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6"/>
  </p:notesMasterIdLst>
  <p:handoutMasterIdLst>
    <p:handoutMasterId r:id="rId37"/>
  </p:handoutMasterIdLst>
  <p:sldIdLst>
    <p:sldId id="698" r:id="rId2"/>
    <p:sldId id="704" r:id="rId3"/>
    <p:sldId id="703" r:id="rId4"/>
    <p:sldId id="657" r:id="rId5"/>
    <p:sldId id="658" r:id="rId6"/>
    <p:sldId id="659" r:id="rId7"/>
    <p:sldId id="695" r:id="rId8"/>
    <p:sldId id="696" r:id="rId9"/>
    <p:sldId id="697" r:id="rId10"/>
    <p:sldId id="661" r:id="rId11"/>
    <p:sldId id="662" r:id="rId12"/>
    <p:sldId id="663" r:id="rId13"/>
    <p:sldId id="708" r:id="rId14"/>
    <p:sldId id="707" r:id="rId15"/>
    <p:sldId id="398" r:id="rId16"/>
    <p:sldId id="422" r:id="rId17"/>
    <p:sldId id="465" r:id="rId18"/>
    <p:sldId id="499" r:id="rId19"/>
    <p:sldId id="336" r:id="rId20"/>
    <p:sldId id="506" r:id="rId21"/>
    <p:sldId id="493" r:id="rId22"/>
    <p:sldId id="494" r:id="rId23"/>
    <p:sldId id="341" r:id="rId24"/>
    <p:sldId id="498" r:id="rId25"/>
    <p:sldId id="500" r:id="rId26"/>
    <p:sldId id="345" r:id="rId27"/>
    <p:sldId id="425" r:id="rId28"/>
    <p:sldId id="706" r:id="rId29"/>
    <p:sldId id="508" r:id="rId30"/>
    <p:sldId id="509" r:id="rId31"/>
    <p:sldId id="510" r:id="rId32"/>
    <p:sldId id="427" r:id="rId33"/>
    <p:sldId id="514" r:id="rId34"/>
    <p:sldId id="709" r:id="rId35"/>
  </p:sldIdLst>
  <p:sldSz cx="9906000" cy="6858000" type="A4"/>
  <p:notesSz cx="6807200" cy="9939338"/>
  <p:defaultTextStyle>
    <a:defPPr>
      <a:defRPr lang="ja-JP"/>
    </a:defPPr>
    <a:lvl1pPr algn="l" rtl="0" fontAlgn="base">
      <a:spcBef>
        <a:spcPct val="0"/>
      </a:spcBef>
      <a:spcAft>
        <a:spcPct val="0"/>
      </a:spcAft>
      <a:defRPr kumimoji="1" sz="1600" b="1" kern="1200">
        <a:solidFill>
          <a:schemeClr val="tx1"/>
        </a:solidFill>
        <a:latin typeface="Times New Roman" pitchFamily="18" charset="0"/>
        <a:ea typeface="ＭＳ Ｐゴシック" charset="-128"/>
        <a:cs typeface="+mn-cs"/>
      </a:defRPr>
    </a:lvl1pPr>
    <a:lvl2pPr marL="457200" algn="l" rtl="0" fontAlgn="base">
      <a:spcBef>
        <a:spcPct val="0"/>
      </a:spcBef>
      <a:spcAft>
        <a:spcPct val="0"/>
      </a:spcAft>
      <a:defRPr kumimoji="1" sz="1600" b="1" kern="1200">
        <a:solidFill>
          <a:schemeClr val="tx1"/>
        </a:solidFill>
        <a:latin typeface="Times New Roman" pitchFamily="18" charset="0"/>
        <a:ea typeface="ＭＳ Ｐゴシック" charset="-128"/>
        <a:cs typeface="+mn-cs"/>
      </a:defRPr>
    </a:lvl2pPr>
    <a:lvl3pPr marL="914400" algn="l" rtl="0" fontAlgn="base">
      <a:spcBef>
        <a:spcPct val="0"/>
      </a:spcBef>
      <a:spcAft>
        <a:spcPct val="0"/>
      </a:spcAft>
      <a:defRPr kumimoji="1" sz="1600" b="1" kern="1200">
        <a:solidFill>
          <a:schemeClr val="tx1"/>
        </a:solidFill>
        <a:latin typeface="Times New Roman" pitchFamily="18" charset="0"/>
        <a:ea typeface="ＭＳ Ｐゴシック" charset="-128"/>
        <a:cs typeface="+mn-cs"/>
      </a:defRPr>
    </a:lvl3pPr>
    <a:lvl4pPr marL="1371600" algn="l" rtl="0" fontAlgn="base">
      <a:spcBef>
        <a:spcPct val="0"/>
      </a:spcBef>
      <a:spcAft>
        <a:spcPct val="0"/>
      </a:spcAft>
      <a:defRPr kumimoji="1" sz="1600" b="1" kern="1200">
        <a:solidFill>
          <a:schemeClr val="tx1"/>
        </a:solidFill>
        <a:latin typeface="Times New Roman" pitchFamily="18" charset="0"/>
        <a:ea typeface="ＭＳ Ｐゴシック" charset="-128"/>
        <a:cs typeface="+mn-cs"/>
      </a:defRPr>
    </a:lvl4pPr>
    <a:lvl5pPr marL="1828800" algn="l" rtl="0" fontAlgn="base">
      <a:spcBef>
        <a:spcPct val="0"/>
      </a:spcBef>
      <a:spcAft>
        <a:spcPct val="0"/>
      </a:spcAft>
      <a:defRPr kumimoji="1" sz="1600" b="1" kern="1200">
        <a:solidFill>
          <a:schemeClr val="tx1"/>
        </a:solidFill>
        <a:latin typeface="Times New Roman" pitchFamily="18" charset="0"/>
        <a:ea typeface="ＭＳ Ｐゴシック" charset="-128"/>
        <a:cs typeface="+mn-cs"/>
      </a:defRPr>
    </a:lvl5pPr>
    <a:lvl6pPr marL="2286000" algn="l" defTabSz="914400" rtl="0" eaLnBrk="1" latinLnBrk="0" hangingPunct="1">
      <a:defRPr kumimoji="1" sz="1600" b="1" kern="1200">
        <a:solidFill>
          <a:schemeClr val="tx1"/>
        </a:solidFill>
        <a:latin typeface="Times New Roman" pitchFamily="18" charset="0"/>
        <a:ea typeface="ＭＳ Ｐゴシック" charset="-128"/>
        <a:cs typeface="+mn-cs"/>
      </a:defRPr>
    </a:lvl6pPr>
    <a:lvl7pPr marL="2743200" algn="l" defTabSz="914400" rtl="0" eaLnBrk="1" latinLnBrk="0" hangingPunct="1">
      <a:defRPr kumimoji="1" sz="1600" b="1" kern="1200">
        <a:solidFill>
          <a:schemeClr val="tx1"/>
        </a:solidFill>
        <a:latin typeface="Times New Roman" pitchFamily="18" charset="0"/>
        <a:ea typeface="ＭＳ Ｐゴシック" charset="-128"/>
        <a:cs typeface="+mn-cs"/>
      </a:defRPr>
    </a:lvl7pPr>
    <a:lvl8pPr marL="3200400" algn="l" defTabSz="914400" rtl="0" eaLnBrk="1" latinLnBrk="0" hangingPunct="1">
      <a:defRPr kumimoji="1" sz="1600" b="1" kern="1200">
        <a:solidFill>
          <a:schemeClr val="tx1"/>
        </a:solidFill>
        <a:latin typeface="Times New Roman" pitchFamily="18" charset="0"/>
        <a:ea typeface="ＭＳ Ｐゴシック" charset="-128"/>
        <a:cs typeface="+mn-cs"/>
      </a:defRPr>
    </a:lvl8pPr>
    <a:lvl9pPr marL="3657600" algn="l" defTabSz="914400" rtl="0" eaLnBrk="1" latinLnBrk="0" hangingPunct="1">
      <a:defRPr kumimoji="1" sz="1600" b="1" kern="1200">
        <a:solidFill>
          <a:schemeClr val="tx1"/>
        </a:solidFill>
        <a:latin typeface="Times New Roman" pitchFamily="18"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orient="horz" pos="3997">
          <p15:clr>
            <a:srgbClr val="A4A3A4"/>
          </p15:clr>
        </p15:guide>
        <p15:guide id="3" orient="horz">
          <p15:clr>
            <a:srgbClr val="A4A3A4"/>
          </p15:clr>
        </p15:guide>
        <p15:guide id="4" orient="horz" pos="782">
          <p15:clr>
            <a:srgbClr val="A4A3A4"/>
          </p15:clr>
        </p15:guide>
        <p15:guide id="5" orient="horz" pos="453">
          <p15:clr>
            <a:srgbClr val="A4A3A4"/>
          </p15:clr>
        </p15:guide>
        <p15:guide id="6" orient="horz" pos="4319">
          <p15:clr>
            <a:srgbClr val="A4A3A4"/>
          </p15:clr>
        </p15:guide>
        <p15:guide id="7" pos="624">
          <p15:clr>
            <a:srgbClr val="A4A3A4"/>
          </p15:clr>
        </p15:guide>
        <p15:guide id="8" pos="3130">
          <p15:clr>
            <a:srgbClr val="A4A3A4"/>
          </p15:clr>
        </p15:guide>
        <p15:guide id="9" pos="432">
          <p15:clr>
            <a:srgbClr val="A4A3A4"/>
          </p15:clr>
        </p15:guide>
        <p15:guide id="10" pos="6113">
          <p15:clr>
            <a:srgbClr val="A4A3A4"/>
          </p15:clr>
        </p15:guide>
        <p15:guide id="11" pos="126">
          <p15:clr>
            <a:srgbClr val="A4A3A4"/>
          </p15:clr>
        </p15:guide>
        <p15:guide id="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C5CFF"/>
    <a:srgbClr val="CBD5E8"/>
    <a:srgbClr val="E9F6DC"/>
    <a:srgbClr val="0070C0"/>
    <a:srgbClr val="BFE4FF"/>
    <a:srgbClr val="E7EBF4"/>
    <a:srgbClr val="40B0FF"/>
    <a:srgbClr val="0000FF"/>
    <a:srgbClr val="0066FF"/>
    <a:srgbClr val="C6F7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21" autoAdjust="0"/>
    <p:restoredTop sz="88089" autoAdjust="0"/>
  </p:normalViewPr>
  <p:slideViewPr>
    <p:cSldViewPr snapToGrid="0" showGuides="1">
      <p:cViewPr varScale="1">
        <p:scale>
          <a:sx n="84" d="100"/>
          <a:sy n="84" d="100"/>
        </p:scale>
        <p:origin x="1421" y="82"/>
      </p:cViewPr>
      <p:guideLst>
        <p:guide orient="horz" pos="2160"/>
        <p:guide orient="horz" pos="3997"/>
        <p:guide orient="horz"/>
        <p:guide orient="horz" pos="782"/>
        <p:guide orient="horz" pos="453"/>
        <p:guide orient="horz" pos="4319"/>
        <p:guide pos="624"/>
        <p:guide pos="3130"/>
        <p:guide pos="432"/>
        <p:guide pos="6113"/>
        <p:guide pos="126"/>
        <p:guide/>
      </p:guideLst>
    </p:cSldViewPr>
  </p:slideViewPr>
  <p:outlineViewPr>
    <p:cViewPr>
      <p:scale>
        <a:sx n="66" d="100"/>
        <a:sy n="66" d="100"/>
      </p:scale>
      <p:origin x="0" y="0"/>
    </p:cViewPr>
  </p:outlineViewPr>
  <p:notesTextViewPr>
    <p:cViewPr>
      <p:scale>
        <a:sx n="100" d="100"/>
        <a:sy n="100" d="100"/>
      </p:scale>
      <p:origin x="0" y="0"/>
    </p:cViewPr>
  </p:notesTextViewPr>
  <p:sorterViewPr>
    <p:cViewPr>
      <p:scale>
        <a:sx n="90" d="100"/>
        <a:sy n="90" d="100"/>
      </p:scale>
      <p:origin x="0" y="43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600" b="1" i="0" u="none" strike="noStrike" kern="1200" spc="0" baseline="0">
                <a:solidFill>
                  <a:schemeClr val="tx1">
                    <a:lumMod val="65000"/>
                    <a:lumOff val="35000"/>
                  </a:schemeClr>
                </a:solidFill>
                <a:latin typeface="+mn-lt"/>
                <a:ea typeface="Meiryo UI" panose="020B0604030504040204" pitchFamily="50" charset="-128"/>
                <a:cs typeface="+mn-cs"/>
              </a:defRPr>
            </a:pPr>
            <a:r>
              <a:rPr lang="ja-JP" altLang="en-US" sz="1600" b="1" baseline="0" dirty="0">
                <a:ea typeface="Meiryo UI" panose="020B0604030504040204" pitchFamily="50" charset="-128"/>
              </a:rPr>
              <a:t>販売台数</a:t>
            </a:r>
          </a:p>
        </c:rich>
      </c:tx>
      <c:overlay val="0"/>
      <c:spPr>
        <a:noFill/>
        <a:ln>
          <a:noFill/>
        </a:ln>
        <a:effectLst/>
      </c:spPr>
      <c:txPr>
        <a:bodyPr rot="0" spcFirstLastPara="1" vertOverflow="ellipsis" vert="horz" wrap="square" anchor="ctr" anchorCtr="1"/>
        <a:lstStyle/>
        <a:p>
          <a:pPr>
            <a:defRPr lang="ja-JP" sz="1600" b="1" i="0" u="none" strike="noStrike" kern="1200" spc="0" baseline="0">
              <a:solidFill>
                <a:schemeClr val="tx1">
                  <a:lumMod val="65000"/>
                  <a:lumOff val="35000"/>
                </a:schemeClr>
              </a:solidFill>
              <a:latin typeface="+mn-lt"/>
              <a:ea typeface="Meiryo UI" panose="020B0604030504040204" pitchFamily="50" charset="-128"/>
              <a:cs typeface="+mn-cs"/>
            </a:defRPr>
          </a:pPr>
          <a:endParaRPr lang="ja-JP"/>
        </a:p>
      </c:txPr>
    </c:title>
    <c:autoTitleDeleted val="0"/>
    <c:plotArea>
      <c:layout>
        <c:manualLayout>
          <c:layoutTarget val="inner"/>
          <c:xMode val="edge"/>
          <c:yMode val="edge"/>
          <c:x val="0.117145892365578"/>
          <c:y val="0.23718246451415001"/>
          <c:w val="0.84758623336073302"/>
          <c:h val="0.60549615978710303"/>
        </c:manualLayout>
      </c:layout>
      <c:barChart>
        <c:barDir val="col"/>
        <c:grouping val="clustered"/>
        <c:varyColors val="0"/>
        <c:ser>
          <c:idx val="0"/>
          <c:order val="0"/>
          <c:tx>
            <c:strRef>
              <c:f>Sheet1!$B$1</c:f>
              <c:strCache>
                <c:ptCount val="1"/>
                <c:pt idx="0">
                  <c:v>売上</c:v>
                </c:pt>
              </c:strCache>
            </c:strRef>
          </c:tx>
          <c:spPr>
            <a:solidFill>
              <a:srgbClr val="BFE4FF"/>
            </a:solidFill>
            <a:ln>
              <a:noFill/>
            </a:ln>
            <a:effectLst/>
          </c:spPr>
          <c:invertIfNegative val="0"/>
          <c:dPt>
            <c:idx val="0"/>
            <c:invertIfNegative val="0"/>
            <c:bubble3D val="0"/>
            <c:spPr>
              <a:solidFill>
                <a:srgbClr val="BFE4FF"/>
              </a:solidFill>
              <a:ln>
                <a:solidFill>
                  <a:schemeClr val="accent1">
                    <a:lumMod val="75000"/>
                  </a:schemeClr>
                </a:solidFill>
                <a:prstDash val="dash"/>
              </a:ln>
              <a:effectLst/>
            </c:spPr>
            <c:extLst>
              <c:ext xmlns:c16="http://schemas.microsoft.com/office/drawing/2014/chart" uri="{C3380CC4-5D6E-409C-BE32-E72D297353CC}">
                <c16:uniqueId val="{00000001-8C99-4E1D-8661-BFA0A49B3CD7}"/>
              </c:ext>
            </c:extLst>
          </c:dPt>
          <c:dPt>
            <c:idx val="1"/>
            <c:invertIfNegative val="0"/>
            <c:bubble3D val="0"/>
            <c:spPr>
              <a:solidFill>
                <a:srgbClr val="5C5CFF"/>
              </a:solidFill>
              <a:ln>
                <a:solidFill>
                  <a:schemeClr val="tx2"/>
                </a:solidFill>
              </a:ln>
              <a:effectLst/>
            </c:spPr>
            <c:extLst>
              <c:ext xmlns:c16="http://schemas.microsoft.com/office/drawing/2014/chart" uri="{C3380CC4-5D6E-409C-BE32-E72D297353CC}">
                <c16:uniqueId val="{00000003-8C99-4E1D-8661-BFA0A49B3CD7}"/>
              </c:ext>
            </c:extLst>
          </c:dPt>
          <c:dPt>
            <c:idx val="2"/>
            <c:invertIfNegative val="0"/>
            <c:bubble3D val="0"/>
            <c:spPr>
              <a:solidFill>
                <a:srgbClr val="5C5CFF"/>
              </a:solidFill>
              <a:ln>
                <a:solidFill>
                  <a:schemeClr val="tx2"/>
                </a:solidFill>
              </a:ln>
              <a:effectLst/>
            </c:spPr>
            <c:extLst>
              <c:ext xmlns:c16="http://schemas.microsoft.com/office/drawing/2014/chart" uri="{C3380CC4-5D6E-409C-BE32-E72D297353CC}">
                <c16:uniqueId val="{00000005-8C99-4E1D-8661-BFA0A49B3CD7}"/>
              </c:ext>
            </c:extLst>
          </c:dPt>
          <c:dLbls>
            <c:dLbl>
              <c:idx val="0"/>
              <c:layout>
                <c:manualLayout>
                  <c:x val="-4.7582776233939398E-3"/>
                  <c:y val="3.075434350615980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99-4E1D-8661-BFA0A49B3CD7}"/>
                </c:ext>
              </c:extLst>
            </c:dLbl>
            <c:spPr>
              <a:noFill/>
              <a:ln>
                <a:noFill/>
              </a:ln>
              <a:effectLst/>
            </c:spPr>
            <c:txPr>
              <a:bodyPr rot="0" spcFirstLastPara="1" vertOverflow="ellipsis" vert="horz" wrap="square" lIns="38100" tIns="19050" rIns="38100" bIns="19050" anchor="ctr" anchorCtr="1">
                <a:spAutoFit/>
              </a:bodyPr>
              <a:lstStyle/>
              <a:p>
                <a:pPr>
                  <a:defRPr lang="ja-JP" sz="1195"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対策前</c:v>
                </c:pt>
                <c:pt idx="1">
                  <c:v>対策１</c:v>
                </c:pt>
                <c:pt idx="2">
                  <c:v>対策２</c:v>
                </c:pt>
              </c:strCache>
            </c:strRef>
          </c:cat>
          <c:val>
            <c:numRef>
              <c:f>Sheet1!$B$2:$B$4</c:f>
              <c:numCache>
                <c:formatCode>General</c:formatCode>
                <c:ptCount val="3"/>
                <c:pt idx="0">
                  <c:v>30</c:v>
                </c:pt>
                <c:pt idx="1">
                  <c:v>81</c:v>
                </c:pt>
                <c:pt idx="2">
                  <c:v>125</c:v>
                </c:pt>
              </c:numCache>
            </c:numRef>
          </c:val>
          <c:extLst>
            <c:ext xmlns:c16="http://schemas.microsoft.com/office/drawing/2014/chart" uri="{C3380CC4-5D6E-409C-BE32-E72D297353CC}">
              <c16:uniqueId val="{00000006-8C99-4E1D-8661-BFA0A49B3CD7}"/>
            </c:ext>
          </c:extLst>
        </c:ser>
        <c:dLbls>
          <c:showLegendKey val="0"/>
          <c:showVal val="0"/>
          <c:showCatName val="0"/>
          <c:showSerName val="0"/>
          <c:showPercent val="0"/>
          <c:showBubbleSize val="0"/>
        </c:dLbls>
        <c:gapWidth val="219"/>
        <c:overlap val="-27"/>
        <c:axId val="427379440"/>
        <c:axId val="427377088"/>
      </c:barChart>
      <c:catAx>
        <c:axId val="42737944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1200" b="1" i="0" u="none" strike="noStrike" kern="1200" baseline="0">
                <a:solidFill>
                  <a:schemeClr val="accent6">
                    <a:lumMod val="60000"/>
                    <a:lumOff val="40000"/>
                  </a:schemeClr>
                </a:solidFill>
                <a:latin typeface="Meiryo UI" panose="020B0604030504040204" pitchFamily="50" charset="-128"/>
                <a:ea typeface="Meiryo UI" panose="020B0604030504040204" pitchFamily="50" charset="-128"/>
                <a:cs typeface="+mn-cs"/>
              </a:defRPr>
            </a:pPr>
            <a:endParaRPr lang="ja-JP"/>
          </a:p>
        </c:txPr>
        <c:crossAx val="427377088"/>
        <c:crosses val="autoZero"/>
        <c:auto val="1"/>
        <c:lblAlgn val="ctr"/>
        <c:lblOffset val="100"/>
        <c:noMultiLvlLbl val="0"/>
      </c:catAx>
      <c:valAx>
        <c:axId val="427377088"/>
        <c:scaling>
          <c:orientation val="minMax"/>
          <c:min val="0"/>
        </c:scaling>
        <c:delete val="0"/>
        <c:axPos val="l"/>
        <c:title>
          <c:tx>
            <c:rich>
              <a:bodyPr rot="0" spcFirstLastPara="1" vertOverflow="ellipsis" wrap="square" anchor="ctr" anchorCtr="1"/>
              <a:lstStyle/>
              <a:p>
                <a:pPr>
                  <a:defRPr lang="ja-JP" sz="900" b="0" i="0" u="none" strike="noStrike" kern="1200" baseline="0">
                    <a:solidFill>
                      <a:schemeClr val="tx1">
                        <a:lumMod val="65000"/>
                        <a:lumOff val="35000"/>
                      </a:schemeClr>
                    </a:solidFill>
                    <a:latin typeface="+mn-lt"/>
                    <a:ea typeface="+mn-ea"/>
                    <a:cs typeface="+mn-cs"/>
                  </a:defRPr>
                </a:pPr>
                <a:r>
                  <a:rPr lang="ja-JP" altLang="en-US" sz="700" dirty="0"/>
                  <a:t>（台</a:t>
                </a:r>
                <a:r>
                  <a:rPr lang="en-US" altLang="ja-JP" sz="700" dirty="0"/>
                  <a:t>/</a:t>
                </a:r>
                <a:r>
                  <a:rPr lang="ja-JP" altLang="en-US" sz="700" dirty="0"/>
                  <a:t>月</a:t>
                </a:r>
                <a:r>
                  <a:rPr lang="ja-JP" altLang="en-US" sz="900" dirty="0"/>
                  <a:t>）</a:t>
                </a:r>
                <a:endParaRPr lang="en-US" altLang="ja-JP" sz="900" dirty="0"/>
              </a:p>
            </c:rich>
          </c:tx>
          <c:layout>
            <c:manualLayout>
              <c:xMode val="edge"/>
              <c:yMode val="edge"/>
              <c:x val="4.6423180230443027E-2"/>
              <c:y val="2.9247138514172908E-2"/>
            </c:manualLayout>
          </c:layout>
          <c:overlay val="0"/>
          <c:spPr>
            <a:noFill/>
            <a:ln>
              <a:noFill/>
            </a:ln>
            <a:effectLst/>
          </c:spPr>
          <c:txPr>
            <a:bodyPr rot="0" spcFirstLastPara="1" vertOverflow="ellipsis"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en-US" altLang="ja-JP"/>
            </a:p>
          </c:txPr>
        </c:title>
        <c:numFmt formatCode="General" sourceLinked="1"/>
        <c:majorTickMark val="in"/>
        <c:minorTickMark val="none"/>
        <c:tickLblPos val="nextTo"/>
        <c:spPr>
          <a:noFill/>
          <a:ln>
            <a:solidFill>
              <a:schemeClr val="tx1"/>
            </a:solidFill>
          </a:ln>
          <a:effectLst/>
        </c:spPr>
        <c:txPr>
          <a:bodyPr rot="-60000000" spcFirstLastPara="1" vertOverflow="ellipsis" vert="horz" wrap="square" anchor="ctr" anchorCtr="1"/>
          <a:lstStyle/>
          <a:p>
            <a:pPr>
              <a:defRPr lang="ja-JP" sz="1195" b="0" i="0" u="none" strike="noStrike" kern="1200" baseline="0">
                <a:solidFill>
                  <a:schemeClr val="tx1">
                    <a:lumMod val="65000"/>
                    <a:lumOff val="35000"/>
                  </a:schemeClr>
                </a:solidFill>
                <a:latin typeface="+mn-lt"/>
                <a:ea typeface="+mn-ea"/>
                <a:cs typeface="+mn-cs"/>
              </a:defRPr>
            </a:pPr>
            <a:endParaRPr lang="ja-JP"/>
          </a:p>
        </c:txPr>
        <c:crossAx val="427379440"/>
        <c:crosses val="autoZero"/>
        <c:crossBetween val="between"/>
      </c:valAx>
      <c:spPr>
        <a:noFill/>
        <a:ln>
          <a:noFill/>
        </a:ln>
        <a:effectLst/>
      </c:spPr>
    </c:plotArea>
    <c:plotVisOnly val="1"/>
    <c:dispBlanksAs val="gap"/>
    <c:showDLblsOverMax val="0"/>
  </c:chart>
  <c:spPr>
    <a:noFill/>
    <a:ln>
      <a:noFill/>
    </a:ln>
    <a:effectLst/>
  </c:spPr>
  <c:txPr>
    <a:bodyPr/>
    <a:lstStyle/>
    <a:p>
      <a:pPr>
        <a:defRPr lang="ja-JP"/>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0.1706</cdr:x>
      <cdr:y>0.34013</cdr:y>
    </cdr:from>
    <cdr:to>
      <cdr:x>1</cdr:x>
      <cdr:y>0.34013</cdr:y>
    </cdr:to>
    <cdr:sp macro="" textlink="">
      <cdr:nvSpPr>
        <cdr:cNvPr id="2" name="直線コネクタ 1"/>
        <cdr:cNvSpPr/>
      </cdr:nvSpPr>
      <cdr:spPr>
        <a:xfrm xmlns:a="http://schemas.openxmlformats.org/drawingml/2006/main">
          <a:off x="455337" y="702289"/>
          <a:ext cx="2213696" cy="0"/>
        </a:xfrm>
        <a:prstGeom xmlns:a="http://schemas.openxmlformats.org/drawingml/2006/main" prst="line">
          <a:avLst/>
        </a:prstGeom>
        <a:ln xmlns:a="http://schemas.openxmlformats.org/drawingml/2006/main" w="19050">
          <a:solidFill>
            <a:schemeClr val="tx2"/>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2" y="2"/>
            <a:ext cx="2949533" cy="49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50" tIns="45677" rIns="91350" bIns="45677" numCol="1" anchor="t" anchorCtr="0" compatLnSpc="1">
            <a:prstTxWarp prst="textNoShape">
              <a:avLst/>
            </a:prstTxWarp>
          </a:bodyPr>
          <a:lstStyle>
            <a:lvl1pPr>
              <a:defRPr sz="1200" b="0">
                <a:ea typeface="ＭＳ Ｐゴシック" pitchFamily="50" charset="-128"/>
              </a:defRPr>
            </a:lvl1pPr>
          </a:lstStyle>
          <a:p>
            <a:pPr>
              <a:defRPr/>
            </a:pPr>
            <a:endParaRPr lang="en-US" altLang="ja-JP"/>
          </a:p>
        </p:txBody>
      </p:sp>
      <p:sp>
        <p:nvSpPr>
          <p:cNvPr id="41987" name="Rectangle 3"/>
          <p:cNvSpPr>
            <a:spLocks noGrp="1" noChangeArrowheads="1"/>
          </p:cNvSpPr>
          <p:nvPr>
            <p:ph type="dt" sz="quarter" idx="1"/>
          </p:nvPr>
        </p:nvSpPr>
        <p:spPr bwMode="auto">
          <a:xfrm>
            <a:off x="3857667" y="2"/>
            <a:ext cx="2949533" cy="49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50" tIns="45677" rIns="91350" bIns="45677" numCol="1" anchor="t" anchorCtr="0" compatLnSpc="1">
            <a:prstTxWarp prst="textNoShape">
              <a:avLst/>
            </a:prstTxWarp>
          </a:bodyPr>
          <a:lstStyle>
            <a:lvl1pPr algn="r">
              <a:defRPr sz="1200" b="0">
                <a:ea typeface="ＭＳ Ｐゴシック" pitchFamily="50" charset="-128"/>
              </a:defRPr>
            </a:lvl1pPr>
          </a:lstStyle>
          <a:p>
            <a:pPr>
              <a:defRPr/>
            </a:pPr>
            <a:endParaRPr lang="en-US" altLang="ja-JP"/>
          </a:p>
        </p:txBody>
      </p:sp>
      <p:sp>
        <p:nvSpPr>
          <p:cNvPr id="41988" name="Rectangle 4"/>
          <p:cNvSpPr>
            <a:spLocks noGrp="1" noChangeArrowheads="1"/>
          </p:cNvSpPr>
          <p:nvPr>
            <p:ph type="ftr" sz="quarter" idx="2"/>
          </p:nvPr>
        </p:nvSpPr>
        <p:spPr bwMode="auto">
          <a:xfrm>
            <a:off x="2" y="9441370"/>
            <a:ext cx="2949533" cy="49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50" tIns="45677" rIns="91350" bIns="45677" numCol="1" anchor="b" anchorCtr="0" compatLnSpc="1">
            <a:prstTxWarp prst="textNoShape">
              <a:avLst/>
            </a:prstTxWarp>
          </a:bodyPr>
          <a:lstStyle>
            <a:lvl1pPr>
              <a:defRPr sz="1200" b="0">
                <a:ea typeface="ＭＳ Ｐゴシック" pitchFamily="50" charset="-128"/>
              </a:defRPr>
            </a:lvl1pPr>
          </a:lstStyle>
          <a:p>
            <a:pPr>
              <a:defRPr/>
            </a:pPr>
            <a:endParaRPr lang="en-US" altLang="ja-JP"/>
          </a:p>
        </p:txBody>
      </p:sp>
      <p:sp>
        <p:nvSpPr>
          <p:cNvPr id="41989" name="Rectangle 5"/>
          <p:cNvSpPr>
            <a:spLocks noGrp="1" noChangeArrowheads="1"/>
          </p:cNvSpPr>
          <p:nvPr>
            <p:ph type="sldNum" sz="quarter" idx="3"/>
          </p:nvPr>
        </p:nvSpPr>
        <p:spPr bwMode="auto">
          <a:xfrm>
            <a:off x="3857667" y="9441370"/>
            <a:ext cx="2949533" cy="49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50" tIns="45677" rIns="91350" bIns="45677" numCol="1" anchor="b" anchorCtr="0" compatLnSpc="1">
            <a:prstTxWarp prst="textNoShape">
              <a:avLst/>
            </a:prstTxWarp>
          </a:bodyPr>
          <a:lstStyle>
            <a:lvl1pPr algn="r">
              <a:defRPr sz="1200" b="0">
                <a:ea typeface="ＭＳ Ｐゴシック" pitchFamily="50" charset="-128"/>
              </a:defRPr>
            </a:lvl1pPr>
          </a:lstStyle>
          <a:p>
            <a:pPr>
              <a:defRPr/>
            </a:pPr>
            <a:fld id="{EB2A0888-DA76-4A93-816B-CE792D412044}" type="slidenum">
              <a:rPr lang="en-US" altLang="ja-JP"/>
              <a:pPr>
                <a:defRPr/>
              </a:pPr>
              <a:t>‹#›</a:t>
            </a:fld>
            <a:endParaRPr lang="en-US" altLang="ja-JP" dirty="0"/>
          </a:p>
        </p:txBody>
      </p:sp>
    </p:spTree>
    <p:extLst>
      <p:ext uri="{BB962C8B-B14F-4D97-AF65-F5344CB8AC3E}">
        <p14:creationId xmlns:p14="http://schemas.microsoft.com/office/powerpoint/2010/main" val="1809012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2" y="2"/>
            <a:ext cx="2949533" cy="49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50" tIns="45677" rIns="91350" bIns="45677" numCol="1" anchor="t" anchorCtr="0" compatLnSpc="1">
            <a:prstTxWarp prst="textNoShape">
              <a:avLst/>
            </a:prstTxWarp>
          </a:bodyPr>
          <a:lstStyle>
            <a:lvl1pPr>
              <a:defRPr sz="1200" b="0">
                <a:ea typeface="ＭＳ Ｐゴシック" pitchFamily="50" charset="-128"/>
              </a:defRPr>
            </a:lvl1pPr>
          </a:lstStyle>
          <a:p>
            <a:pPr>
              <a:defRPr/>
            </a:pPr>
            <a:endParaRPr lang="en-US" altLang="ja-JP"/>
          </a:p>
        </p:txBody>
      </p:sp>
      <p:sp>
        <p:nvSpPr>
          <p:cNvPr id="38915" name="Rectangle 3"/>
          <p:cNvSpPr>
            <a:spLocks noGrp="1" noChangeArrowheads="1"/>
          </p:cNvSpPr>
          <p:nvPr>
            <p:ph type="dt" idx="1"/>
          </p:nvPr>
        </p:nvSpPr>
        <p:spPr bwMode="auto">
          <a:xfrm>
            <a:off x="3857667" y="2"/>
            <a:ext cx="2949533" cy="49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50" tIns="45677" rIns="91350" bIns="45677" numCol="1" anchor="t" anchorCtr="0" compatLnSpc="1">
            <a:prstTxWarp prst="textNoShape">
              <a:avLst/>
            </a:prstTxWarp>
          </a:bodyPr>
          <a:lstStyle>
            <a:lvl1pPr algn="r">
              <a:defRPr sz="1200" b="0">
                <a:ea typeface="ＭＳ Ｐゴシック" pitchFamily="50" charset="-128"/>
              </a:defRPr>
            </a:lvl1pPr>
          </a:lstStyle>
          <a:p>
            <a:pPr>
              <a:defRPr/>
            </a:pPr>
            <a:endParaRPr lang="en-US" altLang="ja-JP"/>
          </a:p>
        </p:txBody>
      </p:sp>
      <p:sp>
        <p:nvSpPr>
          <p:cNvPr id="74756" name="Rectangle 4"/>
          <p:cNvSpPr>
            <a:spLocks noGrp="1" noRot="1" noChangeAspect="1" noChangeArrowheads="1" noTextEdit="1"/>
          </p:cNvSpPr>
          <p:nvPr>
            <p:ph type="sldImg" idx="2"/>
          </p:nvPr>
        </p:nvSpPr>
        <p:spPr bwMode="auto">
          <a:xfrm>
            <a:off x="715963" y="746125"/>
            <a:ext cx="5378450" cy="37242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8917" name="Rectangle 5"/>
          <p:cNvSpPr>
            <a:spLocks noGrp="1" noChangeArrowheads="1"/>
          </p:cNvSpPr>
          <p:nvPr>
            <p:ph type="body" sz="quarter" idx="3"/>
          </p:nvPr>
        </p:nvSpPr>
        <p:spPr bwMode="auto">
          <a:xfrm>
            <a:off x="908134" y="4720685"/>
            <a:ext cx="4990932" cy="4472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50" tIns="45677" rIns="91350" bIns="4567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38918" name="Rectangle 6"/>
          <p:cNvSpPr>
            <a:spLocks noGrp="1" noChangeArrowheads="1"/>
          </p:cNvSpPr>
          <p:nvPr>
            <p:ph type="ftr" sz="quarter" idx="4"/>
          </p:nvPr>
        </p:nvSpPr>
        <p:spPr bwMode="auto">
          <a:xfrm>
            <a:off x="2" y="9441370"/>
            <a:ext cx="2949533" cy="49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50" tIns="45677" rIns="91350" bIns="45677" numCol="1" anchor="b" anchorCtr="0" compatLnSpc="1">
            <a:prstTxWarp prst="textNoShape">
              <a:avLst/>
            </a:prstTxWarp>
          </a:bodyPr>
          <a:lstStyle>
            <a:lvl1pPr>
              <a:defRPr sz="1200" b="0">
                <a:ea typeface="ＭＳ Ｐゴシック" pitchFamily="50" charset="-128"/>
              </a:defRPr>
            </a:lvl1pPr>
          </a:lstStyle>
          <a:p>
            <a:pPr>
              <a:defRPr/>
            </a:pPr>
            <a:endParaRPr lang="en-US" altLang="ja-JP"/>
          </a:p>
        </p:txBody>
      </p:sp>
      <p:sp>
        <p:nvSpPr>
          <p:cNvPr id="38919" name="Rectangle 7"/>
          <p:cNvSpPr>
            <a:spLocks noGrp="1" noChangeArrowheads="1"/>
          </p:cNvSpPr>
          <p:nvPr>
            <p:ph type="sldNum" sz="quarter" idx="5"/>
          </p:nvPr>
        </p:nvSpPr>
        <p:spPr bwMode="auto">
          <a:xfrm>
            <a:off x="3857667" y="9441370"/>
            <a:ext cx="2949533" cy="49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50" tIns="45677" rIns="91350" bIns="45677" numCol="1" anchor="b" anchorCtr="0" compatLnSpc="1">
            <a:prstTxWarp prst="textNoShape">
              <a:avLst/>
            </a:prstTxWarp>
          </a:bodyPr>
          <a:lstStyle>
            <a:lvl1pPr algn="r">
              <a:defRPr sz="1200" b="0">
                <a:ea typeface="ＭＳ Ｐゴシック" pitchFamily="50" charset="-128"/>
              </a:defRPr>
            </a:lvl1pPr>
          </a:lstStyle>
          <a:p>
            <a:pPr>
              <a:defRPr/>
            </a:pPr>
            <a:fld id="{785DCD45-3336-4F7D-A2D6-1768F23162FD}" type="slidenum">
              <a:rPr lang="en-US" altLang="ja-JP"/>
              <a:pPr>
                <a:defRPr/>
              </a:pPr>
              <a:t>‹#›</a:t>
            </a:fld>
            <a:endParaRPr lang="en-US" altLang="ja-JP" dirty="0"/>
          </a:p>
        </p:txBody>
      </p:sp>
    </p:spTree>
    <p:extLst>
      <p:ext uri="{BB962C8B-B14F-4D97-AF65-F5344CB8AC3E}">
        <p14:creationId xmlns:p14="http://schemas.microsoft.com/office/powerpoint/2010/main" val="2879677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32771"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r>
              <a:rPr kumimoji="1" lang="ja-JP" altLang="en-US" sz="1000" kern="1200" dirty="0">
                <a:solidFill>
                  <a:schemeClr val="tx1"/>
                </a:solidFill>
                <a:latin typeface="+mj-ea"/>
                <a:ea typeface="ＭＳ Ｐ明朝" pitchFamily="18" charset="-128"/>
                <a:cs typeface="+mn-cs"/>
              </a:rPr>
              <a:t>みなさん、こんにちは。</a:t>
            </a:r>
            <a:endParaRPr kumimoji="1" lang="en-US" altLang="ja-JP" sz="1000" kern="1200" dirty="0">
              <a:solidFill>
                <a:schemeClr val="tx1"/>
              </a:solidFill>
              <a:latin typeface="+mj-ea"/>
              <a:ea typeface="ＭＳ Ｐ明朝" pitchFamily="18" charset="-128"/>
              <a:cs typeface="+mn-cs"/>
            </a:endParaRPr>
          </a:p>
          <a:p>
            <a:r>
              <a:rPr kumimoji="1" lang="ja-JP" altLang="en-US" sz="1000" kern="1200" dirty="0">
                <a:solidFill>
                  <a:schemeClr val="tx1"/>
                </a:solidFill>
                <a:latin typeface="+mj-ea"/>
                <a:ea typeface="ＭＳ Ｐ明朝" pitchFamily="18" charset="-128"/>
                <a:cs typeface="+mn-cs"/>
              </a:rPr>
              <a:t>みなさんが、審査・講評される事例には、課題たっせい型</a:t>
            </a:r>
            <a:r>
              <a:rPr kumimoji="1" lang="en-US" altLang="ja-JP" sz="1000" kern="1200" dirty="0">
                <a:solidFill>
                  <a:schemeClr val="tx1"/>
                </a:solidFill>
                <a:latin typeface="+mj-ea"/>
                <a:ea typeface="ＭＳ Ｐ明朝" pitchFamily="18" charset="-128"/>
                <a:cs typeface="+mn-cs"/>
              </a:rPr>
              <a:t>QC</a:t>
            </a:r>
            <a:r>
              <a:rPr kumimoji="1" lang="ja-JP" altLang="en-US" sz="1000" kern="1200" dirty="0">
                <a:solidFill>
                  <a:schemeClr val="tx1"/>
                </a:solidFill>
                <a:latin typeface="+mj-ea"/>
                <a:ea typeface="ＭＳ Ｐ明朝" pitchFamily="18" charset="-128"/>
                <a:cs typeface="+mn-cs"/>
              </a:rPr>
              <a:t>ストーリーを使用しているものも出てくると思います。</a:t>
            </a:r>
            <a:endParaRPr kumimoji="1" lang="en-US" altLang="ja-JP" sz="1000" kern="1200" dirty="0">
              <a:solidFill>
                <a:schemeClr val="tx1"/>
              </a:solidFill>
              <a:latin typeface="+mj-ea"/>
              <a:ea typeface="ＭＳ Ｐ明朝" pitchFamily="18" charset="-128"/>
              <a:cs typeface="+mn-cs"/>
            </a:endParaRPr>
          </a:p>
          <a:p>
            <a:r>
              <a:rPr kumimoji="1" lang="ja-JP" altLang="en-US" sz="1000" kern="1200" dirty="0">
                <a:solidFill>
                  <a:schemeClr val="tx1"/>
                </a:solidFill>
                <a:latin typeface="+mj-ea"/>
                <a:ea typeface="ＭＳ Ｐ明朝" pitchFamily="18" charset="-128"/>
                <a:cs typeface="+mn-cs"/>
              </a:rPr>
              <a:t>そこで、課題たっせい型</a:t>
            </a:r>
            <a:r>
              <a:rPr kumimoji="1" lang="en-US" altLang="ja-JP" sz="1000" kern="1200" dirty="0">
                <a:solidFill>
                  <a:schemeClr val="tx1"/>
                </a:solidFill>
                <a:latin typeface="+mj-ea"/>
                <a:ea typeface="ＭＳ Ｐ明朝" pitchFamily="18" charset="-128"/>
                <a:cs typeface="+mn-cs"/>
              </a:rPr>
              <a:t>QC</a:t>
            </a:r>
            <a:r>
              <a:rPr kumimoji="1" lang="ja-JP" altLang="en-US" sz="1000" kern="1200" dirty="0">
                <a:solidFill>
                  <a:schemeClr val="tx1"/>
                </a:solidFill>
                <a:latin typeface="+mj-ea"/>
                <a:ea typeface="ＭＳ Ｐ明朝" pitchFamily="18" charset="-128"/>
                <a:cs typeface="+mn-cs"/>
              </a:rPr>
              <a:t>ストーリーについて解説させていただきます。</a:t>
            </a:r>
            <a:endParaRPr kumimoji="1" lang="en-US" altLang="ja-JP" sz="1000" kern="1200" dirty="0">
              <a:solidFill>
                <a:schemeClr val="tx1"/>
              </a:solidFill>
              <a:latin typeface="+mj-ea"/>
              <a:ea typeface="ＭＳ Ｐ明朝" pitchFamily="18" charset="-128"/>
              <a:cs typeface="+mn-cs"/>
            </a:endParaRPr>
          </a:p>
          <a:p>
            <a:endParaRPr kumimoji="1" lang="en-US" altLang="ja-JP" sz="1000" kern="1200" dirty="0">
              <a:solidFill>
                <a:schemeClr val="tx1"/>
              </a:solidFill>
              <a:latin typeface="+mj-ea"/>
              <a:ea typeface="ＭＳ Ｐ明朝" pitchFamily="18" charset="-128"/>
              <a:cs typeface="+mn-cs"/>
            </a:endParaRPr>
          </a:p>
        </p:txBody>
      </p:sp>
      <p:sp>
        <p:nvSpPr>
          <p:cNvPr id="32772" name="スライド番号プレースホルダー 3"/>
          <p:cNvSpPr txBox="1">
            <a:spLocks noGrp="1"/>
          </p:cNvSpPr>
          <p:nvPr>
            <p:ph type="sldNum" sz="quarter"/>
          </p:nvPr>
        </p:nvSpPr>
        <p:spPr>
          <a:xfrm>
            <a:off x="3814763" y="9371014"/>
            <a:ext cx="2919412" cy="495300"/>
          </a:xfrm>
          <a:prstGeom prst="rect">
            <a:avLst/>
          </a:prstGeom>
          <a:noFill/>
          <a:ln w="9525">
            <a:noFill/>
          </a:ln>
        </p:spPr>
        <p:txBody>
          <a:bodyPr lIns="91419" tIns="45711" rIns="91419" bIns="45711"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ja-JP" altLang="en-US" sz="11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1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50" charset="-128"/>
              <a:cs typeface="+mn-cs"/>
            </a:endParaRPr>
          </a:p>
        </p:txBody>
      </p:sp>
    </p:spTree>
    <p:extLst>
      <p:ext uri="{BB962C8B-B14F-4D97-AF65-F5344CB8AC3E}">
        <p14:creationId xmlns:p14="http://schemas.microsoft.com/office/powerpoint/2010/main" val="3158050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kern="1200" baseline="0" dirty="0">
                <a:solidFill>
                  <a:schemeClr val="tx1"/>
                </a:solidFill>
                <a:latin typeface="+mj-ea"/>
                <a:ea typeface="ＭＳ Ｐ明朝" pitchFamily="18" charset="-128"/>
                <a:cs typeface="+mn-cs"/>
              </a:rPr>
              <a:t>７．問題と課題の違いについて、説明します。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職場として到達していないといけない、あるべき姿に達していなければ、問題となります。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図を見てください。</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月に</a:t>
            </a:r>
            <a:r>
              <a:rPr kumimoji="1" lang="en-US" altLang="ja-JP" sz="1000" kern="1200" baseline="0" dirty="0">
                <a:solidFill>
                  <a:schemeClr val="tx1"/>
                </a:solidFill>
                <a:latin typeface="+mj-ea"/>
                <a:ea typeface="ＭＳ Ｐ明朝" pitchFamily="18" charset="-128"/>
                <a:cs typeface="+mn-cs"/>
              </a:rPr>
              <a:t>200</a:t>
            </a:r>
            <a:r>
              <a:rPr kumimoji="1" lang="ja-JP" altLang="en-US" sz="1000" kern="1200" baseline="0" dirty="0">
                <a:solidFill>
                  <a:schemeClr val="tx1"/>
                </a:solidFill>
                <a:latin typeface="+mj-ea"/>
                <a:ea typeface="ＭＳ Ｐ明朝" pitchFamily="18" charset="-128"/>
                <a:cs typeface="+mn-cs"/>
              </a:rPr>
              <a:t>個生産するのがあるべき姿とします。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赤い破線で示しています。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しかし、月の生産量である緑の棒グラフは、赤い破線には達していません。</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つまり、問題ということです。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下の図が、緑の棒グラフと赤い破線が重なっているので、問題が解決された状態です。</a:t>
            </a:r>
            <a:endParaRPr kumimoji="1" lang="en-US" altLang="ja-JP" sz="1000" kern="1200" baseline="0" dirty="0">
              <a:solidFill>
                <a:schemeClr val="tx1"/>
              </a:solidFill>
              <a:latin typeface="+mj-ea"/>
              <a:ea typeface="ＭＳ Ｐ明朝" pitchFamily="18" charset="-128"/>
              <a:cs typeface="+mn-cs"/>
            </a:endParaRPr>
          </a:p>
          <a:p>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しかし、テーマによって、このあるべき姿が明確になっておらず、問題と課題の区別がつかないケースがあります。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特にジギ・販売・サービス部門では、そのような傾向がよくあります。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そんな場合には、あるべき姿を数値で設定する必要があります。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例えば、あるべき姿がミスなきこと、とするならば、</a:t>
            </a:r>
            <a:r>
              <a:rPr kumimoji="1" lang="en-US" altLang="ja-JP" sz="1000" kern="1200" baseline="0" dirty="0">
                <a:solidFill>
                  <a:schemeClr val="tx1"/>
                </a:solidFill>
                <a:latin typeface="+mj-ea"/>
                <a:ea typeface="ＭＳ Ｐ明朝" pitchFamily="18" charset="-128"/>
                <a:cs typeface="+mn-cs"/>
              </a:rPr>
              <a:t>1</a:t>
            </a:r>
            <a:r>
              <a:rPr kumimoji="1" lang="ja-JP" altLang="en-US" sz="1000" kern="1200" baseline="0" dirty="0">
                <a:solidFill>
                  <a:schemeClr val="tx1"/>
                </a:solidFill>
                <a:latin typeface="+mj-ea"/>
                <a:ea typeface="ＭＳ Ｐ明朝" pitchFamily="18" charset="-128"/>
                <a:cs typeface="+mn-cs"/>
              </a:rPr>
              <a:t>ヶ月のミスの件数をゼロにするだとか、数値化するようにしてください。</a:t>
            </a:r>
            <a:endParaRPr kumimoji="1" lang="en-US" altLang="ja-JP" sz="1000" kern="1200" baseline="0" dirty="0">
              <a:solidFill>
                <a:schemeClr val="tx1"/>
              </a:solidFill>
              <a:latin typeface="+mj-ea"/>
              <a:ea typeface="ＭＳ Ｐ明朝" pitchFamily="18" charset="-128"/>
              <a:cs typeface="+mn-cs"/>
            </a:endParaRPr>
          </a:p>
          <a:p>
            <a:endParaRPr kumimoji="1" lang="en-US" altLang="ja-JP" sz="1000" kern="1200" baseline="0" dirty="0">
              <a:solidFill>
                <a:schemeClr val="tx1"/>
              </a:solidFill>
              <a:latin typeface="+mj-ea"/>
              <a:ea typeface="ＭＳ Ｐ明朝" pitchFamily="18" charset="-128"/>
              <a:cs typeface="+mn-cs"/>
            </a:endParaRPr>
          </a:p>
        </p:txBody>
      </p:sp>
      <p:sp>
        <p:nvSpPr>
          <p:cNvPr id="4" name="スライド番号プレースホルダー 3"/>
          <p:cNvSpPr>
            <a:spLocks noGrp="1"/>
          </p:cNvSpPr>
          <p:nvPr>
            <p:ph type="sldNum" sz="quarter" idx="10"/>
          </p:nvPr>
        </p:nvSpPr>
        <p:spPr/>
        <p:txBody>
          <a:bodyPr/>
          <a:lstStyle/>
          <a:p>
            <a:fld id="{CE70BEFE-A242-48C0-B52A-3D2CC1449AAA}" type="slidenum">
              <a:rPr kumimoji="1" lang="ja-JP" altLang="en-US" smtClean="0"/>
              <a:t>10</a:t>
            </a:fld>
            <a:endParaRPr kumimoji="1" lang="ja-JP" altLang="en-US"/>
          </a:p>
        </p:txBody>
      </p:sp>
    </p:spTree>
    <p:extLst>
      <p:ext uri="{BB962C8B-B14F-4D97-AF65-F5344CB8AC3E}">
        <p14:creationId xmlns:p14="http://schemas.microsoft.com/office/powerpoint/2010/main" val="3031266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kern="1200" baseline="0" dirty="0">
                <a:solidFill>
                  <a:schemeClr val="tx1"/>
                </a:solidFill>
                <a:latin typeface="+mj-ea"/>
                <a:ea typeface="ＭＳ Ｐ明朝" pitchFamily="18" charset="-128"/>
                <a:cs typeface="+mn-cs"/>
              </a:rPr>
              <a:t>次に、課題について説明します。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職場として、新たなミッションが与えられた際、それをありたい姿とすると、現状とありたい姿の差が課題となります。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上の図が、月に</a:t>
            </a:r>
            <a:r>
              <a:rPr kumimoji="1" lang="en-US" altLang="ja-JP" sz="1000" kern="1200" baseline="0" dirty="0">
                <a:solidFill>
                  <a:schemeClr val="tx1"/>
                </a:solidFill>
                <a:latin typeface="+mj-ea"/>
                <a:ea typeface="ＭＳ Ｐ明朝" pitchFamily="18" charset="-128"/>
                <a:cs typeface="+mn-cs"/>
              </a:rPr>
              <a:t>200</a:t>
            </a:r>
            <a:r>
              <a:rPr kumimoji="1" lang="ja-JP" altLang="en-US" sz="1000" kern="1200" baseline="0" dirty="0">
                <a:solidFill>
                  <a:schemeClr val="tx1"/>
                </a:solidFill>
                <a:latin typeface="+mj-ea"/>
                <a:ea typeface="ＭＳ Ｐ明朝" pitchFamily="18" charset="-128"/>
                <a:cs typeface="+mn-cs"/>
              </a:rPr>
              <a:t>個生産する現状とします。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下の図のように、</a:t>
            </a:r>
            <a:r>
              <a:rPr kumimoji="1" lang="en-US" altLang="ja-JP" sz="1000" kern="1200" baseline="0" dirty="0">
                <a:solidFill>
                  <a:schemeClr val="tx1"/>
                </a:solidFill>
                <a:latin typeface="+mj-ea"/>
                <a:ea typeface="ＭＳ Ｐ明朝" pitchFamily="18" charset="-128"/>
                <a:cs typeface="+mn-cs"/>
              </a:rPr>
              <a:t>4</a:t>
            </a:r>
            <a:r>
              <a:rPr kumimoji="1" lang="ja-JP" altLang="en-US" sz="1000" kern="1200" baseline="0" dirty="0">
                <a:solidFill>
                  <a:schemeClr val="tx1"/>
                </a:solidFill>
                <a:latin typeface="+mj-ea"/>
                <a:ea typeface="ＭＳ Ｐ明朝" pitchFamily="18" charset="-128"/>
                <a:cs typeface="+mn-cs"/>
              </a:rPr>
              <a:t>月から月に</a:t>
            </a:r>
            <a:r>
              <a:rPr kumimoji="1" lang="en-US" altLang="ja-JP" sz="1000" kern="1200" baseline="0" dirty="0">
                <a:solidFill>
                  <a:schemeClr val="tx1"/>
                </a:solidFill>
                <a:latin typeface="+mj-ea"/>
                <a:ea typeface="ＭＳ Ｐ明朝" pitchFamily="18" charset="-128"/>
                <a:cs typeface="+mn-cs"/>
              </a:rPr>
              <a:t>400</a:t>
            </a:r>
            <a:r>
              <a:rPr kumimoji="1" lang="ja-JP" altLang="en-US" sz="1000" kern="1200" baseline="0" dirty="0">
                <a:solidFill>
                  <a:schemeClr val="tx1"/>
                </a:solidFill>
                <a:latin typeface="+mj-ea"/>
                <a:ea typeface="ＭＳ Ｐ明朝" pitchFamily="18" charset="-128"/>
                <a:cs typeface="+mn-cs"/>
              </a:rPr>
              <a:t>個生産できる能力にアップしたい。この差が課題となります。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このようなことを</a:t>
            </a:r>
            <a:r>
              <a:rPr kumimoji="1" lang="en-US" altLang="ja-JP" sz="1000" kern="1200" baseline="0" dirty="0">
                <a:solidFill>
                  <a:schemeClr val="tx1"/>
                </a:solidFill>
                <a:latin typeface="+mj-ea"/>
                <a:ea typeface="ＭＳ Ｐ明朝" pitchFamily="18" charset="-128"/>
                <a:cs typeface="+mn-cs"/>
              </a:rPr>
              <a:t>QC</a:t>
            </a:r>
            <a:r>
              <a:rPr kumimoji="1" lang="ja-JP" altLang="en-US" sz="1000" kern="1200" baseline="0" dirty="0">
                <a:solidFill>
                  <a:schemeClr val="tx1"/>
                </a:solidFill>
                <a:latin typeface="+mj-ea"/>
                <a:ea typeface="ＭＳ Ｐ明朝" pitchFamily="18" charset="-128"/>
                <a:cs typeface="+mn-cs"/>
              </a:rPr>
              <a:t>サークル活動で対応しようといった際に、課題達成型で取り組むことがあります。</a:t>
            </a:r>
            <a:endParaRPr kumimoji="1" lang="en-US" altLang="ja-JP" sz="1000" kern="1200" baseline="0" dirty="0">
              <a:solidFill>
                <a:schemeClr val="tx1"/>
              </a:solidFill>
              <a:latin typeface="+mj-ea"/>
              <a:ea typeface="ＭＳ Ｐ明朝" pitchFamily="18" charset="-128"/>
              <a:cs typeface="+mn-cs"/>
            </a:endParaRPr>
          </a:p>
          <a:p>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よく例えられるのが</a:t>
            </a:r>
            <a:r>
              <a:rPr kumimoji="1" lang="en-US" altLang="ja-JP" sz="1000" kern="1200" baseline="0" dirty="0">
                <a:solidFill>
                  <a:schemeClr val="tx1"/>
                </a:solidFill>
                <a:latin typeface="+mj-ea"/>
                <a:ea typeface="ＭＳ Ｐ明朝" pitchFamily="18" charset="-128"/>
                <a:cs typeface="+mn-cs"/>
              </a:rPr>
              <a:t>100m</a:t>
            </a:r>
            <a:r>
              <a:rPr kumimoji="1" lang="ja-JP" altLang="en-US" sz="1000" kern="1200" baseline="0" dirty="0">
                <a:solidFill>
                  <a:schemeClr val="tx1"/>
                </a:solidFill>
                <a:latin typeface="+mj-ea"/>
                <a:ea typeface="ＭＳ Ｐ明朝" pitchFamily="18" charset="-128"/>
                <a:cs typeface="+mn-cs"/>
              </a:rPr>
              <a:t>走で、男子平均</a:t>
            </a:r>
            <a:r>
              <a:rPr kumimoji="1" lang="en-US" altLang="ja-JP" sz="1000" kern="1200" baseline="0" dirty="0">
                <a:solidFill>
                  <a:schemeClr val="tx1"/>
                </a:solidFill>
                <a:latin typeface="+mj-ea"/>
                <a:ea typeface="ＭＳ Ｐ明朝" pitchFamily="18" charset="-128"/>
                <a:cs typeface="+mn-cs"/>
              </a:rPr>
              <a:t>12</a:t>
            </a:r>
            <a:r>
              <a:rPr kumimoji="1" lang="ja-JP" altLang="en-US" sz="1000" kern="1200" baseline="0" dirty="0">
                <a:solidFill>
                  <a:schemeClr val="tx1"/>
                </a:solidFill>
                <a:latin typeface="+mj-ea"/>
                <a:ea typeface="ＭＳ Ｐ明朝" pitchFamily="18" charset="-128"/>
                <a:cs typeface="+mn-cs"/>
              </a:rPr>
              <a:t>秒とした場合、</a:t>
            </a:r>
            <a:r>
              <a:rPr kumimoji="1" lang="en-US" altLang="ja-JP" sz="1000" kern="1200" baseline="0" dirty="0">
                <a:solidFill>
                  <a:schemeClr val="tx1"/>
                </a:solidFill>
                <a:latin typeface="+mj-ea"/>
                <a:ea typeface="ＭＳ Ｐ明朝" pitchFamily="18" charset="-128"/>
                <a:cs typeface="+mn-cs"/>
              </a:rPr>
              <a:t>13</a:t>
            </a:r>
            <a:r>
              <a:rPr kumimoji="1" lang="ja-JP" altLang="en-US" sz="1000" kern="1200" baseline="0" dirty="0">
                <a:solidFill>
                  <a:schemeClr val="tx1"/>
                </a:solidFill>
                <a:latin typeface="+mj-ea"/>
                <a:ea typeface="ＭＳ Ｐ明朝" pitchFamily="18" charset="-128"/>
                <a:cs typeface="+mn-cs"/>
              </a:rPr>
              <a:t>秒の人が</a:t>
            </a:r>
            <a:r>
              <a:rPr kumimoji="1" lang="en-US" altLang="ja-JP" sz="1000" kern="1200" baseline="0" dirty="0">
                <a:solidFill>
                  <a:schemeClr val="tx1"/>
                </a:solidFill>
                <a:latin typeface="+mj-ea"/>
                <a:ea typeface="ＭＳ Ｐ明朝" pitchFamily="18" charset="-128"/>
                <a:cs typeface="+mn-cs"/>
              </a:rPr>
              <a:t>12</a:t>
            </a:r>
            <a:r>
              <a:rPr kumimoji="1" lang="ja-JP" altLang="en-US" sz="1000" kern="1200" baseline="0" dirty="0">
                <a:solidFill>
                  <a:schemeClr val="tx1"/>
                </a:solidFill>
                <a:latin typeface="+mj-ea"/>
                <a:ea typeface="ＭＳ Ｐ明朝" pitchFamily="18" charset="-128"/>
                <a:cs typeface="+mn-cs"/>
              </a:rPr>
              <a:t>秒にするのが問題解決。</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すでに</a:t>
            </a:r>
            <a:r>
              <a:rPr kumimoji="1" lang="en-US" altLang="ja-JP" sz="1000" kern="1200" baseline="0" dirty="0">
                <a:solidFill>
                  <a:schemeClr val="tx1"/>
                </a:solidFill>
                <a:latin typeface="+mj-ea"/>
                <a:ea typeface="ＭＳ Ｐ明朝" pitchFamily="18" charset="-128"/>
                <a:cs typeface="+mn-cs"/>
              </a:rPr>
              <a:t>12</a:t>
            </a:r>
            <a:r>
              <a:rPr kumimoji="1" lang="ja-JP" altLang="en-US" sz="1000" kern="1200" baseline="0" dirty="0">
                <a:solidFill>
                  <a:schemeClr val="tx1"/>
                </a:solidFill>
                <a:latin typeface="+mj-ea"/>
                <a:ea typeface="ＭＳ Ｐ明朝" pitchFamily="18" charset="-128"/>
                <a:cs typeface="+mn-cs"/>
              </a:rPr>
              <a:t>秒の人が、大会に出場するために、</a:t>
            </a:r>
            <a:r>
              <a:rPr kumimoji="1" lang="en-US" altLang="ja-JP" sz="1000" kern="1200" baseline="0" dirty="0">
                <a:solidFill>
                  <a:schemeClr val="tx1"/>
                </a:solidFill>
                <a:latin typeface="+mj-ea"/>
                <a:ea typeface="ＭＳ Ｐ明朝" pitchFamily="18" charset="-128"/>
                <a:cs typeface="+mn-cs"/>
              </a:rPr>
              <a:t>11</a:t>
            </a:r>
            <a:r>
              <a:rPr kumimoji="1" lang="ja-JP" altLang="en-US" sz="1000" kern="1200" baseline="0" dirty="0">
                <a:solidFill>
                  <a:schemeClr val="tx1"/>
                </a:solidFill>
                <a:latin typeface="+mj-ea"/>
                <a:ea typeface="ＭＳ Ｐ明朝" pitchFamily="18" charset="-128"/>
                <a:cs typeface="+mn-cs"/>
              </a:rPr>
              <a:t>秒にするのが課題達成となります。</a:t>
            </a:r>
            <a:endParaRPr kumimoji="1" lang="en-US" altLang="ja-JP" sz="1000" kern="1200" baseline="0" dirty="0">
              <a:solidFill>
                <a:schemeClr val="tx1"/>
              </a:solidFill>
              <a:latin typeface="+mj-ea"/>
              <a:ea typeface="ＭＳ Ｐ明朝" pitchFamily="18" charset="-128"/>
              <a:cs typeface="+mn-cs"/>
            </a:endParaRPr>
          </a:p>
          <a:p>
            <a:endParaRPr kumimoji="1" lang="ja-JP" altLang="en-US" sz="1000" kern="1200" baseline="0" dirty="0">
              <a:solidFill>
                <a:schemeClr val="tx1"/>
              </a:solidFill>
              <a:latin typeface="+mj-ea"/>
              <a:ea typeface="ＭＳ Ｐ明朝" pitchFamily="18" charset="-128"/>
              <a:cs typeface="+mn-cs"/>
            </a:endParaRPr>
          </a:p>
        </p:txBody>
      </p:sp>
      <p:sp>
        <p:nvSpPr>
          <p:cNvPr id="4" name="スライド番号プレースホルダー 3"/>
          <p:cNvSpPr>
            <a:spLocks noGrp="1"/>
          </p:cNvSpPr>
          <p:nvPr>
            <p:ph type="sldNum" sz="quarter" idx="10"/>
          </p:nvPr>
        </p:nvSpPr>
        <p:spPr/>
        <p:txBody>
          <a:bodyPr/>
          <a:lstStyle/>
          <a:p>
            <a:fld id="{CE70BEFE-A242-48C0-B52A-3D2CC1449AAA}" type="slidenum">
              <a:rPr kumimoji="1" lang="ja-JP" altLang="en-US" smtClean="0"/>
              <a:t>11</a:t>
            </a:fld>
            <a:endParaRPr kumimoji="1" lang="ja-JP" altLang="en-US"/>
          </a:p>
        </p:txBody>
      </p:sp>
    </p:spTree>
    <p:extLst>
      <p:ext uri="{BB962C8B-B14F-4D97-AF65-F5344CB8AC3E}">
        <p14:creationId xmlns:p14="http://schemas.microsoft.com/office/powerpoint/2010/main" val="3957780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kern="1200" baseline="0" dirty="0">
                <a:solidFill>
                  <a:schemeClr val="tx1"/>
                </a:solidFill>
                <a:latin typeface="+mj-ea"/>
                <a:ea typeface="ＭＳ Ｐ明朝" pitchFamily="18" charset="-128"/>
                <a:cs typeface="+mn-cs"/>
              </a:rPr>
              <a:t>これまでの内容をまとめると、このようになります。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問題解決型は、すでに発生している問題の原因を探り、真犯人を見つけ、対策することで、あるべき姿に戻すことです。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課題達成型は、意図的に作る問題や設定する問題、つまり課題から、ありたい姿を設定し、そこへたどり着く最適解を生み出し、成し遂げることです。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大事なのは、きいろの箱に記載してあるように、課題達成型を安易に使うのはよくありません。</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職場で指導する場合に、このような誤ったストーリーの使い分けをしていないかをよくチェックしてください。</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一番いけないのが、すでに対策までできていることを、後付けで課題達成型を使って、発表することです。</a:t>
            </a:r>
            <a:endParaRPr kumimoji="1" lang="en-US" altLang="ja-JP" sz="1000" kern="1200" baseline="0" dirty="0">
              <a:solidFill>
                <a:schemeClr val="tx1"/>
              </a:solidFill>
              <a:latin typeface="+mj-ea"/>
              <a:ea typeface="ＭＳ Ｐ明朝" pitchFamily="18" charset="-128"/>
              <a:cs typeface="+mn-cs"/>
            </a:endParaRPr>
          </a:p>
          <a:p>
            <a:endParaRPr kumimoji="1" lang="en-US" altLang="ja-JP" sz="1000" kern="1200" baseline="0" dirty="0">
              <a:solidFill>
                <a:schemeClr val="tx1"/>
              </a:solidFill>
              <a:latin typeface="+mj-ea"/>
              <a:ea typeface="ＭＳ Ｐ明朝" pitchFamily="18" charset="-128"/>
              <a:cs typeface="+mn-cs"/>
            </a:endParaRPr>
          </a:p>
        </p:txBody>
      </p:sp>
      <p:sp>
        <p:nvSpPr>
          <p:cNvPr id="4" name="スライド番号プレースホルダー 3"/>
          <p:cNvSpPr>
            <a:spLocks noGrp="1"/>
          </p:cNvSpPr>
          <p:nvPr>
            <p:ph type="sldNum" sz="quarter" idx="10"/>
          </p:nvPr>
        </p:nvSpPr>
        <p:spPr/>
        <p:txBody>
          <a:bodyPr/>
          <a:lstStyle/>
          <a:p>
            <a:fld id="{CE70BEFE-A242-48C0-B52A-3D2CC1449AAA}" type="slidenum">
              <a:rPr kumimoji="1" lang="ja-JP" altLang="en-US" smtClean="0"/>
              <a:t>12</a:t>
            </a:fld>
            <a:endParaRPr kumimoji="1" lang="ja-JP" altLang="en-US"/>
          </a:p>
        </p:txBody>
      </p:sp>
    </p:spTree>
    <p:extLst>
      <p:ext uri="{BB962C8B-B14F-4D97-AF65-F5344CB8AC3E}">
        <p14:creationId xmlns:p14="http://schemas.microsoft.com/office/powerpoint/2010/main" val="2529513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dirty="0"/>
              <a:t>８．課題達成型の手順を示します。</a:t>
            </a:r>
            <a:endParaRPr kumimoji="1" lang="en-US" altLang="ja-JP" sz="1000" dirty="0"/>
          </a:p>
          <a:p>
            <a:r>
              <a:rPr kumimoji="1" lang="ja-JP" altLang="en-US" sz="1000" dirty="0"/>
              <a:t>青く示している部分が、問題解決型と大きく変わってくる部分です。</a:t>
            </a:r>
            <a:endParaRPr kumimoji="1" lang="en-US" altLang="ja-JP" sz="1000" dirty="0"/>
          </a:p>
          <a:p>
            <a:r>
              <a:rPr kumimoji="1" lang="ja-JP" altLang="en-US" sz="1000" dirty="0"/>
              <a:t>、マル</a:t>
            </a:r>
            <a:r>
              <a:rPr kumimoji="1" lang="en-US" altLang="ja-JP" sz="1000" dirty="0"/>
              <a:t>4.</a:t>
            </a:r>
            <a:r>
              <a:rPr kumimoji="1" lang="ja-JP" altLang="en-US" sz="1000" dirty="0"/>
              <a:t>攻めどころ明確化</a:t>
            </a:r>
            <a:endParaRPr kumimoji="1" lang="en-US" altLang="ja-JP" sz="1000" dirty="0"/>
          </a:p>
          <a:p>
            <a:r>
              <a:rPr kumimoji="1" lang="ja-JP" altLang="en-US" sz="1000" dirty="0"/>
              <a:t>、マル</a:t>
            </a:r>
            <a:r>
              <a:rPr kumimoji="1" lang="en-US" altLang="ja-JP" sz="1000" dirty="0"/>
              <a:t>5.</a:t>
            </a:r>
            <a:r>
              <a:rPr kumimoji="1" lang="ja-JP" altLang="en-US" sz="1000" dirty="0"/>
              <a:t>方策の立案</a:t>
            </a:r>
            <a:endParaRPr kumimoji="1" lang="en-US" altLang="ja-JP" sz="1000" dirty="0"/>
          </a:p>
          <a:p>
            <a:r>
              <a:rPr kumimoji="1" lang="ja-JP" altLang="en-US" sz="1000" dirty="0"/>
              <a:t>、マル</a:t>
            </a:r>
            <a:r>
              <a:rPr kumimoji="1" lang="en-US" altLang="ja-JP" sz="1000" dirty="0"/>
              <a:t>6.</a:t>
            </a:r>
            <a:r>
              <a:rPr kumimoji="1" lang="ja-JP" altLang="en-US" sz="1000" dirty="0"/>
              <a:t>成功シナリオの追究</a:t>
            </a:r>
            <a:endParaRPr kumimoji="1" lang="en-US" altLang="ja-JP" sz="1000" dirty="0"/>
          </a:p>
          <a:p>
            <a:r>
              <a:rPr kumimoji="1" lang="ja-JP" altLang="en-US" sz="1000" dirty="0"/>
              <a:t>、マル</a:t>
            </a:r>
            <a:r>
              <a:rPr kumimoji="1" lang="en-US" altLang="ja-JP" sz="1000" dirty="0"/>
              <a:t>7.</a:t>
            </a:r>
            <a:r>
              <a:rPr kumimoji="1" lang="ja-JP" altLang="en-US" sz="1000" dirty="0"/>
              <a:t>成功シナリオの実施、、、。</a:t>
            </a:r>
            <a:endParaRPr kumimoji="1" lang="en-US" altLang="ja-JP" sz="1000" dirty="0"/>
          </a:p>
          <a:p>
            <a:endParaRPr kumimoji="1" lang="en-US" altLang="ja-JP" sz="1000" dirty="0"/>
          </a:p>
          <a:p>
            <a:r>
              <a:rPr kumimoji="1" lang="ja-JP" altLang="en-US" sz="1000" dirty="0"/>
              <a:t>次から、各ステップの説明をおこないます。</a:t>
            </a:r>
            <a:endParaRPr kumimoji="1" lang="en-US" altLang="ja-JP" sz="1000" dirty="0"/>
          </a:p>
          <a:p>
            <a:endParaRPr kumimoji="1" lang="ja-JP" altLang="en-US" sz="1000" dirty="0"/>
          </a:p>
          <a:p>
            <a:endParaRPr kumimoji="1" lang="en-US" altLang="ja-JP" sz="1000" kern="1200" baseline="0" dirty="0">
              <a:solidFill>
                <a:schemeClr val="tx1"/>
              </a:solidFill>
              <a:latin typeface="+mj-ea"/>
              <a:ea typeface="ＭＳ Ｐ明朝" pitchFamily="18" charset="-128"/>
              <a:cs typeface="+mn-cs"/>
            </a:endParaRPr>
          </a:p>
        </p:txBody>
      </p:sp>
      <p:sp>
        <p:nvSpPr>
          <p:cNvPr id="4" name="スライド番号プレースホルダー 3"/>
          <p:cNvSpPr>
            <a:spLocks noGrp="1"/>
          </p:cNvSpPr>
          <p:nvPr>
            <p:ph type="sldNum" sz="quarter" idx="10"/>
          </p:nvPr>
        </p:nvSpPr>
        <p:spPr/>
        <p:txBody>
          <a:bodyPr/>
          <a:lstStyle/>
          <a:p>
            <a:fld id="{CE70BEFE-A242-48C0-B52A-3D2CC1449AAA}" type="slidenum">
              <a:rPr kumimoji="1" lang="ja-JP" altLang="en-US" smtClean="0"/>
              <a:t>13</a:t>
            </a:fld>
            <a:endParaRPr kumimoji="1" lang="ja-JP" altLang="en-US"/>
          </a:p>
        </p:txBody>
      </p:sp>
    </p:spTree>
    <p:extLst>
      <p:ext uri="{BB962C8B-B14F-4D97-AF65-F5344CB8AC3E}">
        <p14:creationId xmlns:p14="http://schemas.microsoft.com/office/powerpoint/2010/main" val="2974503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eaLnBrk="1" hangingPunct="1">
              <a:spcBef>
                <a:spcPct val="0"/>
              </a:spcBef>
            </a:pPr>
            <a:r>
              <a:rPr lang="ja-JP" altLang="en-US" sz="1000" dirty="0"/>
              <a:t>９．課題達成のステップを説明します。</a:t>
            </a:r>
            <a:endParaRPr lang="en-US" altLang="ja-JP" sz="1000" dirty="0"/>
          </a:p>
          <a:p>
            <a:pPr lvl="0" eaLnBrk="1" hangingPunct="1">
              <a:spcBef>
                <a:spcPct val="0"/>
              </a:spcBef>
            </a:pPr>
            <a:r>
              <a:rPr lang="ja-JP" altLang="en-US" sz="1000" dirty="0"/>
              <a:t>マル</a:t>
            </a:r>
            <a:r>
              <a:rPr lang="en-US" altLang="ja-JP" sz="1000" dirty="0"/>
              <a:t>1.</a:t>
            </a:r>
            <a:r>
              <a:rPr lang="ja-JP" altLang="en-US" sz="1000" dirty="0"/>
              <a:t>テーマの選定については、この</a:t>
            </a:r>
            <a:r>
              <a:rPr lang="en-US" altLang="ja-JP" sz="1000" dirty="0"/>
              <a:t>5</a:t>
            </a:r>
            <a:r>
              <a:rPr lang="ja-JP" altLang="en-US" sz="1000" dirty="0"/>
              <a:t>つのステップで実施します。</a:t>
            </a:r>
            <a:endParaRPr lang="en-US" altLang="ja-JP" sz="1000" dirty="0"/>
          </a:p>
          <a:p>
            <a:pPr lvl="0" eaLnBrk="1" hangingPunct="1">
              <a:spcBef>
                <a:spcPct val="0"/>
              </a:spcBef>
            </a:pPr>
            <a:r>
              <a:rPr lang="ja-JP" altLang="en-US" sz="1000" dirty="0"/>
              <a:t>問題・課題の洗い出しは、お客様からの要望や上位方針などから見つけます。</a:t>
            </a:r>
            <a:endParaRPr lang="en-US" altLang="ja-JP" sz="1000" dirty="0"/>
          </a:p>
          <a:p>
            <a:pPr lvl="0" eaLnBrk="1" hangingPunct="1">
              <a:spcBef>
                <a:spcPct val="0"/>
              </a:spcBef>
            </a:pPr>
            <a:r>
              <a:rPr lang="ja-JP" altLang="en-US" sz="1000" dirty="0"/>
              <a:t>この時、</a:t>
            </a:r>
            <a:r>
              <a:rPr lang="en-US" altLang="ja-JP" sz="1000" dirty="0"/>
              <a:t>SWOT</a:t>
            </a:r>
            <a:r>
              <a:rPr lang="ja-JP" altLang="en-US" sz="1000" dirty="0"/>
              <a:t>分析を使う場合もあります。</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次に、問題・課題の絞り込みは、マトリクス図を用い、候補となる課題が、</a:t>
            </a:r>
            <a:endParaRPr lang="en-US" altLang="ja-JP" sz="1000" dirty="0"/>
          </a:p>
          <a:p>
            <a:pPr lvl="0" eaLnBrk="1" hangingPunct="1">
              <a:spcBef>
                <a:spcPct val="0"/>
              </a:spcBef>
            </a:pPr>
            <a:r>
              <a:rPr lang="ja-JP" altLang="en-US" sz="1000" dirty="0"/>
              <a:t>どれだけ重要なのかを、改善の必要性や、サークルの力量向上等を見据え、優先順位付けし、</a:t>
            </a:r>
            <a:r>
              <a:rPr lang="en-US" altLang="ja-JP" sz="1000" dirty="0"/>
              <a:t>2</a:t>
            </a:r>
            <a:r>
              <a:rPr lang="ja-JP" altLang="en-US" sz="1000" dirty="0"/>
              <a:t>から</a:t>
            </a:r>
            <a:r>
              <a:rPr lang="en-US" altLang="ja-JP" sz="1000" dirty="0"/>
              <a:t>3</a:t>
            </a:r>
            <a:r>
              <a:rPr lang="ja-JP" altLang="en-US" sz="1000" dirty="0"/>
              <a:t>テーマに絞りこみます。</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絞り込まれた課題が、現在どの程度重要なのかをデータで把握し、まとめ、メンバー全員で共有し、活動課題を決定します。</a:t>
            </a:r>
            <a:endParaRPr lang="en-US" altLang="ja-JP" sz="1000" dirty="0"/>
          </a:p>
          <a:p>
            <a:pPr lvl="0" eaLnBrk="1" hangingPunct="1">
              <a:spcBef>
                <a:spcPct val="0"/>
              </a:spcBef>
            </a:pPr>
            <a:endParaRPr lang="en-US" altLang="ja-JP" sz="1000" dirty="0"/>
          </a:p>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1000" dirty="0"/>
              <a:t>この際、上司にも意見を求め、合議の上、決定します。</a:t>
            </a:r>
            <a:endParaRPr lang="en-US" altLang="ja-JP" sz="1000" dirty="0"/>
          </a:p>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ja-JP" sz="1000" dirty="0"/>
          </a:p>
        </p:txBody>
      </p:sp>
    </p:spTree>
    <p:extLst>
      <p:ext uri="{BB962C8B-B14F-4D97-AF65-F5344CB8AC3E}">
        <p14:creationId xmlns:p14="http://schemas.microsoft.com/office/powerpoint/2010/main" val="2640114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dirty="0"/>
              <a:t>問題点の洗い出しの際に説明した、</a:t>
            </a:r>
            <a:r>
              <a:rPr kumimoji="1" lang="en-US" altLang="ja-JP" sz="1000" dirty="0"/>
              <a:t>SWOT</a:t>
            </a:r>
            <a:r>
              <a:rPr kumimoji="1" lang="ja-JP" altLang="en-US" sz="1000" dirty="0"/>
              <a:t>分析の例が、こちらになります。</a:t>
            </a:r>
            <a:endParaRPr kumimoji="1" lang="en-US" altLang="ja-JP" sz="1000" dirty="0"/>
          </a:p>
          <a:p>
            <a:endParaRPr kumimoji="1" lang="en-US" altLang="ja-JP" sz="1000" dirty="0"/>
          </a:p>
          <a:p>
            <a:r>
              <a:rPr kumimoji="1" lang="ja-JP" altLang="en-US" sz="1000" dirty="0"/>
              <a:t>今回この説明の中では、ある地方の弱小の</a:t>
            </a:r>
            <a:r>
              <a:rPr kumimoji="1" lang="en-US" altLang="ja-JP" sz="1000" dirty="0"/>
              <a:t>PC</a:t>
            </a:r>
            <a:r>
              <a:rPr kumimoji="1" lang="ja-JP" altLang="en-US" sz="1000" dirty="0"/>
              <a:t>製造メーカーという設定です。</a:t>
            </a:r>
            <a:endParaRPr kumimoji="1" lang="en-US" altLang="ja-JP" sz="1000" dirty="0"/>
          </a:p>
          <a:p>
            <a:r>
              <a:rPr kumimoji="1" lang="ja-JP" altLang="en-US" sz="1000" dirty="0"/>
              <a:t>一部の優秀な社員により開発された</a:t>
            </a:r>
            <a:r>
              <a:rPr kumimoji="1" lang="en-US" altLang="ja-JP" sz="1000" dirty="0"/>
              <a:t>PC</a:t>
            </a:r>
            <a:r>
              <a:rPr kumimoji="1" lang="ja-JP" altLang="en-US" sz="1000" dirty="0"/>
              <a:t>は、外観は古くさいが、現在の</a:t>
            </a:r>
            <a:r>
              <a:rPr kumimoji="1" lang="en-US" altLang="ja-JP" sz="1000" dirty="0"/>
              <a:t>Web</a:t>
            </a:r>
            <a:r>
              <a:rPr kumimoji="1" lang="ja-JP" altLang="en-US" sz="1000" dirty="0"/>
              <a:t>等への対応については、</a:t>
            </a:r>
            <a:endParaRPr kumimoji="1" lang="en-US" altLang="ja-JP" sz="1000" dirty="0"/>
          </a:p>
          <a:p>
            <a:r>
              <a:rPr kumimoji="1" lang="ja-JP" altLang="en-US" sz="1000" dirty="0"/>
              <a:t>他の企業の上位機種に引けを取らない。</a:t>
            </a:r>
            <a:endParaRPr kumimoji="1" lang="en-US" altLang="ja-JP" sz="1000" dirty="0"/>
          </a:p>
          <a:p>
            <a:r>
              <a:rPr kumimoji="1" lang="ja-JP" altLang="en-US" sz="1000" dirty="0"/>
              <a:t>しかし、なかなか販売数が伸びていないメーカーという設定です。</a:t>
            </a:r>
            <a:endParaRPr kumimoji="1" lang="en-US" altLang="ja-JP" sz="1000" dirty="0"/>
          </a:p>
          <a:p>
            <a:endParaRPr kumimoji="1" lang="en-US" altLang="ja-JP" sz="1000" dirty="0"/>
          </a:p>
          <a:p>
            <a:endParaRPr kumimoji="1" lang="en-US" altLang="ja-JP" sz="1000" dirty="0"/>
          </a:p>
          <a:p>
            <a:endParaRPr kumimoji="1" lang="en-US" altLang="ja-JP" sz="1000" dirty="0"/>
          </a:p>
          <a:p>
            <a:r>
              <a:rPr kumimoji="1" lang="ja-JP" altLang="en-US" sz="1000" dirty="0"/>
              <a:t>企業の内部環境の強みは、</a:t>
            </a:r>
            <a:endParaRPr kumimoji="1" lang="en-US" altLang="ja-JP" sz="1000" dirty="0"/>
          </a:p>
          <a:p>
            <a:r>
              <a:rPr kumimoji="1" lang="ja-JP" altLang="en-US" sz="1000" dirty="0"/>
              <a:t>企業が小さいため、判断が早く、蓄積された技術力が高い。</a:t>
            </a:r>
            <a:endParaRPr kumimoji="1" lang="en-US" altLang="ja-JP" sz="1000" dirty="0"/>
          </a:p>
          <a:p>
            <a:r>
              <a:rPr kumimoji="1" lang="ja-JP" altLang="en-US" sz="1000" dirty="0"/>
              <a:t>一方、弱みは、優秀な社員への人件費が出せず、転職率が高い。教育研修制度が無く、個人のノウハウでやっている。</a:t>
            </a:r>
            <a:endParaRPr kumimoji="1" lang="en-US" altLang="ja-JP" sz="1000" dirty="0"/>
          </a:p>
          <a:p>
            <a:endParaRPr kumimoji="1" lang="en-US" altLang="ja-JP" sz="1000" dirty="0"/>
          </a:p>
          <a:p>
            <a:r>
              <a:rPr kumimoji="1" lang="ja-JP" altLang="en-US" sz="1000" dirty="0"/>
              <a:t>外部環境として、機会と脅威を記入したうえで、強み・機会、弱み・機会、強み・脅威、弱み・脅威についてまとめます。</a:t>
            </a:r>
            <a:endParaRPr kumimoji="1" lang="en-US" altLang="ja-JP" sz="1000" dirty="0"/>
          </a:p>
          <a:p>
            <a:endParaRPr kumimoji="1" lang="en-US" altLang="ja-JP" sz="1000" dirty="0"/>
          </a:p>
          <a:p>
            <a:r>
              <a:rPr kumimoji="1" lang="ja-JP" altLang="en-US" sz="1000" dirty="0"/>
              <a:t>この中から、課題を吸い上げても良いし、「攻めどころの明確化」の際にも役立ちます。</a:t>
            </a:r>
            <a:endParaRPr kumimoji="1" lang="en-US" altLang="ja-JP" sz="1000" dirty="0"/>
          </a:p>
          <a:p>
            <a:endParaRPr kumimoji="1" lang="en-US" altLang="ja-JP" dirty="0"/>
          </a:p>
        </p:txBody>
      </p:sp>
    </p:spTree>
    <p:extLst>
      <p:ext uri="{BB962C8B-B14F-4D97-AF65-F5344CB8AC3E}">
        <p14:creationId xmlns:p14="http://schemas.microsoft.com/office/powerpoint/2010/main" val="1395504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62467"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pPr lvl="0" eaLnBrk="1" hangingPunct="1">
              <a:spcBef>
                <a:spcPct val="0"/>
              </a:spcBef>
            </a:pPr>
            <a:r>
              <a:rPr lang="ja-JP" altLang="en-US" sz="1000" dirty="0"/>
              <a:t>続いて</a:t>
            </a:r>
            <a:r>
              <a:rPr lang="en-US" altLang="ja-JP" sz="1000" dirty="0"/>
              <a:t>QC</a:t>
            </a:r>
            <a:r>
              <a:rPr lang="ja-JP" altLang="en-US" sz="1000" dirty="0"/>
              <a:t>ストーリーの選択ですが、フロー図にもありますように、今回のテーマの内容が、今までに経験のない仕事なのか、</a:t>
            </a:r>
            <a:endParaRPr lang="en-US" altLang="ja-JP" sz="1000" dirty="0"/>
          </a:p>
          <a:p>
            <a:pPr lvl="0" eaLnBrk="1" hangingPunct="1">
              <a:spcBef>
                <a:spcPct val="0"/>
              </a:spcBef>
            </a:pPr>
            <a:r>
              <a:rPr lang="ja-JP" altLang="en-US" sz="1000" dirty="0"/>
              <a:t>従来からおこなってきた仕事なのかをしっかり確認して、どのストーリーで活動をするのかを決定します。</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その後、テーマ名の決定を行いますが、その際には、</a:t>
            </a:r>
            <a:endParaRPr lang="en-US" altLang="ja-JP" sz="1000" dirty="0"/>
          </a:p>
          <a:p>
            <a:pPr lvl="0" eaLnBrk="1" hangingPunct="1">
              <a:spcBef>
                <a:spcPct val="0"/>
              </a:spcBef>
            </a:pPr>
            <a:r>
              <a:rPr lang="ja-JP" altLang="en-US" sz="1000" dirty="0"/>
              <a:t>・活動の目的が何かわかるように、「何をどうする」というように表現してください。</a:t>
            </a:r>
            <a:endParaRPr lang="en-US" altLang="ja-JP" sz="1000" dirty="0"/>
          </a:p>
          <a:p>
            <a:pPr lvl="0" eaLnBrk="1" hangingPunct="1">
              <a:spcBef>
                <a:spcPct val="0"/>
              </a:spcBef>
            </a:pPr>
            <a:r>
              <a:rPr lang="ja-JP" altLang="en-US" sz="1000" dirty="0"/>
              <a:t>・テーマ名がおおきすぎたり、抽象的すぎる場合は、サブテーマで補足してください。</a:t>
            </a:r>
            <a:endParaRPr lang="en-US" altLang="ja-JP" sz="1000" dirty="0"/>
          </a:p>
          <a:p>
            <a:pPr lvl="0" eaLnBrk="1" hangingPunct="1">
              <a:spcBef>
                <a:spcPct val="0"/>
              </a:spcBef>
            </a:pPr>
            <a:r>
              <a:rPr lang="ja-JP" altLang="en-US" sz="1000" dirty="0"/>
              <a:t>サブテーマがあると、メンバーのモチベーションがあがるかもしれませんし、発表を聞いている人に対して、興味をもってもらえるかもしれません。</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どういうサブテーマが魅力的かは、色々な発表大会の報文集を参考にしてください。</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・注意する点としては、テーマ名に方策・手段を入れないようにしてください。この後の活動で、アイデア出しの際に、出にくくなってしまいます。</a:t>
            </a:r>
            <a:endParaRPr lang="en-US" altLang="ja-JP" sz="1000" dirty="0"/>
          </a:p>
          <a:p>
            <a:pPr lvl="0" eaLnBrk="1" hangingPunct="1">
              <a:spcBef>
                <a:spcPct val="0"/>
              </a:spcBef>
            </a:pPr>
            <a:endParaRPr lang="en-US" altLang="ja-JP" sz="1000" dirty="0"/>
          </a:p>
        </p:txBody>
      </p:sp>
    </p:spTree>
    <p:extLst>
      <p:ext uri="{BB962C8B-B14F-4D97-AF65-F5344CB8AC3E}">
        <p14:creationId xmlns:p14="http://schemas.microsoft.com/office/powerpoint/2010/main" val="2200029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74755"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pPr lvl="0" eaLnBrk="1" hangingPunct="1">
              <a:spcBef>
                <a:spcPct val="0"/>
              </a:spcBef>
            </a:pPr>
            <a:r>
              <a:rPr lang="ja-JP" altLang="en-US" sz="1000" dirty="0"/>
              <a:t>マル</a:t>
            </a:r>
            <a:r>
              <a:rPr lang="en-US" altLang="ja-JP" sz="1000" dirty="0"/>
              <a:t>2.</a:t>
            </a:r>
            <a:r>
              <a:rPr lang="ja-JP" altLang="en-US" sz="1000" dirty="0"/>
              <a:t>現状の把握と目標の設定は、この</a:t>
            </a:r>
            <a:r>
              <a:rPr lang="en-US" altLang="ja-JP" sz="1000" dirty="0"/>
              <a:t>2</a:t>
            </a:r>
            <a:r>
              <a:rPr lang="ja-JP" altLang="en-US" sz="1000" dirty="0"/>
              <a:t>つのステップになります。</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現状の姿を明確にするために、問題・課題の絞り込みや、必要性の明確化の時に、使用したデータをもとにして、</a:t>
            </a:r>
            <a:r>
              <a:rPr lang="en-US" altLang="ja-JP" sz="1000" dirty="0"/>
              <a:t>5</a:t>
            </a:r>
            <a:r>
              <a:rPr lang="ja-JP" altLang="en-US" sz="1000" dirty="0"/>
              <a:t>ゲン主義で詳細を把握します。</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特性のありたい姿などから、目標の三要素（何を、どれだけ、いつまでに）を明確にして、目標を設定します。</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良くない例のように、攻めどころそのものや、手段は目標にはなりません。</a:t>
            </a:r>
            <a:endParaRPr lang="en-US" altLang="ja-JP" sz="1000" dirty="0"/>
          </a:p>
          <a:p>
            <a:pPr lvl="0" eaLnBrk="1" hangingPunct="1">
              <a:spcBef>
                <a:spcPct val="0"/>
              </a:spcBef>
            </a:pPr>
            <a:endParaRPr lang="en-US" altLang="ja-JP" dirty="0"/>
          </a:p>
        </p:txBody>
      </p:sp>
    </p:spTree>
    <p:extLst>
      <p:ext uri="{BB962C8B-B14F-4D97-AF65-F5344CB8AC3E}">
        <p14:creationId xmlns:p14="http://schemas.microsoft.com/office/powerpoint/2010/main" val="3303452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76803"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pPr lvl="0" eaLnBrk="1" hangingPunct="1">
              <a:spcBef>
                <a:spcPct val="0"/>
              </a:spcBef>
            </a:pPr>
            <a:r>
              <a:rPr lang="ja-JP" altLang="en-US" sz="1000" dirty="0"/>
              <a:t>マル</a:t>
            </a:r>
            <a:r>
              <a:rPr lang="en-US" altLang="ja-JP" sz="1000" dirty="0"/>
              <a:t>3.</a:t>
            </a:r>
            <a:r>
              <a:rPr lang="ja-JP" altLang="en-US" sz="1000" dirty="0"/>
              <a:t>活動計画の作成ですが、計画の作成タイミングは、取り上げる課題によって、</a:t>
            </a:r>
            <a:endParaRPr lang="en-US" altLang="ja-JP" sz="1000" dirty="0"/>
          </a:p>
          <a:p>
            <a:pPr lvl="0" eaLnBrk="1" hangingPunct="1">
              <a:spcBef>
                <a:spcPct val="0"/>
              </a:spcBef>
            </a:pPr>
            <a:r>
              <a:rPr lang="en-US" altLang="ja-JP" sz="1000" dirty="0"/>
              <a:t>『</a:t>
            </a:r>
            <a:r>
              <a:rPr lang="ja-JP" altLang="en-US" sz="1000" dirty="0"/>
              <a:t>テーマ選定</a:t>
            </a:r>
            <a:r>
              <a:rPr lang="en-US" altLang="ja-JP" sz="1000" dirty="0"/>
              <a:t>』『</a:t>
            </a:r>
            <a:r>
              <a:rPr lang="ja-JP" altLang="en-US" sz="1000" dirty="0"/>
              <a:t>攻めどころと目標設定</a:t>
            </a:r>
            <a:r>
              <a:rPr lang="en-US" altLang="ja-JP" sz="1000" dirty="0"/>
              <a:t>』『</a:t>
            </a:r>
            <a:r>
              <a:rPr lang="ja-JP" altLang="en-US" sz="1000" dirty="0"/>
              <a:t>活動計画の作成</a:t>
            </a:r>
            <a:r>
              <a:rPr lang="en-US" altLang="ja-JP" sz="1000" dirty="0"/>
              <a:t>』</a:t>
            </a:r>
            <a:r>
              <a:rPr lang="ja-JP" altLang="en-US" sz="1000" dirty="0"/>
              <a:t>が、入れ替わる場合もあります。</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また、</a:t>
            </a:r>
            <a:r>
              <a:rPr lang="en-US" altLang="ja-JP" sz="1000" dirty="0"/>
              <a:t>『</a:t>
            </a:r>
            <a:r>
              <a:rPr lang="ja-JP" altLang="en-US" sz="1000" dirty="0"/>
              <a:t>成功シナリオの追究</a:t>
            </a:r>
            <a:r>
              <a:rPr lang="en-US" altLang="ja-JP" sz="1000" dirty="0"/>
              <a:t>』</a:t>
            </a:r>
            <a:r>
              <a:rPr lang="ja-JP" altLang="en-US" sz="1000" dirty="0"/>
              <a:t>後に、詳細計画を追加するなど、状況に合わせて使い分けをおこなっても良いです。</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また、計画を立てる際のポイントとしては、</a:t>
            </a:r>
            <a:endParaRPr lang="en-US" altLang="ja-JP" sz="1000" dirty="0"/>
          </a:p>
          <a:p>
            <a:pPr lvl="0" eaLnBrk="1" hangingPunct="1">
              <a:spcBef>
                <a:spcPct val="0"/>
              </a:spcBef>
            </a:pPr>
            <a:r>
              <a:rPr lang="ja-JP" altLang="en-US" sz="1000" dirty="0"/>
              <a:t>・業務が忙しい時期は、活動頻度を考慮する。</a:t>
            </a:r>
            <a:endParaRPr lang="en-US" altLang="ja-JP" sz="1000" dirty="0"/>
          </a:p>
          <a:p>
            <a:pPr lvl="0" eaLnBrk="1" hangingPunct="1">
              <a:spcBef>
                <a:spcPct val="0"/>
              </a:spcBef>
            </a:pPr>
            <a:r>
              <a:rPr lang="ja-JP" altLang="en-US" sz="1000" dirty="0"/>
              <a:t>・全員が何らかの役割を担うようにする。</a:t>
            </a:r>
            <a:endParaRPr lang="en-US" altLang="ja-JP" sz="1000" dirty="0"/>
          </a:p>
          <a:p>
            <a:pPr lvl="0" eaLnBrk="1" hangingPunct="1">
              <a:spcBef>
                <a:spcPct val="0"/>
              </a:spcBef>
            </a:pPr>
            <a:r>
              <a:rPr lang="ja-JP" altLang="en-US" sz="1000" dirty="0"/>
              <a:t>・活動の手順毎に、役割分担を決め、所属長のアドバイスを受ける。</a:t>
            </a:r>
            <a:endParaRPr lang="en-US" altLang="ja-JP" sz="1000" dirty="0"/>
          </a:p>
          <a:p>
            <a:pPr lvl="0" eaLnBrk="1" hangingPunct="1">
              <a:spcBef>
                <a:spcPct val="0"/>
              </a:spcBef>
            </a:pPr>
            <a:r>
              <a:rPr lang="ja-JP" altLang="en-US" sz="1000" dirty="0"/>
              <a:t>・活動の都度、スケジュールを確認し、管理をする。</a:t>
            </a:r>
            <a:endParaRPr lang="en-US" altLang="ja-JP" sz="1000" dirty="0"/>
          </a:p>
          <a:p>
            <a:pPr lvl="0" eaLnBrk="1" hangingPunct="1">
              <a:spcBef>
                <a:spcPct val="0"/>
              </a:spcBef>
            </a:pPr>
            <a:r>
              <a:rPr lang="ja-JP" altLang="en-US" sz="1000" dirty="0"/>
              <a:t>・実績が大幅にずれた場合は、対策を講じる。</a:t>
            </a:r>
            <a:endParaRPr lang="en-US" altLang="ja-JP" sz="1000" dirty="0"/>
          </a:p>
          <a:p>
            <a:pPr lvl="0" eaLnBrk="1" hangingPunct="1">
              <a:spcBef>
                <a:spcPct val="0"/>
              </a:spcBef>
            </a:pPr>
            <a:r>
              <a:rPr lang="ja-JP" altLang="en-US" sz="1000" dirty="0"/>
              <a:t>ようにしましょう。</a:t>
            </a:r>
            <a:endParaRPr lang="en-US" altLang="ja-JP" sz="1000" dirty="0"/>
          </a:p>
          <a:p>
            <a:pPr lvl="0" eaLnBrk="1" hangingPunct="1">
              <a:spcBef>
                <a:spcPct val="0"/>
              </a:spcBef>
            </a:pPr>
            <a:endParaRPr lang="en-US" altLang="ja-JP" sz="1000" dirty="0"/>
          </a:p>
        </p:txBody>
      </p:sp>
    </p:spTree>
    <p:extLst>
      <p:ext uri="{BB962C8B-B14F-4D97-AF65-F5344CB8AC3E}">
        <p14:creationId xmlns:p14="http://schemas.microsoft.com/office/powerpoint/2010/main" val="1052389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64515"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pPr lvl="0" eaLnBrk="1" hangingPunct="1">
              <a:spcBef>
                <a:spcPct val="0"/>
              </a:spcBef>
            </a:pPr>
            <a:r>
              <a:rPr lang="ja-JP" altLang="en-US" sz="1000" dirty="0"/>
              <a:t>マル</a:t>
            </a:r>
            <a:r>
              <a:rPr lang="en-US" altLang="ja-JP" sz="1000" dirty="0"/>
              <a:t>4.</a:t>
            </a:r>
            <a:r>
              <a:rPr lang="ja-JP" altLang="en-US" sz="1000" dirty="0"/>
              <a:t>攻めどころの明確化です。</a:t>
            </a:r>
            <a:endParaRPr lang="en-US" altLang="ja-JP" sz="1000" dirty="0"/>
          </a:p>
          <a:p>
            <a:pPr lvl="0" eaLnBrk="1" hangingPunct="1">
              <a:spcBef>
                <a:spcPct val="0"/>
              </a:spcBef>
            </a:pPr>
            <a:r>
              <a:rPr lang="ja-JP" altLang="en-US" sz="1000" dirty="0"/>
              <a:t>ここからが、課題たっせい型の特徴ともいえるステップになります。</a:t>
            </a:r>
            <a:endParaRPr lang="en-US" altLang="ja-JP" sz="1000" dirty="0"/>
          </a:p>
          <a:p>
            <a:pPr lvl="0" eaLnBrk="1" hangingPunct="1">
              <a:spcBef>
                <a:spcPct val="0"/>
              </a:spcBef>
            </a:pPr>
            <a:r>
              <a:rPr lang="ja-JP" altLang="en-US" sz="1000" dirty="0"/>
              <a:t>テーマの「ありたい姿」と「現在の姿」を明確にし、そのギャップを埋めるため、どのような攻めどころがあるか、「攻めどころ選定シート」を記入します。</a:t>
            </a:r>
            <a:endParaRPr lang="en-US" altLang="ja-JP" sz="1000" dirty="0"/>
          </a:p>
        </p:txBody>
      </p:sp>
    </p:spTree>
    <p:extLst>
      <p:ext uri="{BB962C8B-B14F-4D97-AF65-F5344CB8AC3E}">
        <p14:creationId xmlns:p14="http://schemas.microsoft.com/office/powerpoint/2010/main" val="1545763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696913" y="762000"/>
            <a:ext cx="5391150" cy="3733800"/>
          </a:xfrm>
          <a:solidFill>
            <a:srgbClr val="FFFFFF"/>
          </a:solidFill>
          <a:ln/>
        </p:spPr>
      </p:sp>
      <p:sp>
        <p:nvSpPr>
          <p:cNvPr id="35843" name="Rectangle 3"/>
          <p:cNvSpPr>
            <a:spLocks noGrp="1" noChangeArrowheads="1"/>
          </p:cNvSpPr>
          <p:nvPr>
            <p:ph type="body" idx="1"/>
          </p:nvPr>
        </p:nvSpPr>
        <p:spPr>
          <a:xfrm>
            <a:off x="914473" y="4724184"/>
            <a:ext cx="4952587" cy="4497090"/>
          </a:xfrm>
          <a:solidFill>
            <a:srgbClr val="FFFFFF"/>
          </a:solidFill>
          <a:ln>
            <a:solidFill>
              <a:srgbClr val="000000"/>
            </a:solidFill>
            <a:miter lim="800000"/>
            <a:headEnd/>
            <a:tailEnd/>
          </a:ln>
        </p:spPr>
        <p:txBody>
          <a:bodyPr lIns="91429" tIns="45713" rIns="91429" bIns="45713"/>
          <a:lstStyle/>
          <a:p>
            <a:pPr algn="l">
              <a:spcBef>
                <a:spcPct val="0"/>
              </a:spcBef>
            </a:pPr>
            <a:r>
              <a:rPr lang="ja-JP" altLang="en-US" sz="1000" dirty="0">
                <a:ea typeface="ＭＳ Ｐゴシック" charset="-128"/>
              </a:rPr>
              <a:t>この講義は、これまで</a:t>
            </a:r>
            <a:r>
              <a:rPr lang="en-US" altLang="ja-JP" sz="1000" dirty="0">
                <a:ea typeface="ＭＳ Ｐゴシック" charset="-128"/>
              </a:rPr>
              <a:t>QC</a:t>
            </a:r>
            <a:r>
              <a:rPr lang="ja-JP" altLang="en-US" sz="1000" dirty="0">
                <a:ea typeface="ＭＳ Ｐゴシック" charset="-128"/>
              </a:rPr>
              <a:t>サークル活動を経験されていたかたを対象に、</a:t>
            </a:r>
            <a:endParaRPr lang="en-US" altLang="ja-JP" sz="1000" dirty="0">
              <a:ea typeface="ＭＳ Ｐゴシック" charset="-128"/>
            </a:endParaRPr>
          </a:p>
          <a:p>
            <a:pPr algn="l">
              <a:spcBef>
                <a:spcPct val="0"/>
              </a:spcBef>
            </a:pPr>
            <a:r>
              <a:rPr lang="ja-JP" altLang="en-US" sz="1000" dirty="0">
                <a:ea typeface="ＭＳ Ｐゴシック" charset="-128"/>
              </a:rPr>
              <a:t>研修会や勉強会の講師として、また発表大会の審査員として、自信をもって発言できるようになることを目的としています。</a:t>
            </a:r>
            <a:endParaRPr lang="en-US" altLang="ja-JP" sz="1000" dirty="0">
              <a:ea typeface="ＭＳ Ｐゴシック" charset="-128"/>
            </a:endParaRPr>
          </a:p>
          <a:p>
            <a:pPr algn="l">
              <a:spcBef>
                <a:spcPct val="0"/>
              </a:spcBef>
            </a:pPr>
            <a:endParaRPr lang="en-US" altLang="ja-JP" sz="1000" dirty="0">
              <a:ea typeface="ＭＳ Ｐゴシック" charset="-128"/>
            </a:endParaRPr>
          </a:p>
          <a:p>
            <a:pPr algn="l">
              <a:spcBef>
                <a:spcPct val="0"/>
              </a:spcBef>
            </a:pPr>
            <a:r>
              <a:rPr lang="ja-JP" altLang="en-US" sz="1000" dirty="0">
                <a:ea typeface="ＭＳ Ｐゴシック" charset="-128"/>
              </a:rPr>
              <a:t>目標は、課題たっせい型</a:t>
            </a:r>
            <a:r>
              <a:rPr lang="en-US" altLang="ja-JP" sz="1000" dirty="0">
                <a:ea typeface="ＭＳ Ｐゴシック" charset="-128"/>
              </a:rPr>
              <a:t>QC</a:t>
            </a:r>
            <a:r>
              <a:rPr lang="ja-JP" altLang="en-US" sz="1000" dirty="0">
                <a:ea typeface="ＭＳ Ｐゴシック" charset="-128"/>
              </a:rPr>
              <a:t>ストーリーの考え方を理解することですす。</a:t>
            </a:r>
            <a:endParaRPr lang="en-US" altLang="ja-JP" sz="1000" dirty="0">
              <a:ea typeface="ＭＳ Ｐゴシック" charset="-128"/>
            </a:endParaRPr>
          </a:p>
          <a:p>
            <a:pPr algn="l">
              <a:spcBef>
                <a:spcPct val="0"/>
              </a:spcBef>
            </a:pPr>
            <a:endParaRPr lang="en-US" altLang="ja-JP" sz="1000" dirty="0">
              <a:ea typeface="ＭＳ Ｐゴシック" charset="-128"/>
            </a:endParaRPr>
          </a:p>
        </p:txBody>
      </p:sp>
    </p:spTree>
    <p:extLst>
      <p:ext uri="{BB962C8B-B14F-4D97-AF65-F5344CB8AC3E}">
        <p14:creationId xmlns:p14="http://schemas.microsoft.com/office/powerpoint/2010/main" val="4050320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dirty="0"/>
              <a:t>攻めどころ選定シートの例になります。</a:t>
            </a:r>
            <a:endParaRPr kumimoji="1" lang="en-US" altLang="ja-JP" sz="1000" dirty="0"/>
          </a:p>
          <a:p>
            <a:r>
              <a:rPr kumimoji="1" lang="ja-JP" altLang="en-US" sz="1000" dirty="0"/>
              <a:t>マトリクス表の一段目に、今回の課題となる「</a:t>
            </a:r>
            <a:r>
              <a:rPr kumimoji="1" lang="en-US" altLang="ja-JP" sz="1000" dirty="0"/>
              <a:t>PC</a:t>
            </a:r>
            <a:r>
              <a:rPr kumimoji="1" lang="ja-JP" altLang="en-US" sz="1000" dirty="0"/>
              <a:t>販売台数」、ありたい姿として「月当たり</a:t>
            </a:r>
            <a:r>
              <a:rPr kumimoji="1" lang="en-US" altLang="ja-JP" sz="1000" dirty="0"/>
              <a:t>120</a:t>
            </a:r>
            <a:r>
              <a:rPr kumimoji="1" lang="ja-JP" altLang="en-US" sz="1000" dirty="0"/>
              <a:t>台」、現在の姿「月当たり</a:t>
            </a:r>
            <a:r>
              <a:rPr kumimoji="1" lang="en-US" altLang="ja-JP" sz="1000" dirty="0"/>
              <a:t>30</a:t>
            </a:r>
            <a:r>
              <a:rPr kumimoji="1" lang="ja-JP" altLang="en-US" sz="1000" dirty="0"/>
              <a:t>台」、ギャップ「月当たり</a:t>
            </a:r>
            <a:r>
              <a:rPr kumimoji="1" lang="en-US" altLang="ja-JP" sz="1000" dirty="0"/>
              <a:t>90</a:t>
            </a:r>
            <a:r>
              <a:rPr kumimoji="1" lang="ja-JP" altLang="en-US" sz="1000" dirty="0"/>
              <a:t>台」を目標にした場合、どのような、攻めどころがあるのかを検討していきます。</a:t>
            </a:r>
            <a:endParaRPr kumimoji="1" lang="en-US" altLang="ja-JP" sz="1000"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sz="1000" dirty="0"/>
              <a:t>マウスをクリックしてください。</a:t>
            </a:r>
            <a:endParaRPr kumimoji="1" lang="en-US" altLang="ja-JP" sz="1000" dirty="0"/>
          </a:p>
          <a:p>
            <a:endParaRPr kumimoji="1" lang="en-US" altLang="ja-JP" sz="1000" dirty="0"/>
          </a:p>
          <a:p>
            <a:r>
              <a:rPr kumimoji="1" lang="ja-JP" altLang="en-US" sz="1000" dirty="0"/>
              <a:t>・ありたい姿については、可能な限り数値データで表現します。</a:t>
            </a:r>
            <a:endParaRPr kumimoji="1" lang="en-US" altLang="ja-JP" sz="1000"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sz="1000" dirty="0"/>
              <a:t>マウスをクリックしてください。</a:t>
            </a:r>
            <a:endParaRPr kumimoji="1" lang="en-US" altLang="ja-JP" sz="1000" dirty="0"/>
          </a:p>
          <a:p>
            <a:endParaRPr kumimoji="1" lang="en-US" altLang="ja-JP" sz="1000" dirty="0"/>
          </a:p>
          <a:p>
            <a:r>
              <a:rPr kumimoji="1" lang="ja-JP" altLang="en-US" sz="1000" dirty="0"/>
              <a:t>・現在の姿は、事実をしっかり掴みます。</a:t>
            </a:r>
            <a:endParaRPr kumimoji="1" lang="en-US" altLang="ja-JP" sz="1000" dirty="0"/>
          </a:p>
          <a:p>
            <a:r>
              <a:rPr kumimoji="1" lang="ja-JP" altLang="en-US" sz="1000" dirty="0"/>
              <a:t>そして、「新規業務」の場合は、類似業務を考慮に入れて把握します。</a:t>
            </a:r>
            <a:endParaRPr kumimoji="1" lang="en-US" altLang="ja-JP" sz="1000"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sz="1000" dirty="0"/>
              <a:t>マウスをクリックしてください。</a:t>
            </a:r>
            <a:endParaRPr kumimoji="1" lang="en-US" altLang="ja-JP" sz="1000" dirty="0"/>
          </a:p>
          <a:p>
            <a:endParaRPr kumimoji="1" lang="en-US" altLang="ja-JP" sz="1000" dirty="0"/>
          </a:p>
          <a:p>
            <a:r>
              <a:rPr kumimoji="1" lang="ja-JP" altLang="en-US" sz="1000" dirty="0"/>
              <a:t>・前提条件は、上司に相談し、変更可能なのかも確認をします。</a:t>
            </a:r>
            <a:endParaRPr kumimoji="1" lang="en-US" altLang="ja-JP" sz="1000" dirty="0"/>
          </a:p>
          <a:p>
            <a:r>
              <a:rPr kumimoji="1" lang="ja-JP" altLang="en-US" sz="1000" dirty="0"/>
              <a:t>マウスをクリックしてください。</a:t>
            </a:r>
            <a:endParaRPr kumimoji="1" lang="en-US" altLang="ja-JP" sz="1000" dirty="0"/>
          </a:p>
          <a:p>
            <a:endParaRPr kumimoji="1" lang="en-US" altLang="ja-JP" sz="1000" dirty="0"/>
          </a:p>
          <a:p>
            <a:r>
              <a:rPr kumimoji="1" lang="ja-JP" altLang="en-US" sz="1000" dirty="0"/>
              <a:t>・特性を実現させるための項目としては、一般的には、４</a:t>
            </a:r>
            <a:r>
              <a:rPr kumimoji="1" lang="en-US" altLang="ja-JP" sz="1000" dirty="0"/>
              <a:t>M</a:t>
            </a:r>
            <a:r>
              <a:rPr kumimoji="1" lang="ja-JP" altLang="en-US" sz="1000" dirty="0"/>
              <a:t>、および環境で、調査項目を決めます。</a:t>
            </a:r>
            <a:endParaRPr kumimoji="1" lang="en-US" altLang="ja-JP" sz="1000" dirty="0"/>
          </a:p>
          <a:p>
            <a:r>
              <a:rPr kumimoji="1" lang="ja-JP" altLang="en-US" sz="1000" dirty="0"/>
              <a:t>マウスをクリックしてください。</a:t>
            </a:r>
            <a:endParaRPr kumimoji="1" lang="en-US" altLang="ja-JP" sz="1000" dirty="0"/>
          </a:p>
          <a:p>
            <a:endParaRPr kumimoji="1" lang="en-US" altLang="ja-JP" sz="1000" dirty="0"/>
          </a:p>
          <a:p>
            <a:r>
              <a:rPr kumimoji="1" lang="ja-JP" altLang="en-US" sz="1000" dirty="0"/>
              <a:t>・ギャップに関し、言語データで表す場合には、マイナス表現にします。</a:t>
            </a:r>
            <a:endParaRPr kumimoji="1" lang="en-US" altLang="ja-JP" sz="1000" dirty="0"/>
          </a:p>
          <a:p>
            <a:r>
              <a:rPr kumimoji="1" lang="ja-JP" altLang="en-US" sz="1000" dirty="0"/>
              <a:t>マウスをクリックしてください。</a:t>
            </a:r>
            <a:endParaRPr kumimoji="1" lang="en-US" altLang="ja-JP" sz="1000" dirty="0"/>
          </a:p>
          <a:p>
            <a:endParaRPr kumimoji="1" lang="en-US" altLang="ja-JP" sz="1000" dirty="0"/>
          </a:p>
          <a:p>
            <a:r>
              <a:rPr kumimoji="1" lang="ja-JP" altLang="en-US" sz="1000" dirty="0"/>
              <a:t>・攻めどころは、改善の着眼点を表示するので、方策案ではなく、大括りな表現で良いです。</a:t>
            </a:r>
            <a:endParaRPr kumimoji="1" lang="en-US" altLang="ja-JP" sz="1000" dirty="0"/>
          </a:p>
          <a:p>
            <a:r>
              <a:rPr kumimoji="1" lang="ja-JP" altLang="en-US" sz="1000" dirty="0"/>
              <a:t>マウスをクリックしてください。</a:t>
            </a:r>
            <a:endParaRPr kumimoji="1" lang="en-US" altLang="ja-JP" sz="1000" dirty="0"/>
          </a:p>
          <a:p>
            <a:endParaRPr kumimoji="1" lang="en-US" altLang="ja-JP" sz="1000" dirty="0"/>
          </a:p>
        </p:txBody>
      </p:sp>
    </p:spTree>
    <p:extLst>
      <p:ext uri="{BB962C8B-B14F-4D97-AF65-F5344CB8AC3E}">
        <p14:creationId xmlns:p14="http://schemas.microsoft.com/office/powerpoint/2010/main" val="3849140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78851"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pPr lvl="0" eaLnBrk="1" hangingPunct="1">
              <a:spcBef>
                <a:spcPct val="0"/>
              </a:spcBef>
            </a:pPr>
            <a:r>
              <a:rPr lang="ja-JP" altLang="en-US" sz="1000" dirty="0"/>
              <a:t>マル</a:t>
            </a:r>
            <a:r>
              <a:rPr lang="en-US" altLang="ja-JP" sz="1000" dirty="0"/>
              <a:t>5.</a:t>
            </a:r>
            <a:r>
              <a:rPr lang="ja-JP" altLang="en-US" sz="1000" dirty="0"/>
              <a:t>方策の立案は、</a:t>
            </a:r>
            <a:endParaRPr lang="en-US" altLang="ja-JP" sz="1000" dirty="0"/>
          </a:p>
          <a:p>
            <a:pPr lvl="0" eaLnBrk="1" hangingPunct="1">
              <a:spcBef>
                <a:spcPct val="0"/>
              </a:spcBef>
            </a:pPr>
            <a:r>
              <a:rPr lang="en-US" altLang="ja-JP" sz="1000" dirty="0"/>
              <a:t>1</a:t>
            </a:r>
            <a:r>
              <a:rPr lang="ja-JP" altLang="en-US" sz="1000" dirty="0"/>
              <a:t>）方策の列挙と、</a:t>
            </a:r>
            <a:r>
              <a:rPr lang="en-US" altLang="ja-JP" sz="1000" dirty="0"/>
              <a:t>2</a:t>
            </a:r>
            <a:r>
              <a:rPr lang="ja-JP" altLang="en-US" sz="1000" dirty="0"/>
              <a:t>）方策の絞り込みを行います。</a:t>
            </a:r>
            <a:endParaRPr lang="en-US" altLang="ja-JP" sz="1000" dirty="0"/>
          </a:p>
          <a:p>
            <a:pPr lvl="0" eaLnBrk="1" hangingPunct="1">
              <a:spcBef>
                <a:spcPct val="0"/>
              </a:spcBef>
            </a:pPr>
            <a:r>
              <a:rPr lang="ja-JP" altLang="en-US" sz="1000" dirty="0"/>
              <a:t>・方策の列挙では、</a:t>
            </a:r>
            <a:endParaRPr lang="en-US" altLang="ja-JP" sz="1000" dirty="0"/>
          </a:p>
          <a:p>
            <a:pPr lvl="0" eaLnBrk="1" hangingPunct="1">
              <a:spcBef>
                <a:spcPct val="0"/>
              </a:spcBef>
            </a:pPr>
            <a:r>
              <a:rPr lang="ja-JP" altLang="en-US" sz="1000" dirty="0"/>
              <a:t>先ほどまとめた攻めどころ選定シートの、攻めどころ（着眼点）に焦点をあて、目標達成が可能と思われる方策案（アイデア）をたくさん出します。</a:t>
            </a:r>
            <a:endParaRPr lang="en-US" altLang="ja-JP" sz="1000" dirty="0"/>
          </a:p>
          <a:p>
            <a:pPr lvl="0" eaLnBrk="1" hangingPunct="1">
              <a:spcBef>
                <a:spcPct val="0"/>
              </a:spcBef>
            </a:pPr>
            <a:r>
              <a:rPr lang="ja-JP" altLang="en-US" sz="1000" dirty="0"/>
              <a:t>メンバーの皆さんに付箋をお渡しし、思いつくアイデアを数多く出してもらうのが良いでしょう。</a:t>
            </a:r>
            <a:endParaRPr lang="en-US" altLang="ja-JP" sz="1000" dirty="0"/>
          </a:p>
          <a:p>
            <a:pPr lvl="0" eaLnBrk="1" hangingPunct="1">
              <a:spcBef>
                <a:spcPct val="0"/>
              </a:spcBef>
            </a:pPr>
            <a:r>
              <a:rPr lang="ja-JP" altLang="en-US" sz="1000" dirty="0"/>
              <a:t>また、ブレーンストーミングをするのも良いです。その際は、どんな方策案でも批判せず、提出してもらってください。</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・方策の絞り込みでは、</a:t>
            </a:r>
            <a:endParaRPr lang="en-US" altLang="ja-JP" sz="1000" dirty="0"/>
          </a:p>
          <a:p>
            <a:pPr lvl="0" eaLnBrk="1" hangingPunct="1">
              <a:spcBef>
                <a:spcPct val="0"/>
              </a:spcBef>
            </a:pPr>
            <a:r>
              <a:rPr lang="ja-JP" altLang="en-US" sz="1000" dirty="0"/>
              <a:t>出された方策案から、目標との関連性を見て、実現性にとらわれずに、期待度の大きいものを選び出してください。</a:t>
            </a:r>
            <a:endParaRPr lang="en-US" altLang="ja-JP" sz="1000" dirty="0"/>
          </a:p>
          <a:p>
            <a:pPr lvl="0" eaLnBrk="1" hangingPunct="1">
              <a:spcBef>
                <a:spcPct val="0"/>
              </a:spcBef>
            </a:pPr>
            <a:r>
              <a:rPr lang="ja-JP" altLang="en-US" sz="1000" dirty="0"/>
              <a:t>系統図を用いて、方策案の絞り込みを実施していきます。</a:t>
            </a:r>
            <a:endParaRPr lang="en-US" altLang="ja-JP" sz="1000" dirty="0"/>
          </a:p>
          <a:p>
            <a:pPr lvl="0" eaLnBrk="1" hangingPunct="1">
              <a:spcBef>
                <a:spcPct val="0"/>
              </a:spcBef>
            </a:pPr>
            <a:endParaRPr lang="en-US" altLang="ja-JP" sz="1000" dirty="0"/>
          </a:p>
        </p:txBody>
      </p:sp>
    </p:spTree>
    <p:extLst>
      <p:ext uri="{BB962C8B-B14F-4D97-AF65-F5344CB8AC3E}">
        <p14:creationId xmlns:p14="http://schemas.microsoft.com/office/powerpoint/2010/main" val="2289714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方策案の絞り込みの例になります。</a:t>
            </a:r>
            <a:endParaRPr kumimoji="1" lang="en-US" altLang="ja-JP" dirty="0"/>
          </a:p>
          <a:p>
            <a:r>
              <a:rPr kumimoji="1" lang="ja-JP" altLang="en-US" dirty="0"/>
              <a:t>ここでは、攻めどころから、販売方法の部分を抜き出した、方策案の絞り込みになります。</a:t>
            </a:r>
            <a:endParaRPr kumimoji="1" lang="en-US" altLang="ja-JP" dirty="0"/>
          </a:p>
          <a:p>
            <a:r>
              <a:rPr kumimoji="1" lang="ja-JP" altLang="en-US" dirty="0"/>
              <a:t>攻めどころで他の項目についても同じように、方策案の絞り込み作業を実施していきます。</a:t>
            </a:r>
            <a:endParaRPr kumimoji="1" lang="en-US" altLang="ja-JP" dirty="0"/>
          </a:p>
          <a:p>
            <a:endParaRPr kumimoji="1" lang="ja-JP" altLang="en-US" dirty="0"/>
          </a:p>
        </p:txBody>
      </p:sp>
    </p:spTree>
    <p:extLst>
      <p:ext uri="{BB962C8B-B14F-4D97-AF65-F5344CB8AC3E}">
        <p14:creationId xmlns:p14="http://schemas.microsoft.com/office/powerpoint/2010/main" val="9858887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86019"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pPr lvl="0" eaLnBrk="1" hangingPunct="1">
              <a:spcBef>
                <a:spcPct val="0"/>
              </a:spcBef>
            </a:pPr>
            <a:r>
              <a:rPr lang="ja-JP" altLang="en-US" sz="1000" dirty="0"/>
              <a:t>マル</a:t>
            </a:r>
            <a:r>
              <a:rPr lang="en-US" altLang="ja-JP" sz="1000" dirty="0"/>
              <a:t>6.</a:t>
            </a:r>
            <a:r>
              <a:rPr lang="ja-JP" altLang="en-US" sz="1000" dirty="0"/>
              <a:t>成功シナリオの追求では、</a:t>
            </a:r>
            <a:endParaRPr lang="en-US" altLang="ja-JP" sz="1000" dirty="0"/>
          </a:p>
          <a:p>
            <a:pPr lvl="0" eaLnBrk="1" hangingPunct="1">
              <a:spcBef>
                <a:spcPct val="0"/>
              </a:spcBef>
            </a:pPr>
            <a:r>
              <a:rPr lang="ja-JP" altLang="en-US" sz="1000" dirty="0"/>
              <a:t>次の</a:t>
            </a:r>
            <a:r>
              <a:rPr lang="en-US" altLang="ja-JP" sz="1000" dirty="0"/>
              <a:t>4</a:t>
            </a:r>
            <a:r>
              <a:rPr lang="ja-JP" altLang="en-US" sz="1000" dirty="0"/>
              <a:t>つのステップで、実施する対策を決定していきます。</a:t>
            </a:r>
            <a:endParaRPr lang="en-US" altLang="ja-JP" sz="1000" dirty="0"/>
          </a:p>
          <a:p>
            <a:pPr lvl="0" eaLnBrk="1" hangingPunct="1">
              <a:spcBef>
                <a:spcPct val="0"/>
              </a:spcBef>
            </a:pPr>
            <a:endParaRPr lang="en-US" altLang="ja-JP" sz="1000" dirty="0"/>
          </a:p>
          <a:p>
            <a:pPr lvl="0" eaLnBrk="1" hangingPunct="1">
              <a:spcBef>
                <a:spcPct val="0"/>
              </a:spcBef>
            </a:pPr>
            <a:r>
              <a:rPr lang="en-US" altLang="ja-JP" sz="1000" dirty="0"/>
              <a:t>1</a:t>
            </a:r>
            <a:r>
              <a:rPr lang="ja-JP" altLang="en-US" sz="1000" dirty="0"/>
              <a:t>）シナリオの検討では、期待効果の大きいシナリオから、具体的な実施策に落とし込みます。</a:t>
            </a:r>
            <a:endParaRPr lang="en-US" altLang="ja-JP" sz="1000" dirty="0"/>
          </a:p>
          <a:p>
            <a:pPr lvl="0" eaLnBrk="1" hangingPunct="1">
              <a:spcBef>
                <a:spcPct val="0"/>
              </a:spcBef>
            </a:pPr>
            <a:r>
              <a:rPr lang="en-US" altLang="ja-JP" sz="1000" dirty="0"/>
              <a:t>2</a:t>
            </a:r>
            <a:r>
              <a:rPr lang="ja-JP" altLang="en-US" sz="1000" dirty="0"/>
              <a:t>）期待効果の予測では、それぞれの実施策で、得られる効果を予測していきます。</a:t>
            </a:r>
            <a:endParaRPr lang="en-US" altLang="ja-JP" sz="1000" dirty="0"/>
          </a:p>
          <a:p>
            <a:pPr lvl="0" eaLnBrk="1" hangingPunct="1">
              <a:spcBef>
                <a:spcPct val="0"/>
              </a:spcBef>
            </a:pPr>
            <a:r>
              <a:rPr lang="en-US" altLang="ja-JP" sz="1000" dirty="0"/>
              <a:t>3</a:t>
            </a:r>
            <a:r>
              <a:rPr lang="ja-JP" altLang="en-US" sz="1000" dirty="0"/>
              <a:t>）障害の予測と、事前防止策の検討では、シナリオの実施によって、考えられる障害や、悪影響が予測された場合は、回避策や事前防止策を検討してください。</a:t>
            </a:r>
            <a:endParaRPr lang="en-US" altLang="ja-JP" sz="1000" dirty="0"/>
          </a:p>
          <a:p>
            <a:pPr lvl="0" eaLnBrk="1" hangingPunct="1">
              <a:spcBef>
                <a:spcPct val="0"/>
              </a:spcBef>
            </a:pPr>
            <a:r>
              <a:rPr lang="ja-JP" altLang="en-US" sz="1000" dirty="0"/>
              <a:t>ここですぐ諦めるのではなく、なんとか実現させる、シナリオを追求するのが、課題達成型の重要なポイントになります。</a:t>
            </a:r>
            <a:endParaRPr lang="en-US" altLang="ja-JP" sz="1000" dirty="0"/>
          </a:p>
          <a:p>
            <a:pPr lvl="0" eaLnBrk="1" hangingPunct="1">
              <a:spcBef>
                <a:spcPct val="0"/>
              </a:spcBef>
            </a:pPr>
            <a:r>
              <a:rPr lang="en-US" altLang="ja-JP" sz="1000" dirty="0"/>
              <a:t>4</a:t>
            </a:r>
            <a:r>
              <a:rPr lang="ja-JP" altLang="en-US" sz="1000" dirty="0"/>
              <a:t>）成功シナリオの選定では、</a:t>
            </a:r>
            <a:r>
              <a:rPr lang="en-US" altLang="ja-JP" sz="1000" dirty="0"/>
              <a:t>1</a:t>
            </a:r>
            <a:r>
              <a:rPr lang="ja-JP" altLang="en-US" sz="1000" dirty="0"/>
              <a:t>から</a:t>
            </a:r>
            <a:r>
              <a:rPr lang="en-US" altLang="ja-JP" sz="1000" dirty="0"/>
              <a:t>3</a:t>
            </a:r>
            <a:r>
              <a:rPr lang="ja-JP" altLang="en-US" sz="1000" dirty="0"/>
              <a:t>で検討した方策の中から、どの方策を、実際に実施するのかを決定していきます。</a:t>
            </a:r>
            <a:endParaRPr lang="en-US" altLang="ja-JP" sz="1000" dirty="0"/>
          </a:p>
          <a:p>
            <a:pPr lvl="0" eaLnBrk="1" hangingPunct="1">
              <a:spcBef>
                <a:spcPct val="0"/>
              </a:spcBef>
            </a:pPr>
            <a:endParaRPr lang="en-US" altLang="ja-JP" dirty="0"/>
          </a:p>
        </p:txBody>
      </p:sp>
    </p:spTree>
    <p:extLst>
      <p:ext uri="{BB962C8B-B14F-4D97-AF65-F5344CB8AC3E}">
        <p14:creationId xmlns:p14="http://schemas.microsoft.com/office/powerpoint/2010/main" val="36105329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88067"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pPr lvl="0" eaLnBrk="1" hangingPunct="1">
              <a:spcBef>
                <a:spcPct val="0"/>
              </a:spcBef>
            </a:pPr>
            <a:r>
              <a:rPr lang="ja-JP" altLang="en-US" sz="1000" dirty="0"/>
              <a:t>マル</a:t>
            </a:r>
            <a:r>
              <a:rPr lang="en-US" altLang="ja-JP" sz="1000" dirty="0"/>
              <a:t>7.</a:t>
            </a:r>
            <a:r>
              <a:rPr lang="ja-JP" altLang="en-US" sz="1000" dirty="0"/>
              <a:t>成功シナリオの実施。</a:t>
            </a:r>
            <a:endParaRPr lang="en-US" altLang="ja-JP" sz="1000" dirty="0"/>
          </a:p>
          <a:p>
            <a:pPr lvl="0" eaLnBrk="1" hangingPunct="1">
              <a:spcBef>
                <a:spcPct val="0"/>
              </a:spcBef>
            </a:pPr>
            <a:r>
              <a:rPr lang="ja-JP" altLang="en-US" sz="1000" dirty="0"/>
              <a:t>実施することになった方策に対し、実行計画を作成していきます。</a:t>
            </a:r>
            <a:endParaRPr lang="en-US" altLang="ja-JP" sz="1000" dirty="0"/>
          </a:p>
          <a:p>
            <a:pPr lvl="0" eaLnBrk="1" hangingPunct="1">
              <a:spcBef>
                <a:spcPct val="0"/>
              </a:spcBef>
            </a:pPr>
            <a:r>
              <a:rPr lang="ja-JP" altLang="en-US" sz="1000" dirty="0"/>
              <a:t>・</a:t>
            </a:r>
            <a:r>
              <a:rPr lang="en-US" altLang="ja-JP" sz="1000" dirty="0"/>
              <a:t>5</a:t>
            </a:r>
            <a:r>
              <a:rPr lang="ja-JP" altLang="en-US" sz="1000" dirty="0"/>
              <a:t>ダブリュー</a:t>
            </a:r>
            <a:r>
              <a:rPr lang="en-US" altLang="ja-JP" sz="1000" dirty="0"/>
              <a:t>1</a:t>
            </a:r>
            <a:r>
              <a:rPr lang="ja-JP" altLang="en-US" sz="1000" dirty="0"/>
              <a:t>エイチで、対策の実行計画を作成してください。</a:t>
            </a:r>
            <a:endParaRPr lang="en-US" altLang="ja-JP" sz="1000" dirty="0"/>
          </a:p>
          <a:p>
            <a:pPr lvl="0" eaLnBrk="1" hangingPunct="1">
              <a:spcBef>
                <a:spcPct val="0"/>
              </a:spcBef>
            </a:pPr>
            <a:r>
              <a:rPr lang="ja-JP" altLang="en-US" sz="1000" dirty="0"/>
              <a:t>・効率よく実施できるように、役割分担をしてください。</a:t>
            </a:r>
            <a:endParaRPr lang="en-US" altLang="ja-JP" sz="1000" dirty="0"/>
          </a:p>
          <a:p>
            <a:pPr lvl="0" eaLnBrk="1" hangingPunct="1">
              <a:spcBef>
                <a:spcPct val="0"/>
              </a:spcBef>
            </a:pPr>
            <a:r>
              <a:rPr lang="ja-JP" altLang="en-US" sz="1000" dirty="0"/>
              <a:t>・上司・他サークル、関係部署の援助も、活用してください。</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実行計画の実施については、計画通りに、粘り強く対策を実施していきます。</a:t>
            </a:r>
            <a:endParaRPr lang="en-US" altLang="ja-JP" sz="1000" dirty="0"/>
          </a:p>
          <a:p>
            <a:pPr lvl="0" eaLnBrk="1" hangingPunct="1">
              <a:spcBef>
                <a:spcPct val="0"/>
              </a:spcBef>
            </a:pPr>
            <a:r>
              <a:rPr lang="ja-JP" altLang="en-US" sz="1000" dirty="0"/>
              <a:t>問題解決とは違い、すぐに結果が出ないことが多いので、周りを巻き込み、支援してもらうことが大事です。</a:t>
            </a:r>
            <a:endParaRPr lang="en-US" altLang="ja-JP" sz="1000" dirty="0"/>
          </a:p>
          <a:p>
            <a:pPr lvl="0" eaLnBrk="1" hangingPunct="1">
              <a:spcBef>
                <a:spcPct val="0"/>
              </a:spcBef>
            </a:pPr>
            <a:endParaRPr lang="en-US" altLang="ja-JP" dirty="0"/>
          </a:p>
        </p:txBody>
      </p:sp>
    </p:spTree>
    <p:extLst>
      <p:ext uri="{BB962C8B-B14F-4D97-AF65-F5344CB8AC3E}">
        <p14:creationId xmlns:p14="http://schemas.microsoft.com/office/powerpoint/2010/main" val="33395660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90115"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pPr lvl="0" eaLnBrk="1" hangingPunct="1">
              <a:spcBef>
                <a:spcPct val="0"/>
              </a:spcBef>
            </a:pPr>
            <a:r>
              <a:rPr lang="ja-JP" altLang="en-US" sz="1000" dirty="0"/>
              <a:t>マル</a:t>
            </a:r>
            <a:r>
              <a:rPr lang="en-US" altLang="ja-JP" sz="1000" dirty="0"/>
              <a:t>8.</a:t>
            </a:r>
            <a:r>
              <a:rPr lang="ja-JP" altLang="en-US" sz="1000" dirty="0"/>
              <a:t>効果の確認では、</a:t>
            </a:r>
            <a:r>
              <a:rPr lang="en-US" altLang="ja-JP" sz="1000" dirty="0"/>
              <a:t>1</a:t>
            </a:r>
            <a:r>
              <a:rPr lang="ja-JP" altLang="en-US" sz="1000" dirty="0"/>
              <a:t>）有形効果、</a:t>
            </a:r>
            <a:r>
              <a:rPr lang="en-US" altLang="ja-JP" sz="1000" dirty="0"/>
              <a:t>2</a:t>
            </a:r>
            <a:r>
              <a:rPr lang="ja-JP" altLang="en-US" sz="1000" dirty="0"/>
              <a:t>）無形効果の両方を把握する必要があります。</a:t>
            </a:r>
            <a:endParaRPr lang="en-US" altLang="ja-JP" sz="1000" dirty="0"/>
          </a:p>
          <a:p>
            <a:pPr lvl="0" eaLnBrk="1" hangingPunct="1">
              <a:spcBef>
                <a:spcPct val="0"/>
              </a:spcBef>
            </a:pPr>
            <a:r>
              <a:rPr lang="ja-JP" altLang="en-US" sz="1000" dirty="0"/>
              <a:t>有形効果の把握のポイントとしては、</a:t>
            </a:r>
            <a:endParaRPr lang="en-US" altLang="ja-JP" sz="1000" dirty="0"/>
          </a:p>
          <a:p>
            <a:pPr lvl="0" eaLnBrk="1" hangingPunct="1">
              <a:spcBef>
                <a:spcPct val="0"/>
              </a:spcBef>
            </a:pPr>
            <a:r>
              <a:rPr lang="ja-JP" altLang="en-US" sz="1000" dirty="0"/>
              <a:t>・現状把握の際に使用したグラフと同じ様式のグラフを使いましょう。</a:t>
            </a:r>
            <a:endParaRPr lang="en-US" altLang="ja-JP" sz="1000" dirty="0"/>
          </a:p>
          <a:p>
            <a:pPr lvl="0" eaLnBrk="1" hangingPunct="1">
              <a:spcBef>
                <a:spcPct val="0"/>
              </a:spcBef>
            </a:pPr>
            <a:r>
              <a:rPr lang="ja-JP" altLang="en-US" sz="1000" dirty="0"/>
              <a:t>・同じ尺度で比較しましょう。</a:t>
            </a:r>
            <a:endParaRPr lang="en-US" altLang="ja-JP" sz="1000" dirty="0"/>
          </a:p>
          <a:p>
            <a:pPr lvl="0" eaLnBrk="1" hangingPunct="1">
              <a:spcBef>
                <a:spcPct val="0"/>
              </a:spcBef>
            </a:pPr>
            <a:r>
              <a:rPr lang="ja-JP" altLang="en-US" sz="1000" dirty="0"/>
              <a:t>・効果は可能な限り、対策の実施毎に把握しましょう。</a:t>
            </a:r>
            <a:endParaRPr lang="en-US" altLang="ja-JP" sz="1000" dirty="0"/>
          </a:p>
          <a:p>
            <a:pPr lvl="0" eaLnBrk="1" hangingPunct="1">
              <a:spcBef>
                <a:spcPct val="0"/>
              </a:spcBef>
            </a:pPr>
            <a:endParaRPr lang="en-US" altLang="ja-JP" dirty="0"/>
          </a:p>
          <a:p>
            <a:pPr lvl="0" eaLnBrk="1" hangingPunct="1">
              <a:spcBef>
                <a:spcPct val="0"/>
              </a:spcBef>
            </a:pPr>
            <a:r>
              <a:rPr lang="ja-JP" altLang="en-US" sz="1000" dirty="0"/>
              <a:t>無形効果把握のポイントとしては、</a:t>
            </a:r>
            <a:endParaRPr lang="en-US" altLang="ja-JP" sz="1000" dirty="0"/>
          </a:p>
          <a:p>
            <a:pPr lvl="0" eaLnBrk="1" hangingPunct="1">
              <a:spcBef>
                <a:spcPct val="0"/>
              </a:spcBef>
            </a:pPr>
            <a:r>
              <a:rPr lang="ja-JP" altLang="en-US" sz="1000" dirty="0"/>
              <a:t>・評価項目と、その尺度をサークルで決めて、把握してください。</a:t>
            </a:r>
            <a:endParaRPr lang="en-US" altLang="ja-JP" sz="1000" dirty="0"/>
          </a:p>
          <a:p>
            <a:pPr lvl="0" eaLnBrk="1" hangingPunct="1">
              <a:spcBef>
                <a:spcPct val="0"/>
              </a:spcBef>
            </a:pPr>
            <a:r>
              <a:rPr lang="ja-JP" altLang="en-US" sz="1000" dirty="0"/>
              <a:t>例えば、サークルの成長であれば、チームワークや解決能力の向上、個人の成長であれば、</a:t>
            </a:r>
            <a:r>
              <a:rPr lang="en-US" altLang="ja-JP" sz="1000" dirty="0"/>
              <a:t>QC</a:t>
            </a:r>
            <a:r>
              <a:rPr lang="ja-JP" altLang="en-US" sz="1000" dirty="0"/>
              <a:t>手法、改善意欲、固有技術の向上などがあげられます。</a:t>
            </a:r>
            <a:endParaRPr lang="en-US" altLang="ja-JP" sz="1000" dirty="0"/>
          </a:p>
          <a:p>
            <a:pPr lvl="0" eaLnBrk="1" hangingPunct="1">
              <a:spcBef>
                <a:spcPct val="0"/>
              </a:spcBef>
            </a:pPr>
            <a:r>
              <a:rPr lang="ja-JP" altLang="en-US" sz="1000" dirty="0"/>
              <a:t>・サークル全体の成長度が、目標とするところまで向上したか。</a:t>
            </a:r>
            <a:endParaRPr lang="en-US" altLang="ja-JP" sz="1000" dirty="0"/>
          </a:p>
          <a:p>
            <a:pPr lvl="0" eaLnBrk="1" hangingPunct="1">
              <a:spcBef>
                <a:spcPct val="0"/>
              </a:spcBef>
            </a:pPr>
            <a:r>
              <a:rPr lang="ja-JP" altLang="en-US" sz="1000" dirty="0"/>
              <a:t>・今回の活動で、こんな工夫ができたなどを挙げても良いと思います。</a:t>
            </a:r>
            <a:endParaRPr lang="en-US" altLang="ja-JP" sz="1000" dirty="0"/>
          </a:p>
          <a:p>
            <a:pPr lvl="0" eaLnBrk="1" hangingPunct="1">
              <a:spcBef>
                <a:spcPct val="0"/>
              </a:spcBef>
            </a:pPr>
            <a:endParaRPr lang="en-US" altLang="ja-JP" sz="1000" dirty="0"/>
          </a:p>
        </p:txBody>
      </p:sp>
    </p:spTree>
    <p:extLst>
      <p:ext uri="{BB962C8B-B14F-4D97-AF65-F5344CB8AC3E}">
        <p14:creationId xmlns:p14="http://schemas.microsoft.com/office/powerpoint/2010/main" val="33976438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92163"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pPr lvl="0" eaLnBrk="1" hangingPunct="1">
              <a:spcBef>
                <a:spcPct val="0"/>
              </a:spcBef>
            </a:pPr>
            <a:r>
              <a:rPr lang="ja-JP" altLang="en-US" sz="1000" dirty="0"/>
              <a:t>マル</a:t>
            </a:r>
            <a:r>
              <a:rPr lang="en-US" altLang="ja-JP" sz="1000" dirty="0"/>
              <a:t>9.</a:t>
            </a:r>
            <a:r>
              <a:rPr lang="ja-JP" altLang="en-US" sz="1000" dirty="0"/>
              <a:t>標準化と管理の定着については、</a:t>
            </a:r>
            <a:r>
              <a:rPr lang="en-US" altLang="ja-JP" sz="1000" dirty="0"/>
              <a:t>3</a:t>
            </a:r>
            <a:r>
              <a:rPr lang="ja-JP" altLang="en-US" sz="1000" dirty="0"/>
              <a:t>つのステップにて実施します。</a:t>
            </a:r>
            <a:endParaRPr lang="en-US" altLang="ja-JP" sz="1000" dirty="0"/>
          </a:p>
          <a:p>
            <a:pPr lvl="0" eaLnBrk="1" hangingPunct="1">
              <a:spcBef>
                <a:spcPct val="0"/>
              </a:spcBef>
            </a:pPr>
            <a:r>
              <a:rPr lang="en-US" altLang="ja-JP" sz="1000" dirty="0"/>
              <a:t>1</a:t>
            </a:r>
            <a:r>
              <a:rPr lang="ja-JP" altLang="en-US" sz="1000" dirty="0"/>
              <a:t>）標準の設定。</a:t>
            </a:r>
            <a:endParaRPr lang="en-US" altLang="ja-JP" sz="1000" dirty="0"/>
          </a:p>
          <a:p>
            <a:pPr lvl="0" eaLnBrk="1" hangingPunct="1">
              <a:spcBef>
                <a:spcPct val="0"/>
              </a:spcBef>
            </a:pPr>
            <a:r>
              <a:rPr lang="ja-JP" altLang="en-US" sz="1000" dirty="0"/>
              <a:t>効果のあった成功シナリオや、対策に対し、維持・管理するための、やり方・しくみを決め、規程・マニュアルを制定・改定します。</a:t>
            </a:r>
            <a:endParaRPr lang="en-US" altLang="ja-JP" sz="1000" dirty="0"/>
          </a:p>
          <a:p>
            <a:pPr lvl="0" eaLnBrk="1" hangingPunct="1">
              <a:spcBef>
                <a:spcPct val="0"/>
              </a:spcBef>
            </a:pPr>
            <a:r>
              <a:rPr lang="ja-JP" altLang="en-US" sz="1000" dirty="0"/>
              <a:t>標準化のポイントとして、</a:t>
            </a:r>
            <a:endParaRPr lang="en-US" altLang="ja-JP" sz="1000" dirty="0"/>
          </a:p>
          <a:p>
            <a:pPr lvl="0" eaLnBrk="1" hangingPunct="1">
              <a:spcBef>
                <a:spcPct val="0"/>
              </a:spcBef>
            </a:pPr>
            <a:r>
              <a:rPr lang="ja-JP" altLang="en-US" sz="1000" dirty="0"/>
              <a:t>・誰もが間違いなくできるように、「誰が、いつ、どこで、何を、どのように」実施するのか。</a:t>
            </a:r>
            <a:endParaRPr lang="en-US" altLang="ja-JP" sz="1000" dirty="0"/>
          </a:p>
          <a:p>
            <a:pPr lvl="0" eaLnBrk="1" hangingPunct="1">
              <a:spcBef>
                <a:spcPct val="0"/>
              </a:spcBef>
            </a:pPr>
            <a:r>
              <a:rPr lang="ja-JP" altLang="en-US" sz="1000" dirty="0"/>
              <a:t>さらには「なぜやるのか」を</a:t>
            </a:r>
            <a:r>
              <a:rPr lang="en-US" altLang="ja-JP" sz="1000" dirty="0"/>
              <a:t>5</a:t>
            </a:r>
            <a:r>
              <a:rPr lang="ja-JP" altLang="en-US" sz="1000" dirty="0"/>
              <a:t>ダブリュー</a:t>
            </a:r>
            <a:r>
              <a:rPr lang="en-US" altLang="ja-JP" sz="1000" dirty="0"/>
              <a:t>1</a:t>
            </a:r>
            <a:r>
              <a:rPr lang="ja-JP" altLang="en-US" sz="1000" dirty="0"/>
              <a:t>エイチで明確にし、わかりやすく、守りやすい標準を作成してください。</a:t>
            </a:r>
            <a:endParaRPr lang="en-US" altLang="ja-JP" sz="1000" dirty="0"/>
          </a:p>
          <a:p>
            <a:pPr lvl="0" eaLnBrk="1" hangingPunct="1">
              <a:spcBef>
                <a:spcPct val="0"/>
              </a:spcBef>
            </a:pPr>
            <a:r>
              <a:rPr lang="ja-JP" altLang="en-US" sz="1000" dirty="0"/>
              <a:t>・実施開始時期、切り替え時期を明確にしてください。</a:t>
            </a:r>
            <a:endParaRPr lang="en-US" altLang="ja-JP" sz="1000" dirty="0"/>
          </a:p>
          <a:p>
            <a:pPr lvl="0" eaLnBrk="1" hangingPunct="1">
              <a:spcBef>
                <a:spcPct val="0"/>
              </a:spcBef>
            </a:pPr>
            <a:r>
              <a:rPr lang="ja-JP" altLang="en-US" sz="1000" dirty="0"/>
              <a:t>・関係部門との連携を図り、上司の承認を得てください。</a:t>
            </a:r>
            <a:endParaRPr lang="en-US" altLang="ja-JP" sz="1000" dirty="0"/>
          </a:p>
          <a:p>
            <a:pPr lvl="0" eaLnBrk="1" hangingPunct="1">
              <a:spcBef>
                <a:spcPct val="0"/>
              </a:spcBef>
            </a:pPr>
            <a:endParaRPr lang="en-US" altLang="ja-JP" sz="1000" dirty="0"/>
          </a:p>
          <a:p>
            <a:pPr lvl="0" eaLnBrk="1" hangingPunct="1">
              <a:spcBef>
                <a:spcPct val="0"/>
              </a:spcBef>
            </a:pPr>
            <a:r>
              <a:rPr lang="en-US" altLang="ja-JP" sz="1000" dirty="0"/>
              <a:t>2</a:t>
            </a:r>
            <a:r>
              <a:rPr lang="ja-JP" altLang="en-US" sz="1000" dirty="0"/>
              <a:t>）周知徹底。</a:t>
            </a:r>
            <a:endParaRPr lang="en-US" altLang="ja-JP" sz="1000" dirty="0"/>
          </a:p>
          <a:p>
            <a:pPr lvl="0" eaLnBrk="1" hangingPunct="1">
              <a:spcBef>
                <a:spcPct val="0"/>
              </a:spcBef>
            </a:pPr>
            <a:r>
              <a:rPr lang="ja-JP" altLang="en-US" sz="1000" dirty="0"/>
              <a:t>設定された標準を行うにあたり、</a:t>
            </a:r>
            <a:endParaRPr lang="en-US" altLang="ja-JP" sz="1000" dirty="0"/>
          </a:p>
          <a:p>
            <a:pPr lvl="0" eaLnBrk="1" hangingPunct="1">
              <a:spcBef>
                <a:spcPct val="0"/>
              </a:spcBef>
            </a:pPr>
            <a:r>
              <a:rPr lang="ja-JP" altLang="en-US" sz="1000" dirty="0"/>
              <a:t>・実施時期、切り替え時期を周知してください。</a:t>
            </a:r>
            <a:endParaRPr lang="en-US" altLang="ja-JP" sz="1000" dirty="0"/>
          </a:p>
          <a:p>
            <a:pPr lvl="0" eaLnBrk="1" hangingPunct="1">
              <a:spcBef>
                <a:spcPct val="0"/>
              </a:spcBef>
            </a:pPr>
            <a:r>
              <a:rPr lang="ja-JP" altLang="en-US" sz="1000" dirty="0"/>
              <a:t>・実施者が理解し、確実にできるように、教育・訓練を実施してください。</a:t>
            </a:r>
            <a:endParaRPr lang="en-US" altLang="ja-JP" sz="1000" dirty="0"/>
          </a:p>
          <a:p>
            <a:pPr lvl="0" eaLnBrk="1" hangingPunct="1">
              <a:spcBef>
                <a:spcPct val="0"/>
              </a:spcBef>
            </a:pPr>
            <a:r>
              <a:rPr lang="ja-JP" altLang="en-US" sz="1000" dirty="0"/>
              <a:t>・関係者に、新しい実施方法を説明し、必要に応じて協力を要請してください。</a:t>
            </a:r>
            <a:endParaRPr lang="en-US" altLang="ja-JP" sz="1000" dirty="0"/>
          </a:p>
          <a:p>
            <a:pPr lvl="0" eaLnBrk="1" hangingPunct="1">
              <a:spcBef>
                <a:spcPct val="0"/>
              </a:spcBef>
            </a:pPr>
            <a:endParaRPr lang="en-US" altLang="ja-JP" sz="1000" dirty="0"/>
          </a:p>
          <a:p>
            <a:pPr lvl="0" eaLnBrk="1" hangingPunct="1">
              <a:spcBef>
                <a:spcPct val="0"/>
              </a:spcBef>
            </a:pPr>
            <a:r>
              <a:rPr lang="en-US" altLang="ja-JP" sz="1000" dirty="0"/>
              <a:t>3</a:t>
            </a:r>
            <a:r>
              <a:rPr lang="ja-JP" altLang="en-US" sz="1000" dirty="0"/>
              <a:t>）標準の定着。</a:t>
            </a:r>
            <a:endParaRPr lang="en-US" altLang="ja-JP" sz="1000" dirty="0"/>
          </a:p>
          <a:p>
            <a:pPr lvl="0" eaLnBrk="1" hangingPunct="1">
              <a:spcBef>
                <a:spcPct val="0"/>
              </a:spcBef>
            </a:pPr>
            <a:r>
              <a:rPr lang="ja-JP" altLang="en-US" sz="1000" dirty="0"/>
              <a:t>・標準化の実施状況をチェックしてください。</a:t>
            </a:r>
            <a:endParaRPr lang="en-US" altLang="ja-JP" sz="1000" dirty="0"/>
          </a:p>
          <a:p>
            <a:pPr lvl="0" eaLnBrk="1" hangingPunct="1">
              <a:spcBef>
                <a:spcPct val="0"/>
              </a:spcBef>
            </a:pPr>
            <a:r>
              <a:rPr lang="ja-JP" altLang="en-US" sz="1000" dirty="0"/>
              <a:t>この時、やりにくい内容が無いか、確実にチェックを実施してください。</a:t>
            </a:r>
            <a:endParaRPr lang="en-US" altLang="ja-JP" sz="1000" dirty="0"/>
          </a:p>
          <a:p>
            <a:pPr lvl="0" eaLnBrk="1" hangingPunct="1">
              <a:spcBef>
                <a:spcPct val="0"/>
              </a:spcBef>
            </a:pPr>
            <a:r>
              <a:rPr lang="ja-JP" altLang="en-US" sz="1000" dirty="0"/>
              <a:t>・効果の維持が確認できたら、通常の業務管理に移してください。</a:t>
            </a:r>
            <a:endParaRPr lang="en-US" altLang="ja-JP" sz="1000" dirty="0"/>
          </a:p>
          <a:p>
            <a:pPr lvl="0" eaLnBrk="1" hangingPunct="1">
              <a:spcBef>
                <a:spcPct val="0"/>
              </a:spcBef>
            </a:pPr>
            <a:endParaRPr lang="en-US" altLang="ja-JP" sz="1000" dirty="0"/>
          </a:p>
        </p:txBody>
      </p:sp>
    </p:spTree>
    <p:extLst>
      <p:ext uri="{BB962C8B-B14F-4D97-AF65-F5344CB8AC3E}">
        <p14:creationId xmlns:p14="http://schemas.microsoft.com/office/powerpoint/2010/main" val="26286938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94211"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pPr lvl="0" eaLnBrk="1" hangingPunct="1">
              <a:spcBef>
                <a:spcPct val="0"/>
              </a:spcBef>
            </a:pPr>
            <a:r>
              <a:rPr lang="ja-JP" altLang="en-US" sz="1000" dirty="0"/>
              <a:t>マル</a:t>
            </a:r>
            <a:r>
              <a:rPr lang="en-US" altLang="ja-JP" sz="1000" dirty="0"/>
              <a:t>10.</a:t>
            </a:r>
            <a:r>
              <a:rPr lang="ja-JP" altLang="en-US" sz="1000" dirty="0"/>
              <a:t>反省と今後の対応。</a:t>
            </a:r>
            <a:endParaRPr lang="en-US" altLang="ja-JP" sz="1000" dirty="0"/>
          </a:p>
          <a:p>
            <a:pPr lvl="0" eaLnBrk="1" hangingPunct="1">
              <a:spcBef>
                <a:spcPct val="0"/>
              </a:spcBef>
            </a:pPr>
            <a:r>
              <a:rPr lang="ja-JP" altLang="en-US" sz="1000" dirty="0"/>
              <a:t>計画と実績の差、各手順の進め方、サークルの運営の仕方などについて反省し、良かった点、悪かった点を明確にする。</a:t>
            </a:r>
            <a:endParaRPr lang="en-US" altLang="ja-JP" sz="1000" dirty="0"/>
          </a:p>
          <a:p>
            <a:pPr lvl="0" eaLnBrk="1" hangingPunct="1">
              <a:spcBef>
                <a:spcPct val="0"/>
              </a:spcBef>
            </a:pPr>
            <a:r>
              <a:rPr lang="ja-JP" altLang="en-US" sz="1000" dirty="0"/>
              <a:t>反省のポイントとしては、</a:t>
            </a:r>
            <a:endParaRPr lang="en-US" altLang="ja-JP" sz="1000" dirty="0"/>
          </a:p>
          <a:p>
            <a:pPr lvl="0" eaLnBrk="1" hangingPunct="1">
              <a:spcBef>
                <a:spcPct val="0"/>
              </a:spcBef>
            </a:pPr>
            <a:r>
              <a:rPr lang="ja-JP" altLang="en-US" sz="1000" dirty="0"/>
              <a:t>・活動計画や目標について、計画と実績の差異を明確にして反省する。</a:t>
            </a:r>
            <a:endParaRPr lang="en-US" altLang="ja-JP" sz="1000" dirty="0"/>
          </a:p>
          <a:p>
            <a:pPr lvl="0" eaLnBrk="1" hangingPunct="1">
              <a:spcBef>
                <a:spcPct val="0"/>
              </a:spcBef>
            </a:pPr>
            <a:r>
              <a:rPr lang="ja-JP" altLang="en-US" sz="1000" dirty="0"/>
              <a:t>・各手順の進め方や、取り組みはうまくいったか、課題たっせい型</a:t>
            </a:r>
            <a:r>
              <a:rPr lang="en-US" altLang="ja-JP" sz="1000" dirty="0"/>
              <a:t>QC</a:t>
            </a:r>
            <a:r>
              <a:rPr lang="ja-JP" altLang="en-US" sz="1000" dirty="0"/>
              <a:t>ストーリーの適用は適切だったか。</a:t>
            </a:r>
            <a:endParaRPr lang="en-US" altLang="ja-JP" sz="1000" dirty="0"/>
          </a:p>
          <a:p>
            <a:pPr lvl="0" eaLnBrk="1" hangingPunct="1">
              <a:spcBef>
                <a:spcPct val="0"/>
              </a:spcBef>
            </a:pPr>
            <a:r>
              <a:rPr lang="ja-JP" altLang="en-US" sz="1000" dirty="0"/>
              <a:t>・</a:t>
            </a:r>
            <a:r>
              <a:rPr lang="en-US" altLang="ja-JP" sz="1000" dirty="0"/>
              <a:t>QC</a:t>
            </a:r>
            <a:r>
              <a:rPr lang="ja-JP" altLang="en-US" sz="1000" dirty="0"/>
              <a:t>手法の活用の仕方は良かったか。</a:t>
            </a:r>
            <a:endParaRPr lang="en-US" altLang="ja-JP" sz="1000" dirty="0"/>
          </a:p>
          <a:p>
            <a:pPr lvl="0" eaLnBrk="1" hangingPunct="1">
              <a:spcBef>
                <a:spcPct val="0"/>
              </a:spcBef>
            </a:pPr>
            <a:r>
              <a:rPr lang="ja-JP" altLang="en-US" sz="1000" dirty="0"/>
              <a:t>・サークルの運営の仕方（会合の開き方、役割分担など）。</a:t>
            </a:r>
            <a:endParaRPr lang="en-US" altLang="ja-JP" sz="1000" dirty="0"/>
          </a:p>
          <a:p>
            <a:pPr lvl="0" eaLnBrk="1" hangingPunct="1">
              <a:spcBef>
                <a:spcPct val="0"/>
              </a:spcBef>
            </a:pPr>
            <a:r>
              <a:rPr lang="ja-JP" altLang="en-US" sz="1000" dirty="0"/>
              <a:t>・今回の活動で解決できなかった点、やり残した課題などを明らかにする。</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今後の計画の作成では、</a:t>
            </a:r>
            <a:endParaRPr lang="en-US" altLang="ja-JP" sz="1000" dirty="0"/>
          </a:p>
          <a:p>
            <a:pPr lvl="0" eaLnBrk="1" hangingPunct="1">
              <a:spcBef>
                <a:spcPct val="0"/>
              </a:spcBef>
            </a:pPr>
            <a:r>
              <a:rPr lang="ja-JP" altLang="en-US" sz="1000" dirty="0"/>
              <a:t>・反省した内容を、次回に活かすためどうするか。</a:t>
            </a:r>
            <a:endParaRPr lang="en-US" altLang="ja-JP" sz="1000" dirty="0"/>
          </a:p>
          <a:p>
            <a:pPr lvl="0" eaLnBrk="1" hangingPunct="1">
              <a:spcBef>
                <a:spcPct val="0"/>
              </a:spcBef>
            </a:pPr>
            <a:r>
              <a:rPr lang="ja-JP" altLang="en-US" sz="1000" dirty="0"/>
              <a:t>・やり残した問題を解決するための計画の作成。</a:t>
            </a:r>
            <a:endParaRPr lang="en-US" altLang="ja-JP" sz="1000" dirty="0"/>
          </a:p>
          <a:p>
            <a:pPr lvl="0" eaLnBrk="1" hangingPunct="1">
              <a:spcBef>
                <a:spcPct val="0"/>
              </a:spcBef>
            </a:pPr>
            <a:r>
              <a:rPr lang="ja-JP" altLang="en-US" sz="1000" dirty="0"/>
              <a:t>・今回得られた効果を、他職場・他商品などへの水平展開を検討し、実施する。</a:t>
            </a:r>
            <a:endParaRPr lang="en-US" altLang="ja-JP" sz="1000" dirty="0"/>
          </a:p>
          <a:p>
            <a:pPr lvl="0" eaLnBrk="1" hangingPunct="1">
              <a:spcBef>
                <a:spcPct val="0"/>
              </a:spcBef>
            </a:pPr>
            <a:endParaRPr lang="en-US" altLang="ja-JP" sz="1000" dirty="0"/>
          </a:p>
          <a:p>
            <a:pPr lvl="0" eaLnBrk="1" hangingPunct="1">
              <a:spcBef>
                <a:spcPct val="0"/>
              </a:spcBef>
            </a:pPr>
            <a:r>
              <a:rPr lang="ja-JP" altLang="en-US" sz="1000" dirty="0"/>
              <a:t>以上のような形で、課題たっせい型ストーリーは構成されています。</a:t>
            </a:r>
            <a:endParaRPr lang="en-US" altLang="ja-JP" sz="1000" dirty="0"/>
          </a:p>
          <a:p>
            <a:pPr lvl="0" eaLnBrk="1" hangingPunct="1">
              <a:spcBef>
                <a:spcPct val="0"/>
              </a:spcBef>
            </a:pPr>
            <a:endParaRPr lang="en-US" altLang="ja-JP" sz="1000" dirty="0"/>
          </a:p>
        </p:txBody>
      </p:sp>
    </p:spTree>
    <p:extLst>
      <p:ext uri="{BB962C8B-B14F-4D97-AF65-F5344CB8AC3E}">
        <p14:creationId xmlns:p14="http://schemas.microsoft.com/office/powerpoint/2010/main" val="1685669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ー 1"/>
          <p:cNvSpPr>
            <a:spLocks noGrp="1" noRot="1" noChangeAspect="1" noTextEdit="1"/>
          </p:cNvSpPr>
          <p:nvPr>
            <p:ph type="sldImg"/>
          </p:nvPr>
        </p:nvSpPr>
        <p:spPr>
          <a:xfrm>
            <a:off x="963613" y="1233488"/>
            <a:ext cx="4808537" cy="3328987"/>
          </a:xfrm>
          <a:ln>
            <a:solidFill>
              <a:srgbClr val="000000">
                <a:alpha val="100000"/>
              </a:srgbClr>
            </a:solidFill>
            <a:miter lim="800000"/>
          </a:ln>
        </p:spPr>
      </p:sp>
      <p:sp>
        <p:nvSpPr>
          <p:cNvPr id="32771" name="ノート プレースホルダー 2"/>
          <p:cNvSpPr>
            <a:spLocks noGrp="1"/>
          </p:cNvSpPr>
          <p:nvPr>
            <p:ph type="body" idx="1"/>
          </p:nvPr>
        </p:nvSpPr>
        <p:spPr>
          <a:xfrm>
            <a:off x="673101" y="4748214"/>
            <a:ext cx="5389563" cy="3884612"/>
          </a:xfrm>
          <a:noFill/>
          <a:ln>
            <a:noFill/>
          </a:ln>
        </p:spPr>
        <p:txBody>
          <a:bodyPr wrap="square" lIns="91419" tIns="45711" rIns="91419" bIns="45711" anchor="t" anchorCtr="0"/>
          <a:lstStyle/>
          <a:p>
            <a:pPr lvl="0" eaLnBrk="1" hangingPunct="1">
              <a:spcBef>
                <a:spcPct val="0"/>
              </a:spcBef>
            </a:pPr>
            <a:r>
              <a:rPr lang="ja-JP" altLang="en-US" sz="1000" dirty="0"/>
              <a:t>本日の課題たっせい型ストーリーのおさらいになります。</a:t>
            </a:r>
          </a:p>
        </p:txBody>
      </p:sp>
      <p:sp>
        <p:nvSpPr>
          <p:cNvPr id="32772" name="スライド番号プレースホルダー 3"/>
          <p:cNvSpPr txBox="1">
            <a:spLocks noGrp="1"/>
          </p:cNvSpPr>
          <p:nvPr>
            <p:ph type="sldNum" sz="quarter"/>
          </p:nvPr>
        </p:nvSpPr>
        <p:spPr>
          <a:xfrm>
            <a:off x="3814763" y="9371014"/>
            <a:ext cx="2919412" cy="495300"/>
          </a:xfrm>
          <a:prstGeom prst="rect">
            <a:avLst/>
          </a:prstGeom>
          <a:noFill/>
          <a:ln w="9525">
            <a:noFill/>
          </a:ln>
        </p:spPr>
        <p:txBody>
          <a:bodyPr lIns="91419" tIns="45711" rIns="91419" bIns="45711" anchor="b" anchorCtr="0"/>
          <a:lstStyle/>
          <a:p>
            <a:pPr lvl="0" algn="r" eaLnBrk="1" hangingPunct="1"/>
            <a:fld id="{9A0DB2DC-4C9A-4742-B13C-FB6460FD3503}" type="slidenum">
              <a:rPr lang="ja-JP" altLang="en-US" dirty="0">
                <a:latin typeface="Calibri" panose="020F0502020204030204" pitchFamily="34" charset="0"/>
                <a:ea typeface="ＭＳ Ｐゴシック" panose="020B0600070205080204" pitchFamily="50" charset="-128"/>
              </a:rPr>
              <a:t>28</a:t>
            </a:fld>
            <a:endParaRPr lang="ja-JP" altLang="en-US" dirty="0">
              <a:latin typeface="Calibri" panose="020F0502020204030204" pitchFamily="34" charset="0"/>
              <a:ea typeface="ＭＳ Ｐゴシック" panose="020B0600070205080204" pitchFamily="50" charset="-128"/>
            </a:endParaRPr>
          </a:p>
        </p:txBody>
      </p:sp>
    </p:spTree>
    <p:extLst>
      <p:ext uri="{BB962C8B-B14F-4D97-AF65-F5344CB8AC3E}">
        <p14:creationId xmlns:p14="http://schemas.microsoft.com/office/powerpoint/2010/main" val="33665532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dirty="0"/>
              <a:t>今、なぜ　課題たっせい型</a:t>
            </a:r>
            <a:r>
              <a:rPr kumimoji="1" lang="en-US" altLang="ja-JP" sz="1000" dirty="0"/>
              <a:t>QC</a:t>
            </a:r>
            <a:r>
              <a:rPr kumimoji="1" lang="ja-JP" altLang="en-US" sz="1000" dirty="0"/>
              <a:t>ストーリーが必要になってきたのかですが、過去の日本経済の状況を見てみると、</a:t>
            </a:r>
            <a:endParaRPr kumimoji="1" lang="en-US" altLang="ja-JP" sz="1000" dirty="0"/>
          </a:p>
          <a:p>
            <a:endParaRPr kumimoji="1" lang="en-US" altLang="ja-JP" sz="1000" dirty="0"/>
          </a:p>
          <a:p>
            <a:r>
              <a:rPr kumimoji="1" lang="ja-JP" altLang="en-US" sz="1000" dirty="0"/>
              <a:t>まず、</a:t>
            </a:r>
            <a:r>
              <a:rPr kumimoji="1" lang="en-US" altLang="ja-JP" sz="1000" dirty="0"/>
              <a:t>1960</a:t>
            </a:r>
            <a:r>
              <a:rPr kumimoji="1" lang="ja-JP" altLang="en-US" sz="1000" dirty="0"/>
              <a:t>年代の初めは、日本製品のイメージは</a:t>
            </a:r>
            <a:r>
              <a:rPr kumimoji="1" lang="en-US" altLang="ja-JP" sz="1000" dirty="0"/>
              <a:t>『</a:t>
            </a:r>
            <a:r>
              <a:rPr kumimoji="1" lang="ja-JP" altLang="en-US" sz="1000" dirty="0"/>
              <a:t>安かろう・悪かろう</a:t>
            </a:r>
            <a:r>
              <a:rPr kumimoji="1" lang="en-US" altLang="ja-JP" sz="1000" dirty="0"/>
              <a:t>』</a:t>
            </a:r>
            <a:r>
              <a:rPr kumimoji="1" lang="ja-JP" altLang="en-US" sz="1000" dirty="0"/>
              <a:t>というイメージで、</a:t>
            </a:r>
            <a:endParaRPr kumimoji="1" lang="en-US" altLang="ja-JP" sz="1000" dirty="0"/>
          </a:p>
          <a:p>
            <a:r>
              <a:rPr kumimoji="1" lang="ja-JP" altLang="en-US" sz="1000" dirty="0"/>
              <a:t>日本中がそれをふっしょくしようと、欧米諸国に追いつけ、追い越せの時代でした。</a:t>
            </a:r>
            <a:endParaRPr kumimoji="1" lang="en-US" altLang="ja-JP" sz="1000" dirty="0"/>
          </a:p>
          <a:p>
            <a:r>
              <a:rPr kumimoji="1" lang="ja-JP" altLang="en-US" sz="1000" dirty="0"/>
              <a:t>そこで、</a:t>
            </a:r>
            <a:r>
              <a:rPr kumimoji="1" lang="en-US" altLang="ja-JP" sz="1000" dirty="0"/>
              <a:t>QC</a:t>
            </a:r>
            <a:r>
              <a:rPr kumimoji="1" lang="ja-JP" altLang="en-US" sz="1000" dirty="0"/>
              <a:t>サークル活動（小集団改善活動）が盛んにおこなわれるようになりました。</a:t>
            </a:r>
            <a:endParaRPr kumimoji="1" lang="en-US" altLang="ja-JP" sz="1000" dirty="0"/>
          </a:p>
          <a:p>
            <a:endParaRPr kumimoji="1" lang="en-US" altLang="ja-JP" sz="1000" dirty="0"/>
          </a:p>
          <a:p>
            <a:r>
              <a:rPr kumimoji="1" lang="ja-JP" altLang="en-US" sz="1000" dirty="0"/>
              <a:t>その後、</a:t>
            </a:r>
            <a:r>
              <a:rPr kumimoji="1" lang="en-US" altLang="ja-JP" sz="1000" dirty="0"/>
              <a:t>1980</a:t>
            </a:r>
            <a:r>
              <a:rPr kumimoji="1" lang="ja-JP" altLang="en-US" sz="1000" dirty="0"/>
              <a:t>年ごろになると、日本製品は</a:t>
            </a:r>
            <a:r>
              <a:rPr kumimoji="1" lang="en-US" altLang="ja-JP" sz="1000" dirty="0"/>
              <a:t>『</a:t>
            </a:r>
            <a:r>
              <a:rPr kumimoji="1" lang="ja-JP" altLang="en-US" sz="1000" dirty="0"/>
              <a:t>品質トラブルが少なく・安い</a:t>
            </a:r>
            <a:r>
              <a:rPr kumimoji="1" lang="en-US" altLang="ja-JP" sz="1000" dirty="0"/>
              <a:t>』</a:t>
            </a:r>
            <a:r>
              <a:rPr kumimoji="1" lang="ja-JP" altLang="en-US" sz="1000" dirty="0"/>
              <a:t>と評価され、</a:t>
            </a:r>
            <a:endParaRPr kumimoji="1" lang="en-US" altLang="ja-JP" sz="1000" dirty="0"/>
          </a:p>
          <a:p>
            <a:r>
              <a:rPr kumimoji="1" lang="ja-JP" altLang="en-US" sz="1000" dirty="0"/>
              <a:t>世界でも、日本のカイゼンは注目をあび、世界中で</a:t>
            </a:r>
            <a:r>
              <a:rPr kumimoji="1" lang="en-US" altLang="ja-JP" sz="1000" dirty="0"/>
              <a:t>QC</a:t>
            </a:r>
            <a:r>
              <a:rPr kumimoji="1" lang="ja-JP" altLang="en-US" sz="1000" dirty="0"/>
              <a:t>活動が盛んにおこなわれるようになっていきました。</a:t>
            </a:r>
            <a:endParaRPr kumimoji="1" lang="en-US" altLang="ja-JP" sz="1000" dirty="0"/>
          </a:p>
          <a:p>
            <a:endParaRPr kumimoji="1" lang="en-US" altLang="ja-JP" sz="1000" dirty="0"/>
          </a:p>
          <a:p>
            <a:r>
              <a:rPr kumimoji="1" lang="ja-JP" altLang="en-US" sz="1000" dirty="0"/>
              <a:t>そんな中、</a:t>
            </a:r>
            <a:r>
              <a:rPr kumimoji="1" lang="en-US" altLang="ja-JP" sz="1000" dirty="0"/>
              <a:t>1980</a:t>
            </a:r>
            <a:r>
              <a:rPr kumimoji="1" lang="ja-JP" altLang="en-US" sz="1000" dirty="0"/>
              <a:t>年代後半、バブル経済の崩壊による企業環境の激変などがあり、</a:t>
            </a:r>
            <a:endParaRPr kumimoji="1" lang="en-US" altLang="ja-JP" sz="1000" dirty="0"/>
          </a:p>
          <a:p>
            <a:r>
              <a:rPr kumimoji="1" lang="ja-JP" altLang="en-US" sz="1000" dirty="0"/>
              <a:t>今までの問題解決での改善だけでは、対応できない状況になってきました。</a:t>
            </a:r>
            <a:endParaRPr kumimoji="1" lang="en-US" altLang="ja-JP" sz="1000" dirty="0"/>
          </a:p>
          <a:p>
            <a:endParaRPr kumimoji="1" lang="en-US" altLang="ja-JP" sz="1000" dirty="0"/>
          </a:p>
          <a:p>
            <a:r>
              <a:rPr kumimoji="1" lang="ja-JP" altLang="en-US" sz="1000" dirty="0"/>
              <a:t>そこで、発想の転換・新たなる創造・現状打破をおこなうため、</a:t>
            </a:r>
            <a:endParaRPr kumimoji="1" lang="en-US" altLang="ja-JP" sz="1000" dirty="0"/>
          </a:p>
          <a:p>
            <a:r>
              <a:rPr kumimoji="1" lang="ja-JP" altLang="en-US" sz="1000" dirty="0"/>
              <a:t>課題たっせい型ストーリーが注目を浴びるようになってきました。</a:t>
            </a:r>
            <a:endParaRPr kumimoji="1" lang="en-US" altLang="ja-JP" sz="1000" dirty="0"/>
          </a:p>
          <a:p>
            <a:endParaRPr kumimoji="1" lang="en-US" altLang="ja-JP" sz="1000" dirty="0"/>
          </a:p>
          <a:p>
            <a:r>
              <a:rPr kumimoji="1" lang="ja-JP" altLang="en-US" sz="1000" dirty="0"/>
              <a:t>又、近年、</a:t>
            </a:r>
            <a:r>
              <a:rPr kumimoji="1" lang="en-US" altLang="ja-JP" sz="1000" dirty="0"/>
              <a:t>QC</a:t>
            </a:r>
            <a:r>
              <a:rPr kumimoji="1" lang="ja-JP" altLang="en-US" sz="1000" dirty="0"/>
              <a:t>サークル活動と業務との垣根もなくなってきていることも、要因の一つになっています。</a:t>
            </a:r>
            <a:endParaRPr kumimoji="1" lang="en-US" altLang="ja-JP" sz="1000" dirty="0"/>
          </a:p>
          <a:p>
            <a:r>
              <a:rPr kumimoji="1" lang="ja-JP" altLang="en-US" sz="1000" dirty="0"/>
              <a:t>例えば、テーマ選定で、上位方針や環境変化を受けるなどのことです。</a:t>
            </a:r>
            <a:endParaRPr kumimoji="1" lang="en-US" altLang="ja-JP" sz="1000" dirty="0"/>
          </a:p>
          <a:p>
            <a:endParaRPr kumimoji="1" lang="en-US" altLang="ja-JP" dirty="0"/>
          </a:p>
          <a:p>
            <a:endParaRPr kumimoji="1" lang="ja-JP" altLang="en-US" dirty="0"/>
          </a:p>
        </p:txBody>
      </p:sp>
    </p:spTree>
    <p:extLst>
      <p:ext uri="{BB962C8B-B14F-4D97-AF65-F5344CB8AC3E}">
        <p14:creationId xmlns:p14="http://schemas.microsoft.com/office/powerpoint/2010/main" val="511429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696913" y="762000"/>
            <a:ext cx="5391150" cy="3733800"/>
          </a:xfrm>
          <a:solidFill>
            <a:srgbClr val="FFFFFF"/>
          </a:solidFill>
          <a:ln/>
        </p:spPr>
      </p:sp>
      <p:sp>
        <p:nvSpPr>
          <p:cNvPr id="35843" name="Rectangle 3"/>
          <p:cNvSpPr>
            <a:spLocks noGrp="1" noChangeArrowheads="1"/>
          </p:cNvSpPr>
          <p:nvPr>
            <p:ph type="body" idx="1"/>
          </p:nvPr>
        </p:nvSpPr>
        <p:spPr>
          <a:xfrm>
            <a:off x="914473" y="4724184"/>
            <a:ext cx="4952587" cy="4497090"/>
          </a:xfrm>
          <a:solidFill>
            <a:srgbClr val="FFFFFF"/>
          </a:solidFill>
          <a:ln>
            <a:solidFill>
              <a:srgbClr val="000000"/>
            </a:solidFill>
            <a:miter lim="800000"/>
            <a:headEnd/>
            <a:tailEnd/>
          </a:ln>
        </p:spPr>
        <p:txBody>
          <a:bodyPr lIns="91429" tIns="45713" rIns="91429" bIns="45713"/>
          <a:lstStyle/>
          <a:p>
            <a:pPr algn="l">
              <a:spcBef>
                <a:spcPct val="0"/>
              </a:spcBef>
            </a:pPr>
            <a:r>
              <a:rPr lang="ja-JP" altLang="en-US" sz="1000" dirty="0">
                <a:ea typeface="ＭＳ Ｐゴシック" charset="-128"/>
              </a:rPr>
              <a:t>本日の内容です。</a:t>
            </a:r>
            <a:endParaRPr lang="en-US" altLang="ja-JP" sz="1000" dirty="0">
              <a:ea typeface="ＭＳ Ｐゴシック" charset="-128"/>
            </a:endParaRPr>
          </a:p>
          <a:p>
            <a:pPr algn="l">
              <a:spcBef>
                <a:spcPct val="0"/>
              </a:spcBef>
            </a:pPr>
            <a:r>
              <a:rPr lang="ja-JP" altLang="en-US" sz="1000" dirty="0">
                <a:ea typeface="ＭＳ Ｐゴシック" charset="-128"/>
              </a:rPr>
              <a:t>まず、</a:t>
            </a:r>
            <a:r>
              <a:rPr lang="en-US" altLang="ja-JP" sz="1000" dirty="0">
                <a:ea typeface="ＭＳ Ｐゴシック" charset="-128"/>
              </a:rPr>
              <a:t>QC</a:t>
            </a:r>
            <a:r>
              <a:rPr lang="ja-JP" altLang="en-US" sz="1000" dirty="0">
                <a:ea typeface="ＭＳ Ｐゴシック" charset="-128"/>
              </a:rPr>
              <a:t>的ものの見方・考え方について、復習します。</a:t>
            </a:r>
            <a:endParaRPr lang="en-US" altLang="ja-JP" sz="1000" dirty="0">
              <a:ea typeface="ＭＳ Ｐゴシック" charset="-128"/>
            </a:endParaRPr>
          </a:p>
          <a:p>
            <a:pPr algn="l">
              <a:spcBef>
                <a:spcPct val="0"/>
              </a:spcBef>
            </a:pPr>
            <a:r>
              <a:rPr lang="ja-JP" altLang="en-US" sz="1000" dirty="0">
                <a:ea typeface="ＭＳ Ｐゴシック" charset="-128"/>
              </a:rPr>
              <a:t>次に、レベルに応じた問題解決について説明し、</a:t>
            </a:r>
            <a:r>
              <a:rPr lang="en-US" altLang="ja-JP" sz="1000" dirty="0">
                <a:ea typeface="ＭＳ Ｐゴシック" charset="-128"/>
              </a:rPr>
              <a:t>QC</a:t>
            </a:r>
            <a:r>
              <a:rPr lang="ja-JP" altLang="en-US" sz="1000" dirty="0">
                <a:ea typeface="ＭＳ Ｐゴシック" charset="-128"/>
              </a:rPr>
              <a:t>ストーリーの定義と、</a:t>
            </a:r>
            <a:r>
              <a:rPr lang="en-US" altLang="ja-JP" sz="1000" dirty="0">
                <a:ea typeface="ＭＳ Ｐゴシック" charset="-128"/>
              </a:rPr>
              <a:t>3</a:t>
            </a:r>
            <a:r>
              <a:rPr lang="ja-JP" altLang="en-US" sz="1000" dirty="0">
                <a:ea typeface="ＭＳ Ｐゴシック" charset="-128"/>
              </a:rPr>
              <a:t>つの型の</a:t>
            </a:r>
            <a:r>
              <a:rPr lang="en-US" altLang="ja-JP" sz="1000" dirty="0">
                <a:ea typeface="ＭＳ Ｐゴシック" charset="-128"/>
              </a:rPr>
              <a:t>QC</a:t>
            </a:r>
            <a:r>
              <a:rPr lang="ja-JP" altLang="en-US" sz="1000" dirty="0">
                <a:ea typeface="ＭＳ Ｐゴシック" charset="-128"/>
              </a:rPr>
              <a:t>ストーリーとそれぞれの基本ステップについて説明します。</a:t>
            </a:r>
            <a:endParaRPr lang="en-US" altLang="ja-JP" sz="1000" dirty="0">
              <a:ea typeface="ＭＳ Ｐゴシック" charset="-128"/>
            </a:endParaRPr>
          </a:p>
          <a:p>
            <a:pPr algn="l">
              <a:spcBef>
                <a:spcPct val="0"/>
              </a:spcBef>
            </a:pPr>
            <a:r>
              <a:rPr lang="ja-JP" altLang="en-US" sz="1000" dirty="0">
                <a:ea typeface="ＭＳ Ｐゴシック" charset="-128"/>
              </a:rPr>
              <a:t>そして、問題と課題の違いについて、説明します。</a:t>
            </a:r>
            <a:endParaRPr lang="en-US" altLang="ja-JP" sz="1000" dirty="0">
              <a:ea typeface="ＭＳ Ｐゴシック" charset="-128"/>
            </a:endParaRPr>
          </a:p>
          <a:p>
            <a:pPr algn="l">
              <a:spcBef>
                <a:spcPct val="0"/>
              </a:spcBef>
            </a:pPr>
            <a:r>
              <a:rPr lang="ja-JP" altLang="en-US" sz="1000" dirty="0">
                <a:ea typeface="ＭＳ Ｐゴシック" charset="-128"/>
              </a:rPr>
              <a:t>最後に、課題たっせい型の要点を紹介した上で、実際に課題たっせいのステップについて、詳細に解説しますー。</a:t>
            </a:r>
            <a:endParaRPr lang="en-US" altLang="ja-JP" sz="1000" dirty="0">
              <a:ea typeface="ＭＳ Ｐゴシック" charset="-128"/>
            </a:endParaRPr>
          </a:p>
          <a:p>
            <a:pPr algn="l">
              <a:spcBef>
                <a:spcPct val="0"/>
              </a:spcBef>
            </a:pPr>
            <a:endParaRPr lang="en-US" altLang="ja-JP" sz="1000" dirty="0">
              <a:ea typeface="ＭＳ Ｐゴシック" charset="-128"/>
            </a:endParaRPr>
          </a:p>
        </p:txBody>
      </p:sp>
    </p:spTree>
    <p:extLst>
      <p:ext uri="{BB962C8B-B14F-4D97-AF65-F5344CB8AC3E}">
        <p14:creationId xmlns:p14="http://schemas.microsoft.com/office/powerpoint/2010/main" val="10409894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dirty="0"/>
              <a:t>課題たっせい型ストーリーを選定する際のフローを、もう一つ紹介させていただきます。</a:t>
            </a:r>
            <a:endParaRPr kumimoji="1" lang="en-US" altLang="ja-JP" sz="1000" dirty="0"/>
          </a:p>
          <a:p>
            <a:r>
              <a:rPr kumimoji="1" lang="ja-JP" altLang="en-US" sz="1000" dirty="0"/>
              <a:t>このように、現在不具合が発生しているかいなかによって、課題達成か問題解決か選定することもできます。</a:t>
            </a:r>
          </a:p>
        </p:txBody>
      </p:sp>
    </p:spTree>
    <p:extLst>
      <p:ext uri="{BB962C8B-B14F-4D97-AF65-F5344CB8AC3E}">
        <p14:creationId xmlns:p14="http://schemas.microsoft.com/office/powerpoint/2010/main" val="38259666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dirty="0"/>
              <a:t>課題たっせい型ストーリーのステップのポイントですが、</a:t>
            </a:r>
            <a:endParaRPr kumimoji="1" lang="en-US" altLang="ja-JP" sz="1000" dirty="0"/>
          </a:p>
          <a:p>
            <a:r>
              <a:rPr kumimoji="1" lang="ja-JP" altLang="en-US" sz="1000" dirty="0"/>
              <a:t>マル</a:t>
            </a:r>
            <a:r>
              <a:rPr kumimoji="1" lang="en-US" altLang="ja-JP" sz="1000" dirty="0"/>
              <a:t>4.</a:t>
            </a:r>
            <a:r>
              <a:rPr kumimoji="1" lang="ja-JP" altLang="en-US" sz="1000" dirty="0"/>
              <a:t>攻めどころの明確化、</a:t>
            </a:r>
            <a:endParaRPr kumimoji="1" lang="en-US" altLang="ja-JP" sz="1000" dirty="0"/>
          </a:p>
          <a:p>
            <a:r>
              <a:rPr kumimoji="1" lang="ja-JP" altLang="en-US" sz="1000" dirty="0"/>
              <a:t>マル</a:t>
            </a:r>
            <a:r>
              <a:rPr kumimoji="1" lang="en-US" altLang="ja-JP" sz="1000" dirty="0"/>
              <a:t>5.</a:t>
            </a:r>
            <a:r>
              <a:rPr kumimoji="1" lang="ja-JP" altLang="en-US" sz="1000" dirty="0"/>
              <a:t>方策の立案、</a:t>
            </a:r>
            <a:endParaRPr kumimoji="1" lang="en-US" altLang="ja-JP" sz="1000" dirty="0"/>
          </a:p>
          <a:p>
            <a:r>
              <a:rPr kumimoji="1" lang="ja-JP" altLang="en-US" sz="1000" dirty="0"/>
              <a:t>マル</a:t>
            </a:r>
            <a:r>
              <a:rPr kumimoji="1" lang="en-US" altLang="ja-JP" sz="1000" dirty="0"/>
              <a:t>6.</a:t>
            </a:r>
            <a:r>
              <a:rPr kumimoji="1" lang="ja-JP" altLang="en-US" sz="1000" dirty="0"/>
              <a:t>成功シナリオの追究、</a:t>
            </a:r>
            <a:endParaRPr kumimoji="1" lang="en-US" altLang="ja-JP" sz="1000" dirty="0"/>
          </a:p>
          <a:p>
            <a:r>
              <a:rPr kumimoji="1" lang="ja-JP" altLang="en-US" sz="1000" dirty="0"/>
              <a:t>マル</a:t>
            </a:r>
            <a:r>
              <a:rPr kumimoji="1" lang="en-US" altLang="ja-JP" sz="1000" dirty="0"/>
              <a:t>7.</a:t>
            </a:r>
            <a:r>
              <a:rPr kumimoji="1" lang="ja-JP" altLang="en-US" sz="1000" dirty="0"/>
              <a:t>成功シナリオの実施の</a:t>
            </a:r>
            <a:r>
              <a:rPr kumimoji="1" lang="en-US" altLang="ja-JP" sz="1000" dirty="0"/>
              <a:t>4</a:t>
            </a:r>
            <a:r>
              <a:rPr kumimoji="1" lang="ja-JP" altLang="en-US" sz="1000" dirty="0"/>
              <a:t>つのステップが、</a:t>
            </a:r>
            <a:endParaRPr kumimoji="1" lang="en-US" altLang="ja-JP" sz="1000" dirty="0"/>
          </a:p>
          <a:p>
            <a:r>
              <a:rPr kumimoji="1" lang="ja-JP" altLang="en-US" sz="1000" dirty="0"/>
              <a:t>課題たっせい型ストーリーの肝となりますので、</a:t>
            </a:r>
            <a:endParaRPr kumimoji="1" lang="en-US" altLang="ja-JP" sz="1000" dirty="0"/>
          </a:p>
          <a:p>
            <a:r>
              <a:rPr kumimoji="1" lang="ja-JP" altLang="en-US" sz="1000" dirty="0"/>
              <a:t>事例を審査・講評する際には、取り扱われている内容が、</a:t>
            </a:r>
            <a:r>
              <a:rPr kumimoji="1" lang="en-US" altLang="ja-JP" sz="1000" dirty="0"/>
              <a:t>『</a:t>
            </a:r>
            <a:r>
              <a:rPr kumimoji="1" lang="ja-JP" altLang="en-US" sz="1000" dirty="0"/>
              <a:t>課題</a:t>
            </a:r>
            <a:r>
              <a:rPr kumimoji="1" lang="en-US" altLang="ja-JP" sz="1000" dirty="0"/>
              <a:t>』</a:t>
            </a:r>
            <a:r>
              <a:rPr kumimoji="1" lang="ja-JP" altLang="en-US" sz="1000" dirty="0" err="1"/>
              <a:t>なのか</a:t>
            </a:r>
            <a:r>
              <a:rPr kumimoji="1" lang="en-US" altLang="ja-JP" sz="1000" dirty="0"/>
              <a:t>『</a:t>
            </a:r>
            <a:r>
              <a:rPr kumimoji="1" lang="ja-JP" altLang="en-US" sz="1000" dirty="0"/>
              <a:t>問題</a:t>
            </a:r>
            <a:r>
              <a:rPr kumimoji="1" lang="en-US" altLang="ja-JP" sz="1000" dirty="0"/>
              <a:t>』</a:t>
            </a:r>
            <a:r>
              <a:rPr kumimoji="1" lang="ja-JP" altLang="en-US" sz="1000" dirty="0"/>
              <a:t>なのかを見極めた上で、アドバイス等を実施していただきたいと思います。</a:t>
            </a:r>
            <a:endParaRPr kumimoji="1" lang="ja-JP" altLang="en-US" dirty="0"/>
          </a:p>
        </p:txBody>
      </p:sp>
    </p:spTree>
    <p:extLst>
      <p:ext uri="{BB962C8B-B14F-4D97-AF65-F5344CB8AC3E}">
        <p14:creationId xmlns:p14="http://schemas.microsoft.com/office/powerpoint/2010/main" val="7681114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dirty="0"/>
              <a:t>今回の事例作成にあたり参考にさせていただいた資料になります。</a:t>
            </a:r>
            <a:endParaRPr kumimoji="1" lang="en-US" altLang="ja-JP" sz="1000" dirty="0"/>
          </a:p>
          <a:p>
            <a:endParaRPr kumimoji="1" lang="ja-JP" altLang="en-US" dirty="0"/>
          </a:p>
        </p:txBody>
      </p:sp>
    </p:spTree>
    <p:extLst>
      <p:ext uri="{BB962C8B-B14F-4D97-AF65-F5344CB8AC3E}">
        <p14:creationId xmlns:p14="http://schemas.microsoft.com/office/powerpoint/2010/main" val="290254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696913" y="762000"/>
            <a:ext cx="5391150" cy="3733800"/>
          </a:xfrm>
          <a:solidFill>
            <a:srgbClr val="FFFFFF"/>
          </a:solidFill>
          <a:ln/>
        </p:spPr>
      </p:sp>
      <p:sp>
        <p:nvSpPr>
          <p:cNvPr id="35843" name="Rectangle 3"/>
          <p:cNvSpPr>
            <a:spLocks noGrp="1" noChangeArrowheads="1"/>
          </p:cNvSpPr>
          <p:nvPr>
            <p:ph type="body" idx="1"/>
          </p:nvPr>
        </p:nvSpPr>
        <p:spPr>
          <a:xfrm>
            <a:off x="914473" y="4724184"/>
            <a:ext cx="4952587" cy="4497090"/>
          </a:xfrm>
          <a:solidFill>
            <a:srgbClr val="FFFFFF"/>
          </a:solidFill>
          <a:ln>
            <a:solidFill>
              <a:srgbClr val="000000"/>
            </a:solidFill>
            <a:miter lim="800000"/>
            <a:headEnd/>
            <a:tailEnd/>
          </a:ln>
        </p:spPr>
        <p:txBody>
          <a:bodyPr lIns="91429" tIns="45713" rIns="91429" bIns="45713"/>
          <a:lstStyle/>
          <a:p>
            <a:pPr algn="l">
              <a:spcBef>
                <a:spcPct val="0"/>
              </a:spcBef>
            </a:pPr>
            <a:r>
              <a:rPr lang="ja-JP" altLang="en-US" sz="1000" dirty="0">
                <a:ea typeface="ＭＳ Ｐゴシック" charset="-128"/>
              </a:rPr>
              <a:t>１．</a:t>
            </a:r>
            <a:r>
              <a:rPr lang="en-US" altLang="ja-JP" sz="1000" dirty="0">
                <a:ea typeface="ＭＳ Ｐゴシック" charset="-128"/>
              </a:rPr>
              <a:t>QC</a:t>
            </a:r>
            <a:r>
              <a:rPr lang="ja-JP" altLang="en-US" sz="1000" dirty="0">
                <a:ea typeface="ＭＳ Ｐゴシック" charset="-128"/>
              </a:rPr>
              <a:t>的ものの見方・考え方について、代表的なものを記載します。</a:t>
            </a:r>
            <a:endParaRPr lang="en-US" altLang="ja-JP" sz="1000" dirty="0">
              <a:ea typeface="ＭＳ Ｐゴシック" charset="-128"/>
            </a:endParaRPr>
          </a:p>
          <a:p>
            <a:pPr algn="l">
              <a:spcBef>
                <a:spcPct val="0"/>
              </a:spcBef>
            </a:pPr>
            <a:r>
              <a:rPr lang="ja-JP" altLang="en-US" sz="1000" dirty="0">
                <a:ea typeface="ＭＳ Ｐゴシック" charset="-128"/>
              </a:rPr>
              <a:t>一つひとつ詳しく解説しませんが、みなさんが、研修会で教える立場だったり、発表大会の審査をする場合には、このことを頭に入れて、指導してあげてください。</a:t>
            </a:r>
            <a:endParaRPr lang="en-US" altLang="ja-JP" sz="1000" dirty="0">
              <a:ea typeface="ＭＳ Ｐゴシック" charset="-128"/>
            </a:endParaRPr>
          </a:p>
          <a:p>
            <a:pPr algn="l">
              <a:spcBef>
                <a:spcPct val="0"/>
              </a:spcBef>
            </a:pPr>
            <a:r>
              <a:rPr lang="ja-JP" altLang="en-US" sz="1000" dirty="0">
                <a:ea typeface="ＭＳ Ｐゴシック" charset="-128"/>
              </a:rPr>
              <a:t>また、他にも、次のことを注意してください。</a:t>
            </a:r>
            <a:endParaRPr lang="en-US" altLang="ja-JP" sz="1000" dirty="0">
              <a:ea typeface="ＭＳ Ｐゴシック" charset="-128"/>
            </a:endParaRPr>
          </a:p>
          <a:p>
            <a:pPr algn="l">
              <a:spcBef>
                <a:spcPct val="0"/>
              </a:spcBef>
            </a:pPr>
            <a:r>
              <a:rPr lang="ja-JP" altLang="en-US" sz="1000" dirty="0">
                <a:ea typeface="ＭＳ Ｐゴシック" charset="-128"/>
              </a:rPr>
              <a:t>・事実に基づく管理では、物事の判断をする際に、</a:t>
            </a:r>
            <a:r>
              <a:rPr lang="en-US" altLang="ja-JP" sz="1000" dirty="0">
                <a:ea typeface="ＭＳ Ｐゴシック" charset="-128"/>
              </a:rPr>
              <a:t>KKD</a:t>
            </a:r>
            <a:r>
              <a:rPr lang="ja-JP" altLang="en-US" sz="1000" dirty="0">
                <a:ea typeface="ＭＳ Ｐゴシック" charset="-128"/>
              </a:rPr>
              <a:t>（経験・勘・度胸）に頼っていないか。事実に基づいて判断しているか。</a:t>
            </a:r>
            <a:endParaRPr lang="en-US" altLang="ja-JP" sz="1000" dirty="0">
              <a:ea typeface="ＭＳ Ｐゴシック" charset="-128"/>
            </a:endParaRPr>
          </a:p>
          <a:p>
            <a:pPr algn="l">
              <a:spcBef>
                <a:spcPct val="0"/>
              </a:spcBef>
            </a:pPr>
            <a:r>
              <a:rPr lang="ja-JP" altLang="en-US" sz="1000" dirty="0">
                <a:ea typeface="ＭＳ Ｐゴシック" charset="-128"/>
              </a:rPr>
              <a:t>・プロセス管理では、結果オーライではなく、その過程をよく評価し、改善しているか。</a:t>
            </a:r>
            <a:endParaRPr lang="en-US" altLang="ja-JP" sz="1000" dirty="0">
              <a:ea typeface="ＭＳ Ｐゴシック" charset="-128"/>
            </a:endParaRPr>
          </a:p>
          <a:p>
            <a:pPr algn="l">
              <a:spcBef>
                <a:spcPct val="0"/>
              </a:spcBef>
            </a:pPr>
            <a:r>
              <a:rPr lang="ja-JP" altLang="en-US" sz="1000" dirty="0">
                <a:ea typeface="ＭＳ Ｐゴシック" charset="-128"/>
              </a:rPr>
              <a:t>・源流管理では、発表事例の審査の際に、元を正せば不良が削減できるのに、あと工程で、不良流出防止の対策をおこなっていないか、などです。</a:t>
            </a:r>
            <a:endParaRPr lang="en-US" altLang="ja-JP" sz="1000" dirty="0">
              <a:ea typeface="ＭＳ Ｐゴシック" charset="-128"/>
            </a:endParaRPr>
          </a:p>
          <a:p>
            <a:endParaRPr lang="en-US" altLang="ja-JP" sz="1000" dirty="0">
              <a:ea typeface="ＭＳ Ｐゴシック" charset="-128"/>
            </a:endParaRPr>
          </a:p>
        </p:txBody>
      </p:sp>
    </p:spTree>
    <p:extLst>
      <p:ext uri="{BB962C8B-B14F-4D97-AF65-F5344CB8AC3E}">
        <p14:creationId xmlns:p14="http://schemas.microsoft.com/office/powerpoint/2010/main" val="4076466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dirty="0"/>
              <a:t>２．レベルに応じた問題解決について説明します。</a:t>
            </a:r>
            <a:endParaRPr kumimoji="1" lang="en-US" altLang="ja-JP" sz="1000" dirty="0"/>
          </a:p>
          <a:p>
            <a:r>
              <a:rPr kumimoji="1" lang="ja-JP" altLang="en-US" sz="1000" dirty="0"/>
              <a:t>これは、労働災害における経験則の一つであるハインリッヒの法則を表しています。</a:t>
            </a:r>
            <a:endParaRPr kumimoji="1" lang="en-US" altLang="ja-JP" sz="1000" dirty="0"/>
          </a:p>
          <a:p>
            <a:r>
              <a:rPr kumimoji="1" lang="ja-JP" altLang="en-US" sz="1000" dirty="0"/>
              <a:t>下の方に隠れている</a:t>
            </a:r>
            <a:r>
              <a:rPr kumimoji="1" lang="en-US" altLang="ja-JP" sz="1000" dirty="0"/>
              <a:t>300</a:t>
            </a:r>
            <a:r>
              <a:rPr kumimoji="1" lang="ja-JP" altLang="en-US" sz="1000" dirty="0"/>
              <a:t>個の問題は、すぐに解決できることなので、わざわざ</a:t>
            </a:r>
            <a:r>
              <a:rPr kumimoji="1" lang="en-US" altLang="ja-JP" sz="1000" dirty="0"/>
              <a:t>QC</a:t>
            </a:r>
            <a:r>
              <a:rPr kumimoji="1" lang="ja-JP" altLang="en-US" sz="1000" dirty="0"/>
              <a:t>サークルで取り上げるまでもなく、すぐに解決してください。ただ、ほかの人の問題であっても、自分事として取り上げて積極的に取り組む姿勢は必要です。</a:t>
            </a:r>
            <a:endParaRPr kumimoji="1" lang="en-US" altLang="ja-JP" sz="1000" dirty="0"/>
          </a:p>
          <a:p>
            <a:endParaRPr kumimoji="1" lang="en-US" altLang="ja-JP" sz="1000" dirty="0"/>
          </a:p>
          <a:p>
            <a:r>
              <a:rPr kumimoji="1" lang="ja-JP" altLang="en-US" sz="1000" dirty="0"/>
              <a:t>その上に潜む</a:t>
            </a:r>
            <a:r>
              <a:rPr kumimoji="1" lang="en-US" altLang="ja-JP" sz="1000" dirty="0"/>
              <a:t>29</a:t>
            </a:r>
            <a:r>
              <a:rPr kumimoji="1" lang="ja-JP" altLang="en-US" sz="1000" dirty="0"/>
              <a:t>個の問題は、軽微な問題であり、ある程度みんなで力を合わせて解決する必要はあるが、</a:t>
            </a:r>
            <a:r>
              <a:rPr kumimoji="1" lang="en-US" altLang="ja-JP" sz="1000" dirty="0"/>
              <a:t>KKD</a:t>
            </a:r>
            <a:r>
              <a:rPr kumimoji="1" lang="ja-JP" altLang="en-US" sz="1000" dirty="0"/>
              <a:t>でみんなで話し合って解決できるレベルのもので、そう判断できるなら、わざわざ</a:t>
            </a:r>
            <a:r>
              <a:rPr kumimoji="1" lang="en-US" altLang="ja-JP" sz="1000" dirty="0"/>
              <a:t>QC</a:t>
            </a:r>
            <a:r>
              <a:rPr kumimoji="1" lang="ja-JP" altLang="en-US" sz="1000" dirty="0"/>
              <a:t>サークルで取り上げるまでもなく、みんなで考える場を作って、すぐに解決してください。</a:t>
            </a:r>
            <a:endParaRPr kumimoji="1" lang="en-US" altLang="ja-JP" sz="1000" dirty="0"/>
          </a:p>
          <a:p>
            <a:r>
              <a:rPr kumimoji="1" lang="ja-JP" altLang="en-US" sz="1000" dirty="0"/>
              <a:t>その上に潜む</a:t>
            </a:r>
            <a:r>
              <a:rPr kumimoji="1" lang="en-US" altLang="ja-JP" sz="1000" dirty="0"/>
              <a:t>1</a:t>
            </a:r>
            <a:r>
              <a:rPr kumimoji="1" lang="ja-JP" altLang="en-US" sz="1000" dirty="0"/>
              <a:t>個が重要な問題であり、</a:t>
            </a:r>
            <a:r>
              <a:rPr kumimoji="1" lang="en-US" altLang="ja-JP" sz="1000" dirty="0"/>
              <a:t>SQC</a:t>
            </a:r>
            <a:r>
              <a:rPr kumimoji="1" lang="ja-JP" altLang="en-US" sz="1000" dirty="0"/>
              <a:t>や問題解決ストーリー、課題達成ストーリーに従って、体系的なアプローチで解決する必要があります。</a:t>
            </a:r>
            <a:endParaRPr kumimoji="1" lang="en-US" altLang="ja-JP" sz="1000" dirty="0"/>
          </a:p>
          <a:p>
            <a:endParaRPr kumimoji="1" lang="en-US" altLang="ja-JP" sz="1000" dirty="0"/>
          </a:p>
          <a:p>
            <a:r>
              <a:rPr kumimoji="1" lang="ja-JP" altLang="en-US" sz="1000" dirty="0"/>
              <a:t>みなさんの周りのサークルで、取り上げているテーマが下の方の</a:t>
            </a:r>
            <a:r>
              <a:rPr kumimoji="1" lang="en-US" altLang="ja-JP" sz="1000" dirty="0"/>
              <a:t>300</a:t>
            </a:r>
            <a:r>
              <a:rPr kumimoji="1" lang="ja-JP" altLang="en-US" sz="1000" dirty="0"/>
              <a:t>個にあたるようなイージーな問題、あるいはその上に潜む</a:t>
            </a:r>
            <a:r>
              <a:rPr kumimoji="1" lang="en-US" altLang="ja-JP" sz="1000" dirty="0"/>
              <a:t>29</a:t>
            </a:r>
            <a:r>
              <a:rPr kumimoji="1" lang="ja-JP" altLang="en-US" sz="1000" dirty="0"/>
              <a:t>個の軽微な問題だと思ったら、指摘してあげてください。</a:t>
            </a:r>
            <a:endParaRPr kumimoji="1" lang="en-US" altLang="ja-JP" sz="1000" dirty="0"/>
          </a:p>
          <a:p>
            <a:r>
              <a:rPr kumimoji="1" lang="ja-JP" altLang="en-US" sz="1000" dirty="0"/>
              <a:t>逆に</a:t>
            </a:r>
            <a:r>
              <a:rPr kumimoji="1" lang="en-US" altLang="ja-JP" sz="1000" dirty="0"/>
              <a:t>D</a:t>
            </a:r>
            <a:r>
              <a:rPr kumimoji="1" lang="ja-JP" altLang="en-US" sz="1000" dirty="0"/>
              <a:t>ゾーンレベルのサークルが、職制レベルが解決すべき職場の重要問題を解決しようとしていないか。</a:t>
            </a:r>
            <a:endParaRPr kumimoji="1" lang="en-US" altLang="ja-JP" sz="1000" dirty="0"/>
          </a:p>
          <a:p>
            <a:pPr defTabSz="922355">
              <a:defRPr/>
            </a:pPr>
            <a:r>
              <a:rPr kumimoji="1" lang="ja-JP" altLang="en-US" sz="1000" dirty="0"/>
              <a:t>サークルの実力に見合ったレベルのテーマを選ぶよう指導してあげる必要があります。</a:t>
            </a:r>
            <a:endParaRPr kumimoji="1" lang="en-US" altLang="ja-JP" sz="1000" dirty="0"/>
          </a:p>
          <a:p>
            <a:endParaRPr kumimoji="1" lang="en-US" altLang="ja-JP" sz="1000" kern="1200" baseline="0" dirty="0">
              <a:solidFill>
                <a:schemeClr val="tx1"/>
              </a:solidFill>
              <a:latin typeface="+mj-ea"/>
              <a:ea typeface="ＭＳ Ｐ明朝" pitchFamily="18" charset="-128"/>
              <a:cs typeface="+mn-cs"/>
            </a:endParaRPr>
          </a:p>
        </p:txBody>
      </p:sp>
      <p:sp>
        <p:nvSpPr>
          <p:cNvPr id="4" name="スライド番号プレースホルダー 3"/>
          <p:cNvSpPr>
            <a:spLocks noGrp="1"/>
          </p:cNvSpPr>
          <p:nvPr>
            <p:ph type="sldNum" sz="quarter" idx="10"/>
          </p:nvPr>
        </p:nvSpPr>
        <p:spPr/>
        <p:txBody>
          <a:bodyPr/>
          <a:lstStyle/>
          <a:p>
            <a:fld id="{CE70BEFE-A242-48C0-B52A-3D2CC1449AAA}" type="slidenum">
              <a:rPr kumimoji="1" lang="ja-JP" altLang="en-US" smtClean="0"/>
              <a:t>5</a:t>
            </a:fld>
            <a:endParaRPr kumimoji="1" lang="ja-JP" altLang="en-US"/>
          </a:p>
        </p:txBody>
      </p:sp>
    </p:spTree>
    <p:extLst>
      <p:ext uri="{BB962C8B-B14F-4D97-AF65-F5344CB8AC3E}">
        <p14:creationId xmlns:p14="http://schemas.microsoft.com/office/powerpoint/2010/main" val="3781278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026"/>
          <p:cNvSpPr>
            <a:spLocks noGrp="1" noRot="1" noChangeAspect="1" noChangeArrowheads="1" noTextEdit="1"/>
          </p:cNvSpPr>
          <p:nvPr>
            <p:ph type="sldImg"/>
          </p:nvPr>
        </p:nvSpPr>
        <p:spPr>
          <a:xfrm>
            <a:off x="714375" y="746125"/>
            <a:ext cx="5381625" cy="3725863"/>
          </a:xfrm>
          <a:ln/>
        </p:spPr>
      </p:sp>
      <p:sp>
        <p:nvSpPr>
          <p:cNvPr id="96259" name="Rectangle 1027"/>
          <p:cNvSpPr>
            <a:spLocks noGrp="1" noChangeArrowheads="1"/>
          </p:cNvSpPr>
          <p:nvPr>
            <p:ph type="body" idx="1"/>
          </p:nvPr>
        </p:nvSpPr>
        <p:spPr>
          <a:xfrm>
            <a:off x="908056" y="4720986"/>
            <a:ext cx="4991091" cy="4471502"/>
          </a:xfrm>
          <a:noFill/>
        </p:spPr>
        <p:txBody>
          <a:bodyPr/>
          <a:lstStyle/>
          <a:p>
            <a:pPr algn="l" eaLnBrk="1" hangingPunct="1">
              <a:spcBef>
                <a:spcPct val="0"/>
              </a:spcBef>
            </a:pPr>
            <a:r>
              <a:rPr lang="ja-JP" altLang="en-US" sz="1000" dirty="0">
                <a:ea typeface="ＭＳ Ｐゴシック" charset="-128"/>
              </a:rPr>
              <a:t>３．</a:t>
            </a:r>
            <a:r>
              <a:rPr lang="en-US" altLang="ja-JP" sz="1000" dirty="0">
                <a:ea typeface="ＭＳ Ｐゴシック" charset="-128"/>
              </a:rPr>
              <a:t>QC</a:t>
            </a:r>
            <a:r>
              <a:rPr lang="ja-JP" altLang="en-US" sz="1000" dirty="0">
                <a:ea typeface="ＭＳ Ｐゴシック" charset="-128"/>
              </a:rPr>
              <a:t>ストーリーについて、説明します。</a:t>
            </a:r>
            <a:endParaRPr lang="en-US" altLang="ja-JP" sz="1000" dirty="0">
              <a:ea typeface="ＭＳ Ｐゴシック" charset="-128"/>
            </a:endParaRPr>
          </a:p>
          <a:p>
            <a:pPr algn="l" eaLnBrk="1" hangingPunct="1">
              <a:spcBef>
                <a:spcPct val="0"/>
              </a:spcBef>
            </a:pPr>
            <a:r>
              <a:rPr lang="ja-JP" altLang="en-US" sz="1000" dirty="0">
                <a:ea typeface="ＭＳ Ｐゴシック" charset="-128"/>
              </a:rPr>
              <a:t>「</a:t>
            </a:r>
            <a:r>
              <a:rPr lang="en-US" altLang="ja-JP" sz="1000" dirty="0">
                <a:ea typeface="ＭＳ Ｐゴシック" charset="-128"/>
              </a:rPr>
              <a:t>QC</a:t>
            </a:r>
            <a:r>
              <a:rPr lang="ja-JP" altLang="en-US" sz="1000" dirty="0">
                <a:ea typeface="ＭＳ Ｐゴシック" charset="-128"/>
              </a:rPr>
              <a:t>ストーリー」と「問題解決の基本ステップ」の違いは、記載の通りです。</a:t>
            </a:r>
            <a:endParaRPr lang="en-US" altLang="ja-JP" sz="1000" dirty="0">
              <a:ea typeface="ＭＳ Ｐゴシック" charset="-128"/>
            </a:endParaRPr>
          </a:p>
          <a:p>
            <a:pPr algn="l" eaLnBrk="1" hangingPunct="1">
              <a:spcBef>
                <a:spcPct val="0"/>
              </a:spcBef>
            </a:pPr>
            <a:r>
              <a:rPr lang="ja-JP" altLang="en-US" sz="1000" dirty="0">
                <a:ea typeface="ＭＳ Ｐゴシック" charset="-128"/>
              </a:rPr>
              <a:t>「</a:t>
            </a:r>
            <a:r>
              <a:rPr lang="en-US" altLang="ja-JP" sz="1000" dirty="0">
                <a:ea typeface="ＭＳ Ｐゴシック" charset="-128"/>
              </a:rPr>
              <a:t>QC</a:t>
            </a:r>
            <a:r>
              <a:rPr lang="ja-JP" altLang="en-US" sz="1000" dirty="0">
                <a:ea typeface="ＭＳ Ｐゴシック" charset="-128"/>
              </a:rPr>
              <a:t>ストーリー」というのは、問題解決の基本ステップの前後に、いくつかの説明を付け加えたものです。</a:t>
            </a:r>
            <a:endParaRPr lang="en-US" altLang="ja-JP" sz="1000" dirty="0">
              <a:ea typeface="ＭＳ Ｐゴシック" charset="-128"/>
            </a:endParaRPr>
          </a:p>
          <a:p>
            <a:pPr algn="l" eaLnBrk="1" hangingPunct="1">
              <a:spcBef>
                <a:spcPct val="0"/>
              </a:spcBef>
            </a:pPr>
            <a:r>
              <a:rPr lang="ja-JP" altLang="en-US" sz="1000" dirty="0">
                <a:ea typeface="ＭＳ Ｐゴシック" charset="-128"/>
              </a:rPr>
              <a:t>最初に、会社・職場・工程などの概要の説明があります。</a:t>
            </a:r>
            <a:endParaRPr lang="en-US" altLang="ja-JP" sz="1000" dirty="0">
              <a:ea typeface="ＭＳ Ｐゴシック" charset="-128"/>
            </a:endParaRPr>
          </a:p>
          <a:p>
            <a:pPr algn="l" eaLnBrk="1" hangingPunct="1">
              <a:spcBef>
                <a:spcPct val="0"/>
              </a:spcBef>
            </a:pPr>
            <a:r>
              <a:rPr lang="ja-JP" altLang="en-US" sz="1000" dirty="0">
                <a:ea typeface="ＭＳ Ｐゴシック" charset="-128"/>
              </a:rPr>
              <a:t>その中でサークルの紹介があり、サークルの特徴、サークルのレベル把握などの説明がされます。</a:t>
            </a:r>
            <a:endParaRPr lang="en-US" altLang="ja-JP" sz="1000" dirty="0">
              <a:ea typeface="ＭＳ Ｐゴシック" charset="-128"/>
            </a:endParaRPr>
          </a:p>
          <a:p>
            <a:pPr algn="l" eaLnBrk="1" hangingPunct="1">
              <a:spcBef>
                <a:spcPct val="0"/>
              </a:spcBef>
            </a:pPr>
            <a:r>
              <a:rPr lang="ja-JP" altLang="en-US" sz="1000" dirty="0">
                <a:ea typeface="ＭＳ Ｐゴシック" charset="-128"/>
              </a:rPr>
              <a:t>ここで、サークルの強いところ・弱いところの説明があり、強みを生かして改善する説明と、弱みをテーマ解決を通して強くしていったという説明があるのが、一般的です。</a:t>
            </a:r>
            <a:endParaRPr lang="en-US" altLang="ja-JP" sz="1000" dirty="0">
              <a:ea typeface="ＭＳ Ｐゴシック" charset="-128"/>
            </a:endParaRPr>
          </a:p>
          <a:p>
            <a:pPr algn="l" eaLnBrk="1" hangingPunct="1">
              <a:spcBef>
                <a:spcPct val="0"/>
              </a:spcBef>
            </a:pPr>
            <a:endParaRPr lang="en-US" altLang="ja-JP" sz="1000" dirty="0">
              <a:ea typeface="ＭＳ Ｐゴシック" charset="-128"/>
            </a:endParaRPr>
          </a:p>
          <a:p>
            <a:pPr algn="l" eaLnBrk="1" hangingPunct="1">
              <a:spcBef>
                <a:spcPct val="0"/>
              </a:spcBef>
            </a:pPr>
            <a:r>
              <a:rPr lang="en-US" altLang="ja-JP" sz="1000" dirty="0">
                <a:ea typeface="ＭＳ Ｐゴシック" charset="-128"/>
              </a:rPr>
              <a:t>QC</a:t>
            </a:r>
            <a:r>
              <a:rPr lang="ja-JP" altLang="en-US" sz="1000" dirty="0">
                <a:ea typeface="ＭＳ Ｐゴシック" charset="-128"/>
              </a:rPr>
              <a:t>サークル活動というのは、人材育成と明るい職場作りのための活動であり、職場の方針管理と同じように</a:t>
            </a:r>
            <a:r>
              <a:rPr lang="en-US" altLang="ja-JP" sz="1000" dirty="0">
                <a:ea typeface="ＭＳ Ｐゴシック" charset="-128"/>
              </a:rPr>
              <a:t>PDCA</a:t>
            </a:r>
            <a:r>
              <a:rPr lang="ja-JP" altLang="en-US" sz="1000" dirty="0">
                <a:ea typeface="ＭＳ Ｐゴシック" charset="-128"/>
              </a:rPr>
              <a:t>サイクルを回す必要があるので、覚えておいてください。</a:t>
            </a:r>
            <a:endParaRPr lang="en-US" altLang="ja-JP" sz="1000" dirty="0">
              <a:ea typeface="ＭＳ Ｐゴシック" charset="-128"/>
            </a:endParaRPr>
          </a:p>
          <a:p>
            <a:pPr algn="l" eaLnBrk="1" hangingPunct="1">
              <a:spcBef>
                <a:spcPct val="0"/>
              </a:spcBef>
            </a:pPr>
            <a:endParaRPr lang="en-US" altLang="ja-JP" sz="1000" dirty="0">
              <a:ea typeface="ＭＳ Ｐゴシック" charset="-128"/>
            </a:endParaRPr>
          </a:p>
        </p:txBody>
      </p:sp>
    </p:spTree>
    <p:extLst>
      <p:ext uri="{BB962C8B-B14F-4D97-AF65-F5344CB8AC3E}">
        <p14:creationId xmlns:p14="http://schemas.microsoft.com/office/powerpoint/2010/main" val="2582490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2663" y="1243013"/>
            <a:ext cx="4841875" cy="3352800"/>
          </a:xfrm>
        </p:spPr>
      </p:sp>
      <p:sp>
        <p:nvSpPr>
          <p:cNvPr id="3" name="ノート プレースホルダー 2"/>
          <p:cNvSpPr>
            <a:spLocks noGrp="1"/>
          </p:cNvSpPr>
          <p:nvPr>
            <p:ph type="body" idx="1"/>
          </p:nvPr>
        </p:nvSpPr>
        <p:spPr/>
        <p:txBody>
          <a:bodyPr/>
          <a:lstStyle/>
          <a:p>
            <a:r>
              <a:rPr kumimoji="1" lang="ja-JP" altLang="en-US" sz="1000" kern="1200" baseline="0" dirty="0">
                <a:solidFill>
                  <a:schemeClr val="tx1"/>
                </a:solidFill>
                <a:latin typeface="+mj-ea"/>
                <a:ea typeface="ＭＳ Ｐ明朝" pitchFamily="18" charset="-128"/>
                <a:cs typeface="+mn-cs"/>
              </a:rPr>
              <a:t>４．</a:t>
            </a:r>
            <a:r>
              <a:rPr kumimoji="1" lang="en-US" altLang="ja-JP" sz="1000" kern="1200" baseline="0" dirty="0">
                <a:solidFill>
                  <a:schemeClr val="tx1"/>
                </a:solidFill>
                <a:latin typeface="+mj-ea"/>
                <a:ea typeface="ＭＳ Ｐ明朝" pitchFamily="18" charset="-128"/>
                <a:cs typeface="+mn-cs"/>
              </a:rPr>
              <a:t>QC</a:t>
            </a:r>
            <a:r>
              <a:rPr kumimoji="1" lang="ja-JP" altLang="en-US" sz="1000" kern="1200" baseline="0" dirty="0">
                <a:solidFill>
                  <a:schemeClr val="tx1"/>
                </a:solidFill>
                <a:latin typeface="+mj-ea"/>
                <a:ea typeface="ＭＳ Ｐ明朝" pitchFamily="18" charset="-128"/>
                <a:cs typeface="+mn-cs"/>
              </a:rPr>
              <a:t>ストーリーの使い分けについては、このフローチャートに従って選択してください。</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取り組むテーマについて、経験があるのかどうかで分岐しますが、簡単に言うと、そのテーマが問題か課題かを判断できていれば、いいです。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問題と課題の区別については、次ページ以降で解説します。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また、対策の見通しが立っている場合には、施策実行型で進めます。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これは、先ほど説明したように、みんなで考えればすぐに解決できるレベルのテーマだと考えてくれればいいです。</a:t>
            </a:r>
            <a:endParaRPr kumimoji="1" lang="en-US" altLang="ja-JP" sz="1000" kern="1200" baseline="0" dirty="0">
              <a:solidFill>
                <a:schemeClr val="tx1"/>
              </a:solidFill>
              <a:latin typeface="+mj-ea"/>
              <a:ea typeface="ＭＳ Ｐ明朝" pitchFamily="18" charset="-128"/>
              <a:cs typeface="+mn-cs"/>
            </a:endParaRPr>
          </a:p>
          <a:p>
            <a:endParaRPr kumimoji="1" lang="en-US" altLang="ja-JP" sz="1000" kern="1200" baseline="0" dirty="0">
              <a:solidFill>
                <a:schemeClr val="tx1"/>
              </a:solidFill>
              <a:latin typeface="+mj-ea"/>
              <a:ea typeface="ＭＳ Ｐ明朝" pitchFamily="18" charset="-128"/>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0BEFE-A242-48C0-B52A-3D2CC1449AA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465265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kern="1200" baseline="0" dirty="0">
                <a:solidFill>
                  <a:schemeClr val="tx1"/>
                </a:solidFill>
                <a:latin typeface="+mj-ea"/>
                <a:ea typeface="ＭＳ Ｐ明朝" pitchFamily="18" charset="-128"/>
                <a:cs typeface="+mn-cs"/>
              </a:rPr>
              <a:t>５．</a:t>
            </a:r>
            <a:r>
              <a:rPr kumimoji="1" lang="en-US" altLang="ja-JP" sz="1000" kern="1200" baseline="0" dirty="0">
                <a:solidFill>
                  <a:schemeClr val="tx1"/>
                </a:solidFill>
                <a:latin typeface="+mj-ea"/>
                <a:ea typeface="ＭＳ Ｐ明朝" pitchFamily="18" charset="-128"/>
                <a:cs typeface="+mn-cs"/>
              </a:rPr>
              <a:t>QC</a:t>
            </a:r>
            <a:r>
              <a:rPr kumimoji="1" lang="ja-JP" altLang="en-US" sz="1000" kern="1200" baseline="0" dirty="0">
                <a:solidFill>
                  <a:schemeClr val="tx1"/>
                </a:solidFill>
                <a:latin typeface="+mj-ea"/>
                <a:ea typeface="ＭＳ Ｐ明朝" pitchFamily="18" charset="-128"/>
                <a:cs typeface="+mn-cs"/>
              </a:rPr>
              <a:t>ストーリーの</a:t>
            </a:r>
            <a:r>
              <a:rPr kumimoji="1" lang="en-US" altLang="ja-JP" sz="1000" kern="1200" baseline="0" dirty="0">
                <a:solidFill>
                  <a:schemeClr val="tx1"/>
                </a:solidFill>
                <a:latin typeface="+mj-ea"/>
                <a:ea typeface="ＭＳ Ｐ明朝" pitchFamily="18" charset="-128"/>
                <a:cs typeface="+mn-cs"/>
              </a:rPr>
              <a:t>3</a:t>
            </a:r>
            <a:r>
              <a:rPr kumimoji="1" lang="ja-JP" altLang="en-US" sz="1000" kern="1200" baseline="0" dirty="0">
                <a:solidFill>
                  <a:schemeClr val="tx1"/>
                </a:solidFill>
                <a:latin typeface="+mj-ea"/>
                <a:ea typeface="ＭＳ Ｐ明朝" pitchFamily="18" charset="-128"/>
                <a:cs typeface="+mn-cs"/>
              </a:rPr>
              <a:t>つの型のテーマ例・特徴・留意点について。</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ここで注意していただきたいことは、ほとんどの問題は、問題解決型で解決できるということです。</a:t>
            </a:r>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そのため、まずは基本である「問題解決型」を理解することが大切です。</a:t>
            </a:r>
            <a:endParaRPr kumimoji="1" lang="en-US" altLang="ja-JP" sz="1000" kern="1200" baseline="0" dirty="0">
              <a:solidFill>
                <a:schemeClr val="tx1"/>
              </a:solidFill>
              <a:latin typeface="+mj-ea"/>
              <a:ea typeface="ＭＳ Ｐ明朝" pitchFamily="18" charset="-128"/>
              <a:cs typeface="+mn-cs"/>
            </a:endParaRPr>
          </a:p>
          <a:p>
            <a:endParaRPr kumimoji="1" lang="en-US" altLang="ja-JP" sz="1000" kern="1200" baseline="0" dirty="0">
              <a:solidFill>
                <a:schemeClr val="tx1"/>
              </a:solidFill>
              <a:latin typeface="+mj-ea"/>
              <a:ea typeface="ＭＳ Ｐ明朝" pitchFamily="18" charset="-128"/>
              <a:cs typeface="+mn-cs"/>
            </a:endParaRPr>
          </a:p>
          <a:p>
            <a:r>
              <a:rPr kumimoji="1" lang="ja-JP" altLang="en-US" sz="1000" kern="1200" baseline="0" dirty="0">
                <a:solidFill>
                  <a:schemeClr val="tx1"/>
                </a:solidFill>
                <a:latin typeface="+mj-ea"/>
                <a:ea typeface="ＭＳ Ｐ明朝" pitchFamily="18" charset="-128"/>
                <a:cs typeface="+mn-cs"/>
              </a:rPr>
              <a:t>一方、課題達成型の特徴としては、上位方針や会社方針を受けた上での現状を大きく打破するテーマに活用されることが多いです。</a:t>
            </a:r>
            <a:endParaRPr kumimoji="1" lang="en-US" altLang="ja-JP" sz="1000" kern="1200" baseline="0" dirty="0">
              <a:solidFill>
                <a:schemeClr val="tx1"/>
              </a:solidFill>
              <a:latin typeface="+mj-ea"/>
              <a:ea typeface="ＭＳ Ｐ明朝" pitchFamily="18" charset="-128"/>
              <a:cs typeface="+mn-cs"/>
            </a:endParaRPr>
          </a:p>
          <a:p>
            <a:endParaRPr kumimoji="1" lang="en-US" altLang="ja-JP" sz="1000" kern="1200" baseline="0" dirty="0">
              <a:solidFill>
                <a:schemeClr val="tx1"/>
              </a:solidFill>
              <a:latin typeface="+mj-ea"/>
              <a:ea typeface="ＭＳ Ｐ明朝" pitchFamily="18" charset="-128"/>
              <a:cs typeface="+mn-cs"/>
            </a:endParaRPr>
          </a:p>
        </p:txBody>
      </p:sp>
      <p:sp>
        <p:nvSpPr>
          <p:cNvPr id="4" name="スライド番号プレースホルダー 3"/>
          <p:cNvSpPr>
            <a:spLocks noGrp="1"/>
          </p:cNvSpPr>
          <p:nvPr>
            <p:ph type="sldNum" sz="quarter" idx="10"/>
          </p:nvPr>
        </p:nvSpPr>
        <p:spPr/>
        <p:txBody>
          <a:bodyPr/>
          <a:lstStyle/>
          <a:p>
            <a:pPr>
              <a:defRPr/>
            </a:pPr>
            <a:fld id="{785DCD45-3336-4F7D-A2D6-1768F23162FD}" type="slidenum">
              <a:rPr lang="en-US" altLang="ja-JP" smtClean="0"/>
              <a:pPr>
                <a:defRPr/>
              </a:pPr>
              <a:t>8</a:t>
            </a:fld>
            <a:endParaRPr lang="en-US" altLang="ja-JP" dirty="0"/>
          </a:p>
        </p:txBody>
      </p:sp>
    </p:spTree>
    <p:extLst>
      <p:ext uri="{BB962C8B-B14F-4D97-AF65-F5344CB8AC3E}">
        <p14:creationId xmlns:p14="http://schemas.microsoft.com/office/powerpoint/2010/main" val="3386977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ー 1"/>
          <p:cNvSpPr>
            <a:spLocks noGrp="1" noRot="1" noChangeAspect="1" noTextEdit="1"/>
          </p:cNvSpPr>
          <p:nvPr>
            <p:ph type="sldImg"/>
          </p:nvPr>
        </p:nvSpPr>
        <p:spPr>
          <a:xfrm>
            <a:off x="712788" y="746125"/>
            <a:ext cx="5381625" cy="3725863"/>
          </a:xfrm>
          <a:ln>
            <a:solidFill>
              <a:srgbClr val="000000">
                <a:alpha val="100000"/>
              </a:srgbClr>
            </a:solidFill>
            <a:miter lim="800000"/>
          </a:ln>
        </p:spPr>
      </p:sp>
      <p:sp>
        <p:nvSpPr>
          <p:cNvPr id="44035" name="ノート プレースホルダー 2"/>
          <p:cNvSpPr>
            <a:spLocks noGrp="1"/>
          </p:cNvSpPr>
          <p:nvPr>
            <p:ph type="body" idx="1"/>
          </p:nvPr>
        </p:nvSpPr>
        <p:spPr>
          <a:xfrm>
            <a:off x="680239" y="4720985"/>
            <a:ext cx="5446723" cy="4473102"/>
          </a:xfrm>
          <a:noFill/>
          <a:ln>
            <a:noFill/>
          </a:ln>
        </p:spPr>
        <p:txBody>
          <a:bodyPr wrap="square" lIns="91923" tIns="45962" rIns="91923" bIns="45962" anchor="t" anchorCtr="0"/>
          <a:lstStyle/>
          <a:p>
            <a:pPr lvl="0" eaLnBrk="1" hangingPunct="1"/>
            <a:r>
              <a:rPr kumimoji="1" lang="ja-JP" altLang="en-US" sz="1000" kern="1200" baseline="0" dirty="0">
                <a:solidFill>
                  <a:schemeClr val="tx1"/>
                </a:solidFill>
                <a:latin typeface="+mj-ea"/>
                <a:ea typeface="ＭＳ Ｐ明朝" pitchFamily="18" charset="-128"/>
                <a:cs typeface="+mn-cs"/>
              </a:rPr>
              <a:t>６．問題解決の基本ステップと</a:t>
            </a:r>
            <a:r>
              <a:rPr kumimoji="1" lang="en-US" altLang="ja-JP" sz="1000" kern="1200" baseline="0" dirty="0">
                <a:solidFill>
                  <a:schemeClr val="tx1"/>
                </a:solidFill>
                <a:latin typeface="+mj-ea"/>
                <a:ea typeface="ＭＳ Ｐ明朝" pitchFamily="18" charset="-128"/>
                <a:cs typeface="+mn-cs"/>
              </a:rPr>
              <a:t>QC</a:t>
            </a:r>
            <a:r>
              <a:rPr kumimoji="1" lang="ja-JP" altLang="en-US" sz="1000" kern="1200" baseline="0" dirty="0">
                <a:solidFill>
                  <a:schemeClr val="tx1"/>
                </a:solidFill>
                <a:latin typeface="+mj-ea"/>
                <a:ea typeface="ＭＳ Ｐ明朝" pitchFamily="18" charset="-128"/>
                <a:cs typeface="+mn-cs"/>
              </a:rPr>
              <a:t>ストーリーの比較について、説明します。</a:t>
            </a:r>
            <a:endParaRPr kumimoji="1" lang="en-US" altLang="ja-JP" sz="1000" kern="1200" baseline="0" dirty="0">
              <a:solidFill>
                <a:schemeClr val="tx1"/>
              </a:solidFill>
              <a:latin typeface="+mj-ea"/>
              <a:ea typeface="ＭＳ Ｐ明朝" pitchFamily="18" charset="-128"/>
              <a:cs typeface="+mn-cs"/>
            </a:endParaRPr>
          </a:p>
          <a:p>
            <a:pPr lvl="0" eaLnBrk="1" hangingPunct="1"/>
            <a:r>
              <a:rPr kumimoji="1" lang="ja-JP" altLang="en-US" sz="1000" kern="1200" baseline="0" dirty="0">
                <a:solidFill>
                  <a:schemeClr val="tx1"/>
                </a:solidFill>
                <a:latin typeface="+mj-ea"/>
                <a:ea typeface="ＭＳ Ｐ明朝" pitchFamily="18" charset="-128"/>
                <a:cs typeface="+mn-cs"/>
              </a:rPr>
              <a:t>課題たっせい型ストーリーと問題解決型ストーリーを比較した場合、大きく変わってくる部分が、要因解析の部分になります。</a:t>
            </a:r>
            <a:endParaRPr kumimoji="1" lang="en-US" altLang="ja-JP" sz="1000" kern="1200" baseline="0" dirty="0">
              <a:solidFill>
                <a:schemeClr val="tx1"/>
              </a:solidFill>
              <a:latin typeface="+mj-ea"/>
              <a:ea typeface="ＭＳ Ｐ明朝" pitchFamily="18" charset="-128"/>
              <a:cs typeface="+mn-cs"/>
            </a:endParaRPr>
          </a:p>
          <a:p>
            <a:pPr lvl="0" eaLnBrk="1" hangingPunct="1"/>
            <a:r>
              <a:rPr kumimoji="1" lang="ja-JP" altLang="en-US" sz="1000" kern="1200" baseline="0" dirty="0">
                <a:solidFill>
                  <a:schemeClr val="tx1"/>
                </a:solidFill>
                <a:latin typeface="+mj-ea"/>
                <a:ea typeface="ＭＳ Ｐ明朝" pitchFamily="18" charset="-128"/>
                <a:cs typeface="+mn-cs"/>
              </a:rPr>
              <a:t>問題解決の場合は悪さを解析する必要がありますが、課題達成の場合は、この課題を達成するための攻めどころを明確に洗い出す必要があります。</a:t>
            </a:r>
            <a:endParaRPr kumimoji="1" lang="en-US" altLang="ja-JP" sz="1000" kern="1200" baseline="0" dirty="0">
              <a:solidFill>
                <a:schemeClr val="tx1"/>
              </a:solidFill>
              <a:latin typeface="+mj-ea"/>
              <a:ea typeface="ＭＳ Ｐ明朝" pitchFamily="18" charset="-128"/>
              <a:cs typeface="+mn-cs"/>
            </a:endParaRPr>
          </a:p>
          <a:p>
            <a:pPr lvl="0" eaLnBrk="1" hangingPunct="1"/>
            <a:r>
              <a:rPr kumimoji="1" lang="ja-JP" altLang="en-US" sz="1000" kern="1200" baseline="0" dirty="0">
                <a:solidFill>
                  <a:schemeClr val="tx1"/>
                </a:solidFill>
                <a:latin typeface="+mj-ea"/>
                <a:ea typeface="ＭＳ Ｐ明朝" pitchFamily="18" charset="-128"/>
                <a:cs typeface="+mn-cs"/>
              </a:rPr>
              <a:t>この詳細のステップは後程、詳しくご説明させていただきます。</a:t>
            </a:r>
            <a:endParaRPr kumimoji="1" lang="en-US" altLang="ja-JP" sz="1000" kern="1200" baseline="0" dirty="0">
              <a:solidFill>
                <a:schemeClr val="tx1"/>
              </a:solidFill>
              <a:latin typeface="+mj-ea"/>
              <a:ea typeface="ＭＳ Ｐ明朝" pitchFamily="18" charset="-128"/>
              <a:cs typeface="+mn-cs"/>
            </a:endParaRPr>
          </a:p>
          <a:p>
            <a:pPr lvl="0" eaLnBrk="1" hangingPunct="1"/>
            <a:endParaRPr kumimoji="1" lang="en-US" altLang="ja-JP" sz="1000" kern="1200" baseline="0" dirty="0">
              <a:solidFill>
                <a:schemeClr val="tx1"/>
              </a:solidFill>
              <a:latin typeface="+mj-ea"/>
              <a:ea typeface="ＭＳ Ｐ明朝" pitchFamily="18" charset="-128"/>
              <a:cs typeface="+mn-cs"/>
            </a:endParaRPr>
          </a:p>
        </p:txBody>
      </p:sp>
      <p:sp>
        <p:nvSpPr>
          <p:cNvPr id="44036" name="スライド番号プレースホルダー 4"/>
          <p:cNvSpPr txBox="1">
            <a:spLocks noGrp="1"/>
          </p:cNvSpPr>
          <p:nvPr/>
        </p:nvSpPr>
        <p:spPr>
          <a:xfrm>
            <a:off x="3856825" y="9438772"/>
            <a:ext cx="2948770" cy="498966"/>
          </a:xfrm>
          <a:prstGeom prst="rect">
            <a:avLst/>
          </a:prstGeom>
          <a:noFill/>
          <a:ln w="9525">
            <a:noFill/>
          </a:ln>
        </p:spPr>
        <p:txBody>
          <a:bodyPr lIns="91923" tIns="45962" rIns="91923" bIns="45962" anchor="b" anchorCtr="0"/>
          <a:lstStyle/>
          <a:p>
            <a:pPr marL="0" marR="0" lvl="0" indent="0" algn="r" defTabSz="914400" rtl="0" eaLnBrk="1" fontAlgn="base" latinLnBrk="0" hangingPunct="1">
              <a:lnSpc>
                <a:spcPct val="100000"/>
              </a:lnSpc>
              <a:spcBef>
                <a:spcPct val="0"/>
              </a:spcBef>
              <a:spcAft>
                <a:spcPct val="0"/>
              </a:spcAft>
              <a:buClrTx/>
              <a:buSzTx/>
              <a:buFontTx/>
              <a:buNone/>
              <a:tabLst/>
              <a:defRPr/>
            </a:pPr>
            <a:fld id="{9A0DB2DC-4C9A-4742-B13C-FB6460FD3503}" type="slidenum">
              <a:rPr kumimoji="0" lang="en-US" altLang="ja-JP" sz="1800" b="0" i="0" u="none" strike="noStrike" kern="1200" cap="none" spc="0" normalizeH="0" baseline="0" noProof="0" dirty="0">
                <a:ln>
                  <a:noFill/>
                </a:ln>
                <a:solidFill>
                  <a:srgbClr val="000000"/>
                </a:solidFill>
                <a:effectLst/>
                <a:uLnTx/>
                <a:uFillTx/>
                <a:latin typeface="Times New Roman" panose="02020603050405020304" pitchFamily="18" charset="0"/>
                <a:ea typeface="Meiryo UI" panose="020B060403050404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ja-JP" sz="1800" b="0" i="0" u="none" strike="noStrike" kern="1200" cap="none" spc="0" normalizeH="0" baseline="0" noProof="0" dirty="0">
              <a:ln>
                <a:noFill/>
              </a:ln>
              <a:solidFill>
                <a:srgbClr val="000000"/>
              </a:solidFill>
              <a:effectLst/>
              <a:uLnTx/>
              <a:uFillTx/>
              <a:latin typeface="Times New Roman" panose="02020603050405020304" pitchFamily="18" charset="0"/>
              <a:ea typeface="Meiryo UI" panose="020B0604030504040204" pitchFamily="50" charset="-128"/>
              <a:cs typeface="+mn-cs"/>
            </a:endParaRPr>
          </a:p>
        </p:txBody>
      </p:sp>
    </p:spTree>
    <p:extLst>
      <p:ext uri="{BB962C8B-B14F-4D97-AF65-F5344CB8AC3E}">
        <p14:creationId xmlns:p14="http://schemas.microsoft.com/office/powerpoint/2010/main" val="7436623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6.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7.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8.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9.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1.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3.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4.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3.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4.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5.jpe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6.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7.jpe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8.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9.jpe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1.jpe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3.jpe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4.jpe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3.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4.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5.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lide(RST eng)">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2051"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2057"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2058" name="図 12"/>
          <p:cNvPicPr>
            <a:picLocks noChangeAspect="1"/>
          </p:cNvPicPr>
          <p:nvPr userDrawn="1"/>
        </p:nvPicPr>
        <p:blipFill>
          <a:blip r:embed="rId4"/>
          <a:stretch>
            <a:fillRect/>
          </a:stretch>
        </p:blipFill>
        <p:spPr>
          <a:xfrm>
            <a:off x="7696069" y="6113464"/>
            <a:ext cx="1859094" cy="187325"/>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
        <p:nvSpPr>
          <p:cNvPr id="15"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0C6B1C1D-2AF0-4860-994C-F398A0AC6FC7}" type="datetime1">
              <a:rPr lang="ja-JP" altLang="en-US" b="0" smtClean="0"/>
              <a:pPr>
                <a:defRPr/>
              </a:pPr>
              <a:t>2026/8/5</a:t>
            </a:fld>
            <a:endParaRPr lang="ja-JP" altLang="en-US" b="0" dirty="0"/>
          </a:p>
        </p:txBody>
      </p:sp>
    </p:spTree>
    <p:extLst>
      <p:ext uri="{BB962C8B-B14F-4D97-AF65-F5344CB8AC3E}">
        <p14:creationId xmlns:p14="http://schemas.microsoft.com/office/powerpoint/2010/main" val="2940054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Slide(AKC)">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1267"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1273"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1274" name="図 12"/>
          <p:cNvPicPr>
            <a:picLocks noChangeAspect="1"/>
          </p:cNvPicPr>
          <p:nvPr userDrawn="1"/>
        </p:nvPicPr>
        <p:blipFill>
          <a:blip r:embed="rId4"/>
          <a:stretch>
            <a:fillRect/>
          </a:stretch>
        </p:blipFill>
        <p:spPr>
          <a:xfrm>
            <a:off x="7764860" y="6045200"/>
            <a:ext cx="1800621" cy="215900"/>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F33C17FF-912F-4648-A479-641B81B52D79}"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2250577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Slide(AMX)">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2291"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2297"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2298" name="図 12"/>
          <p:cNvPicPr>
            <a:picLocks noChangeAspect="1"/>
          </p:cNvPicPr>
          <p:nvPr userDrawn="1"/>
        </p:nvPicPr>
        <p:blipFill>
          <a:blip r:embed="rId4"/>
          <a:stretch>
            <a:fillRect/>
          </a:stretch>
        </p:blipFill>
        <p:spPr>
          <a:xfrm>
            <a:off x="7020190" y="6078539"/>
            <a:ext cx="2560770" cy="179387"/>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8F82AEE1-3962-4104-B646-DD5F0676542D}"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31748883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Slide(APC)">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3315"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3321"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3322" name="図 12"/>
          <p:cNvPicPr>
            <a:picLocks noChangeAspect="1"/>
          </p:cNvPicPr>
          <p:nvPr userDrawn="1"/>
        </p:nvPicPr>
        <p:blipFill>
          <a:blip r:embed="rId4"/>
          <a:stretch>
            <a:fillRect/>
          </a:stretch>
        </p:blipFill>
        <p:spPr>
          <a:xfrm>
            <a:off x="7384786" y="6045200"/>
            <a:ext cx="2178977" cy="215900"/>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7A4B02B2-BDEC-4D57-843E-61B20974D21B}"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4135437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Slide(ATC)">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4339"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4345"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4346" name="図 12"/>
          <p:cNvPicPr>
            <a:picLocks noChangeAspect="1"/>
          </p:cNvPicPr>
          <p:nvPr userDrawn="1"/>
        </p:nvPicPr>
        <p:blipFill>
          <a:blip r:embed="rId4"/>
          <a:stretch>
            <a:fillRect/>
          </a:stretch>
        </p:blipFill>
        <p:spPr>
          <a:xfrm>
            <a:off x="7763140" y="6045200"/>
            <a:ext cx="1800622" cy="215900"/>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29E35720-0299-4188-B9D2-A668B68906B1}"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2527851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Slide(ATS)">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5363"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5369"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5370" name="図 12"/>
          <p:cNvPicPr>
            <a:picLocks noChangeAspect="1"/>
          </p:cNvPicPr>
          <p:nvPr userDrawn="1"/>
        </p:nvPicPr>
        <p:blipFill>
          <a:blip r:embed="rId4"/>
          <a:stretch>
            <a:fillRect/>
          </a:stretch>
        </p:blipFill>
        <p:spPr>
          <a:xfrm>
            <a:off x="7006432" y="6045200"/>
            <a:ext cx="2557331" cy="215900"/>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E8F36E94-7849-4A64-BA99-F8974D601BD4}"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4276761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Slide(AWC)">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6387"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6393"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6394" name="図 12"/>
          <p:cNvPicPr>
            <a:picLocks noChangeAspect="1"/>
          </p:cNvPicPr>
          <p:nvPr userDrawn="1"/>
        </p:nvPicPr>
        <p:blipFill>
          <a:blip r:embed="rId4"/>
          <a:stretch>
            <a:fillRect/>
          </a:stretch>
        </p:blipFill>
        <p:spPr>
          <a:xfrm>
            <a:off x="7004712" y="6073776"/>
            <a:ext cx="2550451" cy="180975"/>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9D4E0B82-E97C-4DCE-97C8-0471532902B5}"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614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Slide(AYC)">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7411"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7417"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7418" name="図 12"/>
          <p:cNvPicPr>
            <a:picLocks noChangeAspect="1"/>
          </p:cNvPicPr>
          <p:nvPr userDrawn="1"/>
        </p:nvPicPr>
        <p:blipFill>
          <a:blip r:embed="rId4"/>
          <a:stretch>
            <a:fillRect/>
          </a:stretch>
        </p:blipFill>
        <p:spPr>
          <a:xfrm>
            <a:off x="7745942" y="6045200"/>
            <a:ext cx="1802342" cy="215900"/>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3307E70F-4D31-4828-8B66-024FD84400E5}"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3358024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タイトル スライド">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8435"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8441"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8442" name="図 12"/>
          <p:cNvPicPr>
            <a:picLocks noChangeAspect="1"/>
          </p:cNvPicPr>
          <p:nvPr userDrawn="1"/>
        </p:nvPicPr>
        <p:blipFill>
          <a:blip r:embed="rId4"/>
          <a:stretch>
            <a:fillRect/>
          </a:stretch>
        </p:blipFill>
        <p:spPr>
          <a:xfrm>
            <a:off x="6629797" y="6075364"/>
            <a:ext cx="2928805" cy="180975"/>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D1A36527-4800-4F52-A4D4-68F8152E2BED}"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22120273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Slide(TAD)">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9459"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9465"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9466" name="図 12"/>
          <p:cNvPicPr>
            <a:picLocks noChangeAspect="1"/>
          </p:cNvPicPr>
          <p:nvPr userDrawn="1"/>
        </p:nvPicPr>
        <p:blipFill>
          <a:blip r:embed="rId4"/>
          <a:stretch>
            <a:fillRect/>
          </a:stretch>
        </p:blipFill>
        <p:spPr>
          <a:xfrm>
            <a:off x="7522369" y="6078539"/>
            <a:ext cx="2058591" cy="179387"/>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6FDC5E07-F59D-41BD-84A5-135055F9E97A}"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4079850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Slide(TAE)">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20483"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20489"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20490" name="図 12"/>
          <p:cNvPicPr>
            <a:picLocks noChangeAspect="1"/>
          </p:cNvPicPr>
          <p:nvPr userDrawn="1"/>
        </p:nvPicPr>
        <p:blipFill>
          <a:blip r:embed="rId4"/>
          <a:stretch>
            <a:fillRect/>
          </a:stretch>
        </p:blipFill>
        <p:spPr>
          <a:xfrm>
            <a:off x="6818975" y="6080125"/>
            <a:ext cx="2765425" cy="179388"/>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8A8D533A-E380-43E3-8629-07C982E95CA0}"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312927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bg>
      <p:bgPr>
        <a:solidFill>
          <a:schemeClr val="bg1"/>
        </a:solidFill>
        <a:effectLst/>
      </p:bgPr>
    </p:bg>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pPr>
              <a:defRPr/>
            </a:pPr>
            <a:fld id="{D5148766-BD4F-442F-AC2A-3A19C79185B1}" type="datetime1">
              <a:rPr lang="ja-JP" altLang="en-US" b="0" smtClean="0"/>
              <a:pPr>
                <a:defRPr/>
              </a:pPr>
              <a:t>2026/8/5</a:t>
            </a:fld>
            <a:endParaRPr lang="ja-JP" altLang="en-US" b="0"/>
          </a:p>
        </p:txBody>
      </p:sp>
    </p:spTree>
    <p:extLst>
      <p:ext uri="{BB962C8B-B14F-4D97-AF65-F5344CB8AC3E}">
        <p14:creationId xmlns:p14="http://schemas.microsoft.com/office/powerpoint/2010/main" val="2251477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1_セクション見出し">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a:off x="8808774" y="0"/>
            <a:ext cx="1097227" cy="647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 name="正方形/長方形 5"/>
          <p:cNvSpPr/>
          <p:nvPr/>
        </p:nvSpPr>
        <p:spPr>
          <a:xfrm>
            <a:off x="0" y="25971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Title 1"/>
          <p:cNvSpPr>
            <a:spLocks noGrp="1"/>
          </p:cNvSpPr>
          <p:nvPr>
            <p:ph type="title"/>
          </p:nvPr>
        </p:nvSpPr>
        <p:spPr>
          <a:xfrm>
            <a:off x="1070044" y="1449000"/>
            <a:ext cx="8543925" cy="1107602"/>
          </a:xfrm>
        </p:spPr>
        <p:txBody>
          <a:bodyPr anchor="b">
            <a:normAutofit/>
          </a:bodyPr>
          <a:lstStyle>
            <a:lvl1pPr algn="r">
              <a:defRPr sz="4000"/>
            </a:lvl1pPr>
          </a:lstStyle>
          <a:p>
            <a:r>
              <a:rPr lang="ja-JP" altLang="en-US" dirty="0"/>
              <a:t>マスター タイトルの書式設定</a:t>
            </a:r>
            <a:endParaRPr lang="en-US" dirty="0"/>
          </a:p>
        </p:txBody>
      </p:sp>
      <p:sp>
        <p:nvSpPr>
          <p:cNvPr id="3" name="Text Placeholder 2"/>
          <p:cNvSpPr>
            <a:spLocks noGrp="1"/>
          </p:cNvSpPr>
          <p:nvPr>
            <p:ph type="body" idx="1"/>
          </p:nvPr>
        </p:nvSpPr>
        <p:spPr>
          <a:xfrm>
            <a:off x="1070044" y="2706471"/>
            <a:ext cx="8543925" cy="632725"/>
          </a:xfrm>
        </p:spPr>
        <p:txBody>
          <a:bodyPr/>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日付プレースホルダ 3"/>
          <p:cNvSpPr>
            <a:spLocks noGrp="1"/>
          </p:cNvSpPr>
          <p:nvPr>
            <p:ph type="dt" sz="half" idx="10"/>
          </p:nvPr>
        </p:nvSpPr>
        <p:spPr/>
        <p:txBody>
          <a:bodyPr/>
          <a:lstStyle/>
          <a:p>
            <a:pPr>
              <a:defRPr/>
            </a:pPr>
            <a:fld id="{D5148766-BD4F-442F-AC2A-3A19C79185B1}" type="datetime1">
              <a:rPr lang="ja-JP" altLang="en-US" b="0" smtClean="0"/>
              <a:pPr>
                <a:defRPr/>
              </a:pPr>
              <a:t>2026/8/5</a:t>
            </a:fld>
            <a:endParaRPr lang="ja-JP" altLang="en-US" b="0"/>
          </a:p>
        </p:txBody>
      </p:sp>
    </p:spTree>
    <p:extLst>
      <p:ext uri="{BB962C8B-B14F-4D97-AF65-F5344CB8AC3E}">
        <p14:creationId xmlns:p14="http://schemas.microsoft.com/office/powerpoint/2010/main" val="4287760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Slide(JPN)">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a:off x="8808774" y="0"/>
            <a:ext cx="1097227" cy="647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22531" name="Picture 30" descr="tagline_image1"/>
          <p:cNvPicPr>
            <a:picLocks noChangeAspect="1"/>
          </p:cNvPicPr>
          <p:nvPr userDrawn="1"/>
        </p:nvPicPr>
        <p:blipFill>
          <a:blip r:embed="rId2"/>
          <a:stretch>
            <a:fillRect/>
          </a:stretch>
        </p:blipFill>
        <p:spPr>
          <a:xfrm>
            <a:off x="2717271" y="1738313"/>
            <a:ext cx="4471458" cy="2112962"/>
          </a:xfrm>
          <a:prstGeom prst="rect">
            <a:avLst/>
          </a:prstGeom>
          <a:noFill/>
          <a:ln w="9525">
            <a:noFill/>
          </a:ln>
        </p:spPr>
      </p:pic>
      <p:sp>
        <p:nvSpPr>
          <p:cNvPr id="7" name="Slide Number Placeholder 5"/>
          <p:cNvSpPr txBox="1"/>
          <p:nvPr/>
        </p:nvSpPr>
        <p:spPr>
          <a:xfrm>
            <a:off x="4624521" y="6356351"/>
            <a:ext cx="656960" cy="373063"/>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fld id="{2B9412CF-5292-4C0E-98F0-37BA03451FFA}" type="slidenum">
              <a:rPr kumimoji="1" lang="ja-JP" altLang="en-US" sz="16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defRPr/>
              </a:pPr>
              <a:t>‹#›</a:t>
            </a:fld>
            <a:endParaRPr kumimoji="1" lang="ja-JP" altLang="en-US" sz="16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8" name="正方形/長方形 7"/>
          <p:cNvSpPr/>
          <p:nvPr/>
        </p:nvSpPr>
        <p:spPr>
          <a:xfrm>
            <a:off x="0" y="4668839"/>
            <a:ext cx="9906000" cy="68263"/>
          </a:xfrm>
          <a:prstGeom prst="rect">
            <a:avLst/>
          </a:prstGeom>
          <a:gradFill flip="none" rotWithShape="1">
            <a:gsLst>
              <a:gs pos="0">
                <a:schemeClr val="bg1"/>
              </a:gs>
              <a:gs pos="11000">
                <a:srgbClr val="FFFF99"/>
              </a:gs>
              <a:gs pos="27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タイトル 1"/>
          <p:cNvSpPr>
            <a:spLocks noGrp="1"/>
          </p:cNvSpPr>
          <p:nvPr>
            <p:ph type="title"/>
          </p:nvPr>
        </p:nvSpPr>
        <p:spPr>
          <a:xfrm>
            <a:off x="601757" y="3874376"/>
            <a:ext cx="9030660" cy="776835"/>
          </a:xfrm>
        </p:spPr>
        <p:txBody>
          <a:bodyPr/>
          <a:lstStyle>
            <a:lvl1pPr algn="r">
              <a:defRPr/>
            </a:lvl1pPr>
          </a:lstStyle>
          <a:p>
            <a:r>
              <a:rPr lang="ja-JP" altLang="en-US" dirty="0"/>
              <a:t>マスター タイトルの書式設定</a:t>
            </a:r>
          </a:p>
        </p:txBody>
      </p:sp>
      <p:sp>
        <p:nvSpPr>
          <p:cNvPr id="13" name="コンテンツ プレースホルダー 12"/>
          <p:cNvSpPr>
            <a:spLocks noGrp="1"/>
          </p:cNvSpPr>
          <p:nvPr>
            <p:ph sz="quarter" idx="12"/>
          </p:nvPr>
        </p:nvSpPr>
        <p:spPr>
          <a:xfrm>
            <a:off x="601757" y="4734276"/>
            <a:ext cx="9030627" cy="14779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9" name="日付プレースホルダー 2"/>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defRPr/>
            </a:lvl1pPr>
          </a:lstStyle>
          <a:p>
            <a:pPr>
              <a:defRPr/>
            </a:pPr>
            <a:fld id="{DE7B9984-5CCB-454C-8827-5F4F42EB46FA}" type="datetime1">
              <a:rPr lang="ja-JP" altLang="en-US" b="0" smtClean="0"/>
              <a:pPr>
                <a:defRPr/>
              </a:pPr>
              <a:t>2026/8/5</a:t>
            </a:fld>
            <a:endParaRPr lang="ja-JP" altLang="en-US" b="0"/>
          </a:p>
        </p:txBody>
      </p:sp>
    </p:spTree>
    <p:extLst>
      <p:ext uri="{BB962C8B-B14F-4D97-AF65-F5344CB8AC3E}">
        <p14:creationId xmlns:p14="http://schemas.microsoft.com/office/powerpoint/2010/main" val="17776907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Slide">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a:off x="8808774" y="0"/>
            <a:ext cx="1097227" cy="647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23555" name="Picture 30" descr="tagline_image1"/>
          <p:cNvPicPr>
            <a:picLocks noChangeAspect="1"/>
          </p:cNvPicPr>
          <p:nvPr userDrawn="1"/>
        </p:nvPicPr>
        <p:blipFill>
          <a:blip r:embed="rId2"/>
          <a:srcRect b="28510"/>
          <a:stretch>
            <a:fillRect/>
          </a:stretch>
        </p:blipFill>
        <p:spPr>
          <a:xfrm>
            <a:off x="2717271" y="2290763"/>
            <a:ext cx="4471458" cy="1511300"/>
          </a:xfrm>
          <a:prstGeom prst="rect">
            <a:avLst/>
          </a:prstGeom>
          <a:noFill/>
          <a:ln w="9525">
            <a:noFill/>
          </a:ln>
        </p:spPr>
      </p:pic>
      <p:sp>
        <p:nvSpPr>
          <p:cNvPr id="7" name="Slide Number Placeholder 5"/>
          <p:cNvSpPr txBox="1"/>
          <p:nvPr/>
        </p:nvSpPr>
        <p:spPr>
          <a:xfrm>
            <a:off x="4624521" y="6356351"/>
            <a:ext cx="656960" cy="373063"/>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fld id="{3455A2CB-86DB-4630-888D-AFD83F71EBB7}" type="slidenum">
              <a:rPr kumimoji="1" lang="ja-JP" altLang="en-US" sz="16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defRPr/>
              </a:pPr>
              <a:t>‹#›</a:t>
            </a:fld>
            <a:endParaRPr kumimoji="1" lang="ja-JP" altLang="en-US" sz="16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8" name="正方形/長方形 7"/>
          <p:cNvSpPr/>
          <p:nvPr/>
        </p:nvSpPr>
        <p:spPr>
          <a:xfrm>
            <a:off x="0" y="4668839"/>
            <a:ext cx="9906000" cy="68263"/>
          </a:xfrm>
          <a:prstGeom prst="rect">
            <a:avLst/>
          </a:prstGeom>
          <a:gradFill flip="none" rotWithShape="1">
            <a:gsLst>
              <a:gs pos="0">
                <a:schemeClr val="bg1"/>
              </a:gs>
              <a:gs pos="11000">
                <a:srgbClr val="FFFF99"/>
              </a:gs>
              <a:gs pos="27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タイトル 1"/>
          <p:cNvSpPr>
            <a:spLocks noGrp="1"/>
          </p:cNvSpPr>
          <p:nvPr>
            <p:ph type="title"/>
          </p:nvPr>
        </p:nvSpPr>
        <p:spPr>
          <a:xfrm>
            <a:off x="601757" y="3874376"/>
            <a:ext cx="9030660" cy="776835"/>
          </a:xfrm>
        </p:spPr>
        <p:txBody>
          <a:bodyPr/>
          <a:lstStyle>
            <a:lvl1pPr algn="r">
              <a:defRPr/>
            </a:lvl1pPr>
          </a:lstStyle>
          <a:p>
            <a:r>
              <a:rPr lang="ja-JP" altLang="en-US" dirty="0"/>
              <a:t>マスター タイトルの書式設定</a:t>
            </a:r>
          </a:p>
        </p:txBody>
      </p:sp>
      <p:sp>
        <p:nvSpPr>
          <p:cNvPr id="13" name="コンテンツ プレースホルダー 12"/>
          <p:cNvSpPr>
            <a:spLocks noGrp="1"/>
          </p:cNvSpPr>
          <p:nvPr>
            <p:ph sz="quarter" idx="12"/>
          </p:nvPr>
        </p:nvSpPr>
        <p:spPr>
          <a:xfrm>
            <a:off x="601757" y="4734276"/>
            <a:ext cx="9030627" cy="14779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9" name="日付プレースホルダー 2"/>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defRPr/>
            </a:lvl1pPr>
          </a:lstStyle>
          <a:p>
            <a:pPr>
              <a:defRPr/>
            </a:pPr>
            <a:fld id="{25E6B175-F889-4093-909D-0D6E89105343}" type="datetime1">
              <a:rPr lang="ja-JP" altLang="en-US" b="0" smtClean="0"/>
              <a:pPr>
                <a:defRPr/>
              </a:pPr>
              <a:t>2026/8/5</a:t>
            </a:fld>
            <a:endParaRPr lang="ja-JP" altLang="en-US" b="0"/>
          </a:p>
        </p:txBody>
      </p:sp>
    </p:spTree>
    <p:extLst>
      <p:ext uri="{BB962C8B-B14F-4D97-AF65-F5344CB8AC3E}">
        <p14:creationId xmlns:p14="http://schemas.microsoft.com/office/powerpoint/2010/main" val="34745769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2 つのコンテンツ">
    <p:bg>
      <p:bgPr>
        <a:solidFill>
          <a:schemeClr val="bg1"/>
        </a:solidFill>
        <a:effectLst/>
      </p:bgPr>
    </p:bg>
    <p:spTree>
      <p:nvGrpSpPr>
        <p:cNvPr id="1" name=""/>
        <p:cNvGrpSpPr/>
        <p:nvPr/>
      </p:nvGrpSpPr>
      <p:grpSpPr>
        <a:xfrm>
          <a:off x="0" y="0"/>
          <a:ext cx="0" cy="0"/>
          <a:chOff x="0" y="0"/>
          <a:chExt cx="0" cy="0"/>
        </a:xfrm>
      </p:grpSpPr>
      <p:pic>
        <p:nvPicPr>
          <p:cNvPr id="24578" name="Picture 8"/>
          <p:cNvPicPr>
            <a:picLocks noChangeAspect="1"/>
          </p:cNvPicPr>
          <p:nvPr userDrawn="1"/>
        </p:nvPicPr>
        <p:blipFill>
          <a:blip r:embed="rId2">
            <a:lum bright="6000" contrast="6000"/>
          </a:blip>
          <a:stretch>
            <a:fillRect/>
          </a:stretch>
        </p:blipFill>
        <p:spPr>
          <a:xfrm>
            <a:off x="8537046" y="6253163"/>
            <a:ext cx="1105827" cy="336550"/>
          </a:xfrm>
          <a:prstGeom prst="rect">
            <a:avLst/>
          </a:prstGeom>
          <a:noFill/>
          <a:ln w="9525">
            <a:noFill/>
          </a:ln>
        </p:spPr>
      </p:pic>
      <p:sp>
        <p:nvSpPr>
          <p:cNvPr id="6" name="正方形/長方形 5"/>
          <p:cNvSpPr/>
          <p:nvPr/>
        </p:nvSpPr>
        <p:spPr>
          <a:xfrm flipH="1">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 name="正方形/長方形 6"/>
          <p:cNvSpPr/>
          <p:nvPr/>
        </p:nvSpPr>
        <p:spPr>
          <a:xfrm>
            <a:off x="0" y="6191251"/>
            <a:ext cx="9906000" cy="47625"/>
          </a:xfrm>
          <a:prstGeom prst="rect">
            <a:avLst/>
          </a:prstGeom>
          <a:gradFill flip="none" rotWithShape="1">
            <a:gsLst>
              <a:gs pos="0">
                <a:srgbClr val="F3FBFE"/>
              </a:gs>
              <a:gs pos="72000">
                <a:srgbClr val="0036E7"/>
              </a:gs>
              <a:gs pos="80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Slide Number Placeholder 5"/>
          <p:cNvSpPr txBox="1"/>
          <p:nvPr/>
        </p:nvSpPr>
        <p:spPr>
          <a:xfrm>
            <a:off x="4624521" y="6356351"/>
            <a:ext cx="656960" cy="373063"/>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fld id="{DA20E79D-EA73-4539-9ED3-163358C9528C}" type="slidenum">
              <a:rPr kumimoji="1" lang="ja-JP" altLang="en-US" sz="16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defRPr/>
              </a:pPr>
              <a:t>‹#›</a:t>
            </a:fld>
            <a:endParaRPr kumimoji="1" lang="ja-JP" altLang="en-US" sz="16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2" name="Title 1"/>
          <p:cNvSpPr>
            <a:spLocks noGrp="1"/>
          </p:cNvSpPr>
          <p:nvPr>
            <p:ph type="title"/>
          </p:nvPr>
        </p:nvSpPr>
        <p:spPr>
          <a:xfrm>
            <a:off x="273000" y="108000"/>
            <a:ext cx="8970000" cy="776835"/>
          </a:xfrm>
        </p:spPr>
        <p:txBody>
          <a:bodyPr/>
          <a:lstStyle>
            <a:lvl1pPr>
              <a:defRPr>
                <a:effectLst/>
              </a:defRPr>
            </a:lvl1pPr>
          </a:lstStyle>
          <a:p>
            <a:r>
              <a:rPr lang="ja-JP" altLang="en-US" dirty="0"/>
              <a:t>マスター タイトルの書式設定</a:t>
            </a:r>
            <a:endParaRPr lang="en-US" dirty="0"/>
          </a:p>
        </p:txBody>
      </p:sp>
      <p:sp>
        <p:nvSpPr>
          <p:cNvPr id="3" name="Content Placeholder 2"/>
          <p:cNvSpPr>
            <a:spLocks noGrp="1"/>
          </p:cNvSpPr>
          <p:nvPr>
            <p:ph sz="half" idx="1"/>
          </p:nvPr>
        </p:nvSpPr>
        <p:spPr>
          <a:xfrm>
            <a:off x="468000" y="1135681"/>
            <a:ext cx="4423088" cy="4953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2" y="1135681"/>
            <a:ext cx="4423088" cy="4953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9" name="Date Placeholder 4"/>
          <p:cNvSpPr>
            <a:spLocks noGrp="1"/>
          </p:cNvSpPr>
          <p:nvPr>
            <p:ph type="dt" sz="half" idx="12"/>
          </p:nvPr>
        </p:nvSpPr>
        <p:spPr>
          <a:xfrm>
            <a:off x="681038" y="6356351"/>
            <a:ext cx="2228850" cy="365125"/>
          </a:xfrm>
          <a:prstGeom prst="rect">
            <a:avLst/>
          </a:prstGeom>
        </p:spPr>
        <p:txBody>
          <a:bodyPr vert="horz" lIns="91440" tIns="45720" rIns="91440" bIns="45720" rtlCol="0" anchor="ctr"/>
          <a:lstStyle>
            <a:lvl1pPr>
              <a:defRPr/>
            </a:lvl1pPr>
          </a:lstStyle>
          <a:p>
            <a:pPr>
              <a:defRPr/>
            </a:pPr>
            <a:fld id="{AC8AD4FF-54D6-4A30-9E67-F12C763E1E47}" type="datetime1">
              <a:rPr lang="ja-JP" altLang="en-US" b="0" smtClean="0"/>
              <a:pPr>
                <a:defRPr/>
              </a:pPr>
              <a:t>2026/8/5</a:t>
            </a:fld>
            <a:endParaRPr lang="ja-JP" altLang="en-US" b="0"/>
          </a:p>
        </p:txBody>
      </p:sp>
    </p:spTree>
    <p:extLst>
      <p:ext uri="{BB962C8B-B14F-4D97-AF65-F5344CB8AC3E}">
        <p14:creationId xmlns:p14="http://schemas.microsoft.com/office/powerpoint/2010/main" val="35252772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較">
    <p:bg>
      <p:bgPr>
        <a:solidFill>
          <a:schemeClr val="bg1"/>
        </a:solidFill>
        <a:effectLst/>
      </p:bgPr>
    </p:bg>
    <p:spTree>
      <p:nvGrpSpPr>
        <p:cNvPr id="1" name=""/>
        <p:cNvGrpSpPr/>
        <p:nvPr/>
      </p:nvGrpSpPr>
      <p:grpSpPr>
        <a:xfrm>
          <a:off x="0" y="0"/>
          <a:ext cx="0" cy="0"/>
          <a:chOff x="0" y="0"/>
          <a:chExt cx="0" cy="0"/>
        </a:xfrm>
      </p:grpSpPr>
      <p:pic>
        <p:nvPicPr>
          <p:cNvPr id="25602" name="Picture 8"/>
          <p:cNvPicPr>
            <a:picLocks noChangeAspect="1"/>
          </p:cNvPicPr>
          <p:nvPr userDrawn="1"/>
        </p:nvPicPr>
        <p:blipFill>
          <a:blip r:embed="rId2">
            <a:lum bright="6000" contrast="6000"/>
          </a:blip>
          <a:stretch>
            <a:fillRect/>
          </a:stretch>
        </p:blipFill>
        <p:spPr>
          <a:xfrm>
            <a:off x="8537046" y="6253163"/>
            <a:ext cx="1105827" cy="336550"/>
          </a:xfrm>
          <a:prstGeom prst="rect">
            <a:avLst/>
          </a:prstGeom>
          <a:noFill/>
          <a:ln w="9525">
            <a:noFill/>
          </a:ln>
        </p:spPr>
      </p:pic>
      <p:sp>
        <p:nvSpPr>
          <p:cNvPr id="7" name="正方形/長方形 5"/>
          <p:cNvSpPr/>
          <p:nvPr/>
        </p:nvSpPr>
        <p:spPr>
          <a:xfrm flipH="1">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6"/>
          <p:cNvSpPr/>
          <p:nvPr/>
        </p:nvSpPr>
        <p:spPr>
          <a:xfrm>
            <a:off x="0" y="6191251"/>
            <a:ext cx="9906000" cy="47625"/>
          </a:xfrm>
          <a:prstGeom prst="rect">
            <a:avLst/>
          </a:prstGeom>
          <a:gradFill flip="none" rotWithShape="1">
            <a:gsLst>
              <a:gs pos="0">
                <a:srgbClr val="F3FBFE"/>
              </a:gs>
              <a:gs pos="72000">
                <a:srgbClr val="0036E7"/>
              </a:gs>
              <a:gs pos="80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Slide Number Placeholder 5"/>
          <p:cNvSpPr txBox="1"/>
          <p:nvPr/>
        </p:nvSpPr>
        <p:spPr>
          <a:xfrm>
            <a:off x="4624521" y="6356351"/>
            <a:ext cx="656960" cy="373063"/>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fld id="{2F3B6348-A4B1-47A4-9DED-E818FF08DB54}" type="slidenum">
              <a:rPr kumimoji="1" lang="ja-JP" altLang="en-US" sz="16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defRPr/>
              </a:pPr>
              <a:t>‹#›</a:t>
            </a:fld>
            <a:endParaRPr kumimoji="1" lang="ja-JP" altLang="en-US" sz="16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2" name="Title 1"/>
          <p:cNvSpPr>
            <a:spLocks noGrp="1"/>
          </p:cNvSpPr>
          <p:nvPr>
            <p:ph type="title"/>
          </p:nvPr>
        </p:nvSpPr>
        <p:spPr>
          <a:xfrm>
            <a:off x="273000" y="107612"/>
            <a:ext cx="8970000" cy="766764"/>
          </a:xfrm>
        </p:spPr>
        <p:txBody>
          <a:bodyPr/>
          <a:lstStyle>
            <a:lvl1pPr>
              <a:defRPr>
                <a:effectLst/>
              </a:defRPr>
            </a:lvl1pPr>
          </a:lstStyle>
          <a:p>
            <a:r>
              <a:rPr lang="ja-JP" altLang="en-US" dirty="0"/>
              <a:t>マスター タイトルの書式設定</a:t>
            </a:r>
            <a:endParaRPr lang="en-US" dirty="0"/>
          </a:p>
        </p:txBody>
      </p:sp>
      <p:sp>
        <p:nvSpPr>
          <p:cNvPr id="3" name="Text Placeholder 2"/>
          <p:cNvSpPr>
            <a:spLocks noGrp="1"/>
          </p:cNvSpPr>
          <p:nvPr>
            <p:ph type="body" idx="1"/>
          </p:nvPr>
        </p:nvSpPr>
        <p:spPr>
          <a:xfrm>
            <a:off x="468000" y="1088034"/>
            <a:ext cx="440503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468000" y="2027889"/>
            <a:ext cx="4405031" cy="406156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2" y="1088034"/>
            <a:ext cx="44230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2" y="2027889"/>
            <a:ext cx="4423088" cy="406156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 name="Date Placeholder 6"/>
          <p:cNvSpPr>
            <a:spLocks noGrp="1"/>
          </p:cNvSpPr>
          <p:nvPr>
            <p:ph type="dt" sz="half" idx="12"/>
          </p:nvPr>
        </p:nvSpPr>
        <p:spPr>
          <a:xfrm>
            <a:off x="681038" y="6356351"/>
            <a:ext cx="2228850" cy="365125"/>
          </a:xfrm>
          <a:prstGeom prst="rect">
            <a:avLst/>
          </a:prstGeom>
        </p:spPr>
        <p:txBody>
          <a:bodyPr vert="horz" lIns="91440" tIns="45720" rIns="91440" bIns="45720" rtlCol="0" anchor="ctr"/>
          <a:lstStyle>
            <a:lvl1pPr>
              <a:defRPr/>
            </a:lvl1pPr>
          </a:lstStyle>
          <a:p>
            <a:pPr>
              <a:defRPr/>
            </a:pPr>
            <a:fld id="{A15D1148-E2D3-4A32-9AB9-E826AE8D5DD6}" type="datetime1">
              <a:rPr lang="ja-JP" altLang="en-US" b="0" smtClean="0"/>
              <a:pPr>
                <a:defRPr/>
              </a:pPr>
              <a:t>2026/8/5</a:t>
            </a:fld>
            <a:endParaRPr lang="ja-JP" altLang="en-US" b="0"/>
          </a:p>
        </p:txBody>
      </p:sp>
    </p:spTree>
    <p:extLst>
      <p:ext uri="{BB962C8B-B14F-4D97-AF65-F5344CB8AC3E}">
        <p14:creationId xmlns:p14="http://schemas.microsoft.com/office/powerpoint/2010/main" val="36937065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a:off x="0" y="6191251"/>
            <a:ext cx="9906000" cy="47625"/>
          </a:xfrm>
          <a:prstGeom prst="rect">
            <a:avLst/>
          </a:prstGeom>
          <a:gradFill flip="none" rotWithShape="1">
            <a:gsLst>
              <a:gs pos="0">
                <a:srgbClr val="F3FBFE"/>
              </a:gs>
              <a:gs pos="72000">
                <a:srgbClr val="0036E7"/>
              </a:gs>
              <a:gs pos="80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26627" name="Picture 8"/>
          <p:cNvPicPr>
            <a:picLocks noChangeAspect="1"/>
          </p:cNvPicPr>
          <p:nvPr userDrawn="1"/>
        </p:nvPicPr>
        <p:blipFill>
          <a:blip r:embed="rId2">
            <a:lum bright="6000" contrast="6000"/>
          </a:blip>
          <a:stretch>
            <a:fillRect/>
          </a:stretch>
        </p:blipFill>
        <p:spPr>
          <a:xfrm>
            <a:off x="8537046" y="6253163"/>
            <a:ext cx="1105827" cy="336550"/>
          </a:xfrm>
          <a:prstGeom prst="rect">
            <a:avLst/>
          </a:prstGeom>
          <a:noFill/>
          <a:ln w="9525">
            <a:noFill/>
          </a:ln>
        </p:spPr>
      </p:pic>
      <p:sp>
        <p:nvSpPr>
          <p:cNvPr id="7" name="正方形/長方形 6"/>
          <p:cNvSpPr/>
          <p:nvPr/>
        </p:nvSpPr>
        <p:spPr>
          <a:xfrm flipH="1">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Slide Number Placeholder 5"/>
          <p:cNvSpPr txBox="1"/>
          <p:nvPr/>
        </p:nvSpPr>
        <p:spPr>
          <a:xfrm>
            <a:off x="4624521" y="6356351"/>
            <a:ext cx="656960" cy="373063"/>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fld id="{3DB6EA02-7E49-45D9-9299-77F6C00BB585}" type="slidenum">
              <a:rPr kumimoji="1" lang="ja-JP" altLang="en-US" sz="16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defRPr/>
              </a:pPr>
              <a:t>‹#›</a:t>
            </a:fld>
            <a:endParaRPr kumimoji="1" lang="ja-JP" altLang="en-US" sz="16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2" name="Title 1"/>
          <p:cNvSpPr>
            <a:spLocks noGrp="1"/>
          </p:cNvSpPr>
          <p:nvPr>
            <p:ph type="title"/>
          </p:nvPr>
        </p:nvSpPr>
        <p:spPr>
          <a:xfrm>
            <a:off x="273000" y="108000"/>
            <a:ext cx="8951963" cy="776835"/>
          </a:xfrm>
        </p:spPr>
        <p:txBody>
          <a:bodyPr/>
          <a:lstStyle>
            <a:lvl1pPr>
              <a:defRPr>
                <a:effectLst/>
              </a:defRPr>
            </a:lvl1pPr>
          </a:lstStyle>
          <a:p>
            <a:r>
              <a:rPr lang="ja-JP" altLang="en-US" dirty="0"/>
              <a:t>マスター タイトルの書式設定</a:t>
            </a:r>
            <a:endParaRPr lang="en-US" dirty="0"/>
          </a:p>
        </p:txBody>
      </p:sp>
      <p:sp>
        <p:nvSpPr>
          <p:cNvPr id="9" name="Date Placeholder 2"/>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defRPr/>
            </a:lvl1pPr>
          </a:lstStyle>
          <a:p>
            <a:pPr>
              <a:defRPr/>
            </a:pPr>
            <a:fld id="{F4CA81C3-3813-451B-9C36-8849D4A97053}" type="datetime1">
              <a:rPr lang="ja-JP" altLang="en-US" b="0" smtClean="0"/>
              <a:pPr>
                <a:defRPr/>
              </a:pPr>
              <a:t>2026/8/5</a:t>
            </a:fld>
            <a:endParaRPr lang="ja-JP" altLang="en-US" b="0"/>
          </a:p>
        </p:txBody>
      </p:sp>
    </p:spTree>
    <p:extLst>
      <p:ext uri="{BB962C8B-B14F-4D97-AF65-F5344CB8AC3E}">
        <p14:creationId xmlns:p14="http://schemas.microsoft.com/office/powerpoint/2010/main" val="12320547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白紙">
    <p:bg>
      <p:bgPr>
        <a:solidFill>
          <a:schemeClr val="bg1"/>
        </a:solidFill>
        <a:effectLst/>
      </p:bgPr>
    </p:bg>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pPr>
              <a:defRPr/>
            </a:pPr>
            <a:fld id="{D5148766-BD4F-442F-AC2A-3A19C79185B1}" type="datetime1">
              <a:rPr lang="ja-JP" altLang="en-US" b="0" smtClean="0"/>
              <a:pPr>
                <a:defRPr/>
              </a:pPr>
              <a:t>2026/8/5</a:t>
            </a:fld>
            <a:endParaRPr lang="ja-JP" altLang="en-US" b="0"/>
          </a:p>
        </p:txBody>
      </p:sp>
    </p:spTree>
    <p:extLst>
      <p:ext uri="{BB962C8B-B14F-4D97-AF65-F5344CB8AC3E}">
        <p14:creationId xmlns:p14="http://schemas.microsoft.com/office/powerpoint/2010/main" val="15186617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タイトル スライド">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
        <p:nvSpPr>
          <p:cNvPr id="5" name="日付プレースホルダー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defRPr/>
            </a:lvl1pPr>
          </a:lstStyle>
          <a:p>
            <a:pPr>
              <a:defRPr/>
            </a:pPr>
            <a:fld id="{F86A498D-117F-40CA-8042-486444A46D3B}" type="datetimeFigureOut">
              <a:rPr lang="ja-JP" altLang="en-US" b="0" smtClean="0"/>
              <a:pPr>
                <a:defRPr/>
              </a:pPr>
              <a:t>2026/8/5</a:t>
            </a:fld>
            <a:endParaRPr lang="ja-JP" altLang="en-US" b="0"/>
          </a:p>
        </p:txBody>
      </p:sp>
      <p:sp>
        <p:nvSpPr>
          <p:cNvPr id="6" name="フッター プレースホルダー 4"/>
          <p:cNvSpPr>
            <a:spLocks noGrp="1"/>
          </p:cNvSpPr>
          <p:nvPr>
            <p:ph type="ftr" sz="quarter" idx="3"/>
          </p:nvPr>
        </p:nvSpPr>
        <p:spPr>
          <a:xfrm>
            <a:off x="0" y="0"/>
            <a:ext cx="0" cy="0"/>
          </a:xfrm>
        </p:spPr>
        <p:txBody>
          <a:bodyPr/>
          <a:lstStyle>
            <a:lvl1pPr eaLnBrk="1" fontAlgn="auto" hangingPunct="1">
              <a:spcBef>
                <a:spcPts val="0"/>
              </a:spcBef>
              <a:spcAft>
                <a:spcPts val="0"/>
              </a:spcAft>
              <a:defRPr>
                <a:latin typeface="+mn-lt"/>
                <a:ea typeface="+mn-ea"/>
              </a:defRPr>
            </a:lvl1pPr>
          </a:lstStyle>
          <a:p>
            <a:pPr>
              <a:defRPr/>
            </a:pPr>
            <a:endParaRPr lang="ja-JP" altLang="en-US" sz="1800" b="0"/>
          </a:p>
        </p:txBody>
      </p:sp>
      <p:sp>
        <p:nvSpPr>
          <p:cNvPr id="7" name="スライド番号プレースホルダー 5"/>
          <p:cNvSpPr>
            <a:spLocks noGrp="1"/>
          </p:cNvSpPr>
          <p:nvPr>
            <p:ph type="sldNum" sz="quarter" idx="4"/>
          </p:nvPr>
        </p:nvSpPr>
        <p:spPr>
          <a:xfrm>
            <a:off x="0" y="0"/>
            <a:ext cx="0" cy="0"/>
          </a:xfrm>
        </p:spPr>
        <p:txBody>
          <a:bodyPr/>
          <a:lstStyle>
            <a:lvl1pPr eaLnBrk="1" fontAlgn="auto" hangingPunct="1">
              <a:spcBef>
                <a:spcPts val="0"/>
              </a:spcBef>
              <a:spcAft>
                <a:spcPts val="0"/>
              </a:spcAft>
              <a:defRPr>
                <a:latin typeface="+mn-lt"/>
                <a:ea typeface="+mn-ea"/>
              </a:defRPr>
            </a:lvl1pPr>
          </a:lstStyle>
          <a:p>
            <a:pPr>
              <a:defRPr/>
            </a:pPr>
            <a:fld id="{69EBDA53-D02D-47E0-89B2-70E727EB1FC7}" type="slidenum">
              <a:rPr lang="ja-JP" altLang="en-US" sz="1800" b="0" smtClean="0"/>
              <a:pPr>
                <a:defRPr/>
              </a:pPr>
              <a:t>‹#›</a:t>
            </a:fld>
            <a:endParaRPr lang="ja-JP" altLang="en-US" sz="1800" b="0"/>
          </a:p>
        </p:txBody>
      </p:sp>
    </p:spTree>
    <p:extLst>
      <p:ext uri="{BB962C8B-B14F-4D97-AF65-F5344CB8AC3E}">
        <p14:creationId xmlns:p14="http://schemas.microsoft.com/office/powerpoint/2010/main" val="11913491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itleSlide(RST en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2051"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2057"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2058" name="図 12"/>
          <p:cNvPicPr>
            <a:picLocks noChangeAspect="1"/>
          </p:cNvPicPr>
          <p:nvPr userDrawn="1"/>
        </p:nvPicPr>
        <p:blipFill>
          <a:blip r:embed="rId4"/>
          <a:stretch>
            <a:fillRect/>
          </a:stretch>
        </p:blipFill>
        <p:spPr>
          <a:xfrm>
            <a:off x="7696069" y="6113464"/>
            <a:ext cx="1859094" cy="187325"/>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
        <p:nvSpPr>
          <p:cNvPr id="15"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0C6B1C1D-2AF0-4860-994C-F398A0AC6FC7}" type="datetime1">
              <a:rPr lang="ja-JP" altLang="en-US" b="0" smtClean="0"/>
              <a:pPr>
                <a:defRPr/>
              </a:pPr>
              <a:t>2026/8/5</a:t>
            </a:fld>
            <a:endParaRPr lang="ja-JP" altLang="en-US" b="0" dirty="0"/>
          </a:p>
        </p:txBody>
      </p:sp>
    </p:spTree>
    <p:extLst>
      <p:ext uri="{BB962C8B-B14F-4D97-AF65-F5344CB8AC3E}">
        <p14:creationId xmlns:p14="http://schemas.microsoft.com/office/powerpoint/2010/main" val="11508434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タイトルとコンテンツ">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pPr>
              <a:defRPr/>
            </a:pPr>
            <a:fld id="{D5148766-BD4F-442F-AC2A-3A19C79185B1}" type="datetime1">
              <a:rPr lang="ja-JP" altLang="en-US" b="0" smtClean="0"/>
              <a:pPr>
                <a:defRPr/>
              </a:pPr>
              <a:t>2026/8/5</a:t>
            </a:fld>
            <a:endParaRPr lang="ja-JP" altLang="en-US" b="0"/>
          </a:p>
        </p:txBody>
      </p:sp>
    </p:spTree>
    <p:extLst>
      <p:ext uri="{BB962C8B-B14F-4D97-AF65-F5344CB8AC3E}">
        <p14:creationId xmlns:p14="http://schemas.microsoft.com/office/powerpoint/2010/main" val="2429800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Slide(RST)">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4099"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4105"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4106" name="図 12"/>
          <p:cNvPicPr>
            <a:picLocks noChangeAspect="1"/>
          </p:cNvPicPr>
          <p:nvPr userDrawn="1"/>
        </p:nvPicPr>
        <p:blipFill>
          <a:blip r:embed="rId4"/>
          <a:stretch>
            <a:fillRect/>
          </a:stretch>
        </p:blipFill>
        <p:spPr>
          <a:xfrm>
            <a:off x="7880086" y="6045201"/>
            <a:ext cx="1652720" cy="263525"/>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9D7D5E88-8FBE-4C9A-8BFA-35F747FD817E}"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22959702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Slide(RST)">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4099"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4105"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4106" name="図 12"/>
          <p:cNvPicPr>
            <a:picLocks noChangeAspect="1"/>
          </p:cNvPicPr>
          <p:nvPr userDrawn="1"/>
        </p:nvPicPr>
        <p:blipFill>
          <a:blip r:embed="rId4"/>
          <a:stretch>
            <a:fillRect/>
          </a:stretch>
        </p:blipFill>
        <p:spPr>
          <a:xfrm>
            <a:off x="7880086" y="6045201"/>
            <a:ext cx="1652720" cy="263525"/>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9D7D5E88-8FBE-4C9A-8BFA-35F747FD817E}"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2077900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TitleSlide(AD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5123"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5129"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5130" name="図 12"/>
          <p:cNvPicPr>
            <a:picLocks noChangeAspect="1"/>
          </p:cNvPicPr>
          <p:nvPr userDrawn="1"/>
        </p:nvPicPr>
        <p:blipFill>
          <a:blip r:embed="rId4"/>
          <a:stretch>
            <a:fillRect/>
          </a:stretch>
        </p:blipFill>
        <p:spPr>
          <a:xfrm>
            <a:off x="7257521" y="6034089"/>
            <a:ext cx="2323439" cy="179387"/>
          </a:xfrm>
          <a:prstGeom prst="rect">
            <a:avLst/>
          </a:prstGeom>
          <a:noFill/>
          <a:ln w="9525">
            <a:noFill/>
          </a:ln>
        </p:spPr>
      </p:pic>
      <p:pic>
        <p:nvPicPr>
          <p:cNvPr id="5131" name="図 13"/>
          <p:cNvPicPr>
            <a:picLocks noChangeAspect="1"/>
          </p:cNvPicPr>
          <p:nvPr userDrawn="1"/>
        </p:nvPicPr>
        <p:blipFill>
          <a:blip r:embed="rId5"/>
          <a:stretch>
            <a:fillRect/>
          </a:stretch>
        </p:blipFill>
        <p:spPr>
          <a:xfrm>
            <a:off x="7725305" y="6243639"/>
            <a:ext cx="1855656" cy="179387"/>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5"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C9D8A33E-9E4A-4539-94C4-DFC6925C0FBC}" type="datetime1">
              <a:rPr lang="ja-JP" altLang="en-US" b="0" smtClean="0"/>
              <a:pPr>
                <a:defRPr/>
              </a:pPr>
              <a:t>2026/8/5</a:t>
            </a:fld>
            <a:endParaRPr lang="ja-JP" altLang="en-US" b="0" dirty="0"/>
          </a:p>
        </p:txBody>
      </p:sp>
      <p:sp>
        <p:nvSpPr>
          <p:cNvPr id="16"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dirty="0">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31716162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TitleSlide(ADH)">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6147"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6153"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6154" name="図 12"/>
          <p:cNvPicPr>
            <a:picLocks noChangeAspect="1"/>
          </p:cNvPicPr>
          <p:nvPr userDrawn="1"/>
        </p:nvPicPr>
        <p:blipFill>
          <a:blip r:embed="rId4"/>
          <a:stretch>
            <a:fillRect/>
          </a:stretch>
        </p:blipFill>
        <p:spPr>
          <a:xfrm>
            <a:off x="7248923" y="6088064"/>
            <a:ext cx="2340636" cy="179387"/>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76DF52EF-3437-4FDD-884D-1C30992DE246}"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3032841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TitleSlide(ADK)">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7171"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7177"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7178" name="図 12"/>
          <p:cNvPicPr>
            <a:picLocks noChangeAspect="1"/>
          </p:cNvPicPr>
          <p:nvPr userDrawn="1"/>
        </p:nvPicPr>
        <p:blipFill>
          <a:blip r:embed="rId4"/>
          <a:stretch>
            <a:fillRect/>
          </a:stretch>
        </p:blipFill>
        <p:spPr>
          <a:xfrm>
            <a:off x="7242043" y="6092825"/>
            <a:ext cx="2338917" cy="179388"/>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C0566084-EA5D-4C6B-B02B-EEA9A14B6A95}"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33834602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TitleSlide(ADT)">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8195"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8201"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8202" name="図 12"/>
          <p:cNvPicPr>
            <a:picLocks noChangeAspect="1"/>
          </p:cNvPicPr>
          <p:nvPr userDrawn="1"/>
        </p:nvPicPr>
        <p:blipFill>
          <a:blip r:embed="rId4"/>
          <a:stretch>
            <a:fillRect/>
          </a:stretch>
        </p:blipFill>
        <p:spPr>
          <a:xfrm>
            <a:off x="7252362" y="6086475"/>
            <a:ext cx="2338917" cy="179388"/>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1F4E06D3-FFF2-4BA3-91E1-EB1DF91955CB}"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0654914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TitleSlide(AHC)">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9219"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9225"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9226" name="図 12"/>
          <p:cNvPicPr>
            <a:picLocks noChangeAspect="1"/>
          </p:cNvPicPr>
          <p:nvPr userDrawn="1"/>
        </p:nvPicPr>
        <p:blipFill>
          <a:blip r:embed="rId4"/>
          <a:stretch>
            <a:fillRect/>
          </a:stretch>
        </p:blipFill>
        <p:spPr>
          <a:xfrm>
            <a:off x="7114779" y="6086475"/>
            <a:ext cx="2466181" cy="179388"/>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BD5D69C7-0953-4828-9303-70112B9A0D9F}"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2773376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TitleSlide(AIN)">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0243"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0249"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0250" name="図 12"/>
          <p:cNvPicPr>
            <a:picLocks noChangeAspect="1"/>
          </p:cNvPicPr>
          <p:nvPr userDrawn="1"/>
        </p:nvPicPr>
        <p:blipFill>
          <a:blip r:embed="rId4"/>
          <a:stretch>
            <a:fillRect/>
          </a:stretch>
        </p:blipFill>
        <p:spPr>
          <a:xfrm>
            <a:off x="7235165" y="6083301"/>
            <a:ext cx="2335477" cy="180975"/>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BD7C1F6D-227C-4178-90C6-F48EB07BB04F}"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6171139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Slide(AKC)">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1267"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1273"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1274" name="図 12"/>
          <p:cNvPicPr>
            <a:picLocks noChangeAspect="1"/>
          </p:cNvPicPr>
          <p:nvPr userDrawn="1"/>
        </p:nvPicPr>
        <p:blipFill>
          <a:blip r:embed="rId4"/>
          <a:stretch>
            <a:fillRect/>
          </a:stretch>
        </p:blipFill>
        <p:spPr>
          <a:xfrm>
            <a:off x="7764860" y="6045200"/>
            <a:ext cx="1800621" cy="215900"/>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F33C17FF-912F-4648-A479-641B81B52D79}"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3754873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TitleSlide(AMX)">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2291"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2297"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2298" name="図 12"/>
          <p:cNvPicPr>
            <a:picLocks noChangeAspect="1"/>
          </p:cNvPicPr>
          <p:nvPr userDrawn="1"/>
        </p:nvPicPr>
        <p:blipFill>
          <a:blip r:embed="rId4"/>
          <a:stretch>
            <a:fillRect/>
          </a:stretch>
        </p:blipFill>
        <p:spPr>
          <a:xfrm>
            <a:off x="7020190" y="6078539"/>
            <a:ext cx="2560770" cy="179387"/>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8F82AEE1-3962-4104-B646-DD5F0676542D}"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26243804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TitleSlide(APC)">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3315"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3321"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3322" name="図 12"/>
          <p:cNvPicPr>
            <a:picLocks noChangeAspect="1"/>
          </p:cNvPicPr>
          <p:nvPr userDrawn="1"/>
        </p:nvPicPr>
        <p:blipFill>
          <a:blip r:embed="rId4"/>
          <a:stretch>
            <a:fillRect/>
          </a:stretch>
        </p:blipFill>
        <p:spPr>
          <a:xfrm>
            <a:off x="7384786" y="6045200"/>
            <a:ext cx="2178977" cy="215900"/>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7A4B02B2-BDEC-4D57-843E-61B20974D21B}"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75207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Slide(ADG)">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5123"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5129"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5130" name="図 12"/>
          <p:cNvPicPr>
            <a:picLocks noChangeAspect="1"/>
          </p:cNvPicPr>
          <p:nvPr userDrawn="1"/>
        </p:nvPicPr>
        <p:blipFill>
          <a:blip r:embed="rId4"/>
          <a:stretch>
            <a:fillRect/>
          </a:stretch>
        </p:blipFill>
        <p:spPr>
          <a:xfrm>
            <a:off x="7257521" y="6034089"/>
            <a:ext cx="2323439" cy="179387"/>
          </a:xfrm>
          <a:prstGeom prst="rect">
            <a:avLst/>
          </a:prstGeom>
          <a:noFill/>
          <a:ln w="9525">
            <a:noFill/>
          </a:ln>
        </p:spPr>
      </p:pic>
      <p:pic>
        <p:nvPicPr>
          <p:cNvPr id="5131" name="図 13"/>
          <p:cNvPicPr>
            <a:picLocks noChangeAspect="1"/>
          </p:cNvPicPr>
          <p:nvPr userDrawn="1"/>
        </p:nvPicPr>
        <p:blipFill>
          <a:blip r:embed="rId5"/>
          <a:stretch>
            <a:fillRect/>
          </a:stretch>
        </p:blipFill>
        <p:spPr>
          <a:xfrm>
            <a:off x="7725305" y="6243639"/>
            <a:ext cx="1855656" cy="179387"/>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5"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C9D8A33E-9E4A-4539-94C4-DFC6925C0FBC}" type="datetime1">
              <a:rPr lang="ja-JP" altLang="en-US" b="0" smtClean="0"/>
              <a:pPr>
                <a:defRPr/>
              </a:pPr>
              <a:t>2026/8/5</a:t>
            </a:fld>
            <a:endParaRPr lang="ja-JP" altLang="en-US" b="0" dirty="0"/>
          </a:p>
        </p:txBody>
      </p:sp>
      <p:sp>
        <p:nvSpPr>
          <p:cNvPr id="16"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dirty="0">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1060268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TitleSlide(ATC)">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4339"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4345"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4346" name="図 12"/>
          <p:cNvPicPr>
            <a:picLocks noChangeAspect="1"/>
          </p:cNvPicPr>
          <p:nvPr userDrawn="1"/>
        </p:nvPicPr>
        <p:blipFill>
          <a:blip r:embed="rId4"/>
          <a:stretch>
            <a:fillRect/>
          </a:stretch>
        </p:blipFill>
        <p:spPr>
          <a:xfrm>
            <a:off x="7763140" y="6045200"/>
            <a:ext cx="1800622" cy="215900"/>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29E35720-0299-4188-B9D2-A668B68906B1}"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22703810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TitleSlide(ATS)">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5363"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5369"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5370" name="図 12"/>
          <p:cNvPicPr>
            <a:picLocks noChangeAspect="1"/>
          </p:cNvPicPr>
          <p:nvPr userDrawn="1"/>
        </p:nvPicPr>
        <p:blipFill>
          <a:blip r:embed="rId4"/>
          <a:stretch>
            <a:fillRect/>
          </a:stretch>
        </p:blipFill>
        <p:spPr>
          <a:xfrm>
            <a:off x="7006432" y="6045200"/>
            <a:ext cx="2557331" cy="215900"/>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E8F36E94-7849-4A64-BA99-F8974D601BD4}"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23830897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TitleSlide(AWC)">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6387"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6393"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6394" name="図 12"/>
          <p:cNvPicPr>
            <a:picLocks noChangeAspect="1"/>
          </p:cNvPicPr>
          <p:nvPr userDrawn="1"/>
        </p:nvPicPr>
        <p:blipFill>
          <a:blip r:embed="rId4"/>
          <a:stretch>
            <a:fillRect/>
          </a:stretch>
        </p:blipFill>
        <p:spPr>
          <a:xfrm>
            <a:off x="7004712" y="6073776"/>
            <a:ext cx="2550451" cy="180975"/>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9D4E0B82-E97C-4DCE-97C8-0471532902B5}"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4977609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itleSlide(AYC)">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7411"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7417"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7418" name="図 12"/>
          <p:cNvPicPr>
            <a:picLocks noChangeAspect="1"/>
          </p:cNvPicPr>
          <p:nvPr userDrawn="1"/>
        </p:nvPicPr>
        <p:blipFill>
          <a:blip r:embed="rId4"/>
          <a:stretch>
            <a:fillRect/>
          </a:stretch>
        </p:blipFill>
        <p:spPr>
          <a:xfrm>
            <a:off x="7745942" y="6045200"/>
            <a:ext cx="1802342" cy="215900"/>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3307E70F-4D31-4828-8B66-024FD84400E5}"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1495747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7_タイトル スライド">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8435"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8441"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8442" name="図 12"/>
          <p:cNvPicPr>
            <a:picLocks noChangeAspect="1"/>
          </p:cNvPicPr>
          <p:nvPr userDrawn="1"/>
        </p:nvPicPr>
        <p:blipFill>
          <a:blip r:embed="rId4"/>
          <a:stretch>
            <a:fillRect/>
          </a:stretch>
        </p:blipFill>
        <p:spPr>
          <a:xfrm>
            <a:off x="6629797" y="6075364"/>
            <a:ext cx="2928805" cy="180975"/>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D1A36527-4800-4F52-A4D4-68F8152E2BED}"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39102583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TitleSlide(TAD)">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9459"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9465"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9466" name="図 12"/>
          <p:cNvPicPr>
            <a:picLocks noChangeAspect="1"/>
          </p:cNvPicPr>
          <p:nvPr userDrawn="1"/>
        </p:nvPicPr>
        <p:blipFill>
          <a:blip r:embed="rId4"/>
          <a:stretch>
            <a:fillRect/>
          </a:stretch>
        </p:blipFill>
        <p:spPr>
          <a:xfrm>
            <a:off x="7522369" y="6078539"/>
            <a:ext cx="2058591" cy="179387"/>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6FDC5E07-F59D-41BD-84A5-135055F9E97A}"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5250490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TitleSlide(TAE)">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20483"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20489"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20490" name="図 12"/>
          <p:cNvPicPr>
            <a:picLocks noChangeAspect="1"/>
          </p:cNvPicPr>
          <p:nvPr userDrawn="1"/>
        </p:nvPicPr>
        <p:blipFill>
          <a:blip r:embed="rId4"/>
          <a:stretch>
            <a:fillRect/>
          </a:stretch>
        </p:blipFill>
        <p:spPr>
          <a:xfrm>
            <a:off x="6818975" y="6080125"/>
            <a:ext cx="2765425" cy="179388"/>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8A8D533A-E380-43E3-8629-07C982E95CA0}"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30843226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EndSlide(JPN)">
    <p:spTree>
      <p:nvGrpSpPr>
        <p:cNvPr id="1" name=""/>
        <p:cNvGrpSpPr/>
        <p:nvPr/>
      </p:nvGrpSpPr>
      <p:grpSpPr>
        <a:xfrm>
          <a:off x="0" y="0"/>
          <a:ext cx="0" cy="0"/>
          <a:chOff x="0" y="0"/>
          <a:chExt cx="0" cy="0"/>
        </a:xfrm>
      </p:grpSpPr>
      <p:sp>
        <p:nvSpPr>
          <p:cNvPr id="5" name="正方形/長方形 4"/>
          <p:cNvSpPr/>
          <p:nvPr/>
        </p:nvSpPr>
        <p:spPr>
          <a:xfrm>
            <a:off x="8808774" y="0"/>
            <a:ext cx="1097227" cy="647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22531" name="Picture 30" descr="tagline_image1"/>
          <p:cNvPicPr>
            <a:picLocks noChangeAspect="1"/>
          </p:cNvPicPr>
          <p:nvPr userDrawn="1"/>
        </p:nvPicPr>
        <p:blipFill>
          <a:blip r:embed="rId2"/>
          <a:stretch>
            <a:fillRect/>
          </a:stretch>
        </p:blipFill>
        <p:spPr>
          <a:xfrm>
            <a:off x="2717271" y="1738313"/>
            <a:ext cx="4471458" cy="2112962"/>
          </a:xfrm>
          <a:prstGeom prst="rect">
            <a:avLst/>
          </a:prstGeom>
          <a:noFill/>
          <a:ln w="9525">
            <a:noFill/>
          </a:ln>
        </p:spPr>
      </p:pic>
      <p:sp>
        <p:nvSpPr>
          <p:cNvPr id="7" name="Slide Number Placeholder 5"/>
          <p:cNvSpPr txBox="1"/>
          <p:nvPr/>
        </p:nvSpPr>
        <p:spPr>
          <a:xfrm>
            <a:off x="4624521" y="6356351"/>
            <a:ext cx="656960" cy="373063"/>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fld id="{2B9412CF-5292-4C0E-98F0-37BA03451FFA}" type="slidenum">
              <a:rPr kumimoji="1" lang="ja-JP" altLang="en-US" sz="16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defRPr/>
              </a:pPr>
              <a:t>‹#›</a:t>
            </a:fld>
            <a:endParaRPr kumimoji="1" lang="ja-JP" altLang="en-US" sz="16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8" name="正方形/長方形 7"/>
          <p:cNvSpPr/>
          <p:nvPr/>
        </p:nvSpPr>
        <p:spPr>
          <a:xfrm>
            <a:off x="0" y="4668839"/>
            <a:ext cx="9906000" cy="68263"/>
          </a:xfrm>
          <a:prstGeom prst="rect">
            <a:avLst/>
          </a:prstGeom>
          <a:gradFill flip="none" rotWithShape="1">
            <a:gsLst>
              <a:gs pos="0">
                <a:schemeClr val="bg1"/>
              </a:gs>
              <a:gs pos="11000">
                <a:srgbClr val="FFFF99"/>
              </a:gs>
              <a:gs pos="27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タイトル 1"/>
          <p:cNvSpPr>
            <a:spLocks noGrp="1"/>
          </p:cNvSpPr>
          <p:nvPr>
            <p:ph type="title"/>
          </p:nvPr>
        </p:nvSpPr>
        <p:spPr>
          <a:xfrm>
            <a:off x="601757" y="3874376"/>
            <a:ext cx="9030660" cy="776835"/>
          </a:xfrm>
        </p:spPr>
        <p:txBody>
          <a:bodyPr/>
          <a:lstStyle>
            <a:lvl1pPr algn="r">
              <a:defRPr/>
            </a:lvl1pPr>
          </a:lstStyle>
          <a:p>
            <a:r>
              <a:rPr lang="ja-JP" altLang="en-US" dirty="0"/>
              <a:t>マスター タイトルの書式設定</a:t>
            </a:r>
          </a:p>
        </p:txBody>
      </p:sp>
      <p:sp>
        <p:nvSpPr>
          <p:cNvPr id="13" name="コンテンツ プレースホルダー 12"/>
          <p:cNvSpPr>
            <a:spLocks noGrp="1"/>
          </p:cNvSpPr>
          <p:nvPr>
            <p:ph sz="quarter" idx="12"/>
          </p:nvPr>
        </p:nvSpPr>
        <p:spPr>
          <a:xfrm>
            <a:off x="601757" y="4734276"/>
            <a:ext cx="9030627" cy="14779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9" name="日付プレースホルダー 2"/>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defRPr/>
            </a:lvl1pPr>
          </a:lstStyle>
          <a:p>
            <a:pPr>
              <a:defRPr/>
            </a:pPr>
            <a:fld id="{DE7B9984-5CCB-454C-8827-5F4F42EB46FA}" type="datetime1">
              <a:rPr lang="ja-JP" altLang="en-US" b="0" smtClean="0"/>
              <a:pPr>
                <a:defRPr/>
              </a:pPr>
              <a:t>2026/8/5</a:t>
            </a:fld>
            <a:endParaRPr lang="ja-JP" altLang="en-US" b="0"/>
          </a:p>
        </p:txBody>
      </p:sp>
    </p:spTree>
    <p:extLst>
      <p:ext uri="{BB962C8B-B14F-4D97-AF65-F5344CB8AC3E}">
        <p14:creationId xmlns:p14="http://schemas.microsoft.com/office/powerpoint/2010/main" val="17002328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EndSlide">
    <p:spTree>
      <p:nvGrpSpPr>
        <p:cNvPr id="1" name=""/>
        <p:cNvGrpSpPr/>
        <p:nvPr/>
      </p:nvGrpSpPr>
      <p:grpSpPr>
        <a:xfrm>
          <a:off x="0" y="0"/>
          <a:ext cx="0" cy="0"/>
          <a:chOff x="0" y="0"/>
          <a:chExt cx="0" cy="0"/>
        </a:xfrm>
      </p:grpSpPr>
      <p:sp>
        <p:nvSpPr>
          <p:cNvPr id="5" name="正方形/長方形 4"/>
          <p:cNvSpPr/>
          <p:nvPr/>
        </p:nvSpPr>
        <p:spPr>
          <a:xfrm>
            <a:off x="8808774" y="0"/>
            <a:ext cx="1097227" cy="647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23555" name="Picture 30" descr="tagline_image1"/>
          <p:cNvPicPr>
            <a:picLocks noChangeAspect="1"/>
          </p:cNvPicPr>
          <p:nvPr userDrawn="1"/>
        </p:nvPicPr>
        <p:blipFill>
          <a:blip r:embed="rId2"/>
          <a:srcRect b="28510"/>
          <a:stretch>
            <a:fillRect/>
          </a:stretch>
        </p:blipFill>
        <p:spPr>
          <a:xfrm>
            <a:off x="2717271" y="2290763"/>
            <a:ext cx="4471458" cy="1511300"/>
          </a:xfrm>
          <a:prstGeom prst="rect">
            <a:avLst/>
          </a:prstGeom>
          <a:noFill/>
          <a:ln w="9525">
            <a:noFill/>
          </a:ln>
        </p:spPr>
      </p:pic>
      <p:sp>
        <p:nvSpPr>
          <p:cNvPr id="7" name="Slide Number Placeholder 5"/>
          <p:cNvSpPr txBox="1"/>
          <p:nvPr/>
        </p:nvSpPr>
        <p:spPr>
          <a:xfrm>
            <a:off x="4624521" y="6356351"/>
            <a:ext cx="656960" cy="373063"/>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fld id="{3455A2CB-86DB-4630-888D-AFD83F71EBB7}" type="slidenum">
              <a:rPr kumimoji="1" lang="ja-JP" altLang="en-US" sz="16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defRPr/>
              </a:pPr>
              <a:t>‹#›</a:t>
            </a:fld>
            <a:endParaRPr kumimoji="1" lang="ja-JP" altLang="en-US" sz="16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8" name="正方形/長方形 7"/>
          <p:cNvSpPr/>
          <p:nvPr/>
        </p:nvSpPr>
        <p:spPr>
          <a:xfrm>
            <a:off x="0" y="4668839"/>
            <a:ext cx="9906000" cy="68263"/>
          </a:xfrm>
          <a:prstGeom prst="rect">
            <a:avLst/>
          </a:prstGeom>
          <a:gradFill flip="none" rotWithShape="1">
            <a:gsLst>
              <a:gs pos="0">
                <a:schemeClr val="bg1"/>
              </a:gs>
              <a:gs pos="11000">
                <a:srgbClr val="FFFF99"/>
              </a:gs>
              <a:gs pos="27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タイトル 1"/>
          <p:cNvSpPr>
            <a:spLocks noGrp="1"/>
          </p:cNvSpPr>
          <p:nvPr>
            <p:ph type="title"/>
          </p:nvPr>
        </p:nvSpPr>
        <p:spPr>
          <a:xfrm>
            <a:off x="601757" y="3874376"/>
            <a:ext cx="9030660" cy="776835"/>
          </a:xfrm>
        </p:spPr>
        <p:txBody>
          <a:bodyPr/>
          <a:lstStyle>
            <a:lvl1pPr algn="r">
              <a:defRPr/>
            </a:lvl1pPr>
          </a:lstStyle>
          <a:p>
            <a:r>
              <a:rPr lang="ja-JP" altLang="en-US" dirty="0"/>
              <a:t>マスター タイトルの書式設定</a:t>
            </a:r>
          </a:p>
        </p:txBody>
      </p:sp>
      <p:sp>
        <p:nvSpPr>
          <p:cNvPr id="13" name="コンテンツ プレースホルダー 12"/>
          <p:cNvSpPr>
            <a:spLocks noGrp="1"/>
          </p:cNvSpPr>
          <p:nvPr>
            <p:ph sz="quarter" idx="12"/>
          </p:nvPr>
        </p:nvSpPr>
        <p:spPr>
          <a:xfrm>
            <a:off x="601757" y="4734276"/>
            <a:ext cx="9030627" cy="14779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9" name="日付プレースホルダー 2"/>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defRPr/>
            </a:lvl1pPr>
          </a:lstStyle>
          <a:p>
            <a:pPr>
              <a:defRPr/>
            </a:pPr>
            <a:fld id="{25E6B175-F889-4093-909D-0D6E89105343}" type="datetime1">
              <a:rPr lang="ja-JP" altLang="en-US" b="0" smtClean="0"/>
              <a:pPr>
                <a:defRPr/>
              </a:pPr>
              <a:t>2026/8/5</a:t>
            </a:fld>
            <a:endParaRPr lang="ja-JP" altLang="en-US" b="0"/>
          </a:p>
        </p:txBody>
      </p:sp>
    </p:spTree>
    <p:extLst>
      <p:ext uri="{BB962C8B-B14F-4D97-AF65-F5344CB8AC3E}">
        <p14:creationId xmlns:p14="http://schemas.microsoft.com/office/powerpoint/2010/main" val="39509366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2_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2557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Slide(ADH)">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6147"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6153"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6154" name="図 12"/>
          <p:cNvPicPr>
            <a:picLocks noChangeAspect="1"/>
          </p:cNvPicPr>
          <p:nvPr userDrawn="1"/>
        </p:nvPicPr>
        <p:blipFill>
          <a:blip r:embed="rId4"/>
          <a:stretch>
            <a:fillRect/>
          </a:stretch>
        </p:blipFill>
        <p:spPr>
          <a:xfrm>
            <a:off x="7248923" y="6088064"/>
            <a:ext cx="2340636" cy="179387"/>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76DF52EF-3437-4FDD-884D-1C30992DE246}"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4107620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Slide(ADK)">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7171"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7177"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7178" name="図 12"/>
          <p:cNvPicPr>
            <a:picLocks noChangeAspect="1"/>
          </p:cNvPicPr>
          <p:nvPr userDrawn="1"/>
        </p:nvPicPr>
        <p:blipFill>
          <a:blip r:embed="rId4"/>
          <a:stretch>
            <a:fillRect/>
          </a:stretch>
        </p:blipFill>
        <p:spPr>
          <a:xfrm>
            <a:off x="7242043" y="6092825"/>
            <a:ext cx="2338917" cy="179388"/>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C0566084-EA5D-4C6B-B02B-EEA9A14B6A95}"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1133175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Slide(ADT)">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8195"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8201"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8202" name="図 12"/>
          <p:cNvPicPr>
            <a:picLocks noChangeAspect="1"/>
          </p:cNvPicPr>
          <p:nvPr userDrawn="1"/>
        </p:nvPicPr>
        <p:blipFill>
          <a:blip r:embed="rId4"/>
          <a:stretch>
            <a:fillRect/>
          </a:stretch>
        </p:blipFill>
        <p:spPr>
          <a:xfrm>
            <a:off x="7252362" y="6086475"/>
            <a:ext cx="2338917" cy="179388"/>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1F4E06D3-FFF2-4BA3-91E1-EB1DF91955CB}"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918286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Slide(AHC)">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9219"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9225"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9226" name="図 12"/>
          <p:cNvPicPr>
            <a:picLocks noChangeAspect="1"/>
          </p:cNvPicPr>
          <p:nvPr userDrawn="1"/>
        </p:nvPicPr>
        <p:blipFill>
          <a:blip r:embed="rId4"/>
          <a:stretch>
            <a:fillRect/>
          </a:stretch>
        </p:blipFill>
        <p:spPr>
          <a:xfrm>
            <a:off x="7114779" y="6086475"/>
            <a:ext cx="2466181" cy="179388"/>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BD5D69C7-0953-4828-9303-70112B9A0D9F}"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2021802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Slide(AIN)">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flipH="1">
            <a:off x="-3440" y="-15875"/>
            <a:ext cx="9906000" cy="900113"/>
          </a:xfrm>
          <a:prstGeom prst="rect">
            <a:avLst/>
          </a:prstGeom>
          <a:gradFill flip="none" rotWithShape="1">
            <a:gsLst>
              <a:gs pos="57000">
                <a:srgbClr val="0035CC"/>
              </a:gs>
              <a:gs pos="15000">
                <a:schemeClr val="bg1"/>
              </a:gs>
              <a:gs pos="55000">
                <a:srgbClr val="0036E7"/>
              </a:gs>
              <a:gs pos="89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0243" name="Picture 8"/>
          <p:cNvPicPr>
            <a:picLocks noChangeAspect="1"/>
          </p:cNvPicPr>
          <p:nvPr userDrawn="1"/>
        </p:nvPicPr>
        <p:blipFill>
          <a:blip r:embed="rId2">
            <a:lum bright="6000" contrast="6000"/>
          </a:blip>
          <a:stretch>
            <a:fillRect/>
          </a:stretch>
        </p:blipFill>
        <p:spPr>
          <a:xfrm>
            <a:off x="7632435" y="5451476"/>
            <a:ext cx="1948525" cy="593725"/>
          </a:xfrm>
          <a:prstGeom prst="rect">
            <a:avLst/>
          </a:prstGeom>
          <a:noFill/>
          <a:ln w="9525">
            <a:noFill/>
          </a:ln>
        </p:spPr>
      </p:pic>
      <p:sp>
        <p:nvSpPr>
          <p:cNvPr id="4" name="正方形/長方形 6"/>
          <p:cNvSpPr/>
          <p:nvPr/>
        </p:nvSpPr>
        <p:spPr>
          <a:xfrm>
            <a:off x="975122" y="3197225"/>
            <a:ext cx="8930879" cy="63500"/>
          </a:xfrm>
          <a:prstGeom prst="rect">
            <a:avLst/>
          </a:prstGeom>
          <a:gradFill flip="none" rotWithShape="1">
            <a:gsLst>
              <a:gs pos="0">
                <a:srgbClr val="F3FBFE"/>
              </a:gs>
              <a:gs pos="23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正方形/長方形 7"/>
          <p:cNvSpPr/>
          <p:nvPr/>
        </p:nvSpPr>
        <p:spPr>
          <a:xfrm>
            <a:off x="0" y="869951"/>
            <a:ext cx="9906000" cy="68263"/>
          </a:xfrm>
          <a:prstGeom prst="rect">
            <a:avLst/>
          </a:prstGeom>
          <a:gradFill flip="none" rotWithShape="1">
            <a:gsLst>
              <a:gs pos="20000">
                <a:srgbClr val="FFFF99"/>
              </a:gs>
              <a:gs pos="8000">
                <a:schemeClr val="bg1"/>
              </a:gs>
              <a:gs pos="40000">
                <a:srgbClr val="0036E7"/>
              </a:gs>
              <a:gs pos="76000">
                <a:srgbClr val="00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円/楕円 10"/>
          <p:cNvSpPr/>
          <p:nvPr/>
        </p:nvSpPr>
        <p:spPr>
          <a:xfrm>
            <a:off x="8812213" y="669926"/>
            <a:ext cx="196056" cy="180975"/>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円/楕円 21"/>
          <p:cNvSpPr/>
          <p:nvPr/>
        </p:nvSpPr>
        <p:spPr>
          <a:xfrm>
            <a:off x="8968714" y="296863"/>
            <a:ext cx="350838" cy="323850"/>
          </a:xfrm>
          <a:prstGeom prst="ellipse">
            <a:avLst/>
          </a:prstGeom>
          <a:solidFill>
            <a:srgbClr val="D9D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テキスト ボックス 10"/>
          <p:cNvSpPr txBox="1">
            <a:spLocks noChangeArrowheads="1"/>
          </p:cNvSpPr>
          <p:nvPr/>
        </p:nvSpPr>
        <p:spPr bwMode="auto">
          <a:xfrm>
            <a:off x="8187929" y="41275"/>
            <a:ext cx="156157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R</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esearch</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S</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ervice</a:t>
            </a: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ja-JP" sz="1600" b="0" i="0" u="none" strike="noStrike" kern="1200" cap="none" spc="0" normalizeH="0" baseline="0" noProof="0">
                <a:ln>
                  <a:noFill/>
                </a:ln>
                <a:solidFill>
                  <a:srgbClr val="00B0F0"/>
                </a:solidFill>
                <a:effectLst/>
                <a:uLnTx/>
                <a:uFillTx/>
                <a:latin typeface="Meiryo UI" panose="020B0604030504040204" pitchFamily="50" charset="-128"/>
                <a:ea typeface="Meiryo UI" panose="020B0604030504040204" pitchFamily="50" charset="-128"/>
                <a:cs typeface="+mn-cs"/>
              </a:rPr>
              <a:t>T</a:t>
            </a:r>
            <a:r>
              <a:rPr kumimoji="1" lang="en-US" altLang="ja-JP"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rPr>
              <a:t>echnology</a:t>
            </a:r>
            <a:endParaRPr kumimoji="1" lang="ja-JP" altLang="en-US" sz="1600" b="0" i="0" u="none" strike="noStrike" kern="1200" cap="none" spc="0" normalizeH="0" baseline="0" noProof="0">
              <a:ln>
                <a:noFill/>
              </a:ln>
              <a:solidFill>
                <a:srgbClr val="A6A6A6"/>
              </a:solidFill>
              <a:effectLst/>
              <a:uLnTx/>
              <a:uFillTx/>
              <a:latin typeface="Meiryo UI" panose="020B0604030504040204" pitchFamily="50" charset="-128"/>
              <a:ea typeface="Meiryo UI" panose="020B0604030504040204" pitchFamily="50" charset="-128"/>
              <a:cs typeface="+mn-cs"/>
            </a:endParaRPr>
          </a:p>
        </p:txBody>
      </p:sp>
      <p:pic>
        <p:nvPicPr>
          <p:cNvPr id="10249" name="図 11"/>
          <p:cNvPicPr>
            <a:picLocks noChangeAspect="1"/>
          </p:cNvPicPr>
          <p:nvPr userDrawn="1"/>
        </p:nvPicPr>
        <p:blipFill>
          <a:blip r:embed="rId3"/>
          <a:stretch>
            <a:fillRect/>
          </a:stretch>
        </p:blipFill>
        <p:spPr>
          <a:xfrm>
            <a:off x="9180248" y="-14287"/>
            <a:ext cx="722313" cy="457200"/>
          </a:xfrm>
          <a:prstGeom prst="rect">
            <a:avLst/>
          </a:prstGeom>
          <a:noFill/>
          <a:ln w="9525">
            <a:noFill/>
          </a:ln>
        </p:spPr>
      </p:pic>
      <p:pic>
        <p:nvPicPr>
          <p:cNvPr id="10250" name="図 12"/>
          <p:cNvPicPr>
            <a:picLocks noChangeAspect="1"/>
          </p:cNvPicPr>
          <p:nvPr userDrawn="1"/>
        </p:nvPicPr>
        <p:blipFill>
          <a:blip r:embed="rId4"/>
          <a:stretch>
            <a:fillRect/>
          </a:stretch>
        </p:blipFill>
        <p:spPr>
          <a:xfrm>
            <a:off x="7235165" y="6083301"/>
            <a:ext cx="2335477" cy="180975"/>
          </a:xfrm>
          <a:prstGeom prst="rect">
            <a:avLst/>
          </a:prstGeom>
          <a:noFill/>
          <a:ln w="9525">
            <a:noFill/>
          </a:ln>
        </p:spPr>
      </p:pic>
      <p:sp>
        <p:nvSpPr>
          <p:cNvPr id="2" name="Title 1"/>
          <p:cNvSpPr>
            <a:spLocks noGrp="1"/>
          </p:cNvSpPr>
          <p:nvPr>
            <p:ph type="ctrTitle"/>
          </p:nvPr>
        </p:nvSpPr>
        <p:spPr>
          <a:xfrm>
            <a:off x="1230450" y="1917019"/>
            <a:ext cx="8420100" cy="1274687"/>
          </a:xfrm>
        </p:spPr>
        <p:txBody>
          <a:bodyPr anchor="b">
            <a:normAutofit/>
          </a:bodyPr>
          <a:lstStyle>
            <a:lvl1pPr algn="r">
              <a:defRPr sz="4400">
                <a:effectLst/>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5218" y="1449002"/>
            <a:ext cx="7429500" cy="4039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7" name="テキスト プレースホルダー 6"/>
          <p:cNvSpPr>
            <a:spLocks noGrp="1"/>
          </p:cNvSpPr>
          <p:nvPr>
            <p:ph type="body" sz="quarter" idx="13"/>
          </p:nvPr>
        </p:nvSpPr>
        <p:spPr>
          <a:xfrm>
            <a:off x="5620292" y="4170705"/>
            <a:ext cx="4016500" cy="877547"/>
          </a:xfrm>
        </p:spPr>
        <p:txBody>
          <a:bodyPr>
            <a:noAutofit/>
          </a:bodyPr>
          <a:lstStyle>
            <a:lvl1pPr marL="0" indent="0" algn="r">
              <a:buFont typeface="Arial" panose="020B0604020202020204" pitchFamily="34" charset="0"/>
              <a:buNone/>
              <a:defRPr sz="1800"/>
            </a:lvl1pPr>
            <a:lvl2pPr marL="457200" indent="0" algn="r">
              <a:buFont typeface="Arial" panose="020B0604020202020204" pitchFamily="34" charset="0"/>
              <a:buNone/>
              <a:defRPr sz="1600"/>
            </a:lvl2pPr>
            <a:lvl3pPr marL="914400" indent="0" algn="r">
              <a:buFont typeface="Arial" panose="020B0604020202020204" pitchFamily="34" charset="0"/>
              <a:buNone/>
              <a:defRPr sz="1400"/>
            </a:lvl3pPr>
            <a:lvl4pPr marL="1371600" indent="0" algn="r">
              <a:buFont typeface="Arial" panose="020B0604020202020204" pitchFamily="34" charset="0"/>
              <a:buNone/>
              <a:defRPr sz="1200"/>
            </a:lvl4pPr>
            <a:lvl5pPr marL="1828800" indent="0" algn="r">
              <a:buFont typeface="Arial" panose="020B0604020202020204" pitchFamily="34" charset="0"/>
              <a:buNone/>
              <a:defRPr sz="1200"/>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Date Placeholder 3"/>
          <p:cNvSpPr>
            <a:spLocks noGrp="1"/>
          </p:cNvSpPr>
          <p:nvPr>
            <p:ph type="dt" sz="half" idx="2"/>
          </p:nvPr>
        </p:nvSpPr>
        <p:spPr>
          <a:xfrm>
            <a:off x="7097581" y="3314701"/>
            <a:ext cx="2552171" cy="365125"/>
          </a:xfrm>
          <a:prstGeom prst="rect">
            <a:avLst/>
          </a:prstGeom>
        </p:spPr>
        <p:txBody>
          <a:bodyPr vert="horz" lIns="91440" tIns="45720" rIns="91440" bIns="45720" rtlCol="0" anchor="ctr"/>
          <a:lstStyle>
            <a:lvl1pPr algn="r">
              <a:defRPr sz="1800" smtClean="0">
                <a:solidFill>
                  <a:schemeClr val="tx1"/>
                </a:solidFill>
              </a:defRPr>
            </a:lvl1pPr>
          </a:lstStyle>
          <a:p>
            <a:pPr>
              <a:defRPr/>
            </a:pPr>
            <a:fld id="{BD7C1F6D-227C-4178-90C6-F48EB07BB04F}" type="datetime1">
              <a:rPr lang="ja-JP" altLang="en-US" b="0" smtClean="0"/>
              <a:pPr>
                <a:defRPr/>
              </a:pPr>
              <a:t>2026/8/5</a:t>
            </a:fld>
            <a:endParaRPr lang="ja-JP" altLang="en-US" b="0" dirty="0"/>
          </a:p>
        </p:txBody>
      </p:sp>
      <p:sp>
        <p:nvSpPr>
          <p:cNvPr id="15" name="Footer Placeholder 4"/>
          <p:cNvSpPr>
            <a:spLocks noGrp="1"/>
          </p:cNvSpPr>
          <p:nvPr>
            <p:ph type="ftr" sz="quarter" idx="3"/>
          </p:nvPr>
        </p:nvSpPr>
        <p:spPr>
          <a:xfrm>
            <a:off x="3281363" y="6356351"/>
            <a:ext cx="3343275" cy="365125"/>
          </a:xfrm>
          <a:prstGeom prst="rect">
            <a:avLst/>
          </a:prstGeom>
        </p:spPr>
        <p:txBody>
          <a:bodyPr/>
          <a:lstStyle>
            <a:lvl1pPr eaLnBrk="1" fontAlgn="auto" hangingPunct="1">
              <a:spcBef>
                <a:spcPts val="0"/>
              </a:spcBef>
              <a:spcAft>
                <a:spcPts val="0"/>
              </a:spcAft>
              <a:defRPr>
                <a:solidFill>
                  <a:schemeClr val="bg1"/>
                </a:solidFill>
                <a:latin typeface="+mn-lt"/>
                <a:ea typeface="+mn-ea"/>
              </a:defRPr>
            </a:lvl1pPr>
          </a:lstStyle>
          <a:p>
            <a:pPr>
              <a:defRPr/>
            </a:pPr>
            <a:endParaRPr lang="ja-JP" altLang="en-US" sz="1800" b="0"/>
          </a:p>
        </p:txBody>
      </p:sp>
    </p:spTree>
    <p:extLst>
      <p:ext uri="{BB962C8B-B14F-4D97-AF65-F5344CB8AC3E}">
        <p14:creationId xmlns:p14="http://schemas.microsoft.com/office/powerpoint/2010/main" val="201131841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a:xfrm>
            <a:off x="467784" y="1041401"/>
            <a:ext cx="8970433" cy="5135563"/>
          </a:xfrm>
          <a:prstGeom prst="rect">
            <a:avLst/>
          </a:prstGeom>
          <a:noFill/>
          <a:ln w="9525">
            <a:noFill/>
          </a:ln>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altLang="ja-JP" dirty="0"/>
          </a:p>
        </p:txBody>
      </p:sp>
      <p:sp>
        <p:nvSpPr>
          <p:cNvPr id="4" name="Date Placeholder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ea typeface="+mn-ea"/>
              </a:defRPr>
            </a:lvl1pPr>
          </a:lstStyle>
          <a:p>
            <a:pPr>
              <a:defRPr/>
            </a:pPr>
            <a:fld id="{D5148766-BD4F-442F-AC2A-3A19C79185B1}" type="datetime1">
              <a:rPr lang="ja-JP" altLang="en-US" b="0" smtClean="0"/>
              <a:pPr>
                <a:defRPr/>
              </a:pPr>
              <a:t>2026/8/5</a:t>
            </a:fld>
            <a:endParaRPr lang="ja-JP" altLang="en-US" b="0"/>
          </a:p>
        </p:txBody>
      </p:sp>
      <p:sp>
        <p:nvSpPr>
          <p:cNvPr id="1028" name="Title Placeholder 1"/>
          <p:cNvSpPr>
            <a:spLocks noGrp="1"/>
          </p:cNvSpPr>
          <p:nvPr>
            <p:ph type="title"/>
          </p:nvPr>
        </p:nvSpPr>
        <p:spPr>
          <a:xfrm>
            <a:off x="273448" y="92075"/>
            <a:ext cx="8635073" cy="776288"/>
          </a:xfrm>
          <a:prstGeom prst="rect">
            <a:avLst/>
          </a:prstGeom>
          <a:noFill/>
          <a:ln w="9525">
            <a:noFill/>
          </a:ln>
        </p:spPr>
        <p:txBody>
          <a:bodyPr anchor="ctr" anchorCtr="0"/>
          <a:lstStyle/>
          <a:p>
            <a:pPr lvl="0"/>
            <a:r>
              <a:rPr lang="ja-JP" altLang="en-US" dirty="0"/>
              <a:t>マスター タイトルの書式設定</a:t>
            </a:r>
            <a:endParaRPr lang="en-US" altLang="ja-JP" dirty="0"/>
          </a:p>
        </p:txBody>
      </p:sp>
    </p:spTree>
    <p:extLst>
      <p:ext uri="{BB962C8B-B14F-4D97-AF65-F5344CB8AC3E}">
        <p14:creationId xmlns:p14="http://schemas.microsoft.com/office/powerpoint/2010/main" val="318734091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662" r:id="rId28"/>
    <p:sldLayoutId id="2147483663" r:id="rId29"/>
    <p:sldLayoutId id="2147483664" r:id="rId30"/>
    <p:sldLayoutId id="2147483665" r:id="rId31"/>
    <p:sldLayoutId id="2147483666" r:id="rId32"/>
    <p:sldLayoutId id="2147483667" r:id="rId33"/>
    <p:sldLayoutId id="2147483668" r:id="rId34"/>
    <p:sldLayoutId id="2147483669" r:id="rId35"/>
    <p:sldLayoutId id="2147483670" r:id="rId36"/>
    <p:sldLayoutId id="2147483671" r:id="rId37"/>
    <p:sldLayoutId id="2147483672" r:id="rId38"/>
    <p:sldLayoutId id="2147483673" r:id="rId39"/>
    <p:sldLayoutId id="2147483674" r:id="rId40"/>
    <p:sldLayoutId id="2147483675" r:id="rId41"/>
    <p:sldLayoutId id="2147483676" r:id="rId42"/>
    <p:sldLayoutId id="2147483677" r:id="rId43"/>
    <p:sldLayoutId id="2147483678" r:id="rId44"/>
    <p:sldLayoutId id="2147483679" r:id="rId45"/>
    <p:sldLayoutId id="2147483680" r:id="rId46"/>
    <p:sldLayoutId id="2147483682" r:id="rId47"/>
    <p:sldLayoutId id="2147483683" r:id="rId48"/>
    <p:sldLayoutId id="2147483660" r:id="rId49"/>
  </p:sldLayoutIdLst>
  <p:hf sldNum="0" hdr="0" ftr="0"/>
  <p:txStyles>
    <p:titleStyle>
      <a:lvl1pPr algn="l" rtl="0" fontAlgn="base">
        <a:lnSpc>
          <a:spcPct val="90000"/>
        </a:lnSpc>
        <a:spcBef>
          <a:spcPct val="0"/>
        </a:spcBef>
        <a:spcAft>
          <a:spcPct val="0"/>
        </a:spcAft>
        <a:defRPr kumimoji="1" sz="3200" b="1" kern="1200">
          <a:solidFill>
            <a:schemeClr val="tx1"/>
          </a:solidFill>
          <a:latin typeface="+mj-lt"/>
          <a:ea typeface="+mj-ea"/>
          <a:cs typeface="+mj-cs"/>
        </a:defRPr>
      </a:lvl1pPr>
      <a:lvl2pPr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2pPr>
      <a:lvl3pPr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3pPr>
      <a:lvl4pPr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4pPr>
      <a:lvl5pPr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5pPr>
      <a:lvl6pPr marL="457200"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6pPr>
      <a:lvl7pPr marL="914400"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7pPr>
      <a:lvl8pPr marL="1371600"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8pPr>
      <a:lvl9pPr marL="1828800"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9pPr>
    </p:titleStyle>
    <p:bodyStyle>
      <a:lvl1pPr marL="228600" indent="-228600" algn="l" rtl="0" fontAlgn="base">
        <a:lnSpc>
          <a:spcPct val="90000"/>
        </a:lnSpc>
        <a:spcBef>
          <a:spcPts val="1000"/>
        </a:spcBef>
        <a:spcAft>
          <a:spcPct val="0"/>
        </a:spcAft>
        <a:buClr>
          <a:srgbClr val="000089"/>
        </a:buClr>
        <a:buBlip>
          <a:blip r:embed="rId51"/>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52"/>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53"/>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54"/>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1"/>
        </a:buBlip>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9.png"/><Relationship Id="rId5" Type="http://schemas.openxmlformats.org/officeDocument/2006/relationships/image" Target="../media/image28.em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14.wav"/><Relationship Id="rId7" Type="http://schemas.openxmlformats.org/officeDocument/2006/relationships/image" Target="../media/image31.emf"/><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audio" Target="../media/media14.wav"/></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29.png"/><Relationship Id="rId5" Type="http://schemas.openxmlformats.org/officeDocument/2006/relationships/image" Target="../media/image32.emf"/><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29.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3.xml"/><Relationship Id="rId9"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6.xml"/><Relationship Id="rId7" Type="http://schemas.openxmlformats.org/officeDocument/2006/relationships/image" Target="../media/image3.png"/><Relationship Id="rId12" Type="http://schemas.openxmlformats.org/officeDocument/2006/relationships/image" Target="../media/image29.png"/><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2.png"/><Relationship Id="rId11" Type="http://schemas.openxmlformats.org/officeDocument/2006/relationships/image" Target="../media/image35.png"/><Relationship Id="rId5" Type="http://schemas.openxmlformats.org/officeDocument/2006/relationships/image" Target="../media/image1.png"/><Relationship Id="rId10" Type="http://schemas.openxmlformats.org/officeDocument/2006/relationships/image" Target="../media/image34.png"/><Relationship Id="rId4" Type="http://schemas.openxmlformats.org/officeDocument/2006/relationships/notesSlide" Target="../notesSlides/notesSlide14.xml"/><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0.wav"/><Relationship Id="rId7" Type="http://schemas.openxmlformats.org/officeDocument/2006/relationships/image" Target="../media/image1.png"/><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notesSlide" Target="../notesSlides/notesSlide15.xml"/><Relationship Id="rId11" Type="http://schemas.openxmlformats.org/officeDocument/2006/relationships/image" Target="../media/image29.png"/><Relationship Id="rId5" Type="http://schemas.openxmlformats.org/officeDocument/2006/relationships/slideLayout" Target="../slideLayouts/slideLayout27.xml"/><Relationship Id="rId10" Type="http://schemas.openxmlformats.org/officeDocument/2006/relationships/image" Target="../media/image4.png"/><Relationship Id="rId4" Type="http://schemas.openxmlformats.org/officeDocument/2006/relationships/audio" Target="../media/media20.wav"/><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2.wav"/><Relationship Id="rId7" Type="http://schemas.openxmlformats.org/officeDocument/2006/relationships/image" Target="../media/image1.png"/><Relationship Id="rId2" Type="http://schemas.openxmlformats.org/officeDocument/2006/relationships/audio" Target="../media/media21.wav"/><Relationship Id="rId1" Type="http://schemas.microsoft.com/office/2007/relationships/media" Target="../media/media21.wav"/><Relationship Id="rId6" Type="http://schemas.openxmlformats.org/officeDocument/2006/relationships/notesSlide" Target="../notesSlides/notesSlide16.xml"/><Relationship Id="rId11" Type="http://schemas.openxmlformats.org/officeDocument/2006/relationships/image" Target="../media/image29.png"/><Relationship Id="rId5" Type="http://schemas.openxmlformats.org/officeDocument/2006/relationships/slideLayout" Target="../slideLayouts/slideLayout27.xml"/><Relationship Id="rId10" Type="http://schemas.openxmlformats.org/officeDocument/2006/relationships/image" Target="../media/image4.png"/><Relationship Id="rId4" Type="http://schemas.openxmlformats.org/officeDocument/2006/relationships/audio" Target="../media/media22.wav"/><Relationship Id="rId9"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7.xml"/><Relationship Id="rId7" Type="http://schemas.openxmlformats.org/officeDocument/2006/relationships/image" Target="../media/image3.png"/><Relationship Id="rId2" Type="http://schemas.openxmlformats.org/officeDocument/2006/relationships/audio" Target="../media/media23.wav"/><Relationship Id="rId1" Type="http://schemas.microsoft.com/office/2007/relationships/media" Target="../media/media23.wav"/><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7.xml"/><Relationship Id="rId9"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7.xml"/><Relationship Id="rId7" Type="http://schemas.openxmlformats.org/officeDocument/2006/relationships/image" Target="../media/image3.png"/><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29.png"/><Relationship Id="rId4" Type="http://schemas.openxmlformats.org/officeDocument/2006/relationships/notesSlide" Target="../notesSlides/notesSlide18.xml"/><Relationship Id="rId9"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7.xml"/><Relationship Id="rId7" Type="http://schemas.openxmlformats.org/officeDocument/2006/relationships/image" Target="../media/image3.png"/><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9.xml"/><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29.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audio" Target="../media/media29.wav"/><Relationship Id="rId13" Type="http://schemas.microsoft.com/office/2007/relationships/media" Target="../media/media32.wav"/><Relationship Id="rId18" Type="http://schemas.openxmlformats.org/officeDocument/2006/relationships/image" Target="../media/image2.png"/><Relationship Id="rId3" Type="http://schemas.microsoft.com/office/2007/relationships/media" Target="../media/media27.wav"/><Relationship Id="rId21" Type="http://schemas.openxmlformats.org/officeDocument/2006/relationships/image" Target="../media/image29.png"/><Relationship Id="rId7" Type="http://schemas.microsoft.com/office/2007/relationships/media" Target="../media/media29.wav"/><Relationship Id="rId12" Type="http://schemas.openxmlformats.org/officeDocument/2006/relationships/audio" Target="../media/media31.wav"/><Relationship Id="rId17" Type="http://schemas.openxmlformats.org/officeDocument/2006/relationships/image" Target="../media/image1.png"/><Relationship Id="rId2" Type="http://schemas.openxmlformats.org/officeDocument/2006/relationships/audio" Target="../media/media26.wav"/><Relationship Id="rId16" Type="http://schemas.openxmlformats.org/officeDocument/2006/relationships/notesSlide" Target="../notesSlides/notesSlide20.xml"/><Relationship Id="rId20" Type="http://schemas.openxmlformats.org/officeDocument/2006/relationships/image" Target="../media/image4.png"/><Relationship Id="rId1" Type="http://schemas.microsoft.com/office/2007/relationships/media" Target="../media/media26.wav"/><Relationship Id="rId6" Type="http://schemas.openxmlformats.org/officeDocument/2006/relationships/audio" Target="../media/media28.wav"/><Relationship Id="rId11" Type="http://schemas.microsoft.com/office/2007/relationships/media" Target="../media/media31.wav"/><Relationship Id="rId5" Type="http://schemas.microsoft.com/office/2007/relationships/media" Target="../media/media28.wav"/><Relationship Id="rId15" Type="http://schemas.openxmlformats.org/officeDocument/2006/relationships/slideLayout" Target="../slideLayouts/slideLayout27.xml"/><Relationship Id="rId10" Type="http://schemas.openxmlformats.org/officeDocument/2006/relationships/audio" Target="../media/media30.wav"/><Relationship Id="rId19" Type="http://schemas.openxmlformats.org/officeDocument/2006/relationships/image" Target="../media/image3.png"/><Relationship Id="rId4" Type="http://schemas.openxmlformats.org/officeDocument/2006/relationships/audio" Target="../media/media27.wav"/><Relationship Id="rId9" Type="http://schemas.microsoft.com/office/2007/relationships/media" Target="../media/media30.wav"/><Relationship Id="rId14" Type="http://schemas.openxmlformats.org/officeDocument/2006/relationships/audio" Target="../media/media32.wav"/></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34.wav"/><Relationship Id="rId7" Type="http://schemas.openxmlformats.org/officeDocument/2006/relationships/image" Target="../media/image1.png"/><Relationship Id="rId12" Type="http://schemas.openxmlformats.org/officeDocument/2006/relationships/image" Target="../media/image29.png"/><Relationship Id="rId2" Type="http://schemas.openxmlformats.org/officeDocument/2006/relationships/audio" Target="../media/media33.wav"/><Relationship Id="rId1" Type="http://schemas.microsoft.com/office/2007/relationships/media" Target="../media/media33.wav"/><Relationship Id="rId6" Type="http://schemas.openxmlformats.org/officeDocument/2006/relationships/notesSlide" Target="../notesSlides/notesSlide21.xml"/><Relationship Id="rId11" Type="http://schemas.openxmlformats.org/officeDocument/2006/relationships/image" Target="../media/image37.png"/><Relationship Id="rId5" Type="http://schemas.openxmlformats.org/officeDocument/2006/relationships/slideLayout" Target="../slideLayouts/slideLayout27.xml"/><Relationship Id="rId10" Type="http://schemas.openxmlformats.org/officeDocument/2006/relationships/image" Target="../media/image4.png"/><Relationship Id="rId4" Type="http://schemas.openxmlformats.org/officeDocument/2006/relationships/audio" Target="../media/media34.wav"/><Relationship Id="rId9"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7.xml"/><Relationship Id="rId7" Type="http://schemas.openxmlformats.org/officeDocument/2006/relationships/image" Target="../media/image3.png"/><Relationship Id="rId2" Type="http://schemas.openxmlformats.org/officeDocument/2006/relationships/audio" Target="../media/media35.wav"/><Relationship Id="rId1" Type="http://schemas.microsoft.com/office/2007/relationships/media" Target="../media/media35.wav"/><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22.xml"/><Relationship Id="rId9" Type="http://schemas.openxmlformats.org/officeDocument/2006/relationships/image" Target="../media/image29.png"/></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37.wav"/><Relationship Id="rId7" Type="http://schemas.openxmlformats.org/officeDocument/2006/relationships/image" Target="../media/image1.png"/><Relationship Id="rId2" Type="http://schemas.openxmlformats.org/officeDocument/2006/relationships/audio" Target="../media/media36.wav"/><Relationship Id="rId1" Type="http://schemas.microsoft.com/office/2007/relationships/media" Target="../media/media36.wav"/><Relationship Id="rId6" Type="http://schemas.openxmlformats.org/officeDocument/2006/relationships/notesSlide" Target="../notesSlides/notesSlide23.xml"/><Relationship Id="rId11" Type="http://schemas.openxmlformats.org/officeDocument/2006/relationships/image" Target="../media/image29.png"/><Relationship Id="rId5" Type="http://schemas.openxmlformats.org/officeDocument/2006/relationships/slideLayout" Target="../slideLayouts/slideLayout27.xml"/><Relationship Id="rId10" Type="http://schemas.openxmlformats.org/officeDocument/2006/relationships/image" Target="../media/image4.png"/><Relationship Id="rId4" Type="http://schemas.openxmlformats.org/officeDocument/2006/relationships/audio" Target="../media/media37.wav"/><Relationship Id="rId9"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7.xml"/><Relationship Id="rId7" Type="http://schemas.openxmlformats.org/officeDocument/2006/relationships/image" Target="../media/image3.png"/><Relationship Id="rId2" Type="http://schemas.openxmlformats.org/officeDocument/2006/relationships/audio" Target="../media/media38.wav"/><Relationship Id="rId1" Type="http://schemas.microsoft.com/office/2007/relationships/media" Target="../media/media38.wav"/><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29.png"/><Relationship Id="rId4" Type="http://schemas.openxmlformats.org/officeDocument/2006/relationships/notesSlide" Target="../notesSlides/notesSlide24.xml"/><Relationship Id="rId9" Type="http://schemas.openxmlformats.org/officeDocument/2006/relationships/image" Target="../media/image38.png"/></Relationships>
</file>

<file path=ppt/slides/_rels/slide25.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9.png"/><Relationship Id="rId3" Type="http://schemas.microsoft.com/office/2007/relationships/media" Target="../media/media40.wav"/><Relationship Id="rId7" Type="http://schemas.openxmlformats.org/officeDocument/2006/relationships/image" Target="../media/image1.png"/><Relationship Id="rId12" Type="http://schemas.openxmlformats.org/officeDocument/2006/relationships/chart" Target="../charts/chart1.xml"/><Relationship Id="rId2" Type="http://schemas.openxmlformats.org/officeDocument/2006/relationships/audio" Target="../media/media39.wav"/><Relationship Id="rId1" Type="http://schemas.microsoft.com/office/2007/relationships/media" Target="../media/media39.wav"/><Relationship Id="rId6" Type="http://schemas.openxmlformats.org/officeDocument/2006/relationships/notesSlide" Target="../notesSlides/notesSlide25.xml"/><Relationship Id="rId11" Type="http://schemas.openxmlformats.org/officeDocument/2006/relationships/image" Target="../media/image39.jpeg"/><Relationship Id="rId5" Type="http://schemas.openxmlformats.org/officeDocument/2006/relationships/slideLayout" Target="../slideLayouts/slideLayout27.xml"/><Relationship Id="rId10" Type="http://schemas.openxmlformats.org/officeDocument/2006/relationships/image" Target="../media/image4.png"/><Relationship Id="rId4" Type="http://schemas.openxmlformats.org/officeDocument/2006/relationships/audio" Target="../media/media40.wav"/><Relationship Id="rId9" Type="http://schemas.openxmlformats.org/officeDocument/2006/relationships/image" Target="../media/image3.png"/></Relationships>
</file>

<file path=ppt/slides/_rels/slide26.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42.wav"/><Relationship Id="rId7" Type="http://schemas.openxmlformats.org/officeDocument/2006/relationships/image" Target="../media/image1.png"/><Relationship Id="rId2" Type="http://schemas.openxmlformats.org/officeDocument/2006/relationships/audio" Target="../media/media41.wav"/><Relationship Id="rId1" Type="http://schemas.microsoft.com/office/2007/relationships/media" Target="../media/media41.wav"/><Relationship Id="rId6" Type="http://schemas.openxmlformats.org/officeDocument/2006/relationships/notesSlide" Target="../notesSlides/notesSlide26.xml"/><Relationship Id="rId11" Type="http://schemas.openxmlformats.org/officeDocument/2006/relationships/image" Target="../media/image29.png"/><Relationship Id="rId5" Type="http://schemas.openxmlformats.org/officeDocument/2006/relationships/slideLayout" Target="../slideLayouts/slideLayout27.xml"/><Relationship Id="rId10" Type="http://schemas.openxmlformats.org/officeDocument/2006/relationships/image" Target="../media/image4.png"/><Relationship Id="rId4" Type="http://schemas.openxmlformats.org/officeDocument/2006/relationships/audio" Target="../media/media42.wav"/><Relationship Id="rId9" Type="http://schemas.openxmlformats.org/officeDocument/2006/relationships/image" Target="../media/image3.png"/></Relationships>
</file>

<file path=ppt/slides/_rels/slide27.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44.wav"/><Relationship Id="rId7" Type="http://schemas.openxmlformats.org/officeDocument/2006/relationships/image" Target="../media/image1.png"/><Relationship Id="rId2" Type="http://schemas.openxmlformats.org/officeDocument/2006/relationships/audio" Target="../media/media43.wav"/><Relationship Id="rId1" Type="http://schemas.microsoft.com/office/2007/relationships/media" Target="../media/media43.wav"/><Relationship Id="rId6" Type="http://schemas.openxmlformats.org/officeDocument/2006/relationships/notesSlide" Target="../notesSlides/notesSlide27.xml"/><Relationship Id="rId11" Type="http://schemas.openxmlformats.org/officeDocument/2006/relationships/image" Target="../media/image29.png"/><Relationship Id="rId5" Type="http://schemas.openxmlformats.org/officeDocument/2006/relationships/slideLayout" Target="../slideLayouts/slideLayout27.xml"/><Relationship Id="rId10" Type="http://schemas.openxmlformats.org/officeDocument/2006/relationships/image" Target="../media/image4.png"/><Relationship Id="rId4" Type="http://schemas.openxmlformats.org/officeDocument/2006/relationships/audio" Target="../media/media44.wav"/><Relationship Id="rId9"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29.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47.wav"/><Relationship Id="rId7" Type="http://schemas.openxmlformats.org/officeDocument/2006/relationships/image" Target="../media/image1.png"/><Relationship Id="rId2" Type="http://schemas.openxmlformats.org/officeDocument/2006/relationships/audio" Target="../media/media46.wav"/><Relationship Id="rId1" Type="http://schemas.microsoft.com/office/2007/relationships/media" Target="../media/media46.wav"/><Relationship Id="rId6" Type="http://schemas.openxmlformats.org/officeDocument/2006/relationships/notesSlide" Target="../notesSlides/notesSlide29.xml"/><Relationship Id="rId11" Type="http://schemas.openxmlformats.org/officeDocument/2006/relationships/image" Target="../media/image29.png"/><Relationship Id="rId5" Type="http://schemas.openxmlformats.org/officeDocument/2006/relationships/slideLayout" Target="../slideLayouts/slideLayout26.xml"/><Relationship Id="rId10" Type="http://schemas.openxmlformats.org/officeDocument/2006/relationships/image" Target="../media/image4.png"/><Relationship Id="rId4" Type="http://schemas.openxmlformats.org/officeDocument/2006/relationships/audio" Target="../media/media47.wav"/><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29.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6.xml"/><Relationship Id="rId7" Type="http://schemas.openxmlformats.org/officeDocument/2006/relationships/image" Target="../media/image3.png"/><Relationship Id="rId2" Type="http://schemas.openxmlformats.org/officeDocument/2006/relationships/audio" Target="../media/media48.wav"/><Relationship Id="rId1" Type="http://schemas.microsoft.com/office/2007/relationships/media" Target="../media/media48.wav"/><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30.xml"/><Relationship Id="rId9" Type="http://schemas.openxmlformats.org/officeDocument/2006/relationships/image" Target="../media/image29.png"/></Relationships>
</file>

<file path=ppt/slides/_rels/slide3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6.xml"/><Relationship Id="rId7" Type="http://schemas.openxmlformats.org/officeDocument/2006/relationships/image" Target="../media/image3.png"/><Relationship Id="rId12" Type="http://schemas.openxmlformats.org/officeDocument/2006/relationships/image" Target="../media/image29.png"/><Relationship Id="rId2" Type="http://schemas.openxmlformats.org/officeDocument/2006/relationships/audio" Target="../media/media49.wav"/><Relationship Id="rId1" Type="http://schemas.microsoft.com/office/2007/relationships/media" Target="../media/media49.wav"/><Relationship Id="rId6" Type="http://schemas.openxmlformats.org/officeDocument/2006/relationships/image" Target="../media/image2.png"/><Relationship Id="rId11" Type="http://schemas.openxmlformats.org/officeDocument/2006/relationships/image" Target="../media/image42.png"/><Relationship Id="rId5" Type="http://schemas.openxmlformats.org/officeDocument/2006/relationships/image" Target="../media/image1.png"/><Relationship Id="rId10" Type="http://schemas.openxmlformats.org/officeDocument/2006/relationships/image" Target="../media/image41.png"/><Relationship Id="rId4" Type="http://schemas.openxmlformats.org/officeDocument/2006/relationships/notesSlide" Target="../notesSlides/notesSlide31.xml"/><Relationship Id="rId9"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7.xml"/><Relationship Id="rId5" Type="http://schemas.openxmlformats.org/officeDocument/2006/relationships/image" Target="../media/image4.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2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3" Type="http://schemas.microsoft.com/office/2007/relationships/media" Target="../media/media6.wav"/><Relationship Id="rId7" Type="http://schemas.openxmlformats.org/officeDocument/2006/relationships/slideLayout" Target="../slideLayouts/slideLayout26.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audio" Target="../media/media7.wav"/><Relationship Id="rId5" Type="http://schemas.microsoft.com/office/2007/relationships/media" Target="../media/media7.wav"/><Relationship Id="rId4" Type="http://schemas.openxmlformats.org/officeDocument/2006/relationships/audio" Target="../media/media6.wav"/><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microsoft.com/office/2007/relationships/media" Target="../media/media9.wav"/><Relationship Id="rId7" Type="http://schemas.openxmlformats.org/officeDocument/2006/relationships/image" Target="../media/image29.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notesSlide" Target="../notesSlides/notesSlide6.xml"/><Relationship Id="rId5" Type="http://schemas.openxmlformats.org/officeDocument/2006/relationships/slideLayout" Target="../slideLayouts/slideLayout26.xml"/><Relationship Id="rId4" Type="http://schemas.openxmlformats.org/officeDocument/2006/relationships/audio" Target="../media/media9.wav"/></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2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6.xml"/><Relationship Id="rId7" Type="http://schemas.openxmlformats.org/officeDocument/2006/relationships/image" Target="../media/image3.png"/><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8.xml"/><Relationship Id="rId9"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6.xml"/><Relationship Id="rId7" Type="http://schemas.openxmlformats.org/officeDocument/2006/relationships/image" Target="../media/image3.png"/><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29.png"/><Relationship Id="rId4" Type="http://schemas.openxmlformats.org/officeDocument/2006/relationships/notesSlide" Target="../notesSlides/notesSlide9.xml"/><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タイトル 3"/>
          <p:cNvSpPr>
            <a:spLocks noGrp="1"/>
          </p:cNvSpPr>
          <p:nvPr>
            <p:ph type="title"/>
          </p:nvPr>
        </p:nvSpPr>
        <p:spPr>
          <a:xfrm>
            <a:off x="812801" y="1449389"/>
            <a:ext cx="8442325" cy="1106487"/>
          </a:xfrm>
        </p:spPr>
        <p:txBody>
          <a:bodyPr vert="horz" wrap="square" lIns="91440" tIns="45720" rIns="91440" bIns="45720" anchor="b" anchorCtr="0">
            <a:normAutofit/>
          </a:bodyPr>
          <a:lstStyle/>
          <a:p>
            <a:pPr algn="ctr" eaLnBrk="1" hangingPunct="1"/>
            <a:r>
              <a:rPr kumimoji="1" lang="en-US" altLang="ja-JP" kern="1200" dirty="0">
                <a:latin typeface="+mj-lt"/>
                <a:ea typeface="+mj-ea"/>
                <a:cs typeface="+mj-cs"/>
              </a:rPr>
              <a:t>QC</a:t>
            </a:r>
            <a:r>
              <a:rPr kumimoji="1" lang="ja-JP" altLang="en-US" kern="1200" dirty="0">
                <a:latin typeface="+mj-lt"/>
                <a:ea typeface="+mj-ea"/>
                <a:cs typeface="+mj-cs"/>
              </a:rPr>
              <a:t>サークル愛知地区　教材</a:t>
            </a:r>
          </a:p>
        </p:txBody>
      </p:sp>
      <p:sp>
        <p:nvSpPr>
          <p:cNvPr id="31747" name="テキスト プレースホルダー 5"/>
          <p:cNvSpPr>
            <a:spLocks noGrp="1"/>
          </p:cNvSpPr>
          <p:nvPr>
            <p:ph type="body" idx="1"/>
          </p:nvPr>
        </p:nvSpPr>
        <p:spPr>
          <a:xfrm>
            <a:off x="1368425" y="2797176"/>
            <a:ext cx="7886700" cy="631825"/>
          </a:xfrm>
          <a:noFill/>
          <a:ln w="9525">
            <a:noFill/>
          </a:ln>
        </p:spPr>
        <p:txBody>
          <a:bodyPr vert="horz" wrap="square" lIns="91440" tIns="45720" rIns="91440" bIns="45720" anchor="b" anchorCtr="0">
            <a:normAutofit lnSpcReduction="10000"/>
          </a:bodyPr>
          <a:lstStyle/>
          <a:p>
            <a:pPr algn="ctr">
              <a:spcBef>
                <a:spcPct val="0"/>
              </a:spcBef>
            </a:pPr>
            <a:r>
              <a:rPr lang="ja-JP" altLang="en-US" sz="4000" b="1" dirty="0">
                <a:solidFill>
                  <a:srgbClr val="FF0000"/>
                </a:solidFill>
                <a:latin typeface="+mj-lt"/>
                <a:ea typeface="+mj-ea"/>
                <a:cs typeface="+mj-cs"/>
              </a:rPr>
              <a:t>課題達成の進め方</a:t>
            </a:r>
          </a:p>
        </p:txBody>
      </p:sp>
      <p:sp>
        <p:nvSpPr>
          <p:cNvPr id="5" name="Text Box 2056"/>
          <p:cNvSpPr txBox="1">
            <a:spLocks noChangeArrowheads="1"/>
          </p:cNvSpPr>
          <p:nvPr/>
        </p:nvSpPr>
        <p:spPr bwMode="auto">
          <a:xfrm>
            <a:off x="4564063" y="5589001"/>
            <a:ext cx="4691063" cy="907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eaLnBrk="1" hangingPunct="1">
              <a:spcBef>
                <a:spcPts val="600"/>
              </a:spcBef>
              <a:buNone/>
            </a:pPr>
            <a:r>
              <a:rPr lang="ja-JP" altLang="en-US" sz="2400" b="0" dirty="0">
                <a:solidFill>
                  <a:srgbClr val="000000"/>
                </a:solidFill>
                <a:latin typeface="Meiryo UI" panose="020B0604030504040204" pitchFamily="50" charset="-128"/>
                <a:ea typeface="Meiryo UI" panose="020B0604030504040204" pitchFamily="50" charset="-128"/>
              </a:rPr>
              <a:t>ＱＣサークル東海支部愛知地区</a:t>
            </a:r>
            <a:endParaRPr lang="en-US" altLang="ja-JP" sz="2400" b="0" dirty="0">
              <a:solidFill>
                <a:srgbClr val="000000"/>
              </a:solidFill>
              <a:latin typeface="Meiryo UI" panose="020B0604030504040204" pitchFamily="50" charset="-128"/>
              <a:ea typeface="Meiryo UI" panose="020B0604030504040204" pitchFamily="50" charset="-128"/>
            </a:endParaRPr>
          </a:p>
          <a:p>
            <a:pPr algn="r" eaLnBrk="1" hangingPunct="1">
              <a:spcBef>
                <a:spcPts val="600"/>
              </a:spcBef>
              <a:buNone/>
            </a:pPr>
            <a:r>
              <a:rPr lang="ja-JP" altLang="en-US" sz="2400" b="0" dirty="0">
                <a:solidFill>
                  <a:srgbClr val="000000"/>
                </a:solidFill>
                <a:latin typeface="Meiryo UI" panose="020B0604030504040204" pitchFamily="50" charset="-128"/>
                <a:ea typeface="Meiryo UI" panose="020B0604030504040204" pitchFamily="50" charset="-128"/>
              </a:rPr>
              <a:t>活性化委員会　幹事ＷＧ</a:t>
            </a:r>
          </a:p>
        </p:txBody>
      </p:sp>
      <p:pic>
        <p:nvPicPr>
          <p:cNvPr id="6" name="図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2089" y="3615420"/>
            <a:ext cx="2747010" cy="2747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タイトル 3"/>
          <p:cNvSpPr txBox="1">
            <a:spLocks/>
          </p:cNvSpPr>
          <p:nvPr/>
        </p:nvSpPr>
        <p:spPr>
          <a:xfrm>
            <a:off x="120837" y="57447"/>
            <a:ext cx="3231968" cy="579729"/>
          </a:xfrm>
          <a:prstGeom prst="rect">
            <a:avLst/>
          </a:prstGeom>
          <a:noFill/>
          <a:ln w="9525">
            <a:solidFill>
              <a:schemeClr val="tx1"/>
            </a:solidFill>
          </a:ln>
        </p:spPr>
        <p:txBody>
          <a:bodyPr vert="horz" wrap="square" lIns="91440" tIns="45720" rIns="91440" bIns="45720" anchor="ctr" anchorCtr="0">
            <a:normAutofit/>
          </a:bodyPr>
          <a:lstStyle>
            <a:lvl1pPr algn="r" rtl="0" fontAlgn="base">
              <a:lnSpc>
                <a:spcPct val="90000"/>
              </a:lnSpc>
              <a:spcBef>
                <a:spcPct val="0"/>
              </a:spcBef>
              <a:spcAft>
                <a:spcPct val="0"/>
              </a:spcAft>
              <a:defRPr kumimoji="1" sz="4000" b="1" kern="1200">
                <a:solidFill>
                  <a:schemeClr val="tx1"/>
                </a:solidFill>
                <a:latin typeface="+mj-lt"/>
                <a:ea typeface="+mj-ea"/>
                <a:cs typeface="+mj-cs"/>
              </a:defRPr>
            </a:lvl1pPr>
            <a:lvl2pPr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2pPr>
            <a:lvl3pPr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3pPr>
            <a:lvl4pPr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4pPr>
            <a:lvl5pPr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5pPr>
            <a:lvl6pPr marL="457200"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6pPr>
            <a:lvl7pPr marL="914400"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7pPr>
            <a:lvl8pPr marL="1371600"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8pPr>
            <a:lvl9pPr marL="1828800" algn="l" rtl="0" fontAlgn="base">
              <a:lnSpc>
                <a:spcPct val="90000"/>
              </a:lnSpc>
              <a:spcBef>
                <a:spcPct val="0"/>
              </a:spcBef>
              <a:spcAft>
                <a:spcPct val="0"/>
              </a:spcAft>
              <a:defRPr kumimoji="1" sz="3200" b="1">
                <a:solidFill>
                  <a:schemeClr val="tx1"/>
                </a:solidFill>
                <a:latin typeface="Meiryo UI" panose="020B0604030504040204" pitchFamily="50" charset="-128"/>
                <a:ea typeface="Meiryo UI" panose="020B0604030504040204" pitchFamily="50" charset="-128"/>
              </a:defRPr>
            </a:lvl9pPr>
          </a:lstStyle>
          <a:p>
            <a:pPr algn="ctr"/>
            <a:r>
              <a:rPr lang="ja-JP" altLang="en-US" sz="2000" dirty="0"/>
              <a:t>幹事研修会　教材</a:t>
            </a:r>
          </a:p>
        </p:txBody>
      </p:sp>
      <p:sp>
        <p:nvSpPr>
          <p:cNvPr id="3" name="テキスト ボックス 2">
            <a:extLst>
              <a:ext uri="{FF2B5EF4-FFF2-40B4-BE49-F238E27FC236}">
                <a16:creationId xmlns:a16="http://schemas.microsoft.com/office/drawing/2014/main" id="{9DF82532-C579-95F7-087B-DBD8FD21314E}"/>
              </a:ext>
            </a:extLst>
          </p:cNvPr>
          <p:cNvSpPr txBox="1"/>
          <p:nvPr/>
        </p:nvSpPr>
        <p:spPr>
          <a:xfrm>
            <a:off x="4683332" y="3670301"/>
            <a:ext cx="1233763" cy="400110"/>
          </a:xfrm>
          <a:prstGeom prst="rect">
            <a:avLst/>
          </a:prstGeom>
          <a:noFill/>
        </p:spPr>
        <p:txBody>
          <a:bodyPr wrap="square" rtlCol="0">
            <a:spAutoFit/>
          </a:bodyPr>
          <a:lstStyle/>
          <a:p>
            <a:r>
              <a:rPr kumimoji="1" lang="en-US" altLang="ja-JP" sz="2000" dirty="0"/>
              <a:t>【</a:t>
            </a:r>
            <a:r>
              <a:rPr kumimoji="1" lang="ja-JP" altLang="en-US" sz="2000" dirty="0"/>
              <a:t>第</a:t>
            </a:r>
            <a:r>
              <a:rPr kumimoji="1" lang="en-US" altLang="ja-JP" sz="2000" dirty="0"/>
              <a:t>3</a:t>
            </a:r>
            <a:r>
              <a:rPr kumimoji="1" lang="ja-JP" altLang="en-US" sz="2000" dirty="0"/>
              <a:t>版</a:t>
            </a:r>
            <a:r>
              <a:rPr kumimoji="1" lang="en-US" altLang="ja-JP" sz="2000" dirty="0"/>
              <a:t>】</a:t>
            </a:r>
            <a:endParaRPr kumimoji="1" lang="ja-JP" altLang="en-US" sz="2000" dirty="0"/>
          </a:p>
        </p:txBody>
      </p:sp>
      <p:pic>
        <p:nvPicPr>
          <p:cNvPr id="16" name="課題1P">
            <a:hlinkClick r:id="" action="ppaction://media"/>
            <a:extLst>
              <a:ext uri="{FF2B5EF4-FFF2-40B4-BE49-F238E27FC236}">
                <a16:creationId xmlns:a16="http://schemas.microsoft.com/office/drawing/2014/main" id="{C721849F-2E92-B714-09A5-E6898C1301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637176"/>
            <a:ext cx="406400" cy="406400"/>
          </a:xfrm>
          <a:prstGeom prst="rect">
            <a:avLst/>
          </a:prstGeom>
        </p:spPr>
      </p:pic>
    </p:spTree>
    <p:extLst>
      <p:ext uri="{BB962C8B-B14F-4D97-AF65-F5344CB8AC3E}">
        <p14:creationId xmlns:p14="http://schemas.microsoft.com/office/powerpoint/2010/main" val="2990265169"/>
      </p:ext>
    </p:extLst>
  </p:cSld>
  <p:clrMapOvr>
    <a:masterClrMapping/>
  </p:clrMapOvr>
  <mc:AlternateContent xmlns:mc="http://schemas.openxmlformats.org/markup-compatibility/2006" xmlns:p14="http://schemas.microsoft.com/office/powerpoint/2010/main">
    <mc:Choice Requires="p14">
      <p:transition p14:dur="10" advClick="0" advTm="12000"/>
    </mc:Choice>
    <mc:Fallback xmlns="">
      <p:transition advClick="0" advTm="1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84"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 name="Rectangle 11"/>
          <p:cNvSpPr>
            <a:spLocks noChangeArrowheads="1"/>
          </p:cNvSpPr>
          <p:nvPr/>
        </p:nvSpPr>
        <p:spPr bwMode="auto">
          <a:xfrm>
            <a:off x="932165" y="781223"/>
            <a:ext cx="30937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ja-JP" altLang="en-US" sz="2400" dirty="0">
                <a:latin typeface="ＭＳ Ｐゴシック" pitchFamily="50" charset="-128"/>
                <a:ea typeface="HG丸ｺﾞｼｯｸM-PRO" pitchFamily="50" charset="-128"/>
              </a:rPr>
              <a:t>７－１．問題解決とは</a:t>
            </a:r>
            <a:endParaRPr lang="ja-JP" altLang="en-US" sz="2400" dirty="0">
              <a:ea typeface="HG丸ｺﾞｼｯｸM-PRO" pitchFamily="50" charset="-128"/>
            </a:endParaRPr>
          </a:p>
        </p:txBody>
      </p:sp>
      <p:sp>
        <p:nvSpPr>
          <p:cNvPr id="608" name="Text Box 3"/>
          <p:cNvSpPr txBox="1">
            <a:spLocks noChangeArrowheads="1"/>
          </p:cNvSpPr>
          <p:nvPr/>
        </p:nvSpPr>
        <p:spPr bwMode="auto">
          <a:xfrm>
            <a:off x="480648" y="100015"/>
            <a:ext cx="8836269" cy="66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p>
            <a:pPr algn="l">
              <a:defRPr/>
            </a:pPr>
            <a:r>
              <a:rPr lang="ja-JP" altLang="en-US"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　</a:t>
            </a:r>
            <a:r>
              <a:rPr lang="en-US" altLang="ja-JP"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7</a:t>
            </a:r>
            <a:r>
              <a:rPr lang="ja-JP" altLang="en-US" sz="3200" i="1" dirty="0" err="1">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a:t>
            </a:r>
            <a:r>
              <a:rPr lang="ja-JP" altLang="en-US"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問題と課題の違い</a:t>
            </a:r>
          </a:p>
        </p:txBody>
      </p:sp>
      <p:grpSp>
        <p:nvGrpSpPr>
          <p:cNvPr id="609" name="Group 2"/>
          <p:cNvGrpSpPr>
            <a:grpSpLocks/>
          </p:cNvGrpSpPr>
          <p:nvPr/>
        </p:nvGrpSpPr>
        <p:grpSpPr bwMode="auto">
          <a:xfrm>
            <a:off x="4884602" y="909000"/>
            <a:ext cx="3271841" cy="266700"/>
            <a:chOff x="759" y="385"/>
            <a:chExt cx="2061" cy="155"/>
          </a:xfrm>
        </p:grpSpPr>
        <p:sp>
          <p:nvSpPr>
            <p:cNvPr id="1190" name="Rectangle 3"/>
            <p:cNvSpPr>
              <a:spLocks noChangeArrowheads="1"/>
            </p:cNvSpPr>
            <p:nvPr/>
          </p:nvSpPr>
          <p:spPr bwMode="auto">
            <a:xfrm>
              <a:off x="759" y="397"/>
              <a:ext cx="26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a:solidFill>
                    <a:srgbClr val="000066"/>
                  </a:solidFill>
                  <a:latin typeface="HG創英角ｺﾞｼｯｸUB" pitchFamily="49" charset="-128"/>
                  <a:ea typeface="HG丸ｺﾞｼｯｸM-PRO" pitchFamily="50" charset="-128"/>
                </a:rPr>
                <a:t>問題</a:t>
              </a:r>
              <a:endParaRPr lang="ja-JP" altLang="en-US">
                <a:latin typeface="Times New Roman" pitchFamily="18" charset="0"/>
                <a:ea typeface="HG丸ｺﾞｼｯｸM-PRO" pitchFamily="50" charset="-128"/>
              </a:endParaRPr>
            </a:p>
          </p:txBody>
        </p:sp>
        <p:sp>
          <p:nvSpPr>
            <p:cNvPr id="1191" name="Rectangle 4"/>
            <p:cNvSpPr>
              <a:spLocks noChangeArrowheads="1"/>
            </p:cNvSpPr>
            <p:nvPr/>
          </p:nvSpPr>
          <p:spPr bwMode="auto">
            <a:xfrm>
              <a:off x="1355" y="397"/>
              <a:ext cx="26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a:solidFill>
                    <a:srgbClr val="000000"/>
                  </a:solidFill>
                  <a:latin typeface="HG創英角ｺﾞｼｯｸUB" pitchFamily="49" charset="-128"/>
                  <a:ea typeface="HG丸ｺﾞｼｯｸM-PRO" pitchFamily="50" charset="-128"/>
                </a:rPr>
                <a:t>を、</a:t>
              </a:r>
              <a:endParaRPr lang="ja-JP" altLang="en-US">
                <a:latin typeface="Times New Roman" pitchFamily="18" charset="0"/>
                <a:ea typeface="HG丸ｺﾞｼｯｸM-PRO" pitchFamily="50" charset="-128"/>
              </a:endParaRPr>
            </a:p>
          </p:txBody>
        </p:sp>
        <p:sp>
          <p:nvSpPr>
            <p:cNvPr id="1192" name="Rectangle 5"/>
            <p:cNvSpPr>
              <a:spLocks noChangeArrowheads="1"/>
            </p:cNvSpPr>
            <p:nvPr/>
          </p:nvSpPr>
          <p:spPr bwMode="auto">
            <a:xfrm>
              <a:off x="1975" y="385"/>
              <a:ext cx="26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a:solidFill>
                    <a:srgbClr val="000066"/>
                  </a:solidFill>
                  <a:latin typeface="HG創英角ｺﾞｼｯｸUB" pitchFamily="49" charset="-128"/>
                  <a:ea typeface="HG丸ｺﾞｼｯｸM-PRO" pitchFamily="50" charset="-128"/>
                </a:rPr>
                <a:t>解決</a:t>
              </a:r>
              <a:endParaRPr lang="ja-JP" altLang="en-US">
                <a:latin typeface="Times New Roman" pitchFamily="18" charset="0"/>
                <a:ea typeface="HG丸ｺﾞｼｯｸM-PRO" pitchFamily="50" charset="-128"/>
              </a:endParaRPr>
            </a:p>
          </p:txBody>
        </p:sp>
        <p:sp>
          <p:nvSpPr>
            <p:cNvPr id="1193" name="Rectangle 6"/>
            <p:cNvSpPr>
              <a:spLocks noChangeArrowheads="1"/>
            </p:cNvSpPr>
            <p:nvPr/>
          </p:nvSpPr>
          <p:spPr bwMode="auto">
            <a:xfrm>
              <a:off x="2559" y="385"/>
              <a:ext cx="26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a:solidFill>
                    <a:srgbClr val="000000"/>
                  </a:solidFill>
                  <a:latin typeface="HG創英角ｺﾞｼｯｸUB" pitchFamily="49" charset="-128"/>
                  <a:ea typeface="HG丸ｺﾞｼｯｸM-PRO" pitchFamily="50" charset="-128"/>
                </a:rPr>
                <a:t>する</a:t>
              </a:r>
              <a:endParaRPr lang="ja-JP" altLang="en-US">
                <a:latin typeface="Times New Roman" pitchFamily="18" charset="0"/>
                <a:ea typeface="HG丸ｺﾞｼｯｸM-PRO" pitchFamily="50" charset="-128"/>
              </a:endParaRPr>
            </a:p>
          </p:txBody>
        </p:sp>
      </p:grpSp>
      <p:grpSp>
        <p:nvGrpSpPr>
          <p:cNvPr id="610" name="Group 7"/>
          <p:cNvGrpSpPr>
            <a:grpSpLocks/>
          </p:cNvGrpSpPr>
          <p:nvPr/>
        </p:nvGrpSpPr>
        <p:grpSpPr bwMode="auto">
          <a:xfrm>
            <a:off x="4884600" y="1174110"/>
            <a:ext cx="520700" cy="144461"/>
            <a:chOff x="785" y="632"/>
            <a:chExt cx="85" cy="146"/>
          </a:xfrm>
        </p:grpSpPr>
        <p:sp>
          <p:nvSpPr>
            <p:cNvPr id="1188" name="Rectangle 8"/>
            <p:cNvSpPr>
              <a:spLocks noChangeArrowheads="1"/>
            </p:cNvSpPr>
            <p:nvPr/>
          </p:nvSpPr>
          <p:spPr bwMode="auto">
            <a:xfrm>
              <a:off x="815" y="632"/>
              <a:ext cx="25" cy="63"/>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1189" name="Freeform 9"/>
            <p:cNvSpPr>
              <a:spLocks/>
            </p:cNvSpPr>
            <p:nvPr/>
          </p:nvSpPr>
          <p:spPr bwMode="auto">
            <a:xfrm>
              <a:off x="785" y="694"/>
              <a:ext cx="85" cy="84"/>
            </a:xfrm>
            <a:custGeom>
              <a:avLst/>
              <a:gdLst>
                <a:gd name="T0" fmla="*/ 0 w 169"/>
                <a:gd name="T1" fmla="*/ 0 h 169"/>
                <a:gd name="T2" fmla="*/ 1 w 169"/>
                <a:gd name="T3" fmla="*/ 0 h 169"/>
                <a:gd name="T4" fmla="*/ 1 w 169"/>
                <a:gd name="T5" fmla="*/ 0 h 169"/>
                <a:gd name="T6" fmla="*/ 0 w 169"/>
                <a:gd name="T7" fmla="*/ 0 h 1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9" h="169">
                  <a:moveTo>
                    <a:pt x="0" y="0"/>
                  </a:moveTo>
                  <a:lnTo>
                    <a:pt x="84" y="169"/>
                  </a:lnTo>
                  <a:lnTo>
                    <a:pt x="169" y="0"/>
                  </a:lnTo>
                  <a:lnTo>
                    <a:pt x="0"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grpSp>
      <p:grpSp>
        <p:nvGrpSpPr>
          <p:cNvPr id="611" name="Group 12"/>
          <p:cNvGrpSpPr>
            <a:grpSpLocks/>
          </p:cNvGrpSpPr>
          <p:nvPr/>
        </p:nvGrpSpPr>
        <p:grpSpPr bwMode="auto">
          <a:xfrm>
            <a:off x="6759488" y="1177292"/>
            <a:ext cx="563564" cy="141288"/>
            <a:chOff x="2123" y="608"/>
            <a:chExt cx="85" cy="146"/>
          </a:xfrm>
        </p:grpSpPr>
        <p:sp>
          <p:nvSpPr>
            <p:cNvPr id="1186" name="Rectangle 13"/>
            <p:cNvSpPr>
              <a:spLocks noChangeArrowheads="1"/>
            </p:cNvSpPr>
            <p:nvPr/>
          </p:nvSpPr>
          <p:spPr bwMode="auto">
            <a:xfrm>
              <a:off x="2153" y="608"/>
              <a:ext cx="25" cy="62"/>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1187" name="Freeform 14"/>
            <p:cNvSpPr>
              <a:spLocks/>
            </p:cNvSpPr>
            <p:nvPr/>
          </p:nvSpPr>
          <p:spPr bwMode="auto">
            <a:xfrm>
              <a:off x="2123" y="669"/>
              <a:ext cx="85" cy="85"/>
            </a:xfrm>
            <a:custGeom>
              <a:avLst/>
              <a:gdLst>
                <a:gd name="T0" fmla="*/ 0 w 169"/>
                <a:gd name="T1" fmla="*/ 0 h 169"/>
                <a:gd name="T2" fmla="*/ 1 w 169"/>
                <a:gd name="T3" fmla="*/ 1 h 169"/>
                <a:gd name="T4" fmla="*/ 1 w 169"/>
                <a:gd name="T5" fmla="*/ 0 h 169"/>
                <a:gd name="T6" fmla="*/ 0 w 169"/>
                <a:gd name="T7" fmla="*/ 0 h 1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9" h="169">
                  <a:moveTo>
                    <a:pt x="0" y="0"/>
                  </a:moveTo>
                  <a:lnTo>
                    <a:pt x="84" y="169"/>
                  </a:lnTo>
                  <a:lnTo>
                    <a:pt x="169" y="0"/>
                  </a:lnTo>
                  <a:lnTo>
                    <a:pt x="0"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grpSp>
      <p:sp>
        <p:nvSpPr>
          <p:cNvPr id="612" name="AutoShape 15"/>
          <p:cNvSpPr>
            <a:spLocks noChangeArrowheads="1"/>
          </p:cNvSpPr>
          <p:nvPr/>
        </p:nvSpPr>
        <p:spPr bwMode="auto">
          <a:xfrm>
            <a:off x="3513000" y="1318575"/>
            <a:ext cx="2590800" cy="495300"/>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r>
              <a:rPr lang="ja-JP" altLang="en-US" sz="1200">
                <a:latin typeface="ＭＳ Ｐゴシック" pitchFamily="50" charset="-128"/>
                <a:ea typeface="HG丸ｺﾞｼｯｸM-PRO" pitchFamily="50" charset="-128"/>
              </a:rPr>
              <a:t>製品</a:t>
            </a:r>
            <a:r>
              <a:rPr lang="en-US" altLang="ja-JP" sz="1200">
                <a:latin typeface="ＭＳ Ｐゴシック" pitchFamily="50" charset="-128"/>
                <a:ea typeface="HG丸ｺﾞｼｯｸM-PRO" pitchFamily="50" charset="-128"/>
              </a:rPr>
              <a:t>､</a:t>
            </a:r>
            <a:r>
              <a:rPr lang="ja-JP" altLang="en-US" sz="1200">
                <a:latin typeface="ＭＳ Ｐゴシック" pitchFamily="50" charset="-128"/>
                <a:ea typeface="HG丸ｺﾞｼｯｸM-PRO" pitchFamily="50" charset="-128"/>
              </a:rPr>
              <a:t>サービス</a:t>
            </a:r>
            <a:r>
              <a:rPr lang="en-US" altLang="ja-JP" sz="1200">
                <a:latin typeface="ＭＳ Ｐゴシック" pitchFamily="50" charset="-128"/>
                <a:ea typeface="HG丸ｺﾞｼｯｸM-PRO" pitchFamily="50" charset="-128"/>
              </a:rPr>
              <a:t>､</a:t>
            </a:r>
            <a:r>
              <a:rPr lang="ja-JP" altLang="en-US" sz="1200">
                <a:latin typeface="ＭＳ Ｐゴシック" pitchFamily="50" charset="-128"/>
                <a:ea typeface="HG丸ｺﾞｼｯｸM-PRO" pitchFamily="50" charset="-128"/>
              </a:rPr>
              <a:t>仕事の</a:t>
            </a:r>
            <a:r>
              <a:rPr lang="ja-JP" altLang="en-US" sz="1200">
                <a:latin typeface="HG創英角ﾎﾟｯﾌﾟ体" pitchFamily="49" charset="-128"/>
                <a:ea typeface="HG丸ｺﾞｼｯｸM-PRO" pitchFamily="50" charset="-128"/>
              </a:rPr>
              <a:t>「あるべき姿</a:t>
            </a:r>
            <a:r>
              <a:rPr lang="en-US" altLang="ja-JP" sz="1200">
                <a:latin typeface="HG創英角ﾎﾟｯﾌﾟ体" pitchFamily="49" charset="-128"/>
                <a:ea typeface="HG丸ｺﾞｼｯｸM-PRO" pitchFamily="50" charset="-128"/>
              </a:rPr>
              <a:t>｣</a:t>
            </a:r>
            <a:r>
              <a:rPr lang="ja-JP" altLang="en-US" sz="1200">
                <a:latin typeface="HG創英角ﾎﾟｯﾌﾟ体" pitchFamily="49" charset="-128"/>
                <a:ea typeface="HG丸ｺﾞｼｯｸM-PRO" pitchFamily="50" charset="-128"/>
              </a:rPr>
              <a:t>と</a:t>
            </a:r>
            <a:r>
              <a:rPr lang="en-US" altLang="ja-JP" sz="1200">
                <a:latin typeface="HG創英角ﾎﾟｯﾌﾟ体" pitchFamily="49" charset="-128"/>
                <a:ea typeface="HG丸ｺﾞｼｯｸM-PRO" pitchFamily="50" charset="-128"/>
              </a:rPr>
              <a:t>｢</a:t>
            </a:r>
            <a:r>
              <a:rPr lang="ja-JP" altLang="en-US" sz="1200">
                <a:latin typeface="HG創英角ﾎﾟｯﾌﾟ体" pitchFamily="49" charset="-128"/>
                <a:ea typeface="HG丸ｺﾞｼｯｸM-PRO" pitchFamily="50" charset="-128"/>
              </a:rPr>
              <a:t>現状</a:t>
            </a:r>
            <a:r>
              <a:rPr lang="en-US" altLang="ja-JP" sz="1200">
                <a:latin typeface="HG創英角ﾎﾟｯﾌﾟ体" pitchFamily="49" charset="-128"/>
                <a:ea typeface="HG丸ｺﾞｼｯｸM-PRO" pitchFamily="50" charset="-128"/>
              </a:rPr>
              <a:t>｣</a:t>
            </a:r>
            <a:r>
              <a:rPr lang="ja-JP" altLang="en-US" sz="1200">
                <a:latin typeface="HG創英角ﾎﾟｯﾌﾟ体" pitchFamily="49" charset="-128"/>
                <a:ea typeface="HG丸ｺﾞｼｯｸM-PRO" pitchFamily="50" charset="-128"/>
              </a:rPr>
              <a:t>との間に差が生じる</a:t>
            </a:r>
            <a:endParaRPr lang="ja-JP" altLang="en-US" sz="1200">
              <a:latin typeface="ＭＳ Ｐゴシック" pitchFamily="50" charset="-128"/>
              <a:ea typeface="HG丸ｺﾞｼｯｸM-PRO" pitchFamily="50" charset="-128"/>
            </a:endParaRPr>
          </a:p>
        </p:txBody>
      </p:sp>
      <p:sp>
        <p:nvSpPr>
          <p:cNvPr id="613" name="AutoShape 16"/>
          <p:cNvSpPr>
            <a:spLocks noChangeArrowheads="1"/>
          </p:cNvSpPr>
          <p:nvPr/>
        </p:nvSpPr>
        <p:spPr bwMode="auto">
          <a:xfrm>
            <a:off x="6408600" y="1318575"/>
            <a:ext cx="2514600" cy="495300"/>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r>
              <a:rPr lang="ja-JP" altLang="en-US" sz="1200">
                <a:latin typeface="HG創英角ﾎﾟｯﾌﾟ体" pitchFamily="49" charset="-128"/>
                <a:ea typeface="HG丸ｺﾞｼｯｸM-PRO" pitchFamily="50" charset="-128"/>
              </a:rPr>
              <a:t>「あるべき姿</a:t>
            </a:r>
            <a:r>
              <a:rPr lang="en-US" altLang="ja-JP" sz="1200">
                <a:latin typeface="HG創英角ﾎﾟｯﾌﾟ体" pitchFamily="49" charset="-128"/>
                <a:ea typeface="HG丸ｺﾞｼｯｸM-PRO" pitchFamily="50" charset="-128"/>
              </a:rPr>
              <a:t>｣</a:t>
            </a:r>
            <a:r>
              <a:rPr lang="ja-JP" altLang="en-US" sz="1200">
                <a:latin typeface="HG創英角ﾎﾟｯﾌﾟ体" pitchFamily="49" charset="-128"/>
                <a:ea typeface="HG丸ｺﾞｼｯｸM-PRO" pitchFamily="50" charset="-128"/>
              </a:rPr>
              <a:t>と</a:t>
            </a:r>
            <a:r>
              <a:rPr lang="en-US" altLang="ja-JP" sz="1200">
                <a:latin typeface="HG創英角ﾎﾟｯﾌﾟ体" pitchFamily="49" charset="-128"/>
                <a:ea typeface="HG丸ｺﾞｼｯｸM-PRO" pitchFamily="50" charset="-128"/>
              </a:rPr>
              <a:t>｢</a:t>
            </a:r>
            <a:r>
              <a:rPr lang="ja-JP" altLang="en-US" sz="1200">
                <a:latin typeface="HG創英角ﾎﾟｯﾌﾟ体" pitchFamily="49" charset="-128"/>
                <a:ea typeface="HG丸ｺﾞｼｯｸM-PRO" pitchFamily="50" charset="-128"/>
              </a:rPr>
              <a:t>現状</a:t>
            </a:r>
            <a:r>
              <a:rPr lang="en-US" altLang="ja-JP" sz="1200">
                <a:latin typeface="HG創英角ﾎﾟｯﾌﾟ体" pitchFamily="49" charset="-128"/>
                <a:ea typeface="HG丸ｺﾞｼｯｸM-PRO" pitchFamily="50" charset="-128"/>
              </a:rPr>
              <a:t>｣</a:t>
            </a:r>
            <a:r>
              <a:rPr lang="ja-JP" altLang="en-US" sz="1200">
                <a:latin typeface="HG創英角ﾎﾟｯﾌﾟ体" pitchFamily="49" charset="-128"/>
                <a:ea typeface="HG丸ｺﾞｼｯｸM-PRO" pitchFamily="50" charset="-128"/>
              </a:rPr>
              <a:t>との間に生じる差を解消する</a:t>
            </a:r>
          </a:p>
        </p:txBody>
      </p:sp>
      <p:pic>
        <p:nvPicPr>
          <p:cNvPr id="4100" name="Picture 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3000" y="1906864"/>
            <a:ext cx="8073254" cy="4858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テキスト ボックス 1">
            <a:extLst>
              <a:ext uri="{FF2B5EF4-FFF2-40B4-BE49-F238E27FC236}">
                <a16:creationId xmlns:a16="http://schemas.microsoft.com/office/drawing/2014/main" id="{E4DD908A-6D7F-7FC3-402D-914C220B1C2A}"/>
              </a:ext>
            </a:extLst>
          </p:cNvPr>
          <p:cNvSpPr txBox="1"/>
          <p:nvPr/>
        </p:nvSpPr>
        <p:spPr>
          <a:xfrm>
            <a:off x="9115937" y="5337"/>
            <a:ext cx="76830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7/24</a:t>
            </a:r>
            <a:endParaRPr kumimoji="1" lang="ja-JP" altLang="en-US" b="0" dirty="0">
              <a:latin typeface="Meiryo UI" panose="020B0604030504040204" pitchFamily="50" charset="-128"/>
              <a:ea typeface="Meiryo UI" panose="020B0604030504040204" pitchFamily="50" charset="-128"/>
            </a:endParaRPr>
          </a:p>
        </p:txBody>
      </p:sp>
      <p:pic>
        <p:nvPicPr>
          <p:cNvPr id="3" name="023-33s">
            <a:hlinkClick r:id="" action="ppaction://media"/>
            <a:extLst>
              <a:ext uri="{FF2B5EF4-FFF2-40B4-BE49-F238E27FC236}">
                <a16:creationId xmlns:a16="http://schemas.microsoft.com/office/drawing/2014/main" id="{49730C8E-5323-41AF-D52E-B1A6730E884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492" y="0"/>
            <a:ext cx="406400" cy="406400"/>
          </a:xfrm>
          <a:prstGeom prst="rect">
            <a:avLst/>
          </a:prstGeom>
        </p:spPr>
      </p:pic>
      <p:pic>
        <p:nvPicPr>
          <p:cNvPr id="4" name="024-28s">
            <a:hlinkClick r:id="" action="ppaction://media"/>
            <a:extLst>
              <a:ext uri="{FF2B5EF4-FFF2-40B4-BE49-F238E27FC236}">
                <a16:creationId xmlns:a16="http://schemas.microsoft.com/office/drawing/2014/main" id="{5F112BA3-AAD5-3F9A-5156-1054426A997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46492" y="406400"/>
            <a:ext cx="406400" cy="406400"/>
          </a:xfrm>
          <a:prstGeom prst="rect">
            <a:avLst/>
          </a:prstGeom>
        </p:spPr>
      </p:pic>
    </p:spTree>
    <p:extLst>
      <p:ext uri="{BB962C8B-B14F-4D97-AF65-F5344CB8AC3E}">
        <p14:creationId xmlns:p14="http://schemas.microsoft.com/office/powerpoint/2010/main" val="1540060458"/>
      </p:ext>
    </p:extLst>
  </p:cSld>
  <p:clrMapOvr>
    <a:masterClrMapping/>
  </p:clrMapOvr>
  <mc:AlternateContent xmlns:mc="http://schemas.openxmlformats.org/markup-compatibility/2006" xmlns:p14="http://schemas.microsoft.com/office/powerpoint/2010/main">
    <mc:Choice Requires="p14">
      <p:transition p14:dur="10" advClick="0" advTm="62000"/>
    </mc:Choice>
    <mc:Fallback xmlns="">
      <p:transition advClick="0" advTm="6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109"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84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3"/>
                </p:tgtEl>
              </p:cMediaNode>
            </p:audio>
            <p:audio>
              <p:cMediaNode vol="80000" showWhenStopped="0">
                <p:cTn id="12"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173" y="1892633"/>
            <a:ext cx="8073254" cy="4484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tangle 11"/>
          <p:cNvSpPr>
            <a:spLocks noChangeArrowheads="1"/>
          </p:cNvSpPr>
          <p:nvPr/>
        </p:nvSpPr>
        <p:spPr bwMode="auto">
          <a:xfrm>
            <a:off x="932165" y="781223"/>
            <a:ext cx="30937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ja-JP" altLang="en-US" sz="2400" dirty="0">
                <a:latin typeface="ＭＳ Ｐゴシック" pitchFamily="50" charset="-128"/>
                <a:ea typeface="HG丸ｺﾞｼｯｸM-PRO" pitchFamily="50" charset="-128"/>
              </a:rPr>
              <a:t>７－２．課題達成とは</a:t>
            </a:r>
            <a:endParaRPr lang="ja-JP" altLang="en-US" sz="2400" dirty="0">
              <a:ea typeface="HG丸ｺﾞｼｯｸM-PRO" pitchFamily="50" charset="-128"/>
            </a:endParaRPr>
          </a:p>
        </p:txBody>
      </p:sp>
      <p:sp>
        <p:nvSpPr>
          <p:cNvPr id="608" name="Text Box 3"/>
          <p:cNvSpPr txBox="1">
            <a:spLocks noChangeArrowheads="1"/>
          </p:cNvSpPr>
          <p:nvPr/>
        </p:nvSpPr>
        <p:spPr bwMode="auto">
          <a:xfrm>
            <a:off x="480648" y="100015"/>
            <a:ext cx="8836269" cy="66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p>
            <a:pPr>
              <a:defRPr/>
            </a:pPr>
            <a:r>
              <a:rPr lang="ja-JP" altLang="en-US"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　</a:t>
            </a:r>
            <a:r>
              <a:rPr lang="en-US" altLang="ja-JP"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 7</a:t>
            </a:r>
            <a:r>
              <a:rPr lang="ja-JP" altLang="en-US" sz="3200" i="1" dirty="0" err="1">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a:t>
            </a:r>
            <a:r>
              <a:rPr lang="ja-JP" altLang="en-US"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問題と課題の違い</a:t>
            </a:r>
          </a:p>
        </p:txBody>
      </p:sp>
      <p:grpSp>
        <p:nvGrpSpPr>
          <p:cNvPr id="626" name="グループ化 625"/>
          <p:cNvGrpSpPr/>
          <p:nvPr/>
        </p:nvGrpSpPr>
        <p:grpSpPr>
          <a:xfrm>
            <a:off x="3510932" y="909001"/>
            <a:ext cx="5486400" cy="898525"/>
            <a:chOff x="9334123" y="319847"/>
            <a:chExt cx="5486400" cy="898525"/>
          </a:xfrm>
        </p:grpSpPr>
        <p:sp>
          <p:nvSpPr>
            <p:cNvPr id="627" name="Rectangle 1258"/>
            <p:cNvSpPr>
              <a:spLocks noChangeArrowheads="1"/>
            </p:cNvSpPr>
            <p:nvPr/>
          </p:nvSpPr>
          <p:spPr bwMode="auto">
            <a:xfrm>
              <a:off x="10772398" y="319847"/>
              <a:ext cx="4143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a:solidFill>
                    <a:srgbClr val="000000"/>
                  </a:solidFill>
                  <a:latin typeface="HG創英角ｺﾞｼｯｸUB" pitchFamily="49" charset="-128"/>
                  <a:ea typeface="HG丸ｺﾞｼｯｸM-PRO" pitchFamily="50" charset="-128"/>
                </a:rPr>
                <a:t>課題</a:t>
              </a:r>
              <a:endParaRPr lang="ja-JP" altLang="en-US">
                <a:latin typeface="Times New Roman" pitchFamily="18" charset="0"/>
                <a:ea typeface="HG丸ｺﾞｼｯｸM-PRO" pitchFamily="50" charset="-128"/>
              </a:endParaRPr>
            </a:p>
          </p:txBody>
        </p:sp>
        <p:sp>
          <p:nvSpPr>
            <p:cNvPr id="628" name="Rectangle 1259"/>
            <p:cNvSpPr>
              <a:spLocks noChangeArrowheads="1"/>
            </p:cNvSpPr>
            <p:nvPr/>
          </p:nvSpPr>
          <p:spPr bwMode="auto">
            <a:xfrm>
              <a:off x="11780461" y="327785"/>
              <a:ext cx="41433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a:solidFill>
                    <a:srgbClr val="000000"/>
                  </a:solidFill>
                  <a:latin typeface="HG創英角ｺﾞｼｯｸUB" pitchFamily="49" charset="-128"/>
                  <a:ea typeface="HG丸ｺﾞｼｯｸM-PRO" pitchFamily="50" charset="-128"/>
                </a:rPr>
                <a:t>を、</a:t>
              </a:r>
              <a:endParaRPr lang="ja-JP" altLang="en-US">
                <a:latin typeface="Times New Roman" pitchFamily="18" charset="0"/>
                <a:ea typeface="HG丸ｺﾞｼｯｸM-PRO" pitchFamily="50" charset="-128"/>
              </a:endParaRPr>
            </a:p>
          </p:txBody>
        </p:sp>
        <p:sp>
          <p:nvSpPr>
            <p:cNvPr id="629" name="Rectangle 1260"/>
            <p:cNvSpPr>
              <a:spLocks noChangeArrowheads="1"/>
            </p:cNvSpPr>
            <p:nvPr/>
          </p:nvSpPr>
          <p:spPr bwMode="auto">
            <a:xfrm>
              <a:off x="12880598" y="348422"/>
              <a:ext cx="41433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a:solidFill>
                    <a:srgbClr val="000000"/>
                  </a:solidFill>
                  <a:latin typeface="HG創英角ｺﾞｼｯｸUB" pitchFamily="49" charset="-128"/>
                  <a:ea typeface="HG丸ｺﾞｼｯｸM-PRO" pitchFamily="50" charset="-128"/>
                </a:rPr>
                <a:t>達成</a:t>
              </a:r>
              <a:endParaRPr lang="ja-JP" altLang="en-US">
                <a:latin typeface="Times New Roman" pitchFamily="18" charset="0"/>
                <a:ea typeface="HG丸ｺﾞｼｯｸM-PRO" pitchFamily="50" charset="-128"/>
              </a:endParaRPr>
            </a:p>
          </p:txBody>
        </p:sp>
        <p:sp>
          <p:nvSpPr>
            <p:cNvPr id="630" name="Rectangle 1261"/>
            <p:cNvSpPr>
              <a:spLocks noChangeArrowheads="1"/>
            </p:cNvSpPr>
            <p:nvPr/>
          </p:nvSpPr>
          <p:spPr bwMode="auto">
            <a:xfrm>
              <a:off x="13741023" y="327785"/>
              <a:ext cx="41433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a:solidFill>
                    <a:srgbClr val="000000"/>
                  </a:solidFill>
                  <a:latin typeface="HG創英角ｺﾞｼｯｸUB" pitchFamily="49" charset="-128"/>
                  <a:ea typeface="HG丸ｺﾞｼｯｸM-PRO" pitchFamily="50" charset="-128"/>
                </a:rPr>
                <a:t>する</a:t>
              </a:r>
              <a:endParaRPr lang="ja-JP" altLang="en-US">
                <a:latin typeface="Times New Roman" pitchFamily="18" charset="0"/>
                <a:ea typeface="HG丸ｺﾞｼｯｸM-PRO" pitchFamily="50" charset="-128"/>
              </a:endParaRPr>
            </a:p>
          </p:txBody>
        </p:sp>
        <p:grpSp>
          <p:nvGrpSpPr>
            <p:cNvPr id="631" name="Group 1263"/>
            <p:cNvGrpSpPr>
              <a:grpSpLocks/>
            </p:cNvGrpSpPr>
            <p:nvPr/>
          </p:nvGrpSpPr>
          <p:grpSpPr bwMode="auto">
            <a:xfrm>
              <a:off x="10629538" y="581785"/>
              <a:ext cx="698501" cy="141287"/>
              <a:chOff x="1173" y="3221"/>
              <a:chExt cx="80" cy="115"/>
            </a:xfrm>
          </p:grpSpPr>
          <p:sp>
            <p:nvSpPr>
              <p:cNvPr id="637" name="Rectangle 1264"/>
              <p:cNvSpPr>
                <a:spLocks noChangeArrowheads="1"/>
              </p:cNvSpPr>
              <p:nvPr/>
            </p:nvSpPr>
            <p:spPr bwMode="auto">
              <a:xfrm>
                <a:off x="1201" y="3221"/>
                <a:ext cx="23" cy="36"/>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638" name="Freeform 1265"/>
              <p:cNvSpPr>
                <a:spLocks/>
              </p:cNvSpPr>
              <p:nvPr/>
            </p:nvSpPr>
            <p:spPr bwMode="auto">
              <a:xfrm>
                <a:off x="1173" y="3256"/>
                <a:ext cx="80" cy="80"/>
              </a:xfrm>
              <a:custGeom>
                <a:avLst/>
                <a:gdLst>
                  <a:gd name="T0" fmla="*/ 0 w 241"/>
                  <a:gd name="T1" fmla="*/ 0 h 241"/>
                  <a:gd name="T2" fmla="*/ 0 w 241"/>
                  <a:gd name="T3" fmla="*/ 0 h 241"/>
                  <a:gd name="T4" fmla="*/ 0 w 241"/>
                  <a:gd name="T5" fmla="*/ 0 h 241"/>
                  <a:gd name="T6" fmla="*/ 0 w 241"/>
                  <a:gd name="T7" fmla="*/ 0 h 2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1" h="241">
                    <a:moveTo>
                      <a:pt x="0" y="0"/>
                    </a:moveTo>
                    <a:lnTo>
                      <a:pt x="120" y="241"/>
                    </a:lnTo>
                    <a:lnTo>
                      <a:pt x="241" y="0"/>
                    </a:lnTo>
                    <a:lnTo>
                      <a:pt x="0" y="0"/>
                    </a:lnTo>
                    <a:close/>
                  </a:path>
                </a:pathLst>
              </a:cu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grpSp>
        <p:grpSp>
          <p:nvGrpSpPr>
            <p:cNvPr id="632" name="Group 1266"/>
            <p:cNvGrpSpPr>
              <a:grpSpLocks/>
            </p:cNvGrpSpPr>
            <p:nvPr/>
          </p:nvGrpSpPr>
          <p:grpSpPr bwMode="auto">
            <a:xfrm>
              <a:off x="12763154" y="581785"/>
              <a:ext cx="698501" cy="141287"/>
              <a:chOff x="2466" y="3221"/>
              <a:chExt cx="80" cy="115"/>
            </a:xfrm>
          </p:grpSpPr>
          <p:sp>
            <p:nvSpPr>
              <p:cNvPr id="635" name="Rectangle 1267"/>
              <p:cNvSpPr>
                <a:spLocks noChangeArrowheads="1"/>
              </p:cNvSpPr>
              <p:nvPr/>
            </p:nvSpPr>
            <p:spPr bwMode="auto">
              <a:xfrm>
                <a:off x="2494" y="3221"/>
                <a:ext cx="23" cy="36"/>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636" name="Freeform 1268"/>
              <p:cNvSpPr>
                <a:spLocks/>
              </p:cNvSpPr>
              <p:nvPr/>
            </p:nvSpPr>
            <p:spPr bwMode="auto">
              <a:xfrm>
                <a:off x="2466" y="3256"/>
                <a:ext cx="80" cy="80"/>
              </a:xfrm>
              <a:custGeom>
                <a:avLst/>
                <a:gdLst>
                  <a:gd name="T0" fmla="*/ 0 w 241"/>
                  <a:gd name="T1" fmla="*/ 0 h 241"/>
                  <a:gd name="T2" fmla="*/ 0 w 241"/>
                  <a:gd name="T3" fmla="*/ 0 h 241"/>
                  <a:gd name="T4" fmla="*/ 0 w 241"/>
                  <a:gd name="T5" fmla="*/ 0 h 241"/>
                  <a:gd name="T6" fmla="*/ 0 w 241"/>
                  <a:gd name="T7" fmla="*/ 0 h 2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1" h="241">
                    <a:moveTo>
                      <a:pt x="0" y="0"/>
                    </a:moveTo>
                    <a:lnTo>
                      <a:pt x="120" y="241"/>
                    </a:lnTo>
                    <a:lnTo>
                      <a:pt x="241" y="0"/>
                    </a:lnTo>
                    <a:lnTo>
                      <a:pt x="0" y="0"/>
                    </a:lnTo>
                    <a:close/>
                  </a:path>
                </a:pathLst>
              </a:cu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grpSp>
        <p:sp>
          <p:nvSpPr>
            <p:cNvPr id="633" name="AutoShape 1269"/>
            <p:cNvSpPr>
              <a:spLocks noChangeArrowheads="1"/>
            </p:cNvSpPr>
            <p:nvPr/>
          </p:nvSpPr>
          <p:spPr bwMode="auto">
            <a:xfrm>
              <a:off x="9334123" y="731010"/>
              <a:ext cx="3305175" cy="487362"/>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200" dirty="0">
                  <a:latin typeface="Times New Roman" pitchFamily="18" charset="0"/>
                  <a:ea typeface="HG丸ｺﾞｼｯｸM-PRO" pitchFamily="50" charset="-128"/>
                </a:rPr>
                <a:t>今、問題が発生していなくても、甘んじず</a:t>
              </a:r>
              <a:endParaRPr lang="en-US" altLang="ja-JP" sz="1200" dirty="0">
                <a:latin typeface="Times New Roman" pitchFamily="18" charset="0"/>
                <a:ea typeface="HG丸ｺﾞｼｯｸM-PRO" pitchFamily="50" charset="-128"/>
              </a:endParaRPr>
            </a:p>
            <a:p>
              <a:pPr eaLnBrk="1" hangingPunct="1"/>
              <a:r>
                <a:rPr lang="ja-JP" altLang="en-US" sz="1200" dirty="0">
                  <a:latin typeface="Times New Roman" pitchFamily="18" charset="0"/>
                  <a:ea typeface="HG丸ｺﾞｼｯｸM-PRO" pitchFamily="50" charset="-128"/>
                </a:rPr>
                <a:t>意識的に問題をつくる・設定する</a:t>
              </a:r>
            </a:p>
          </p:txBody>
        </p:sp>
        <p:sp>
          <p:nvSpPr>
            <p:cNvPr id="634" name="AutoShape 1270"/>
            <p:cNvSpPr>
              <a:spLocks noChangeArrowheads="1"/>
            </p:cNvSpPr>
            <p:nvPr/>
          </p:nvSpPr>
          <p:spPr bwMode="auto">
            <a:xfrm>
              <a:off x="12731373" y="731010"/>
              <a:ext cx="2089150" cy="487362"/>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r>
                <a:rPr lang="ja-JP" altLang="en-US" sz="1200">
                  <a:latin typeface="HGP創英角ﾎﾟｯﾌﾟ体" pitchFamily="50" charset="-128"/>
                  <a:ea typeface="HG丸ｺﾞｼｯｸM-PRO" pitchFamily="50" charset="-128"/>
                </a:rPr>
                <a:t>成し遂げる</a:t>
              </a:r>
            </a:p>
          </p:txBody>
        </p:sp>
      </p:grpSp>
      <p:sp>
        <p:nvSpPr>
          <p:cNvPr id="2" name="テキスト ボックス 1">
            <a:extLst>
              <a:ext uri="{FF2B5EF4-FFF2-40B4-BE49-F238E27FC236}">
                <a16:creationId xmlns:a16="http://schemas.microsoft.com/office/drawing/2014/main" id="{31A46E8C-D14E-48A0-1A0D-41424417EE23}"/>
              </a:ext>
            </a:extLst>
          </p:cNvPr>
          <p:cNvSpPr txBox="1"/>
          <p:nvPr/>
        </p:nvSpPr>
        <p:spPr>
          <a:xfrm>
            <a:off x="9115937" y="5337"/>
            <a:ext cx="76830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8/24</a:t>
            </a:r>
            <a:endParaRPr kumimoji="1" lang="ja-JP" altLang="en-US" b="0" dirty="0">
              <a:latin typeface="Meiryo UI" panose="020B0604030504040204" pitchFamily="50" charset="-128"/>
              <a:ea typeface="Meiryo UI" panose="020B0604030504040204" pitchFamily="50" charset="-128"/>
            </a:endParaRPr>
          </a:p>
        </p:txBody>
      </p:sp>
      <p:pic>
        <p:nvPicPr>
          <p:cNvPr id="3" name="025-45s">
            <a:hlinkClick r:id="" action="ppaction://media"/>
            <a:extLst>
              <a:ext uri="{FF2B5EF4-FFF2-40B4-BE49-F238E27FC236}">
                <a16:creationId xmlns:a16="http://schemas.microsoft.com/office/drawing/2014/main" id="{BA9853C1-E428-C0BC-8619-93600689CD4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8540" y="-28586"/>
            <a:ext cx="406400" cy="406400"/>
          </a:xfrm>
          <a:prstGeom prst="rect">
            <a:avLst/>
          </a:prstGeom>
        </p:spPr>
      </p:pic>
    </p:spTree>
    <p:extLst>
      <p:ext uri="{BB962C8B-B14F-4D97-AF65-F5344CB8AC3E}">
        <p14:creationId xmlns:p14="http://schemas.microsoft.com/office/powerpoint/2010/main" val="3091100760"/>
      </p:ext>
    </p:extLst>
  </p:cSld>
  <p:clrMapOvr>
    <a:masterClrMapping/>
  </p:clrMapOvr>
  <mc:AlternateContent xmlns:mc="http://schemas.openxmlformats.org/markup-compatibility/2006" xmlns:p14="http://schemas.microsoft.com/office/powerpoint/2010/main">
    <mc:Choice Requires="p14">
      <p:transition p14:dur="10" advClick="0" advTm="46000"/>
    </mc:Choice>
    <mc:Fallback xmlns="">
      <p:transition advClick="0" advTm="46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 name="Rectangle 11"/>
          <p:cNvSpPr>
            <a:spLocks noChangeArrowheads="1"/>
          </p:cNvSpPr>
          <p:nvPr/>
        </p:nvSpPr>
        <p:spPr bwMode="auto">
          <a:xfrm>
            <a:off x="932166" y="781223"/>
            <a:ext cx="64969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ja-JP" altLang="en-US" sz="2400" dirty="0">
                <a:latin typeface="ＭＳ Ｐゴシック" pitchFamily="50" charset="-128"/>
                <a:ea typeface="HG丸ｺﾞｼｯｸM-PRO" pitchFamily="50" charset="-128"/>
              </a:rPr>
              <a:t>７－３．問題解決型と課題達成型の特徴の違い</a:t>
            </a:r>
            <a:endParaRPr lang="ja-JP" altLang="en-US" sz="2400" dirty="0">
              <a:ea typeface="HG丸ｺﾞｼｯｸM-PRO" pitchFamily="50" charset="-128"/>
            </a:endParaRPr>
          </a:p>
        </p:txBody>
      </p:sp>
      <p:sp>
        <p:nvSpPr>
          <p:cNvPr id="608" name="Text Box 3"/>
          <p:cNvSpPr txBox="1">
            <a:spLocks noChangeArrowheads="1"/>
          </p:cNvSpPr>
          <p:nvPr/>
        </p:nvSpPr>
        <p:spPr bwMode="auto">
          <a:xfrm>
            <a:off x="480648" y="100015"/>
            <a:ext cx="8836269" cy="66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p>
            <a:pPr>
              <a:defRPr/>
            </a:pPr>
            <a:r>
              <a:rPr lang="ja-JP" altLang="en-US"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　</a:t>
            </a:r>
            <a:r>
              <a:rPr lang="en-US" altLang="ja-JP"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 7</a:t>
            </a:r>
            <a:r>
              <a:rPr lang="ja-JP" altLang="en-US" sz="3200" i="1" dirty="0" err="1">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a:t>
            </a:r>
            <a:r>
              <a:rPr lang="ja-JP" altLang="en-US"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問題と課題の違い</a:t>
            </a:r>
          </a:p>
        </p:txBody>
      </p:sp>
      <p:grpSp>
        <p:nvGrpSpPr>
          <p:cNvPr id="609" name="Group 4"/>
          <p:cNvGrpSpPr>
            <a:grpSpLocks/>
          </p:cNvGrpSpPr>
          <p:nvPr/>
        </p:nvGrpSpPr>
        <p:grpSpPr bwMode="auto">
          <a:xfrm>
            <a:off x="0" y="1382716"/>
            <a:ext cx="1117609" cy="1416045"/>
            <a:chOff x="262" y="1014"/>
            <a:chExt cx="868" cy="998"/>
          </a:xfrm>
        </p:grpSpPr>
        <p:sp>
          <p:nvSpPr>
            <p:cNvPr id="614" name="Freeform 5"/>
            <p:cNvSpPr>
              <a:spLocks/>
            </p:cNvSpPr>
            <p:nvPr/>
          </p:nvSpPr>
          <p:spPr bwMode="auto">
            <a:xfrm>
              <a:off x="503" y="1886"/>
              <a:ext cx="53" cy="45"/>
            </a:xfrm>
            <a:custGeom>
              <a:avLst/>
              <a:gdLst>
                <a:gd name="T0" fmla="*/ 5 w 53"/>
                <a:gd name="T1" fmla="*/ 0 h 45"/>
                <a:gd name="T2" fmla="*/ 0 w 53"/>
                <a:gd name="T3" fmla="*/ 45 h 45"/>
                <a:gd name="T4" fmla="*/ 51 w 53"/>
                <a:gd name="T5" fmla="*/ 45 h 45"/>
                <a:gd name="T6" fmla="*/ 53 w 53"/>
                <a:gd name="T7" fmla="*/ 0 h 45"/>
                <a:gd name="T8" fmla="*/ 5 w 53"/>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45">
                  <a:moveTo>
                    <a:pt x="5" y="0"/>
                  </a:moveTo>
                  <a:lnTo>
                    <a:pt x="0" y="45"/>
                  </a:lnTo>
                  <a:lnTo>
                    <a:pt x="51" y="45"/>
                  </a:lnTo>
                  <a:lnTo>
                    <a:pt x="53" y="0"/>
                  </a:lnTo>
                  <a:lnTo>
                    <a:pt x="5" y="0"/>
                  </a:lnTo>
                  <a:close/>
                </a:path>
              </a:pathLst>
            </a:custGeom>
            <a:solidFill>
              <a:srgbClr val="0000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15" name="Freeform 6"/>
            <p:cNvSpPr>
              <a:spLocks/>
            </p:cNvSpPr>
            <p:nvPr/>
          </p:nvSpPr>
          <p:spPr bwMode="auto">
            <a:xfrm>
              <a:off x="672" y="1872"/>
              <a:ext cx="53" cy="56"/>
            </a:xfrm>
            <a:custGeom>
              <a:avLst/>
              <a:gdLst>
                <a:gd name="T0" fmla="*/ 5 w 53"/>
                <a:gd name="T1" fmla="*/ 6 h 56"/>
                <a:gd name="T2" fmla="*/ 0 w 53"/>
                <a:gd name="T3" fmla="*/ 56 h 56"/>
                <a:gd name="T4" fmla="*/ 50 w 53"/>
                <a:gd name="T5" fmla="*/ 53 h 56"/>
                <a:gd name="T6" fmla="*/ 53 w 53"/>
                <a:gd name="T7" fmla="*/ 0 h 56"/>
                <a:gd name="T8" fmla="*/ 5 w 53"/>
                <a:gd name="T9" fmla="*/ 6 h 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56">
                  <a:moveTo>
                    <a:pt x="5" y="6"/>
                  </a:moveTo>
                  <a:lnTo>
                    <a:pt x="0" y="56"/>
                  </a:lnTo>
                  <a:lnTo>
                    <a:pt x="50" y="53"/>
                  </a:lnTo>
                  <a:lnTo>
                    <a:pt x="53" y="0"/>
                  </a:lnTo>
                  <a:lnTo>
                    <a:pt x="5" y="6"/>
                  </a:lnTo>
                  <a:close/>
                </a:path>
              </a:pathLst>
            </a:custGeom>
            <a:solidFill>
              <a:srgbClr val="0000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16" name="Freeform 7"/>
            <p:cNvSpPr>
              <a:spLocks/>
            </p:cNvSpPr>
            <p:nvPr/>
          </p:nvSpPr>
          <p:spPr bwMode="auto">
            <a:xfrm>
              <a:off x="650" y="1923"/>
              <a:ext cx="190" cy="86"/>
            </a:xfrm>
            <a:custGeom>
              <a:avLst/>
              <a:gdLst>
                <a:gd name="T0" fmla="*/ 43 w 190"/>
                <a:gd name="T1" fmla="*/ 0 h 86"/>
                <a:gd name="T2" fmla="*/ 29 w 190"/>
                <a:gd name="T3" fmla="*/ 0 h 86"/>
                <a:gd name="T4" fmla="*/ 14 w 190"/>
                <a:gd name="T5" fmla="*/ 5 h 86"/>
                <a:gd name="T6" fmla="*/ 5 w 190"/>
                <a:gd name="T7" fmla="*/ 19 h 86"/>
                <a:gd name="T8" fmla="*/ 0 w 190"/>
                <a:gd name="T9" fmla="*/ 39 h 86"/>
                <a:gd name="T10" fmla="*/ 2 w 190"/>
                <a:gd name="T11" fmla="*/ 50 h 86"/>
                <a:gd name="T12" fmla="*/ 12 w 190"/>
                <a:gd name="T13" fmla="*/ 58 h 86"/>
                <a:gd name="T14" fmla="*/ 24 w 190"/>
                <a:gd name="T15" fmla="*/ 67 h 86"/>
                <a:gd name="T16" fmla="*/ 43 w 190"/>
                <a:gd name="T17" fmla="*/ 72 h 86"/>
                <a:gd name="T18" fmla="*/ 63 w 190"/>
                <a:gd name="T19" fmla="*/ 78 h 86"/>
                <a:gd name="T20" fmla="*/ 87 w 190"/>
                <a:gd name="T21" fmla="*/ 83 h 86"/>
                <a:gd name="T22" fmla="*/ 135 w 190"/>
                <a:gd name="T23" fmla="*/ 86 h 86"/>
                <a:gd name="T24" fmla="*/ 164 w 190"/>
                <a:gd name="T25" fmla="*/ 86 h 86"/>
                <a:gd name="T26" fmla="*/ 181 w 190"/>
                <a:gd name="T27" fmla="*/ 80 h 86"/>
                <a:gd name="T28" fmla="*/ 190 w 190"/>
                <a:gd name="T29" fmla="*/ 75 h 86"/>
                <a:gd name="T30" fmla="*/ 190 w 190"/>
                <a:gd name="T31" fmla="*/ 67 h 86"/>
                <a:gd name="T32" fmla="*/ 186 w 190"/>
                <a:gd name="T33" fmla="*/ 58 h 86"/>
                <a:gd name="T34" fmla="*/ 174 w 190"/>
                <a:gd name="T35" fmla="*/ 44 h 86"/>
                <a:gd name="T36" fmla="*/ 157 w 190"/>
                <a:gd name="T37" fmla="*/ 36 h 86"/>
                <a:gd name="T38" fmla="*/ 135 w 190"/>
                <a:gd name="T39" fmla="*/ 25 h 86"/>
                <a:gd name="T40" fmla="*/ 89 w 190"/>
                <a:gd name="T41" fmla="*/ 5 h 86"/>
                <a:gd name="T42" fmla="*/ 65 w 190"/>
                <a:gd name="T43" fmla="*/ 0 h 86"/>
                <a:gd name="T44" fmla="*/ 43 w 190"/>
                <a:gd name="T45" fmla="*/ 0 h 86"/>
                <a:gd name="T46" fmla="*/ 43 w 190"/>
                <a:gd name="T47" fmla="*/ 0 h 8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90" h="86">
                  <a:moveTo>
                    <a:pt x="43" y="0"/>
                  </a:moveTo>
                  <a:lnTo>
                    <a:pt x="29" y="0"/>
                  </a:lnTo>
                  <a:lnTo>
                    <a:pt x="14" y="5"/>
                  </a:lnTo>
                  <a:lnTo>
                    <a:pt x="5" y="19"/>
                  </a:lnTo>
                  <a:lnTo>
                    <a:pt x="0" y="39"/>
                  </a:lnTo>
                  <a:lnTo>
                    <a:pt x="2" y="50"/>
                  </a:lnTo>
                  <a:lnTo>
                    <a:pt x="12" y="58"/>
                  </a:lnTo>
                  <a:lnTo>
                    <a:pt x="24" y="67"/>
                  </a:lnTo>
                  <a:lnTo>
                    <a:pt x="43" y="72"/>
                  </a:lnTo>
                  <a:lnTo>
                    <a:pt x="63" y="78"/>
                  </a:lnTo>
                  <a:lnTo>
                    <a:pt x="87" y="83"/>
                  </a:lnTo>
                  <a:lnTo>
                    <a:pt x="135" y="86"/>
                  </a:lnTo>
                  <a:lnTo>
                    <a:pt x="164" y="86"/>
                  </a:lnTo>
                  <a:lnTo>
                    <a:pt x="181" y="80"/>
                  </a:lnTo>
                  <a:lnTo>
                    <a:pt x="190" y="75"/>
                  </a:lnTo>
                  <a:lnTo>
                    <a:pt x="190" y="67"/>
                  </a:lnTo>
                  <a:lnTo>
                    <a:pt x="186" y="58"/>
                  </a:lnTo>
                  <a:lnTo>
                    <a:pt x="174" y="44"/>
                  </a:lnTo>
                  <a:lnTo>
                    <a:pt x="157" y="36"/>
                  </a:lnTo>
                  <a:lnTo>
                    <a:pt x="135" y="25"/>
                  </a:lnTo>
                  <a:lnTo>
                    <a:pt x="89" y="5"/>
                  </a:lnTo>
                  <a:lnTo>
                    <a:pt x="65" y="0"/>
                  </a:lnTo>
                  <a:lnTo>
                    <a:pt x="43" y="0"/>
                  </a:lnTo>
                  <a:close/>
                </a:path>
              </a:pathLst>
            </a:custGeom>
            <a:solidFill>
              <a:srgbClr val="6600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17" name="Freeform 8"/>
            <p:cNvSpPr>
              <a:spLocks/>
            </p:cNvSpPr>
            <p:nvPr/>
          </p:nvSpPr>
          <p:spPr bwMode="auto">
            <a:xfrm>
              <a:off x="607" y="1504"/>
              <a:ext cx="43" cy="168"/>
            </a:xfrm>
            <a:custGeom>
              <a:avLst/>
              <a:gdLst>
                <a:gd name="T0" fmla="*/ 12 w 43"/>
                <a:gd name="T1" fmla="*/ 20 h 168"/>
                <a:gd name="T2" fmla="*/ 19 w 43"/>
                <a:gd name="T3" fmla="*/ 56 h 168"/>
                <a:gd name="T4" fmla="*/ 0 w 43"/>
                <a:gd name="T5" fmla="*/ 126 h 168"/>
                <a:gd name="T6" fmla="*/ 9 w 43"/>
                <a:gd name="T7" fmla="*/ 168 h 168"/>
                <a:gd name="T8" fmla="*/ 43 w 43"/>
                <a:gd name="T9" fmla="*/ 95 h 168"/>
                <a:gd name="T10" fmla="*/ 33 w 43"/>
                <a:gd name="T11" fmla="*/ 56 h 168"/>
                <a:gd name="T12" fmla="*/ 33 w 43"/>
                <a:gd name="T13" fmla="*/ 17 h 168"/>
                <a:gd name="T14" fmla="*/ 24 w 43"/>
                <a:gd name="T15" fmla="*/ 0 h 168"/>
                <a:gd name="T16" fmla="*/ 9 w 43"/>
                <a:gd name="T17" fmla="*/ 17 h 168"/>
                <a:gd name="T18" fmla="*/ 12 w 43"/>
                <a:gd name="T19" fmla="*/ 20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 h="168">
                  <a:moveTo>
                    <a:pt x="12" y="20"/>
                  </a:moveTo>
                  <a:lnTo>
                    <a:pt x="19" y="56"/>
                  </a:lnTo>
                  <a:lnTo>
                    <a:pt x="0" y="126"/>
                  </a:lnTo>
                  <a:lnTo>
                    <a:pt x="9" y="168"/>
                  </a:lnTo>
                  <a:lnTo>
                    <a:pt x="43" y="95"/>
                  </a:lnTo>
                  <a:lnTo>
                    <a:pt x="33" y="56"/>
                  </a:lnTo>
                  <a:lnTo>
                    <a:pt x="33" y="17"/>
                  </a:lnTo>
                  <a:lnTo>
                    <a:pt x="24" y="0"/>
                  </a:lnTo>
                  <a:lnTo>
                    <a:pt x="9" y="17"/>
                  </a:lnTo>
                  <a:lnTo>
                    <a:pt x="12"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18" name="Freeform 9"/>
            <p:cNvSpPr>
              <a:spLocks/>
            </p:cNvSpPr>
            <p:nvPr/>
          </p:nvSpPr>
          <p:spPr bwMode="auto">
            <a:xfrm>
              <a:off x="607" y="1504"/>
              <a:ext cx="43" cy="168"/>
            </a:xfrm>
            <a:custGeom>
              <a:avLst/>
              <a:gdLst>
                <a:gd name="T0" fmla="*/ 12 w 43"/>
                <a:gd name="T1" fmla="*/ 20 h 168"/>
                <a:gd name="T2" fmla="*/ 19 w 43"/>
                <a:gd name="T3" fmla="*/ 56 h 168"/>
                <a:gd name="T4" fmla="*/ 0 w 43"/>
                <a:gd name="T5" fmla="*/ 126 h 168"/>
                <a:gd name="T6" fmla="*/ 9 w 43"/>
                <a:gd name="T7" fmla="*/ 168 h 168"/>
                <a:gd name="T8" fmla="*/ 43 w 43"/>
                <a:gd name="T9" fmla="*/ 95 h 168"/>
                <a:gd name="T10" fmla="*/ 33 w 43"/>
                <a:gd name="T11" fmla="*/ 56 h 168"/>
                <a:gd name="T12" fmla="*/ 33 w 43"/>
                <a:gd name="T13" fmla="*/ 17 h 168"/>
                <a:gd name="T14" fmla="*/ 24 w 43"/>
                <a:gd name="T15" fmla="*/ 0 h 168"/>
                <a:gd name="T16" fmla="*/ 9 w 43"/>
                <a:gd name="T17" fmla="*/ 17 h 1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 h="168">
                  <a:moveTo>
                    <a:pt x="12" y="20"/>
                  </a:moveTo>
                  <a:lnTo>
                    <a:pt x="19" y="56"/>
                  </a:lnTo>
                  <a:lnTo>
                    <a:pt x="0" y="126"/>
                  </a:lnTo>
                  <a:lnTo>
                    <a:pt x="9" y="168"/>
                  </a:lnTo>
                  <a:lnTo>
                    <a:pt x="43" y="95"/>
                  </a:lnTo>
                  <a:lnTo>
                    <a:pt x="33" y="56"/>
                  </a:lnTo>
                  <a:lnTo>
                    <a:pt x="33" y="17"/>
                  </a:lnTo>
                  <a:lnTo>
                    <a:pt x="24" y="0"/>
                  </a:lnTo>
                  <a:lnTo>
                    <a:pt x="9" y="1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19" name="Freeform 10"/>
            <p:cNvSpPr>
              <a:spLocks/>
            </p:cNvSpPr>
            <p:nvPr/>
          </p:nvSpPr>
          <p:spPr bwMode="auto">
            <a:xfrm>
              <a:off x="561" y="1479"/>
              <a:ext cx="137" cy="76"/>
            </a:xfrm>
            <a:custGeom>
              <a:avLst/>
              <a:gdLst>
                <a:gd name="T0" fmla="*/ 0 w 137"/>
                <a:gd name="T1" fmla="*/ 0 h 76"/>
                <a:gd name="T2" fmla="*/ 21 w 137"/>
                <a:gd name="T3" fmla="*/ 76 h 76"/>
                <a:gd name="T4" fmla="*/ 70 w 137"/>
                <a:gd name="T5" fmla="*/ 34 h 76"/>
                <a:gd name="T6" fmla="*/ 106 w 137"/>
                <a:gd name="T7" fmla="*/ 73 h 76"/>
                <a:gd name="T8" fmla="*/ 137 w 137"/>
                <a:gd name="T9" fmla="*/ 3 h 76"/>
                <a:gd name="T10" fmla="*/ 0 w 137"/>
                <a:gd name="T11" fmla="*/ 0 h 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 h="76">
                  <a:moveTo>
                    <a:pt x="0" y="0"/>
                  </a:moveTo>
                  <a:lnTo>
                    <a:pt x="21" y="76"/>
                  </a:lnTo>
                  <a:lnTo>
                    <a:pt x="70" y="34"/>
                  </a:lnTo>
                  <a:lnTo>
                    <a:pt x="106" y="73"/>
                  </a:lnTo>
                  <a:lnTo>
                    <a:pt x="137" y="3"/>
                  </a:lnTo>
                  <a:lnTo>
                    <a:pt x="0" y="0"/>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20" name="Freeform 11"/>
            <p:cNvSpPr>
              <a:spLocks/>
            </p:cNvSpPr>
            <p:nvPr/>
          </p:nvSpPr>
          <p:spPr bwMode="auto">
            <a:xfrm>
              <a:off x="532" y="1200"/>
              <a:ext cx="29" cy="45"/>
            </a:xfrm>
            <a:custGeom>
              <a:avLst/>
              <a:gdLst>
                <a:gd name="T0" fmla="*/ 14 w 29"/>
                <a:gd name="T1" fmla="*/ 0 h 45"/>
                <a:gd name="T2" fmla="*/ 2 w 29"/>
                <a:gd name="T3" fmla="*/ 6 h 45"/>
                <a:gd name="T4" fmla="*/ 0 w 29"/>
                <a:gd name="T5" fmla="*/ 31 h 45"/>
                <a:gd name="T6" fmla="*/ 14 w 29"/>
                <a:gd name="T7" fmla="*/ 45 h 45"/>
                <a:gd name="T8" fmla="*/ 29 w 29"/>
                <a:gd name="T9" fmla="*/ 9 h 45"/>
                <a:gd name="T10" fmla="*/ 17 w 29"/>
                <a:gd name="T11" fmla="*/ 0 h 45"/>
                <a:gd name="T12" fmla="*/ 14 w 29"/>
                <a:gd name="T13" fmla="*/ 0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45">
                  <a:moveTo>
                    <a:pt x="14" y="0"/>
                  </a:moveTo>
                  <a:lnTo>
                    <a:pt x="2" y="6"/>
                  </a:lnTo>
                  <a:lnTo>
                    <a:pt x="0" y="31"/>
                  </a:lnTo>
                  <a:lnTo>
                    <a:pt x="14" y="45"/>
                  </a:lnTo>
                  <a:lnTo>
                    <a:pt x="29" y="9"/>
                  </a:lnTo>
                  <a:lnTo>
                    <a:pt x="17" y="0"/>
                  </a:lnTo>
                  <a:lnTo>
                    <a:pt x="1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21" name="Freeform 12"/>
            <p:cNvSpPr>
              <a:spLocks/>
            </p:cNvSpPr>
            <p:nvPr/>
          </p:nvSpPr>
          <p:spPr bwMode="auto">
            <a:xfrm>
              <a:off x="532" y="1200"/>
              <a:ext cx="29" cy="45"/>
            </a:xfrm>
            <a:custGeom>
              <a:avLst/>
              <a:gdLst>
                <a:gd name="T0" fmla="*/ 14 w 29"/>
                <a:gd name="T1" fmla="*/ 0 h 45"/>
                <a:gd name="T2" fmla="*/ 2 w 29"/>
                <a:gd name="T3" fmla="*/ 6 h 45"/>
                <a:gd name="T4" fmla="*/ 0 w 29"/>
                <a:gd name="T5" fmla="*/ 31 h 45"/>
                <a:gd name="T6" fmla="*/ 14 w 29"/>
                <a:gd name="T7" fmla="*/ 45 h 45"/>
                <a:gd name="T8" fmla="*/ 29 w 29"/>
                <a:gd name="T9" fmla="*/ 9 h 45"/>
                <a:gd name="T10" fmla="*/ 17 w 29"/>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45">
                  <a:moveTo>
                    <a:pt x="14" y="0"/>
                  </a:moveTo>
                  <a:lnTo>
                    <a:pt x="2" y="6"/>
                  </a:lnTo>
                  <a:lnTo>
                    <a:pt x="0" y="31"/>
                  </a:lnTo>
                  <a:lnTo>
                    <a:pt x="14" y="45"/>
                  </a:lnTo>
                  <a:lnTo>
                    <a:pt x="29" y="9"/>
                  </a:lnTo>
                  <a:lnTo>
                    <a:pt x="17"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22" name="Freeform 13"/>
            <p:cNvSpPr>
              <a:spLocks/>
            </p:cNvSpPr>
            <p:nvPr/>
          </p:nvSpPr>
          <p:spPr bwMode="auto">
            <a:xfrm>
              <a:off x="546" y="1150"/>
              <a:ext cx="196" cy="53"/>
            </a:xfrm>
            <a:custGeom>
              <a:avLst/>
              <a:gdLst>
                <a:gd name="T0" fmla="*/ 3 w 196"/>
                <a:gd name="T1" fmla="*/ 0 h 53"/>
                <a:gd name="T2" fmla="*/ 0 w 196"/>
                <a:gd name="T3" fmla="*/ 53 h 53"/>
                <a:gd name="T4" fmla="*/ 193 w 196"/>
                <a:gd name="T5" fmla="*/ 50 h 53"/>
                <a:gd name="T6" fmla="*/ 196 w 196"/>
                <a:gd name="T7" fmla="*/ 9 h 53"/>
                <a:gd name="T8" fmla="*/ 3 w 196"/>
                <a:gd name="T9" fmla="*/ 0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53">
                  <a:moveTo>
                    <a:pt x="3" y="0"/>
                  </a:moveTo>
                  <a:lnTo>
                    <a:pt x="0" y="53"/>
                  </a:lnTo>
                  <a:lnTo>
                    <a:pt x="193" y="50"/>
                  </a:lnTo>
                  <a:lnTo>
                    <a:pt x="196" y="9"/>
                  </a:lnTo>
                  <a:lnTo>
                    <a:pt x="3" y="0"/>
                  </a:lnTo>
                  <a:close/>
                </a:path>
              </a:pathLst>
            </a:custGeom>
            <a:solidFill>
              <a:srgbClr val="0000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23" name="Freeform 14"/>
            <p:cNvSpPr>
              <a:spLocks/>
            </p:cNvSpPr>
            <p:nvPr/>
          </p:nvSpPr>
          <p:spPr bwMode="auto">
            <a:xfrm>
              <a:off x="450" y="1106"/>
              <a:ext cx="19" cy="78"/>
            </a:xfrm>
            <a:custGeom>
              <a:avLst/>
              <a:gdLst>
                <a:gd name="T0" fmla="*/ 14 w 19"/>
                <a:gd name="T1" fmla="*/ 0 h 78"/>
                <a:gd name="T2" fmla="*/ 9 w 19"/>
                <a:gd name="T3" fmla="*/ 25 h 78"/>
                <a:gd name="T4" fmla="*/ 7 w 19"/>
                <a:gd name="T5" fmla="*/ 41 h 78"/>
                <a:gd name="T6" fmla="*/ 2 w 19"/>
                <a:gd name="T7" fmla="*/ 55 h 78"/>
                <a:gd name="T8" fmla="*/ 2 w 19"/>
                <a:gd name="T9" fmla="*/ 64 h 78"/>
                <a:gd name="T10" fmla="*/ 2 w 19"/>
                <a:gd name="T11" fmla="*/ 69 h 78"/>
                <a:gd name="T12" fmla="*/ 0 w 19"/>
                <a:gd name="T13" fmla="*/ 72 h 78"/>
                <a:gd name="T14" fmla="*/ 0 w 19"/>
                <a:gd name="T15" fmla="*/ 75 h 78"/>
                <a:gd name="T16" fmla="*/ 5 w 19"/>
                <a:gd name="T17" fmla="*/ 78 h 78"/>
                <a:gd name="T18" fmla="*/ 9 w 19"/>
                <a:gd name="T19" fmla="*/ 78 h 78"/>
                <a:gd name="T20" fmla="*/ 12 w 19"/>
                <a:gd name="T21" fmla="*/ 75 h 78"/>
                <a:gd name="T22" fmla="*/ 12 w 19"/>
                <a:gd name="T23" fmla="*/ 72 h 78"/>
                <a:gd name="T24" fmla="*/ 14 w 19"/>
                <a:gd name="T25" fmla="*/ 50 h 78"/>
                <a:gd name="T26" fmla="*/ 17 w 19"/>
                <a:gd name="T27" fmla="*/ 30 h 78"/>
                <a:gd name="T28" fmla="*/ 17 w 19"/>
                <a:gd name="T29" fmla="*/ 16 h 78"/>
                <a:gd name="T30" fmla="*/ 17 w 19"/>
                <a:gd name="T31" fmla="*/ 8 h 78"/>
                <a:gd name="T32" fmla="*/ 19 w 19"/>
                <a:gd name="T33" fmla="*/ 5 h 78"/>
                <a:gd name="T34" fmla="*/ 19 w 19"/>
                <a:gd name="T35" fmla="*/ 0 h 78"/>
                <a:gd name="T36" fmla="*/ 19 w 19"/>
                <a:gd name="T37" fmla="*/ 0 h 78"/>
                <a:gd name="T38" fmla="*/ 14 w 19"/>
                <a:gd name="T39" fmla="*/ 0 h 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9" h="78">
                  <a:moveTo>
                    <a:pt x="14" y="0"/>
                  </a:moveTo>
                  <a:lnTo>
                    <a:pt x="9" y="25"/>
                  </a:lnTo>
                  <a:lnTo>
                    <a:pt x="7" y="41"/>
                  </a:lnTo>
                  <a:lnTo>
                    <a:pt x="2" y="55"/>
                  </a:lnTo>
                  <a:lnTo>
                    <a:pt x="2" y="64"/>
                  </a:lnTo>
                  <a:lnTo>
                    <a:pt x="2" y="69"/>
                  </a:lnTo>
                  <a:lnTo>
                    <a:pt x="0" y="72"/>
                  </a:lnTo>
                  <a:lnTo>
                    <a:pt x="0" y="75"/>
                  </a:lnTo>
                  <a:lnTo>
                    <a:pt x="5" y="78"/>
                  </a:lnTo>
                  <a:lnTo>
                    <a:pt x="9" y="78"/>
                  </a:lnTo>
                  <a:lnTo>
                    <a:pt x="12" y="75"/>
                  </a:lnTo>
                  <a:lnTo>
                    <a:pt x="12" y="72"/>
                  </a:lnTo>
                  <a:lnTo>
                    <a:pt x="14" y="50"/>
                  </a:lnTo>
                  <a:lnTo>
                    <a:pt x="17" y="30"/>
                  </a:lnTo>
                  <a:lnTo>
                    <a:pt x="17" y="16"/>
                  </a:lnTo>
                  <a:lnTo>
                    <a:pt x="17" y="8"/>
                  </a:lnTo>
                  <a:lnTo>
                    <a:pt x="19" y="5"/>
                  </a:lnTo>
                  <a:lnTo>
                    <a:pt x="19" y="0"/>
                  </a:lnTo>
                  <a:lnTo>
                    <a:pt x="14" y="0"/>
                  </a:lnTo>
                  <a:close/>
                </a:path>
              </a:pathLst>
            </a:custGeom>
            <a:solidFill>
              <a:srgbClr val="0000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24" name="Freeform 15"/>
            <p:cNvSpPr>
              <a:spLocks/>
            </p:cNvSpPr>
            <p:nvPr/>
          </p:nvSpPr>
          <p:spPr bwMode="auto">
            <a:xfrm>
              <a:off x="438" y="1167"/>
              <a:ext cx="34" cy="28"/>
            </a:xfrm>
            <a:custGeom>
              <a:avLst/>
              <a:gdLst>
                <a:gd name="T0" fmla="*/ 0 w 34"/>
                <a:gd name="T1" fmla="*/ 25 h 28"/>
                <a:gd name="T2" fmla="*/ 9 w 34"/>
                <a:gd name="T3" fmla="*/ 28 h 28"/>
                <a:gd name="T4" fmla="*/ 19 w 34"/>
                <a:gd name="T5" fmla="*/ 28 h 28"/>
                <a:gd name="T6" fmla="*/ 29 w 34"/>
                <a:gd name="T7" fmla="*/ 28 h 28"/>
                <a:gd name="T8" fmla="*/ 31 w 34"/>
                <a:gd name="T9" fmla="*/ 28 h 28"/>
                <a:gd name="T10" fmla="*/ 31 w 34"/>
                <a:gd name="T11" fmla="*/ 28 h 28"/>
                <a:gd name="T12" fmla="*/ 34 w 34"/>
                <a:gd name="T13" fmla="*/ 22 h 28"/>
                <a:gd name="T14" fmla="*/ 31 w 34"/>
                <a:gd name="T15" fmla="*/ 14 h 28"/>
                <a:gd name="T16" fmla="*/ 29 w 34"/>
                <a:gd name="T17" fmla="*/ 6 h 28"/>
                <a:gd name="T18" fmla="*/ 19 w 34"/>
                <a:gd name="T19" fmla="*/ 0 h 28"/>
                <a:gd name="T20" fmla="*/ 7 w 34"/>
                <a:gd name="T21" fmla="*/ 3 h 28"/>
                <a:gd name="T22" fmla="*/ 2 w 34"/>
                <a:gd name="T23" fmla="*/ 11 h 28"/>
                <a:gd name="T24" fmla="*/ 0 w 34"/>
                <a:gd name="T25" fmla="*/ 22 h 28"/>
                <a:gd name="T26" fmla="*/ 0 w 34"/>
                <a:gd name="T27" fmla="*/ 25 h 28"/>
                <a:gd name="T28" fmla="*/ 0 w 34"/>
                <a:gd name="T29" fmla="*/ 25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4" h="28">
                  <a:moveTo>
                    <a:pt x="0" y="25"/>
                  </a:moveTo>
                  <a:lnTo>
                    <a:pt x="9" y="28"/>
                  </a:lnTo>
                  <a:lnTo>
                    <a:pt x="19" y="28"/>
                  </a:lnTo>
                  <a:lnTo>
                    <a:pt x="29" y="28"/>
                  </a:lnTo>
                  <a:lnTo>
                    <a:pt x="31" y="28"/>
                  </a:lnTo>
                  <a:lnTo>
                    <a:pt x="34" y="22"/>
                  </a:lnTo>
                  <a:lnTo>
                    <a:pt x="31" y="14"/>
                  </a:lnTo>
                  <a:lnTo>
                    <a:pt x="29" y="6"/>
                  </a:lnTo>
                  <a:lnTo>
                    <a:pt x="19" y="0"/>
                  </a:lnTo>
                  <a:lnTo>
                    <a:pt x="7" y="3"/>
                  </a:lnTo>
                  <a:lnTo>
                    <a:pt x="2" y="11"/>
                  </a:lnTo>
                  <a:lnTo>
                    <a:pt x="0" y="22"/>
                  </a:lnTo>
                  <a:lnTo>
                    <a:pt x="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25" name="Freeform 16"/>
            <p:cNvSpPr>
              <a:spLocks/>
            </p:cNvSpPr>
            <p:nvPr/>
          </p:nvSpPr>
          <p:spPr bwMode="auto">
            <a:xfrm>
              <a:off x="438" y="1167"/>
              <a:ext cx="34" cy="28"/>
            </a:xfrm>
            <a:custGeom>
              <a:avLst/>
              <a:gdLst>
                <a:gd name="T0" fmla="*/ 0 w 34"/>
                <a:gd name="T1" fmla="*/ 25 h 28"/>
                <a:gd name="T2" fmla="*/ 9 w 34"/>
                <a:gd name="T3" fmla="*/ 28 h 28"/>
                <a:gd name="T4" fmla="*/ 19 w 34"/>
                <a:gd name="T5" fmla="*/ 28 h 28"/>
                <a:gd name="T6" fmla="*/ 29 w 34"/>
                <a:gd name="T7" fmla="*/ 28 h 28"/>
                <a:gd name="T8" fmla="*/ 31 w 34"/>
                <a:gd name="T9" fmla="*/ 28 h 28"/>
                <a:gd name="T10" fmla="*/ 31 w 34"/>
                <a:gd name="T11" fmla="*/ 28 h 28"/>
                <a:gd name="T12" fmla="*/ 34 w 34"/>
                <a:gd name="T13" fmla="*/ 22 h 28"/>
                <a:gd name="T14" fmla="*/ 31 w 34"/>
                <a:gd name="T15" fmla="*/ 14 h 28"/>
                <a:gd name="T16" fmla="*/ 29 w 34"/>
                <a:gd name="T17" fmla="*/ 6 h 28"/>
                <a:gd name="T18" fmla="*/ 19 w 34"/>
                <a:gd name="T19" fmla="*/ 0 h 28"/>
                <a:gd name="T20" fmla="*/ 7 w 34"/>
                <a:gd name="T21" fmla="*/ 3 h 28"/>
                <a:gd name="T22" fmla="*/ 2 w 34"/>
                <a:gd name="T23" fmla="*/ 11 h 28"/>
                <a:gd name="T24" fmla="*/ 0 w 34"/>
                <a:gd name="T25" fmla="*/ 22 h 28"/>
                <a:gd name="T26" fmla="*/ 0 w 34"/>
                <a:gd name="T27" fmla="*/ 25 h 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 h="28">
                  <a:moveTo>
                    <a:pt x="0" y="25"/>
                  </a:moveTo>
                  <a:lnTo>
                    <a:pt x="9" y="28"/>
                  </a:lnTo>
                  <a:lnTo>
                    <a:pt x="19" y="28"/>
                  </a:lnTo>
                  <a:lnTo>
                    <a:pt x="29" y="28"/>
                  </a:lnTo>
                  <a:lnTo>
                    <a:pt x="31" y="28"/>
                  </a:lnTo>
                  <a:lnTo>
                    <a:pt x="34" y="22"/>
                  </a:lnTo>
                  <a:lnTo>
                    <a:pt x="31" y="14"/>
                  </a:lnTo>
                  <a:lnTo>
                    <a:pt x="29" y="6"/>
                  </a:lnTo>
                  <a:lnTo>
                    <a:pt x="19" y="0"/>
                  </a:lnTo>
                  <a:lnTo>
                    <a:pt x="7" y="3"/>
                  </a:lnTo>
                  <a:lnTo>
                    <a:pt x="2" y="11"/>
                  </a:lnTo>
                  <a:lnTo>
                    <a:pt x="0" y="22"/>
                  </a:lnTo>
                  <a:lnTo>
                    <a:pt x="0" y="2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39" name="Freeform 17"/>
            <p:cNvSpPr>
              <a:spLocks/>
            </p:cNvSpPr>
            <p:nvPr/>
          </p:nvSpPr>
          <p:spPr bwMode="auto">
            <a:xfrm>
              <a:off x="426" y="1195"/>
              <a:ext cx="41" cy="83"/>
            </a:xfrm>
            <a:custGeom>
              <a:avLst/>
              <a:gdLst>
                <a:gd name="T0" fmla="*/ 14 w 41"/>
                <a:gd name="T1" fmla="*/ 0 h 83"/>
                <a:gd name="T2" fmla="*/ 0 w 41"/>
                <a:gd name="T3" fmla="*/ 81 h 83"/>
                <a:gd name="T4" fmla="*/ 9 w 41"/>
                <a:gd name="T5" fmla="*/ 83 h 83"/>
                <a:gd name="T6" fmla="*/ 14 w 41"/>
                <a:gd name="T7" fmla="*/ 39 h 83"/>
                <a:gd name="T8" fmla="*/ 12 w 41"/>
                <a:gd name="T9" fmla="*/ 81 h 83"/>
                <a:gd name="T10" fmla="*/ 21 w 41"/>
                <a:gd name="T11" fmla="*/ 81 h 83"/>
                <a:gd name="T12" fmla="*/ 26 w 41"/>
                <a:gd name="T13" fmla="*/ 33 h 83"/>
                <a:gd name="T14" fmla="*/ 24 w 41"/>
                <a:gd name="T15" fmla="*/ 78 h 83"/>
                <a:gd name="T16" fmla="*/ 36 w 41"/>
                <a:gd name="T17" fmla="*/ 78 h 83"/>
                <a:gd name="T18" fmla="*/ 41 w 41"/>
                <a:gd name="T19" fmla="*/ 3 h 83"/>
                <a:gd name="T20" fmla="*/ 14 w 41"/>
                <a:gd name="T21" fmla="*/ 0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 h="83">
                  <a:moveTo>
                    <a:pt x="14" y="0"/>
                  </a:moveTo>
                  <a:lnTo>
                    <a:pt x="0" y="81"/>
                  </a:lnTo>
                  <a:lnTo>
                    <a:pt x="9" y="83"/>
                  </a:lnTo>
                  <a:lnTo>
                    <a:pt x="14" y="39"/>
                  </a:lnTo>
                  <a:lnTo>
                    <a:pt x="12" y="81"/>
                  </a:lnTo>
                  <a:lnTo>
                    <a:pt x="21" y="81"/>
                  </a:lnTo>
                  <a:lnTo>
                    <a:pt x="26" y="33"/>
                  </a:lnTo>
                  <a:lnTo>
                    <a:pt x="24" y="78"/>
                  </a:lnTo>
                  <a:lnTo>
                    <a:pt x="36" y="78"/>
                  </a:lnTo>
                  <a:lnTo>
                    <a:pt x="41" y="3"/>
                  </a:lnTo>
                  <a:lnTo>
                    <a:pt x="1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40" name="Freeform 18"/>
            <p:cNvSpPr>
              <a:spLocks/>
            </p:cNvSpPr>
            <p:nvPr/>
          </p:nvSpPr>
          <p:spPr bwMode="auto">
            <a:xfrm>
              <a:off x="426" y="1195"/>
              <a:ext cx="41" cy="83"/>
            </a:xfrm>
            <a:custGeom>
              <a:avLst/>
              <a:gdLst>
                <a:gd name="T0" fmla="*/ 14 w 41"/>
                <a:gd name="T1" fmla="*/ 0 h 83"/>
                <a:gd name="T2" fmla="*/ 0 w 41"/>
                <a:gd name="T3" fmla="*/ 81 h 83"/>
                <a:gd name="T4" fmla="*/ 9 w 41"/>
                <a:gd name="T5" fmla="*/ 83 h 83"/>
                <a:gd name="T6" fmla="*/ 14 w 41"/>
                <a:gd name="T7" fmla="*/ 39 h 83"/>
                <a:gd name="T8" fmla="*/ 12 w 41"/>
                <a:gd name="T9" fmla="*/ 81 h 83"/>
                <a:gd name="T10" fmla="*/ 21 w 41"/>
                <a:gd name="T11" fmla="*/ 81 h 83"/>
                <a:gd name="T12" fmla="*/ 26 w 41"/>
                <a:gd name="T13" fmla="*/ 33 h 83"/>
                <a:gd name="T14" fmla="*/ 24 w 41"/>
                <a:gd name="T15" fmla="*/ 78 h 83"/>
                <a:gd name="T16" fmla="*/ 36 w 41"/>
                <a:gd name="T17" fmla="*/ 78 h 83"/>
                <a:gd name="T18" fmla="*/ 41 w 41"/>
                <a:gd name="T19" fmla="*/ 3 h 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83">
                  <a:moveTo>
                    <a:pt x="14" y="0"/>
                  </a:moveTo>
                  <a:lnTo>
                    <a:pt x="0" y="81"/>
                  </a:lnTo>
                  <a:lnTo>
                    <a:pt x="9" y="83"/>
                  </a:lnTo>
                  <a:lnTo>
                    <a:pt x="14" y="39"/>
                  </a:lnTo>
                  <a:lnTo>
                    <a:pt x="12" y="81"/>
                  </a:lnTo>
                  <a:lnTo>
                    <a:pt x="21" y="81"/>
                  </a:lnTo>
                  <a:lnTo>
                    <a:pt x="26" y="33"/>
                  </a:lnTo>
                  <a:lnTo>
                    <a:pt x="24" y="78"/>
                  </a:lnTo>
                  <a:lnTo>
                    <a:pt x="36" y="78"/>
                  </a:lnTo>
                  <a:lnTo>
                    <a:pt x="41" y="3"/>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41" name="Line 19"/>
            <p:cNvSpPr>
              <a:spLocks noChangeShapeType="1"/>
            </p:cNvSpPr>
            <p:nvPr/>
          </p:nvSpPr>
          <p:spPr bwMode="auto">
            <a:xfrm>
              <a:off x="534" y="1217"/>
              <a:ext cx="15"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42" name="Freeform 20"/>
            <p:cNvSpPr>
              <a:spLocks/>
            </p:cNvSpPr>
            <p:nvPr/>
          </p:nvSpPr>
          <p:spPr bwMode="auto">
            <a:xfrm>
              <a:off x="394" y="1928"/>
              <a:ext cx="193" cy="84"/>
            </a:xfrm>
            <a:custGeom>
              <a:avLst/>
              <a:gdLst>
                <a:gd name="T0" fmla="*/ 111 w 193"/>
                <a:gd name="T1" fmla="*/ 0 h 84"/>
                <a:gd name="T2" fmla="*/ 99 w 193"/>
                <a:gd name="T3" fmla="*/ 3 h 84"/>
                <a:gd name="T4" fmla="*/ 85 w 193"/>
                <a:gd name="T5" fmla="*/ 9 h 84"/>
                <a:gd name="T6" fmla="*/ 68 w 193"/>
                <a:gd name="T7" fmla="*/ 14 h 84"/>
                <a:gd name="T8" fmla="*/ 49 w 193"/>
                <a:gd name="T9" fmla="*/ 23 h 84"/>
                <a:gd name="T10" fmla="*/ 32 w 193"/>
                <a:gd name="T11" fmla="*/ 34 h 84"/>
                <a:gd name="T12" fmla="*/ 15 w 193"/>
                <a:gd name="T13" fmla="*/ 42 h 84"/>
                <a:gd name="T14" fmla="*/ 3 w 193"/>
                <a:gd name="T15" fmla="*/ 53 h 84"/>
                <a:gd name="T16" fmla="*/ 0 w 193"/>
                <a:gd name="T17" fmla="*/ 62 h 84"/>
                <a:gd name="T18" fmla="*/ 5 w 193"/>
                <a:gd name="T19" fmla="*/ 70 h 84"/>
                <a:gd name="T20" fmla="*/ 17 w 193"/>
                <a:gd name="T21" fmla="*/ 78 h 84"/>
                <a:gd name="T22" fmla="*/ 34 w 193"/>
                <a:gd name="T23" fmla="*/ 81 h 84"/>
                <a:gd name="T24" fmla="*/ 56 w 193"/>
                <a:gd name="T25" fmla="*/ 84 h 84"/>
                <a:gd name="T26" fmla="*/ 102 w 193"/>
                <a:gd name="T27" fmla="*/ 81 h 84"/>
                <a:gd name="T28" fmla="*/ 123 w 193"/>
                <a:gd name="T29" fmla="*/ 78 h 84"/>
                <a:gd name="T30" fmla="*/ 140 w 193"/>
                <a:gd name="T31" fmla="*/ 75 h 84"/>
                <a:gd name="T32" fmla="*/ 157 w 193"/>
                <a:gd name="T33" fmla="*/ 70 h 84"/>
                <a:gd name="T34" fmla="*/ 174 w 193"/>
                <a:gd name="T35" fmla="*/ 59 h 84"/>
                <a:gd name="T36" fmla="*/ 188 w 193"/>
                <a:gd name="T37" fmla="*/ 45 h 84"/>
                <a:gd name="T38" fmla="*/ 191 w 193"/>
                <a:gd name="T39" fmla="*/ 39 h 84"/>
                <a:gd name="T40" fmla="*/ 193 w 193"/>
                <a:gd name="T41" fmla="*/ 31 h 84"/>
                <a:gd name="T42" fmla="*/ 191 w 193"/>
                <a:gd name="T43" fmla="*/ 23 h 84"/>
                <a:gd name="T44" fmla="*/ 184 w 193"/>
                <a:gd name="T45" fmla="*/ 14 h 84"/>
                <a:gd name="T46" fmla="*/ 172 w 193"/>
                <a:gd name="T47" fmla="*/ 11 h 84"/>
                <a:gd name="T48" fmla="*/ 160 w 193"/>
                <a:gd name="T49" fmla="*/ 6 h 84"/>
                <a:gd name="T50" fmla="*/ 131 w 193"/>
                <a:gd name="T51" fmla="*/ 3 h 84"/>
                <a:gd name="T52" fmla="*/ 119 w 193"/>
                <a:gd name="T53" fmla="*/ 0 h 84"/>
                <a:gd name="T54" fmla="*/ 111 w 193"/>
                <a:gd name="T55" fmla="*/ 0 h 84"/>
                <a:gd name="T56" fmla="*/ 111 w 193"/>
                <a:gd name="T57" fmla="*/ 0 h 8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93" h="84">
                  <a:moveTo>
                    <a:pt x="111" y="0"/>
                  </a:moveTo>
                  <a:lnTo>
                    <a:pt x="99" y="3"/>
                  </a:lnTo>
                  <a:lnTo>
                    <a:pt x="85" y="9"/>
                  </a:lnTo>
                  <a:lnTo>
                    <a:pt x="68" y="14"/>
                  </a:lnTo>
                  <a:lnTo>
                    <a:pt x="49" y="23"/>
                  </a:lnTo>
                  <a:lnTo>
                    <a:pt x="32" y="34"/>
                  </a:lnTo>
                  <a:lnTo>
                    <a:pt x="15" y="42"/>
                  </a:lnTo>
                  <a:lnTo>
                    <a:pt x="3" y="53"/>
                  </a:lnTo>
                  <a:lnTo>
                    <a:pt x="0" y="62"/>
                  </a:lnTo>
                  <a:lnTo>
                    <a:pt x="5" y="70"/>
                  </a:lnTo>
                  <a:lnTo>
                    <a:pt x="17" y="78"/>
                  </a:lnTo>
                  <a:lnTo>
                    <a:pt x="34" y="81"/>
                  </a:lnTo>
                  <a:lnTo>
                    <a:pt x="56" y="84"/>
                  </a:lnTo>
                  <a:lnTo>
                    <a:pt x="102" y="81"/>
                  </a:lnTo>
                  <a:lnTo>
                    <a:pt x="123" y="78"/>
                  </a:lnTo>
                  <a:lnTo>
                    <a:pt x="140" y="75"/>
                  </a:lnTo>
                  <a:lnTo>
                    <a:pt x="157" y="70"/>
                  </a:lnTo>
                  <a:lnTo>
                    <a:pt x="174" y="59"/>
                  </a:lnTo>
                  <a:lnTo>
                    <a:pt x="188" y="45"/>
                  </a:lnTo>
                  <a:lnTo>
                    <a:pt x="191" y="39"/>
                  </a:lnTo>
                  <a:lnTo>
                    <a:pt x="193" y="31"/>
                  </a:lnTo>
                  <a:lnTo>
                    <a:pt x="191" y="23"/>
                  </a:lnTo>
                  <a:lnTo>
                    <a:pt x="184" y="14"/>
                  </a:lnTo>
                  <a:lnTo>
                    <a:pt x="172" y="11"/>
                  </a:lnTo>
                  <a:lnTo>
                    <a:pt x="160" y="6"/>
                  </a:lnTo>
                  <a:lnTo>
                    <a:pt x="131" y="3"/>
                  </a:lnTo>
                  <a:lnTo>
                    <a:pt x="119" y="0"/>
                  </a:lnTo>
                  <a:lnTo>
                    <a:pt x="111" y="0"/>
                  </a:lnTo>
                  <a:close/>
                </a:path>
              </a:pathLst>
            </a:custGeom>
            <a:solidFill>
              <a:srgbClr val="6600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43" name="Freeform 21"/>
            <p:cNvSpPr>
              <a:spLocks/>
            </p:cNvSpPr>
            <p:nvPr/>
          </p:nvSpPr>
          <p:spPr bwMode="auto">
            <a:xfrm>
              <a:off x="730" y="1200"/>
              <a:ext cx="21" cy="51"/>
            </a:xfrm>
            <a:custGeom>
              <a:avLst/>
              <a:gdLst>
                <a:gd name="T0" fmla="*/ 7 w 21"/>
                <a:gd name="T1" fmla="*/ 0 h 51"/>
                <a:gd name="T2" fmla="*/ 21 w 21"/>
                <a:gd name="T3" fmla="*/ 6 h 51"/>
                <a:gd name="T4" fmla="*/ 19 w 21"/>
                <a:gd name="T5" fmla="*/ 39 h 51"/>
                <a:gd name="T6" fmla="*/ 0 w 21"/>
                <a:gd name="T7" fmla="*/ 51 h 51"/>
                <a:gd name="T8" fmla="*/ 7 w 21"/>
                <a:gd name="T9" fmla="*/ 0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51">
                  <a:moveTo>
                    <a:pt x="7" y="0"/>
                  </a:moveTo>
                  <a:lnTo>
                    <a:pt x="21" y="6"/>
                  </a:lnTo>
                  <a:lnTo>
                    <a:pt x="19" y="39"/>
                  </a:lnTo>
                  <a:lnTo>
                    <a:pt x="0" y="51"/>
                  </a:lnTo>
                  <a:lnTo>
                    <a:pt x="7" y="0"/>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44" name="Line 22"/>
            <p:cNvSpPr>
              <a:spLocks noChangeShapeType="1"/>
            </p:cNvSpPr>
            <p:nvPr/>
          </p:nvSpPr>
          <p:spPr bwMode="auto">
            <a:xfrm>
              <a:off x="737" y="1206"/>
              <a:ext cx="14"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45" name="Line 23"/>
            <p:cNvSpPr>
              <a:spLocks noChangeShapeType="1"/>
            </p:cNvSpPr>
            <p:nvPr/>
          </p:nvSpPr>
          <p:spPr bwMode="auto">
            <a:xfrm>
              <a:off x="734" y="1220"/>
              <a:ext cx="17"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46" name="Line 24"/>
            <p:cNvSpPr>
              <a:spLocks noChangeShapeType="1"/>
            </p:cNvSpPr>
            <p:nvPr/>
          </p:nvSpPr>
          <p:spPr bwMode="auto">
            <a:xfrm>
              <a:off x="734" y="1234"/>
              <a:ext cx="15"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47" name="Freeform 25"/>
            <p:cNvSpPr>
              <a:spLocks/>
            </p:cNvSpPr>
            <p:nvPr/>
          </p:nvSpPr>
          <p:spPr bwMode="auto">
            <a:xfrm>
              <a:off x="423" y="1990"/>
              <a:ext cx="82" cy="8"/>
            </a:xfrm>
            <a:custGeom>
              <a:avLst/>
              <a:gdLst>
                <a:gd name="T0" fmla="*/ 0 w 82"/>
                <a:gd name="T1" fmla="*/ 0 h 8"/>
                <a:gd name="T2" fmla="*/ 3 w 82"/>
                <a:gd name="T3" fmla="*/ 0 h 8"/>
                <a:gd name="T4" fmla="*/ 12 w 82"/>
                <a:gd name="T5" fmla="*/ 5 h 8"/>
                <a:gd name="T6" fmla="*/ 27 w 82"/>
                <a:gd name="T7" fmla="*/ 5 h 8"/>
                <a:gd name="T8" fmla="*/ 44 w 82"/>
                <a:gd name="T9" fmla="*/ 8 h 8"/>
                <a:gd name="T10" fmla="*/ 61 w 82"/>
                <a:gd name="T11" fmla="*/ 5 h 8"/>
                <a:gd name="T12" fmla="*/ 73 w 82"/>
                <a:gd name="T13" fmla="*/ 5 h 8"/>
                <a:gd name="T14" fmla="*/ 80 w 82"/>
                <a:gd name="T15" fmla="*/ 2 h 8"/>
                <a:gd name="T16" fmla="*/ 82 w 82"/>
                <a:gd name="T17" fmla="*/ 2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 h="8">
                  <a:moveTo>
                    <a:pt x="0" y="0"/>
                  </a:moveTo>
                  <a:lnTo>
                    <a:pt x="3" y="0"/>
                  </a:lnTo>
                  <a:lnTo>
                    <a:pt x="12" y="5"/>
                  </a:lnTo>
                  <a:lnTo>
                    <a:pt x="27" y="5"/>
                  </a:lnTo>
                  <a:lnTo>
                    <a:pt x="44" y="8"/>
                  </a:lnTo>
                  <a:lnTo>
                    <a:pt x="61" y="5"/>
                  </a:lnTo>
                  <a:lnTo>
                    <a:pt x="73" y="5"/>
                  </a:lnTo>
                  <a:lnTo>
                    <a:pt x="80" y="2"/>
                  </a:lnTo>
                  <a:lnTo>
                    <a:pt x="82" y="2"/>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48" name="Freeform 26"/>
            <p:cNvSpPr>
              <a:spLocks/>
            </p:cNvSpPr>
            <p:nvPr/>
          </p:nvSpPr>
          <p:spPr bwMode="auto">
            <a:xfrm>
              <a:off x="754" y="1990"/>
              <a:ext cx="62" cy="8"/>
            </a:xfrm>
            <a:custGeom>
              <a:avLst/>
              <a:gdLst>
                <a:gd name="T0" fmla="*/ 0 w 62"/>
                <a:gd name="T1" fmla="*/ 0 h 8"/>
                <a:gd name="T2" fmla="*/ 0 w 62"/>
                <a:gd name="T3" fmla="*/ 2 h 8"/>
                <a:gd name="T4" fmla="*/ 4 w 62"/>
                <a:gd name="T5" fmla="*/ 2 h 8"/>
                <a:gd name="T6" fmla="*/ 19 w 62"/>
                <a:gd name="T7" fmla="*/ 8 h 8"/>
                <a:gd name="T8" fmla="*/ 38 w 62"/>
                <a:gd name="T9" fmla="*/ 8 h 8"/>
                <a:gd name="T10" fmla="*/ 62 w 62"/>
                <a:gd name="T11" fmla="*/ 5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 h="8">
                  <a:moveTo>
                    <a:pt x="0" y="0"/>
                  </a:moveTo>
                  <a:lnTo>
                    <a:pt x="0" y="2"/>
                  </a:lnTo>
                  <a:lnTo>
                    <a:pt x="4" y="2"/>
                  </a:lnTo>
                  <a:lnTo>
                    <a:pt x="19" y="8"/>
                  </a:lnTo>
                  <a:lnTo>
                    <a:pt x="38" y="8"/>
                  </a:lnTo>
                  <a:lnTo>
                    <a:pt x="62" y="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49" name="Freeform 27"/>
            <p:cNvSpPr>
              <a:spLocks/>
            </p:cNvSpPr>
            <p:nvPr/>
          </p:nvSpPr>
          <p:spPr bwMode="auto">
            <a:xfrm>
              <a:off x="913" y="1142"/>
              <a:ext cx="217" cy="153"/>
            </a:xfrm>
            <a:custGeom>
              <a:avLst/>
              <a:gdLst>
                <a:gd name="T0" fmla="*/ 2 w 217"/>
                <a:gd name="T1" fmla="*/ 148 h 153"/>
                <a:gd name="T2" fmla="*/ 0 w 217"/>
                <a:gd name="T3" fmla="*/ 131 h 153"/>
                <a:gd name="T4" fmla="*/ 0 w 217"/>
                <a:gd name="T5" fmla="*/ 111 h 153"/>
                <a:gd name="T6" fmla="*/ 5 w 217"/>
                <a:gd name="T7" fmla="*/ 86 h 153"/>
                <a:gd name="T8" fmla="*/ 12 w 217"/>
                <a:gd name="T9" fmla="*/ 58 h 153"/>
                <a:gd name="T10" fmla="*/ 19 w 217"/>
                <a:gd name="T11" fmla="*/ 36 h 153"/>
                <a:gd name="T12" fmla="*/ 29 w 217"/>
                <a:gd name="T13" fmla="*/ 17 h 153"/>
                <a:gd name="T14" fmla="*/ 38 w 217"/>
                <a:gd name="T15" fmla="*/ 3 h 153"/>
                <a:gd name="T16" fmla="*/ 48 w 217"/>
                <a:gd name="T17" fmla="*/ 0 h 153"/>
                <a:gd name="T18" fmla="*/ 50 w 217"/>
                <a:gd name="T19" fmla="*/ 5 h 153"/>
                <a:gd name="T20" fmla="*/ 53 w 217"/>
                <a:gd name="T21" fmla="*/ 11 h 153"/>
                <a:gd name="T22" fmla="*/ 50 w 217"/>
                <a:gd name="T23" fmla="*/ 36 h 153"/>
                <a:gd name="T24" fmla="*/ 46 w 217"/>
                <a:gd name="T25" fmla="*/ 58 h 153"/>
                <a:gd name="T26" fmla="*/ 43 w 217"/>
                <a:gd name="T27" fmla="*/ 64 h 153"/>
                <a:gd name="T28" fmla="*/ 43 w 217"/>
                <a:gd name="T29" fmla="*/ 70 h 153"/>
                <a:gd name="T30" fmla="*/ 46 w 217"/>
                <a:gd name="T31" fmla="*/ 64 h 153"/>
                <a:gd name="T32" fmla="*/ 53 w 217"/>
                <a:gd name="T33" fmla="*/ 61 h 153"/>
                <a:gd name="T34" fmla="*/ 72 w 217"/>
                <a:gd name="T35" fmla="*/ 56 h 153"/>
                <a:gd name="T36" fmla="*/ 99 w 217"/>
                <a:gd name="T37" fmla="*/ 47 h 153"/>
                <a:gd name="T38" fmla="*/ 125 w 217"/>
                <a:gd name="T39" fmla="*/ 42 h 153"/>
                <a:gd name="T40" fmla="*/ 152 w 217"/>
                <a:gd name="T41" fmla="*/ 36 h 153"/>
                <a:gd name="T42" fmla="*/ 173 w 217"/>
                <a:gd name="T43" fmla="*/ 36 h 153"/>
                <a:gd name="T44" fmla="*/ 186 w 217"/>
                <a:gd name="T45" fmla="*/ 42 h 153"/>
                <a:gd name="T46" fmla="*/ 188 w 217"/>
                <a:gd name="T47" fmla="*/ 44 h 153"/>
                <a:gd name="T48" fmla="*/ 188 w 217"/>
                <a:gd name="T49" fmla="*/ 50 h 153"/>
                <a:gd name="T50" fmla="*/ 202 w 217"/>
                <a:gd name="T51" fmla="*/ 50 h 153"/>
                <a:gd name="T52" fmla="*/ 207 w 217"/>
                <a:gd name="T53" fmla="*/ 56 h 153"/>
                <a:gd name="T54" fmla="*/ 207 w 217"/>
                <a:gd name="T55" fmla="*/ 61 h 153"/>
                <a:gd name="T56" fmla="*/ 202 w 217"/>
                <a:gd name="T57" fmla="*/ 70 h 153"/>
                <a:gd name="T58" fmla="*/ 212 w 217"/>
                <a:gd name="T59" fmla="*/ 70 h 153"/>
                <a:gd name="T60" fmla="*/ 217 w 217"/>
                <a:gd name="T61" fmla="*/ 78 h 153"/>
                <a:gd name="T62" fmla="*/ 214 w 217"/>
                <a:gd name="T63" fmla="*/ 84 h 153"/>
                <a:gd name="T64" fmla="*/ 207 w 217"/>
                <a:gd name="T65" fmla="*/ 89 h 153"/>
                <a:gd name="T66" fmla="*/ 210 w 217"/>
                <a:gd name="T67" fmla="*/ 95 h 153"/>
                <a:gd name="T68" fmla="*/ 210 w 217"/>
                <a:gd name="T69" fmla="*/ 100 h 153"/>
                <a:gd name="T70" fmla="*/ 205 w 217"/>
                <a:gd name="T71" fmla="*/ 103 h 153"/>
                <a:gd name="T72" fmla="*/ 195 w 217"/>
                <a:gd name="T73" fmla="*/ 109 h 153"/>
                <a:gd name="T74" fmla="*/ 171 w 217"/>
                <a:gd name="T75" fmla="*/ 117 h 153"/>
                <a:gd name="T76" fmla="*/ 142 w 217"/>
                <a:gd name="T77" fmla="*/ 125 h 153"/>
                <a:gd name="T78" fmla="*/ 111 w 217"/>
                <a:gd name="T79" fmla="*/ 134 h 153"/>
                <a:gd name="T80" fmla="*/ 84 w 217"/>
                <a:gd name="T81" fmla="*/ 139 h 153"/>
                <a:gd name="T82" fmla="*/ 72 w 217"/>
                <a:gd name="T83" fmla="*/ 142 h 153"/>
                <a:gd name="T84" fmla="*/ 63 w 217"/>
                <a:gd name="T85" fmla="*/ 148 h 153"/>
                <a:gd name="T86" fmla="*/ 58 w 217"/>
                <a:gd name="T87" fmla="*/ 150 h 153"/>
                <a:gd name="T88" fmla="*/ 58 w 217"/>
                <a:gd name="T89" fmla="*/ 150 h 153"/>
                <a:gd name="T90" fmla="*/ 38 w 217"/>
                <a:gd name="T91" fmla="*/ 153 h 153"/>
                <a:gd name="T92" fmla="*/ 22 w 217"/>
                <a:gd name="T93" fmla="*/ 150 h 153"/>
                <a:gd name="T94" fmla="*/ 7 w 217"/>
                <a:gd name="T95" fmla="*/ 148 h 153"/>
                <a:gd name="T96" fmla="*/ 5 w 217"/>
                <a:gd name="T97" fmla="*/ 148 h 153"/>
                <a:gd name="T98" fmla="*/ 2 w 217"/>
                <a:gd name="T99" fmla="*/ 148 h 153"/>
                <a:gd name="T100" fmla="*/ 2 w 217"/>
                <a:gd name="T101" fmla="*/ 148 h 15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17" h="153">
                  <a:moveTo>
                    <a:pt x="2" y="148"/>
                  </a:moveTo>
                  <a:lnTo>
                    <a:pt x="0" y="131"/>
                  </a:lnTo>
                  <a:lnTo>
                    <a:pt x="0" y="111"/>
                  </a:lnTo>
                  <a:lnTo>
                    <a:pt x="5" y="86"/>
                  </a:lnTo>
                  <a:lnTo>
                    <a:pt x="12" y="58"/>
                  </a:lnTo>
                  <a:lnTo>
                    <a:pt x="19" y="36"/>
                  </a:lnTo>
                  <a:lnTo>
                    <a:pt x="29" y="17"/>
                  </a:lnTo>
                  <a:lnTo>
                    <a:pt x="38" y="3"/>
                  </a:lnTo>
                  <a:lnTo>
                    <a:pt x="48" y="0"/>
                  </a:lnTo>
                  <a:lnTo>
                    <a:pt x="50" y="5"/>
                  </a:lnTo>
                  <a:lnTo>
                    <a:pt x="53" y="11"/>
                  </a:lnTo>
                  <a:lnTo>
                    <a:pt x="50" y="36"/>
                  </a:lnTo>
                  <a:lnTo>
                    <a:pt x="46" y="58"/>
                  </a:lnTo>
                  <a:lnTo>
                    <a:pt x="43" y="64"/>
                  </a:lnTo>
                  <a:lnTo>
                    <a:pt x="43" y="70"/>
                  </a:lnTo>
                  <a:lnTo>
                    <a:pt x="46" y="64"/>
                  </a:lnTo>
                  <a:lnTo>
                    <a:pt x="53" y="61"/>
                  </a:lnTo>
                  <a:lnTo>
                    <a:pt x="72" y="56"/>
                  </a:lnTo>
                  <a:lnTo>
                    <a:pt x="99" y="47"/>
                  </a:lnTo>
                  <a:lnTo>
                    <a:pt x="125" y="42"/>
                  </a:lnTo>
                  <a:lnTo>
                    <a:pt x="152" y="36"/>
                  </a:lnTo>
                  <a:lnTo>
                    <a:pt x="173" y="36"/>
                  </a:lnTo>
                  <a:lnTo>
                    <a:pt x="186" y="42"/>
                  </a:lnTo>
                  <a:lnTo>
                    <a:pt x="188" y="44"/>
                  </a:lnTo>
                  <a:lnTo>
                    <a:pt x="188" y="50"/>
                  </a:lnTo>
                  <a:lnTo>
                    <a:pt x="202" y="50"/>
                  </a:lnTo>
                  <a:lnTo>
                    <a:pt x="207" y="56"/>
                  </a:lnTo>
                  <a:lnTo>
                    <a:pt x="207" y="61"/>
                  </a:lnTo>
                  <a:lnTo>
                    <a:pt x="202" y="70"/>
                  </a:lnTo>
                  <a:lnTo>
                    <a:pt x="212" y="70"/>
                  </a:lnTo>
                  <a:lnTo>
                    <a:pt x="217" y="78"/>
                  </a:lnTo>
                  <a:lnTo>
                    <a:pt x="214" y="84"/>
                  </a:lnTo>
                  <a:lnTo>
                    <a:pt x="207" y="89"/>
                  </a:lnTo>
                  <a:lnTo>
                    <a:pt x="210" y="95"/>
                  </a:lnTo>
                  <a:lnTo>
                    <a:pt x="210" y="100"/>
                  </a:lnTo>
                  <a:lnTo>
                    <a:pt x="205" y="103"/>
                  </a:lnTo>
                  <a:lnTo>
                    <a:pt x="195" y="109"/>
                  </a:lnTo>
                  <a:lnTo>
                    <a:pt x="171" y="117"/>
                  </a:lnTo>
                  <a:lnTo>
                    <a:pt x="142" y="125"/>
                  </a:lnTo>
                  <a:lnTo>
                    <a:pt x="111" y="134"/>
                  </a:lnTo>
                  <a:lnTo>
                    <a:pt x="84" y="139"/>
                  </a:lnTo>
                  <a:lnTo>
                    <a:pt x="72" y="142"/>
                  </a:lnTo>
                  <a:lnTo>
                    <a:pt x="63" y="148"/>
                  </a:lnTo>
                  <a:lnTo>
                    <a:pt x="58" y="150"/>
                  </a:lnTo>
                  <a:lnTo>
                    <a:pt x="38" y="153"/>
                  </a:lnTo>
                  <a:lnTo>
                    <a:pt x="22" y="150"/>
                  </a:lnTo>
                  <a:lnTo>
                    <a:pt x="7" y="148"/>
                  </a:lnTo>
                  <a:lnTo>
                    <a:pt x="5" y="148"/>
                  </a:lnTo>
                  <a:lnTo>
                    <a:pt x="2" y="148"/>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50" name="Freeform 28"/>
            <p:cNvSpPr>
              <a:spLocks/>
            </p:cNvSpPr>
            <p:nvPr/>
          </p:nvSpPr>
          <p:spPr bwMode="auto">
            <a:xfrm>
              <a:off x="1033" y="1231"/>
              <a:ext cx="87" cy="8"/>
            </a:xfrm>
            <a:custGeom>
              <a:avLst/>
              <a:gdLst>
                <a:gd name="T0" fmla="*/ 0 w 87"/>
                <a:gd name="T1" fmla="*/ 8 h 8"/>
                <a:gd name="T2" fmla="*/ 5 w 87"/>
                <a:gd name="T3" fmla="*/ 8 h 8"/>
                <a:gd name="T4" fmla="*/ 15 w 87"/>
                <a:gd name="T5" fmla="*/ 6 h 8"/>
                <a:gd name="T6" fmla="*/ 27 w 87"/>
                <a:gd name="T7" fmla="*/ 6 h 8"/>
                <a:gd name="T8" fmla="*/ 41 w 87"/>
                <a:gd name="T9" fmla="*/ 3 h 8"/>
                <a:gd name="T10" fmla="*/ 56 w 87"/>
                <a:gd name="T11" fmla="*/ 0 h 8"/>
                <a:gd name="T12" fmla="*/ 70 w 87"/>
                <a:gd name="T13" fmla="*/ 0 h 8"/>
                <a:gd name="T14" fmla="*/ 82 w 87"/>
                <a:gd name="T15" fmla="*/ 0 h 8"/>
                <a:gd name="T16" fmla="*/ 87 w 87"/>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8">
                  <a:moveTo>
                    <a:pt x="0" y="8"/>
                  </a:moveTo>
                  <a:lnTo>
                    <a:pt x="5" y="8"/>
                  </a:lnTo>
                  <a:lnTo>
                    <a:pt x="15" y="6"/>
                  </a:lnTo>
                  <a:lnTo>
                    <a:pt x="27" y="6"/>
                  </a:lnTo>
                  <a:lnTo>
                    <a:pt x="41" y="3"/>
                  </a:lnTo>
                  <a:lnTo>
                    <a:pt x="56" y="0"/>
                  </a:lnTo>
                  <a:lnTo>
                    <a:pt x="70" y="0"/>
                  </a:lnTo>
                  <a:lnTo>
                    <a:pt x="82" y="0"/>
                  </a:lnTo>
                  <a:lnTo>
                    <a:pt x="87"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51" name="Freeform 29"/>
            <p:cNvSpPr>
              <a:spLocks/>
            </p:cNvSpPr>
            <p:nvPr/>
          </p:nvSpPr>
          <p:spPr bwMode="auto">
            <a:xfrm>
              <a:off x="1024" y="1212"/>
              <a:ext cx="94" cy="14"/>
            </a:xfrm>
            <a:custGeom>
              <a:avLst/>
              <a:gdLst>
                <a:gd name="T0" fmla="*/ 0 w 94"/>
                <a:gd name="T1" fmla="*/ 14 h 14"/>
                <a:gd name="T2" fmla="*/ 2 w 94"/>
                <a:gd name="T3" fmla="*/ 11 h 14"/>
                <a:gd name="T4" fmla="*/ 12 w 94"/>
                <a:gd name="T5" fmla="*/ 11 h 14"/>
                <a:gd name="T6" fmla="*/ 26 w 94"/>
                <a:gd name="T7" fmla="*/ 8 h 14"/>
                <a:gd name="T8" fmla="*/ 41 w 94"/>
                <a:gd name="T9" fmla="*/ 5 h 14"/>
                <a:gd name="T10" fmla="*/ 58 w 94"/>
                <a:gd name="T11" fmla="*/ 2 h 14"/>
                <a:gd name="T12" fmla="*/ 72 w 94"/>
                <a:gd name="T13" fmla="*/ 0 h 14"/>
                <a:gd name="T14" fmla="*/ 87 w 94"/>
                <a:gd name="T15" fmla="*/ 0 h 14"/>
                <a:gd name="T16" fmla="*/ 94 w 94"/>
                <a:gd name="T17" fmla="*/ 0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 h="14">
                  <a:moveTo>
                    <a:pt x="0" y="14"/>
                  </a:moveTo>
                  <a:lnTo>
                    <a:pt x="2" y="11"/>
                  </a:lnTo>
                  <a:lnTo>
                    <a:pt x="12" y="11"/>
                  </a:lnTo>
                  <a:lnTo>
                    <a:pt x="26" y="8"/>
                  </a:lnTo>
                  <a:lnTo>
                    <a:pt x="41" y="5"/>
                  </a:lnTo>
                  <a:lnTo>
                    <a:pt x="58" y="2"/>
                  </a:lnTo>
                  <a:lnTo>
                    <a:pt x="72" y="0"/>
                  </a:lnTo>
                  <a:lnTo>
                    <a:pt x="87" y="0"/>
                  </a:lnTo>
                  <a:lnTo>
                    <a:pt x="94"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52" name="Freeform 30"/>
            <p:cNvSpPr>
              <a:spLocks/>
            </p:cNvSpPr>
            <p:nvPr/>
          </p:nvSpPr>
          <p:spPr bwMode="auto">
            <a:xfrm>
              <a:off x="1012" y="1192"/>
              <a:ext cx="89" cy="20"/>
            </a:xfrm>
            <a:custGeom>
              <a:avLst/>
              <a:gdLst>
                <a:gd name="T0" fmla="*/ 0 w 89"/>
                <a:gd name="T1" fmla="*/ 20 h 20"/>
                <a:gd name="T2" fmla="*/ 2 w 89"/>
                <a:gd name="T3" fmla="*/ 20 h 20"/>
                <a:gd name="T4" fmla="*/ 12 w 89"/>
                <a:gd name="T5" fmla="*/ 17 h 20"/>
                <a:gd name="T6" fmla="*/ 21 w 89"/>
                <a:gd name="T7" fmla="*/ 14 h 20"/>
                <a:gd name="T8" fmla="*/ 36 w 89"/>
                <a:gd name="T9" fmla="*/ 8 h 20"/>
                <a:gd name="T10" fmla="*/ 65 w 89"/>
                <a:gd name="T11" fmla="*/ 3 h 20"/>
                <a:gd name="T12" fmla="*/ 79 w 89"/>
                <a:gd name="T13" fmla="*/ 0 h 20"/>
                <a:gd name="T14" fmla="*/ 89 w 89"/>
                <a:gd name="T15" fmla="*/ 0 h 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 h="20">
                  <a:moveTo>
                    <a:pt x="0" y="20"/>
                  </a:moveTo>
                  <a:lnTo>
                    <a:pt x="2" y="20"/>
                  </a:lnTo>
                  <a:lnTo>
                    <a:pt x="12" y="17"/>
                  </a:lnTo>
                  <a:lnTo>
                    <a:pt x="21" y="14"/>
                  </a:lnTo>
                  <a:lnTo>
                    <a:pt x="36" y="8"/>
                  </a:lnTo>
                  <a:lnTo>
                    <a:pt x="65" y="3"/>
                  </a:lnTo>
                  <a:lnTo>
                    <a:pt x="79" y="0"/>
                  </a:lnTo>
                  <a:lnTo>
                    <a:pt x="89"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53" name="Freeform 31"/>
            <p:cNvSpPr>
              <a:spLocks/>
            </p:cNvSpPr>
            <p:nvPr/>
          </p:nvSpPr>
          <p:spPr bwMode="auto">
            <a:xfrm>
              <a:off x="329" y="1284"/>
              <a:ext cx="644" cy="611"/>
            </a:xfrm>
            <a:custGeom>
              <a:avLst/>
              <a:gdLst>
                <a:gd name="T0" fmla="*/ 200 w 644"/>
                <a:gd name="T1" fmla="*/ 134 h 611"/>
                <a:gd name="T2" fmla="*/ 181 w 644"/>
                <a:gd name="T3" fmla="*/ 145 h 611"/>
                <a:gd name="T4" fmla="*/ 82 w 644"/>
                <a:gd name="T5" fmla="*/ 184 h 611"/>
                <a:gd name="T6" fmla="*/ 15 w 644"/>
                <a:gd name="T7" fmla="*/ 259 h 611"/>
                <a:gd name="T8" fmla="*/ 7 w 644"/>
                <a:gd name="T9" fmla="*/ 349 h 611"/>
                <a:gd name="T10" fmla="*/ 56 w 644"/>
                <a:gd name="T11" fmla="*/ 399 h 611"/>
                <a:gd name="T12" fmla="*/ 102 w 644"/>
                <a:gd name="T13" fmla="*/ 407 h 611"/>
                <a:gd name="T14" fmla="*/ 109 w 644"/>
                <a:gd name="T15" fmla="*/ 365 h 611"/>
                <a:gd name="T16" fmla="*/ 109 w 644"/>
                <a:gd name="T17" fmla="*/ 337 h 611"/>
                <a:gd name="T18" fmla="*/ 104 w 644"/>
                <a:gd name="T19" fmla="*/ 329 h 611"/>
                <a:gd name="T20" fmla="*/ 87 w 644"/>
                <a:gd name="T21" fmla="*/ 293 h 611"/>
                <a:gd name="T22" fmla="*/ 102 w 644"/>
                <a:gd name="T23" fmla="*/ 262 h 611"/>
                <a:gd name="T24" fmla="*/ 147 w 644"/>
                <a:gd name="T25" fmla="*/ 240 h 611"/>
                <a:gd name="T26" fmla="*/ 157 w 644"/>
                <a:gd name="T27" fmla="*/ 243 h 611"/>
                <a:gd name="T28" fmla="*/ 150 w 644"/>
                <a:gd name="T29" fmla="*/ 293 h 611"/>
                <a:gd name="T30" fmla="*/ 138 w 644"/>
                <a:gd name="T31" fmla="*/ 410 h 611"/>
                <a:gd name="T32" fmla="*/ 128 w 644"/>
                <a:gd name="T33" fmla="*/ 535 h 611"/>
                <a:gd name="T34" fmla="*/ 128 w 644"/>
                <a:gd name="T35" fmla="*/ 597 h 611"/>
                <a:gd name="T36" fmla="*/ 147 w 644"/>
                <a:gd name="T37" fmla="*/ 608 h 611"/>
                <a:gd name="T38" fmla="*/ 210 w 644"/>
                <a:gd name="T39" fmla="*/ 611 h 611"/>
                <a:gd name="T40" fmla="*/ 352 w 644"/>
                <a:gd name="T41" fmla="*/ 605 h 611"/>
                <a:gd name="T42" fmla="*/ 425 w 644"/>
                <a:gd name="T43" fmla="*/ 602 h 611"/>
                <a:gd name="T44" fmla="*/ 454 w 644"/>
                <a:gd name="T45" fmla="*/ 594 h 611"/>
                <a:gd name="T46" fmla="*/ 461 w 644"/>
                <a:gd name="T47" fmla="*/ 530 h 611"/>
                <a:gd name="T48" fmla="*/ 456 w 644"/>
                <a:gd name="T49" fmla="*/ 377 h 611"/>
                <a:gd name="T50" fmla="*/ 449 w 644"/>
                <a:gd name="T51" fmla="*/ 265 h 611"/>
                <a:gd name="T52" fmla="*/ 461 w 644"/>
                <a:gd name="T53" fmla="*/ 243 h 611"/>
                <a:gd name="T54" fmla="*/ 538 w 644"/>
                <a:gd name="T55" fmla="*/ 223 h 611"/>
                <a:gd name="T56" fmla="*/ 613 w 644"/>
                <a:gd name="T57" fmla="*/ 198 h 611"/>
                <a:gd name="T58" fmla="*/ 632 w 644"/>
                <a:gd name="T59" fmla="*/ 167 h 611"/>
                <a:gd name="T60" fmla="*/ 644 w 644"/>
                <a:gd name="T61" fmla="*/ 53 h 611"/>
                <a:gd name="T62" fmla="*/ 644 w 644"/>
                <a:gd name="T63" fmla="*/ 8 h 611"/>
                <a:gd name="T64" fmla="*/ 596 w 644"/>
                <a:gd name="T65" fmla="*/ 3 h 611"/>
                <a:gd name="T66" fmla="*/ 581 w 644"/>
                <a:gd name="T67" fmla="*/ 0 h 611"/>
                <a:gd name="T68" fmla="*/ 579 w 644"/>
                <a:gd name="T69" fmla="*/ 6 h 611"/>
                <a:gd name="T70" fmla="*/ 567 w 644"/>
                <a:gd name="T71" fmla="*/ 78 h 611"/>
                <a:gd name="T72" fmla="*/ 545 w 644"/>
                <a:gd name="T73" fmla="*/ 153 h 611"/>
                <a:gd name="T74" fmla="*/ 509 w 644"/>
                <a:gd name="T75" fmla="*/ 165 h 611"/>
                <a:gd name="T76" fmla="*/ 434 w 644"/>
                <a:gd name="T77" fmla="*/ 170 h 611"/>
                <a:gd name="T78" fmla="*/ 420 w 644"/>
                <a:gd name="T79" fmla="*/ 167 h 611"/>
                <a:gd name="T80" fmla="*/ 415 w 644"/>
                <a:gd name="T81" fmla="*/ 148 h 611"/>
                <a:gd name="T82" fmla="*/ 386 w 644"/>
                <a:gd name="T83" fmla="*/ 162 h 611"/>
                <a:gd name="T84" fmla="*/ 352 w 644"/>
                <a:gd name="T85" fmla="*/ 237 h 611"/>
                <a:gd name="T86" fmla="*/ 319 w 644"/>
                <a:gd name="T87" fmla="*/ 315 h 611"/>
                <a:gd name="T88" fmla="*/ 292 w 644"/>
                <a:gd name="T89" fmla="*/ 377 h 611"/>
                <a:gd name="T90" fmla="*/ 287 w 644"/>
                <a:gd name="T91" fmla="*/ 388 h 61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44" h="611">
                  <a:moveTo>
                    <a:pt x="215" y="139"/>
                  </a:moveTo>
                  <a:lnTo>
                    <a:pt x="210" y="137"/>
                  </a:lnTo>
                  <a:lnTo>
                    <a:pt x="200" y="134"/>
                  </a:lnTo>
                  <a:lnTo>
                    <a:pt x="191" y="134"/>
                  </a:lnTo>
                  <a:lnTo>
                    <a:pt x="186" y="137"/>
                  </a:lnTo>
                  <a:lnTo>
                    <a:pt x="181" y="145"/>
                  </a:lnTo>
                  <a:lnTo>
                    <a:pt x="147" y="153"/>
                  </a:lnTo>
                  <a:lnTo>
                    <a:pt x="114" y="167"/>
                  </a:lnTo>
                  <a:lnTo>
                    <a:pt x="82" y="184"/>
                  </a:lnTo>
                  <a:lnTo>
                    <a:pt x="53" y="206"/>
                  </a:lnTo>
                  <a:lnTo>
                    <a:pt x="29" y="232"/>
                  </a:lnTo>
                  <a:lnTo>
                    <a:pt x="15" y="259"/>
                  </a:lnTo>
                  <a:lnTo>
                    <a:pt x="3" y="287"/>
                  </a:lnTo>
                  <a:lnTo>
                    <a:pt x="0" y="315"/>
                  </a:lnTo>
                  <a:lnTo>
                    <a:pt x="7" y="349"/>
                  </a:lnTo>
                  <a:lnTo>
                    <a:pt x="20" y="371"/>
                  </a:lnTo>
                  <a:lnTo>
                    <a:pt x="36" y="388"/>
                  </a:lnTo>
                  <a:lnTo>
                    <a:pt x="56" y="399"/>
                  </a:lnTo>
                  <a:lnTo>
                    <a:pt x="75" y="404"/>
                  </a:lnTo>
                  <a:lnTo>
                    <a:pt x="89" y="407"/>
                  </a:lnTo>
                  <a:lnTo>
                    <a:pt x="102" y="407"/>
                  </a:lnTo>
                  <a:lnTo>
                    <a:pt x="104" y="407"/>
                  </a:lnTo>
                  <a:lnTo>
                    <a:pt x="106" y="382"/>
                  </a:lnTo>
                  <a:lnTo>
                    <a:pt x="109" y="365"/>
                  </a:lnTo>
                  <a:lnTo>
                    <a:pt x="109" y="351"/>
                  </a:lnTo>
                  <a:lnTo>
                    <a:pt x="109" y="343"/>
                  </a:lnTo>
                  <a:lnTo>
                    <a:pt x="109" y="337"/>
                  </a:lnTo>
                  <a:lnTo>
                    <a:pt x="109" y="335"/>
                  </a:lnTo>
                  <a:lnTo>
                    <a:pt x="104" y="329"/>
                  </a:lnTo>
                  <a:lnTo>
                    <a:pt x="97" y="318"/>
                  </a:lnTo>
                  <a:lnTo>
                    <a:pt x="87" y="301"/>
                  </a:lnTo>
                  <a:lnTo>
                    <a:pt x="87" y="293"/>
                  </a:lnTo>
                  <a:lnTo>
                    <a:pt x="87" y="284"/>
                  </a:lnTo>
                  <a:lnTo>
                    <a:pt x="92" y="271"/>
                  </a:lnTo>
                  <a:lnTo>
                    <a:pt x="102" y="262"/>
                  </a:lnTo>
                  <a:lnTo>
                    <a:pt x="123" y="248"/>
                  </a:lnTo>
                  <a:lnTo>
                    <a:pt x="138" y="243"/>
                  </a:lnTo>
                  <a:lnTo>
                    <a:pt x="147" y="240"/>
                  </a:lnTo>
                  <a:lnTo>
                    <a:pt x="155" y="237"/>
                  </a:lnTo>
                  <a:lnTo>
                    <a:pt x="157" y="237"/>
                  </a:lnTo>
                  <a:lnTo>
                    <a:pt x="157" y="243"/>
                  </a:lnTo>
                  <a:lnTo>
                    <a:pt x="155" y="254"/>
                  </a:lnTo>
                  <a:lnTo>
                    <a:pt x="155" y="271"/>
                  </a:lnTo>
                  <a:lnTo>
                    <a:pt x="150" y="293"/>
                  </a:lnTo>
                  <a:lnTo>
                    <a:pt x="147" y="318"/>
                  </a:lnTo>
                  <a:lnTo>
                    <a:pt x="145" y="346"/>
                  </a:lnTo>
                  <a:lnTo>
                    <a:pt x="138" y="410"/>
                  </a:lnTo>
                  <a:lnTo>
                    <a:pt x="130" y="477"/>
                  </a:lnTo>
                  <a:lnTo>
                    <a:pt x="128" y="508"/>
                  </a:lnTo>
                  <a:lnTo>
                    <a:pt x="128" y="535"/>
                  </a:lnTo>
                  <a:lnTo>
                    <a:pt x="126" y="561"/>
                  </a:lnTo>
                  <a:lnTo>
                    <a:pt x="128" y="580"/>
                  </a:lnTo>
                  <a:lnTo>
                    <a:pt x="128" y="597"/>
                  </a:lnTo>
                  <a:lnTo>
                    <a:pt x="133" y="605"/>
                  </a:lnTo>
                  <a:lnTo>
                    <a:pt x="138" y="608"/>
                  </a:lnTo>
                  <a:lnTo>
                    <a:pt x="147" y="608"/>
                  </a:lnTo>
                  <a:lnTo>
                    <a:pt x="164" y="611"/>
                  </a:lnTo>
                  <a:lnTo>
                    <a:pt x="186" y="611"/>
                  </a:lnTo>
                  <a:lnTo>
                    <a:pt x="210" y="611"/>
                  </a:lnTo>
                  <a:lnTo>
                    <a:pt x="237" y="611"/>
                  </a:lnTo>
                  <a:lnTo>
                    <a:pt x="294" y="608"/>
                  </a:lnTo>
                  <a:lnTo>
                    <a:pt x="352" y="605"/>
                  </a:lnTo>
                  <a:lnTo>
                    <a:pt x="379" y="605"/>
                  </a:lnTo>
                  <a:lnTo>
                    <a:pt x="403" y="602"/>
                  </a:lnTo>
                  <a:lnTo>
                    <a:pt x="425" y="602"/>
                  </a:lnTo>
                  <a:lnTo>
                    <a:pt x="439" y="600"/>
                  </a:lnTo>
                  <a:lnTo>
                    <a:pt x="451" y="597"/>
                  </a:lnTo>
                  <a:lnTo>
                    <a:pt x="454" y="594"/>
                  </a:lnTo>
                  <a:lnTo>
                    <a:pt x="458" y="583"/>
                  </a:lnTo>
                  <a:lnTo>
                    <a:pt x="458" y="569"/>
                  </a:lnTo>
                  <a:lnTo>
                    <a:pt x="461" y="530"/>
                  </a:lnTo>
                  <a:lnTo>
                    <a:pt x="461" y="482"/>
                  </a:lnTo>
                  <a:lnTo>
                    <a:pt x="458" y="429"/>
                  </a:lnTo>
                  <a:lnTo>
                    <a:pt x="456" y="377"/>
                  </a:lnTo>
                  <a:lnTo>
                    <a:pt x="454" y="326"/>
                  </a:lnTo>
                  <a:lnTo>
                    <a:pt x="451" y="284"/>
                  </a:lnTo>
                  <a:lnTo>
                    <a:pt x="449" y="265"/>
                  </a:lnTo>
                  <a:lnTo>
                    <a:pt x="449" y="251"/>
                  </a:lnTo>
                  <a:lnTo>
                    <a:pt x="454" y="248"/>
                  </a:lnTo>
                  <a:lnTo>
                    <a:pt x="461" y="243"/>
                  </a:lnTo>
                  <a:lnTo>
                    <a:pt x="483" y="234"/>
                  </a:lnTo>
                  <a:lnTo>
                    <a:pt x="509" y="229"/>
                  </a:lnTo>
                  <a:lnTo>
                    <a:pt x="538" y="223"/>
                  </a:lnTo>
                  <a:lnTo>
                    <a:pt x="567" y="215"/>
                  </a:lnTo>
                  <a:lnTo>
                    <a:pt x="593" y="206"/>
                  </a:lnTo>
                  <a:lnTo>
                    <a:pt x="613" y="198"/>
                  </a:lnTo>
                  <a:lnTo>
                    <a:pt x="620" y="192"/>
                  </a:lnTo>
                  <a:lnTo>
                    <a:pt x="625" y="187"/>
                  </a:lnTo>
                  <a:lnTo>
                    <a:pt x="632" y="167"/>
                  </a:lnTo>
                  <a:lnTo>
                    <a:pt x="637" y="139"/>
                  </a:lnTo>
                  <a:lnTo>
                    <a:pt x="642" y="81"/>
                  </a:lnTo>
                  <a:lnTo>
                    <a:pt x="644" y="53"/>
                  </a:lnTo>
                  <a:lnTo>
                    <a:pt x="644" y="31"/>
                  </a:lnTo>
                  <a:lnTo>
                    <a:pt x="644" y="14"/>
                  </a:lnTo>
                  <a:lnTo>
                    <a:pt x="644" y="8"/>
                  </a:lnTo>
                  <a:lnTo>
                    <a:pt x="622" y="6"/>
                  </a:lnTo>
                  <a:lnTo>
                    <a:pt x="608" y="6"/>
                  </a:lnTo>
                  <a:lnTo>
                    <a:pt x="596" y="3"/>
                  </a:lnTo>
                  <a:lnTo>
                    <a:pt x="589" y="0"/>
                  </a:lnTo>
                  <a:lnTo>
                    <a:pt x="584" y="0"/>
                  </a:lnTo>
                  <a:lnTo>
                    <a:pt x="581" y="0"/>
                  </a:lnTo>
                  <a:lnTo>
                    <a:pt x="579" y="0"/>
                  </a:lnTo>
                  <a:lnTo>
                    <a:pt x="579" y="6"/>
                  </a:lnTo>
                  <a:lnTo>
                    <a:pt x="577" y="25"/>
                  </a:lnTo>
                  <a:lnTo>
                    <a:pt x="572" y="47"/>
                  </a:lnTo>
                  <a:lnTo>
                    <a:pt x="567" y="78"/>
                  </a:lnTo>
                  <a:lnTo>
                    <a:pt x="560" y="106"/>
                  </a:lnTo>
                  <a:lnTo>
                    <a:pt x="555" y="134"/>
                  </a:lnTo>
                  <a:lnTo>
                    <a:pt x="545" y="153"/>
                  </a:lnTo>
                  <a:lnTo>
                    <a:pt x="540" y="165"/>
                  </a:lnTo>
                  <a:lnTo>
                    <a:pt x="526" y="165"/>
                  </a:lnTo>
                  <a:lnTo>
                    <a:pt x="509" y="165"/>
                  </a:lnTo>
                  <a:lnTo>
                    <a:pt x="468" y="167"/>
                  </a:lnTo>
                  <a:lnTo>
                    <a:pt x="451" y="170"/>
                  </a:lnTo>
                  <a:lnTo>
                    <a:pt x="434" y="170"/>
                  </a:lnTo>
                  <a:lnTo>
                    <a:pt x="422" y="170"/>
                  </a:lnTo>
                  <a:lnTo>
                    <a:pt x="420" y="170"/>
                  </a:lnTo>
                  <a:lnTo>
                    <a:pt x="420" y="167"/>
                  </a:lnTo>
                  <a:lnTo>
                    <a:pt x="420" y="159"/>
                  </a:lnTo>
                  <a:lnTo>
                    <a:pt x="417" y="151"/>
                  </a:lnTo>
                  <a:lnTo>
                    <a:pt x="415" y="148"/>
                  </a:lnTo>
                  <a:lnTo>
                    <a:pt x="405" y="148"/>
                  </a:lnTo>
                  <a:lnTo>
                    <a:pt x="396" y="156"/>
                  </a:lnTo>
                  <a:lnTo>
                    <a:pt x="386" y="162"/>
                  </a:lnTo>
                  <a:lnTo>
                    <a:pt x="384" y="165"/>
                  </a:lnTo>
                  <a:lnTo>
                    <a:pt x="367" y="204"/>
                  </a:lnTo>
                  <a:lnTo>
                    <a:pt x="352" y="237"/>
                  </a:lnTo>
                  <a:lnTo>
                    <a:pt x="340" y="268"/>
                  </a:lnTo>
                  <a:lnTo>
                    <a:pt x="328" y="296"/>
                  </a:lnTo>
                  <a:lnTo>
                    <a:pt x="319" y="315"/>
                  </a:lnTo>
                  <a:lnTo>
                    <a:pt x="311" y="335"/>
                  </a:lnTo>
                  <a:lnTo>
                    <a:pt x="299" y="360"/>
                  </a:lnTo>
                  <a:lnTo>
                    <a:pt x="292" y="377"/>
                  </a:lnTo>
                  <a:lnTo>
                    <a:pt x="290" y="385"/>
                  </a:lnTo>
                  <a:lnTo>
                    <a:pt x="287" y="388"/>
                  </a:lnTo>
                  <a:lnTo>
                    <a:pt x="215" y="139"/>
                  </a:lnTo>
                  <a:close/>
                </a:path>
              </a:pathLst>
            </a:custGeom>
            <a:solidFill>
              <a:srgbClr val="0000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54" name="Freeform 32"/>
            <p:cNvSpPr>
              <a:spLocks/>
            </p:cNvSpPr>
            <p:nvPr/>
          </p:nvSpPr>
          <p:spPr bwMode="auto">
            <a:xfrm>
              <a:off x="496" y="1195"/>
              <a:ext cx="282" cy="318"/>
            </a:xfrm>
            <a:custGeom>
              <a:avLst/>
              <a:gdLst>
                <a:gd name="T0" fmla="*/ 53 w 282"/>
                <a:gd name="T1" fmla="*/ 25 h 318"/>
                <a:gd name="T2" fmla="*/ 50 w 282"/>
                <a:gd name="T3" fmla="*/ 44 h 318"/>
                <a:gd name="T4" fmla="*/ 48 w 282"/>
                <a:gd name="T5" fmla="*/ 50 h 318"/>
                <a:gd name="T6" fmla="*/ 33 w 282"/>
                <a:gd name="T7" fmla="*/ 33 h 318"/>
                <a:gd name="T8" fmla="*/ 14 w 282"/>
                <a:gd name="T9" fmla="*/ 36 h 318"/>
                <a:gd name="T10" fmla="*/ 0 w 282"/>
                <a:gd name="T11" fmla="*/ 75 h 318"/>
                <a:gd name="T12" fmla="*/ 7 w 282"/>
                <a:gd name="T13" fmla="*/ 106 h 318"/>
                <a:gd name="T14" fmla="*/ 24 w 282"/>
                <a:gd name="T15" fmla="*/ 120 h 318"/>
                <a:gd name="T16" fmla="*/ 43 w 282"/>
                <a:gd name="T17" fmla="*/ 125 h 318"/>
                <a:gd name="T18" fmla="*/ 41 w 282"/>
                <a:gd name="T19" fmla="*/ 145 h 318"/>
                <a:gd name="T20" fmla="*/ 41 w 282"/>
                <a:gd name="T21" fmla="*/ 206 h 318"/>
                <a:gd name="T22" fmla="*/ 45 w 282"/>
                <a:gd name="T23" fmla="*/ 240 h 318"/>
                <a:gd name="T24" fmla="*/ 48 w 282"/>
                <a:gd name="T25" fmla="*/ 251 h 318"/>
                <a:gd name="T26" fmla="*/ 67 w 282"/>
                <a:gd name="T27" fmla="*/ 284 h 318"/>
                <a:gd name="T28" fmla="*/ 120 w 282"/>
                <a:gd name="T29" fmla="*/ 315 h 318"/>
                <a:gd name="T30" fmla="*/ 171 w 282"/>
                <a:gd name="T31" fmla="*/ 312 h 318"/>
                <a:gd name="T32" fmla="*/ 214 w 282"/>
                <a:gd name="T33" fmla="*/ 273 h 318"/>
                <a:gd name="T34" fmla="*/ 241 w 282"/>
                <a:gd name="T35" fmla="*/ 217 h 318"/>
                <a:gd name="T36" fmla="*/ 250 w 282"/>
                <a:gd name="T37" fmla="*/ 159 h 318"/>
                <a:gd name="T38" fmla="*/ 265 w 282"/>
                <a:gd name="T39" fmla="*/ 120 h 318"/>
                <a:gd name="T40" fmla="*/ 282 w 282"/>
                <a:gd name="T41" fmla="*/ 81 h 318"/>
                <a:gd name="T42" fmla="*/ 275 w 282"/>
                <a:gd name="T43" fmla="*/ 50 h 318"/>
                <a:gd name="T44" fmla="*/ 250 w 282"/>
                <a:gd name="T45" fmla="*/ 44 h 318"/>
                <a:gd name="T46" fmla="*/ 236 w 282"/>
                <a:gd name="T47" fmla="*/ 58 h 318"/>
                <a:gd name="T48" fmla="*/ 238 w 282"/>
                <a:gd name="T49" fmla="*/ 25 h 318"/>
                <a:gd name="T50" fmla="*/ 238 w 282"/>
                <a:gd name="T51" fmla="*/ 8 h 318"/>
                <a:gd name="T52" fmla="*/ 241 w 282"/>
                <a:gd name="T53" fmla="*/ 0 h 318"/>
                <a:gd name="T54" fmla="*/ 178 w 282"/>
                <a:gd name="T55" fmla="*/ 5 h 318"/>
                <a:gd name="T56" fmla="*/ 132 w 282"/>
                <a:gd name="T57" fmla="*/ 5 h 318"/>
                <a:gd name="T58" fmla="*/ 101 w 282"/>
                <a:gd name="T59" fmla="*/ 8 h 318"/>
                <a:gd name="T60" fmla="*/ 65 w 282"/>
                <a:gd name="T61" fmla="*/ 11 h 318"/>
                <a:gd name="T62" fmla="*/ 55 w 282"/>
                <a:gd name="T63" fmla="*/ 11 h 318"/>
                <a:gd name="T64" fmla="*/ 55 w 282"/>
                <a:gd name="T65" fmla="*/ 11 h 3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82" h="318">
                  <a:moveTo>
                    <a:pt x="55" y="11"/>
                  </a:moveTo>
                  <a:lnTo>
                    <a:pt x="53" y="25"/>
                  </a:lnTo>
                  <a:lnTo>
                    <a:pt x="53" y="33"/>
                  </a:lnTo>
                  <a:lnTo>
                    <a:pt x="50" y="44"/>
                  </a:lnTo>
                  <a:lnTo>
                    <a:pt x="48" y="47"/>
                  </a:lnTo>
                  <a:lnTo>
                    <a:pt x="48" y="50"/>
                  </a:lnTo>
                  <a:lnTo>
                    <a:pt x="41" y="36"/>
                  </a:lnTo>
                  <a:lnTo>
                    <a:pt x="33" y="33"/>
                  </a:lnTo>
                  <a:lnTo>
                    <a:pt x="24" y="33"/>
                  </a:lnTo>
                  <a:lnTo>
                    <a:pt x="14" y="36"/>
                  </a:lnTo>
                  <a:lnTo>
                    <a:pt x="4" y="53"/>
                  </a:lnTo>
                  <a:lnTo>
                    <a:pt x="0" y="75"/>
                  </a:lnTo>
                  <a:lnTo>
                    <a:pt x="2" y="92"/>
                  </a:lnTo>
                  <a:lnTo>
                    <a:pt x="7" y="106"/>
                  </a:lnTo>
                  <a:lnTo>
                    <a:pt x="14" y="114"/>
                  </a:lnTo>
                  <a:lnTo>
                    <a:pt x="24" y="120"/>
                  </a:lnTo>
                  <a:lnTo>
                    <a:pt x="38" y="125"/>
                  </a:lnTo>
                  <a:lnTo>
                    <a:pt x="43" y="125"/>
                  </a:lnTo>
                  <a:lnTo>
                    <a:pt x="45" y="125"/>
                  </a:lnTo>
                  <a:lnTo>
                    <a:pt x="41" y="145"/>
                  </a:lnTo>
                  <a:lnTo>
                    <a:pt x="41" y="167"/>
                  </a:lnTo>
                  <a:lnTo>
                    <a:pt x="41" y="206"/>
                  </a:lnTo>
                  <a:lnTo>
                    <a:pt x="43" y="226"/>
                  </a:lnTo>
                  <a:lnTo>
                    <a:pt x="45" y="240"/>
                  </a:lnTo>
                  <a:lnTo>
                    <a:pt x="48" y="248"/>
                  </a:lnTo>
                  <a:lnTo>
                    <a:pt x="48" y="251"/>
                  </a:lnTo>
                  <a:lnTo>
                    <a:pt x="58" y="270"/>
                  </a:lnTo>
                  <a:lnTo>
                    <a:pt x="67" y="284"/>
                  </a:lnTo>
                  <a:lnTo>
                    <a:pt x="91" y="307"/>
                  </a:lnTo>
                  <a:lnTo>
                    <a:pt x="120" y="315"/>
                  </a:lnTo>
                  <a:lnTo>
                    <a:pt x="142" y="318"/>
                  </a:lnTo>
                  <a:lnTo>
                    <a:pt x="171" y="312"/>
                  </a:lnTo>
                  <a:lnTo>
                    <a:pt x="195" y="295"/>
                  </a:lnTo>
                  <a:lnTo>
                    <a:pt x="214" y="273"/>
                  </a:lnTo>
                  <a:lnTo>
                    <a:pt x="229" y="248"/>
                  </a:lnTo>
                  <a:lnTo>
                    <a:pt x="241" y="217"/>
                  </a:lnTo>
                  <a:lnTo>
                    <a:pt x="246" y="187"/>
                  </a:lnTo>
                  <a:lnTo>
                    <a:pt x="250" y="159"/>
                  </a:lnTo>
                  <a:lnTo>
                    <a:pt x="248" y="134"/>
                  </a:lnTo>
                  <a:lnTo>
                    <a:pt x="265" y="120"/>
                  </a:lnTo>
                  <a:lnTo>
                    <a:pt x="277" y="100"/>
                  </a:lnTo>
                  <a:lnTo>
                    <a:pt x="282" y="81"/>
                  </a:lnTo>
                  <a:lnTo>
                    <a:pt x="279" y="61"/>
                  </a:lnTo>
                  <a:lnTo>
                    <a:pt x="275" y="50"/>
                  </a:lnTo>
                  <a:lnTo>
                    <a:pt x="265" y="42"/>
                  </a:lnTo>
                  <a:lnTo>
                    <a:pt x="250" y="44"/>
                  </a:lnTo>
                  <a:lnTo>
                    <a:pt x="243" y="47"/>
                  </a:lnTo>
                  <a:lnTo>
                    <a:pt x="236" y="58"/>
                  </a:lnTo>
                  <a:lnTo>
                    <a:pt x="238" y="39"/>
                  </a:lnTo>
                  <a:lnTo>
                    <a:pt x="238" y="25"/>
                  </a:lnTo>
                  <a:lnTo>
                    <a:pt x="238" y="14"/>
                  </a:lnTo>
                  <a:lnTo>
                    <a:pt x="238" y="8"/>
                  </a:lnTo>
                  <a:lnTo>
                    <a:pt x="241" y="3"/>
                  </a:lnTo>
                  <a:lnTo>
                    <a:pt x="241" y="0"/>
                  </a:lnTo>
                  <a:lnTo>
                    <a:pt x="207" y="3"/>
                  </a:lnTo>
                  <a:lnTo>
                    <a:pt x="178" y="5"/>
                  </a:lnTo>
                  <a:lnTo>
                    <a:pt x="154" y="5"/>
                  </a:lnTo>
                  <a:lnTo>
                    <a:pt x="132" y="5"/>
                  </a:lnTo>
                  <a:lnTo>
                    <a:pt x="115" y="8"/>
                  </a:lnTo>
                  <a:lnTo>
                    <a:pt x="101" y="8"/>
                  </a:lnTo>
                  <a:lnTo>
                    <a:pt x="79" y="11"/>
                  </a:lnTo>
                  <a:lnTo>
                    <a:pt x="65" y="11"/>
                  </a:lnTo>
                  <a:lnTo>
                    <a:pt x="58" y="11"/>
                  </a:lnTo>
                  <a:lnTo>
                    <a:pt x="55" y="11"/>
                  </a:lnTo>
                  <a:close/>
                </a:path>
              </a:pathLst>
            </a:custGeom>
            <a:solidFill>
              <a:srgbClr val="F7C084"/>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55" name="Freeform 33"/>
            <p:cNvSpPr>
              <a:spLocks/>
            </p:cNvSpPr>
            <p:nvPr/>
          </p:nvSpPr>
          <p:spPr bwMode="auto">
            <a:xfrm>
              <a:off x="496" y="1195"/>
              <a:ext cx="282" cy="318"/>
            </a:xfrm>
            <a:custGeom>
              <a:avLst/>
              <a:gdLst>
                <a:gd name="T0" fmla="*/ 53 w 282"/>
                <a:gd name="T1" fmla="*/ 25 h 318"/>
                <a:gd name="T2" fmla="*/ 50 w 282"/>
                <a:gd name="T3" fmla="*/ 44 h 318"/>
                <a:gd name="T4" fmla="*/ 48 w 282"/>
                <a:gd name="T5" fmla="*/ 50 h 318"/>
                <a:gd name="T6" fmla="*/ 33 w 282"/>
                <a:gd name="T7" fmla="*/ 33 h 318"/>
                <a:gd name="T8" fmla="*/ 14 w 282"/>
                <a:gd name="T9" fmla="*/ 36 h 318"/>
                <a:gd name="T10" fmla="*/ 0 w 282"/>
                <a:gd name="T11" fmla="*/ 75 h 318"/>
                <a:gd name="T12" fmla="*/ 7 w 282"/>
                <a:gd name="T13" fmla="*/ 106 h 318"/>
                <a:gd name="T14" fmla="*/ 24 w 282"/>
                <a:gd name="T15" fmla="*/ 120 h 318"/>
                <a:gd name="T16" fmla="*/ 43 w 282"/>
                <a:gd name="T17" fmla="*/ 125 h 318"/>
                <a:gd name="T18" fmla="*/ 41 w 282"/>
                <a:gd name="T19" fmla="*/ 145 h 318"/>
                <a:gd name="T20" fmla="*/ 41 w 282"/>
                <a:gd name="T21" fmla="*/ 206 h 318"/>
                <a:gd name="T22" fmla="*/ 45 w 282"/>
                <a:gd name="T23" fmla="*/ 240 h 318"/>
                <a:gd name="T24" fmla="*/ 48 w 282"/>
                <a:gd name="T25" fmla="*/ 251 h 318"/>
                <a:gd name="T26" fmla="*/ 67 w 282"/>
                <a:gd name="T27" fmla="*/ 284 h 318"/>
                <a:gd name="T28" fmla="*/ 120 w 282"/>
                <a:gd name="T29" fmla="*/ 315 h 318"/>
                <a:gd name="T30" fmla="*/ 171 w 282"/>
                <a:gd name="T31" fmla="*/ 312 h 318"/>
                <a:gd name="T32" fmla="*/ 214 w 282"/>
                <a:gd name="T33" fmla="*/ 273 h 318"/>
                <a:gd name="T34" fmla="*/ 241 w 282"/>
                <a:gd name="T35" fmla="*/ 217 h 318"/>
                <a:gd name="T36" fmla="*/ 250 w 282"/>
                <a:gd name="T37" fmla="*/ 159 h 318"/>
                <a:gd name="T38" fmla="*/ 265 w 282"/>
                <a:gd name="T39" fmla="*/ 120 h 318"/>
                <a:gd name="T40" fmla="*/ 282 w 282"/>
                <a:gd name="T41" fmla="*/ 81 h 318"/>
                <a:gd name="T42" fmla="*/ 275 w 282"/>
                <a:gd name="T43" fmla="*/ 50 h 318"/>
                <a:gd name="T44" fmla="*/ 250 w 282"/>
                <a:gd name="T45" fmla="*/ 44 h 318"/>
                <a:gd name="T46" fmla="*/ 236 w 282"/>
                <a:gd name="T47" fmla="*/ 58 h 318"/>
                <a:gd name="T48" fmla="*/ 238 w 282"/>
                <a:gd name="T49" fmla="*/ 25 h 318"/>
                <a:gd name="T50" fmla="*/ 238 w 282"/>
                <a:gd name="T51" fmla="*/ 8 h 318"/>
                <a:gd name="T52" fmla="*/ 241 w 282"/>
                <a:gd name="T53" fmla="*/ 0 h 318"/>
                <a:gd name="T54" fmla="*/ 178 w 282"/>
                <a:gd name="T55" fmla="*/ 5 h 318"/>
                <a:gd name="T56" fmla="*/ 132 w 282"/>
                <a:gd name="T57" fmla="*/ 5 h 318"/>
                <a:gd name="T58" fmla="*/ 101 w 282"/>
                <a:gd name="T59" fmla="*/ 8 h 318"/>
                <a:gd name="T60" fmla="*/ 65 w 282"/>
                <a:gd name="T61" fmla="*/ 11 h 318"/>
                <a:gd name="T62" fmla="*/ 55 w 282"/>
                <a:gd name="T63" fmla="*/ 11 h 3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82" h="318">
                  <a:moveTo>
                    <a:pt x="55" y="11"/>
                  </a:moveTo>
                  <a:lnTo>
                    <a:pt x="53" y="25"/>
                  </a:lnTo>
                  <a:lnTo>
                    <a:pt x="53" y="33"/>
                  </a:lnTo>
                  <a:lnTo>
                    <a:pt x="50" y="44"/>
                  </a:lnTo>
                  <a:lnTo>
                    <a:pt x="48" y="47"/>
                  </a:lnTo>
                  <a:lnTo>
                    <a:pt x="48" y="50"/>
                  </a:lnTo>
                  <a:lnTo>
                    <a:pt x="41" y="36"/>
                  </a:lnTo>
                  <a:lnTo>
                    <a:pt x="33" y="33"/>
                  </a:lnTo>
                  <a:lnTo>
                    <a:pt x="24" y="33"/>
                  </a:lnTo>
                  <a:lnTo>
                    <a:pt x="14" y="36"/>
                  </a:lnTo>
                  <a:lnTo>
                    <a:pt x="4" y="53"/>
                  </a:lnTo>
                  <a:lnTo>
                    <a:pt x="0" y="75"/>
                  </a:lnTo>
                  <a:lnTo>
                    <a:pt x="2" y="92"/>
                  </a:lnTo>
                  <a:lnTo>
                    <a:pt x="7" y="106"/>
                  </a:lnTo>
                  <a:lnTo>
                    <a:pt x="14" y="114"/>
                  </a:lnTo>
                  <a:lnTo>
                    <a:pt x="24" y="120"/>
                  </a:lnTo>
                  <a:lnTo>
                    <a:pt x="38" y="125"/>
                  </a:lnTo>
                  <a:lnTo>
                    <a:pt x="43" y="125"/>
                  </a:lnTo>
                  <a:lnTo>
                    <a:pt x="45" y="125"/>
                  </a:lnTo>
                  <a:lnTo>
                    <a:pt x="41" y="145"/>
                  </a:lnTo>
                  <a:lnTo>
                    <a:pt x="41" y="167"/>
                  </a:lnTo>
                  <a:lnTo>
                    <a:pt x="41" y="206"/>
                  </a:lnTo>
                  <a:lnTo>
                    <a:pt x="43" y="226"/>
                  </a:lnTo>
                  <a:lnTo>
                    <a:pt x="45" y="240"/>
                  </a:lnTo>
                  <a:lnTo>
                    <a:pt x="48" y="248"/>
                  </a:lnTo>
                  <a:lnTo>
                    <a:pt x="48" y="251"/>
                  </a:lnTo>
                  <a:lnTo>
                    <a:pt x="58" y="270"/>
                  </a:lnTo>
                  <a:lnTo>
                    <a:pt x="67" y="284"/>
                  </a:lnTo>
                  <a:lnTo>
                    <a:pt x="91" y="307"/>
                  </a:lnTo>
                  <a:lnTo>
                    <a:pt x="120" y="315"/>
                  </a:lnTo>
                  <a:lnTo>
                    <a:pt x="142" y="318"/>
                  </a:lnTo>
                  <a:lnTo>
                    <a:pt x="171" y="312"/>
                  </a:lnTo>
                  <a:lnTo>
                    <a:pt x="195" y="295"/>
                  </a:lnTo>
                  <a:lnTo>
                    <a:pt x="214" y="273"/>
                  </a:lnTo>
                  <a:lnTo>
                    <a:pt x="229" y="248"/>
                  </a:lnTo>
                  <a:lnTo>
                    <a:pt x="241" y="217"/>
                  </a:lnTo>
                  <a:lnTo>
                    <a:pt x="246" y="187"/>
                  </a:lnTo>
                  <a:lnTo>
                    <a:pt x="250" y="159"/>
                  </a:lnTo>
                  <a:lnTo>
                    <a:pt x="248" y="134"/>
                  </a:lnTo>
                  <a:lnTo>
                    <a:pt x="265" y="120"/>
                  </a:lnTo>
                  <a:lnTo>
                    <a:pt x="277" y="100"/>
                  </a:lnTo>
                  <a:lnTo>
                    <a:pt x="282" y="81"/>
                  </a:lnTo>
                  <a:lnTo>
                    <a:pt x="279" y="61"/>
                  </a:lnTo>
                  <a:lnTo>
                    <a:pt x="275" y="50"/>
                  </a:lnTo>
                  <a:lnTo>
                    <a:pt x="265" y="42"/>
                  </a:lnTo>
                  <a:lnTo>
                    <a:pt x="250" y="44"/>
                  </a:lnTo>
                  <a:lnTo>
                    <a:pt x="243" y="47"/>
                  </a:lnTo>
                  <a:lnTo>
                    <a:pt x="236" y="58"/>
                  </a:lnTo>
                  <a:lnTo>
                    <a:pt x="238" y="39"/>
                  </a:lnTo>
                  <a:lnTo>
                    <a:pt x="238" y="25"/>
                  </a:lnTo>
                  <a:lnTo>
                    <a:pt x="238" y="14"/>
                  </a:lnTo>
                  <a:lnTo>
                    <a:pt x="238" y="8"/>
                  </a:lnTo>
                  <a:lnTo>
                    <a:pt x="241" y="3"/>
                  </a:lnTo>
                  <a:lnTo>
                    <a:pt x="241" y="0"/>
                  </a:lnTo>
                  <a:lnTo>
                    <a:pt x="207" y="3"/>
                  </a:lnTo>
                  <a:lnTo>
                    <a:pt x="178" y="5"/>
                  </a:lnTo>
                  <a:lnTo>
                    <a:pt x="154" y="5"/>
                  </a:lnTo>
                  <a:lnTo>
                    <a:pt x="132" y="5"/>
                  </a:lnTo>
                  <a:lnTo>
                    <a:pt x="115" y="8"/>
                  </a:lnTo>
                  <a:lnTo>
                    <a:pt x="101" y="8"/>
                  </a:lnTo>
                  <a:lnTo>
                    <a:pt x="79" y="11"/>
                  </a:lnTo>
                  <a:lnTo>
                    <a:pt x="65" y="11"/>
                  </a:lnTo>
                  <a:lnTo>
                    <a:pt x="58" y="11"/>
                  </a:lnTo>
                  <a:lnTo>
                    <a:pt x="55" y="11"/>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56" name="Freeform 34"/>
            <p:cNvSpPr>
              <a:spLocks/>
            </p:cNvSpPr>
            <p:nvPr/>
          </p:nvSpPr>
          <p:spPr bwMode="auto">
            <a:xfrm>
              <a:off x="529" y="1262"/>
              <a:ext cx="87" cy="61"/>
            </a:xfrm>
            <a:custGeom>
              <a:avLst/>
              <a:gdLst>
                <a:gd name="T0" fmla="*/ 87 w 87"/>
                <a:gd name="T1" fmla="*/ 30 h 61"/>
                <a:gd name="T2" fmla="*/ 87 w 87"/>
                <a:gd name="T3" fmla="*/ 42 h 61"/>
                <a:gd name="T4" fmla="*/ 80 w 87"/>
                <a:gd name="T5" fmla="*/ 53 h 61"/>
                <a:gd name="T6" fmla="*/ 73 w 87"/>
                <a:gd name="T7" fmla="*/ 58 h 61"/>
                <a:gd name="T8" fmla="*/ 61 w 87"/>
                <a:gd name="T9" fmla="*/ 61 h 61"/>
                <a:gd name="T10" fmla="*/ 51 w 87"/>
                <a:gd name="T11" fmla="*/ 61 h 61"/>
                <a:gd name="T12" fmla="*/ 41 w 87"/>
                <a:gd name="T13" fmla="*/ 61 h 61"/>
                <a:gd name="T14" fmla="*/ 32 w 87"/>
                <a:gd name="T15" fmla="*/ 61 h 61"/>
                <a:gd name="T16" fmla="*/ 27 w 87"/>
                <a:gd name="T17" fmla="*/ 61 h 61"/>
                <a:gd name="T18" fmla="*/ 27 w 87"/>
                <a:gd name="T19" fmla="*/ 61 h 61"/>
                <a:gd name="T20" fmla="*/ 15 w 87"/>
                <a:gd name="T21" fmla="*/ 58 h 61"/>
                <a:gd name="T22" fmla="*/ 8 w 87"/>
                <a:gd name="T23" fmla="*/ 53 h 61"/>
                <a:gd name="T24" fmla="*/ 0 w 87"/>
                <a:gd name="T25" fmla="*/ 42 h 61"/>
                <a:gd name="T26" fmla="*/ 0 w 87"/>
                <a:gd name="T27" fmla="*/ 30 h 61"/>
                <a:gd name="T28" fmla="*/ 0 w 87"/>
                <a:gd name="T29" fmla="*/ 30 h 61"/>
                <a:gd name="T30" fmla="*/ 0 w 87"/>
                <a:gd name="T31" fmla="*/ 19 h 61"/>
                <a:gd name="T32" fmla="*/ 8 w 87"/>
                <a:gd name="T33" fmla="*/ 11 h 61"/>
                <a:gd name="T34" fmla="*/ 15 w 87"/>
                <a:gd name="T35" fmla="*/ 3 h 61"/>
                <a:gd name="T36" fmla="*/ 27 w 87"/>
                <a:gd name="T37" fmla="*/ 0 h 61"/>
                <a:gd name="T38" fmla="*/ 37 w 87"/>
                <a:gd name="T39" fmla="*/ 0 h 61"/>
                <a:gd name="T40" fmla="*/ 46 w 87"/>
                <a:gd name="T41" fmla="*/ 0 h 61"/>
                <a:gd name="T42" fmla="*/ 56 w 87"/>
                <a:gd name="T43" fmla="*/ 0 h 61"/>
                <a:gd name="T44" fmla="*/ 61 w 87"/>
                <a:gd name="T45" fmla="*/ 0 h 61"/>
                <a:gd name="T46" fmla="*/ 61 w 87"/>
                <a:gd name="T47" fmla="*/ 0 h 61"/>
                <a:gd name="T48" fmla="*/ 73 w 87"/>
                <a:gd name="T49" fmla="*/ 3 h 61"/>
                <a:gd name="T50" fmla="*/ 80 w 87"/>
                <a:gd name="T51" fmla="*/ 11 h 61"/>
                <a:gd name="T52" fmla="*/ 87 w 87"/>
                <a:gd name="T53" fmla="*/ 19 h 61"/>
                <a:gd name="T54" fmla="*/ 87 w 87"/>
                <a:gd name="T55" fmla="*/ 30 h 61"/>
                <a:gd name="T56" fmla="*/ 87 w 87"/>
                <a:gd name="T57" fmla="*/ 30 h 6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7" h="61">
                  <a:moveTo>
                    <a:pt x="87" y="30"/>
                  </a:moveTo>
                  <a:lnTo>
                    <a:pt x="87" y="42"/>
                  </a:lnTo>
                  <a:lnTo>
                    <a:pt x="80" y="53"/>
                  </a:lnTo>
                  <a:lnTo>
                    <a:pt x="73" y="58"/>
                  </a:lnTo>
                  <a:lnTo>
                    <a:pt x="61" y="61"/>
                  </a:lnTo>
                  <a:lnTo>
                    <a:pt x="51" y="61"/>
                  </a:lnTo>
                  <a:lnTo>
                    <a:pt x="41" y="61"/>
                  </a:lnTo>
                  <a:lnTo>
                    <a:pt x="32" y="61"/>
                  </a:lnTo>
                  <a:lnTo>
                    <a:pt x="27" y="61"/>
                  </a:lnTo>
                  <a:lnTo>
                    <a:pt x="15" y="58"/>
                  </a:lnTo>
                  <a:lnTo>
                    <a:pt x="8" y="53"/>
                  </a:lnTo>
                  <a:lnTo>
                    <a:pt x="0" y="42"/>
                  </a:lnTo>
                  <a:lnTo>
                    <a:pt x="0" y="30"/>
                  </a:lnTo>
                  <a:lnTo>
                    <a:pt x="0" y="19"/>
                  </a:lnTo>
                  <a:lnTo>
                    <a:pt x="8" y="11"/>
                  </a:lnTo>
                  <a:lnTo>
                    <a:pt x="15" y="3"/>
                  </a:lnTo>
                  <a:lnTo>
                    <a:pt x="27" y="0"/>
                  </a:lnTo>
                  <a:lnTo>
                    <a:pt x="37" y="0"/>
                  </a:lnTo>
                  <a:lnTo>
                    <a:pt x="46" y="0"/>
                  </a:lnTo>
                  <a:lnTo>
                    <a:pt x="56" y="0"/>
                  </a:lnTo>
                  <a:lnTo>
                    <a:pt x="61" y="0"/>
                  </a:lnTo>
                  <a:lnTo>
                    <a:pt x="73" y="3"/>
                  </a:lnTo>
                  <a:lnTo>
                    <a:pt x="80" y="11"/>
                  </a:lnTo>
                  <a:lnTo>
                    <a:pt x="87" y="19"/>
                  </a:lnTo>
                  <a:lnTo>
                    <a:pt x="87" y="30"/>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57" name="Freeform 35"/>
            <p:cNvSpPr>
              <a:spLocks/>
            </p:cNvSpPr>
            <p:nvPr/>
          </p:nvSpPr>
          <p:spPr bwMode="auto">
            <a:xfrm>
              <a:off x="592" y="1318"/>
              <a:ext cx="87" cy="83"/>
            </a:xfrm>
            <a:custGeom>
              <a:avLst/>
              <a:gdLst>
                <a:gd name="T0" fmla="*/ 17 w 87"/>
                <a:gd name="T1" fmla="*/ 0 h 83"/>
                <a:gd name="T2" fmla="*/ 7 w 87"/>
                <a:gd name="T3" fmla="*/ 11 h 83"/>
                <a:gd name="T4" fmla="*/ 3 w 87"/>
                <a:gd name="T5" fmla="*/ 22 h 83"/>
                <a:gd name="T6" fmla="*/ 0 w 87"/>
                <a:gd name="T7" fmla="*/ 39 h 83"/>
                <a:gd name="T8" fmla="*/ 0 w 87"/>
                <a:gd name="T9" fmla="*/ 53 h 83"/>
                <a:gd name="T10" fmla="*/ 3 w 87"/>
                <a:gd name="T11" fmla="*/ 64 h 83"/>
                <a:gd name="T12" fmla="*/ 10 w 87"/>
                <a:gd name="T13" fmla="*/ 75 h 83"/>
                <a:gd name="T14" fmla="*/ 22 w 87"/>
                <a:gd name="T15" fmla="*/ 83 h 83"/>
                <a:gd name="T16" fmla="*/ 36 w 87"/>
                <a:gd name="T17" fmla="*/ 83 h 83"/>
                <a:gd name="T18" fmla="*/ 58 w 87"/>
                <a:gd name="T19" fmla="*/ 80 h 83"/>
                <a:gd name="T20" fmla="*/ 75 w 87"/>
                <a:gd name="T21" fmla="*/ 69 h 83"/>
                <a:gd name="T22" fmla="*/ 82 w 87"/>
                <a:gd name="T23" fmla="*/ 58 h 83"/>
                <a:gd name="T24" fmla="*/ 87 w 87"/>
                <a:gd name="T25" fmla="*/ 47 h 83"/>
                <a:gd name="T26" fmla="*/ 87 w 87"/>
                <a:gd name="T27" fmla="*/ 27 h 83"/>
                <a:gd name="T28" fmla="*/ 87 w 87"/>
                <a:gd name="T29" fmla="*/ 8 h 83"/>
                <a:gd name="T30" fmla="*/ 17 w 87"/>
                <a:gd name="T31" fmla="*/ 0 h 8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7" h="83">
                  <a:moveTo>
                    <a:pt x="17" y="0"/>
                  </a:moveTo>
                  <a:lnTo>
                    <a:pt x="7" y="11"/>
                  </a:lnTo>
                  <a:lnTo>
                    <a:pt x="3" y="22"/>
                  </a:lnTo>
                  <a:lnTo>
                    <a:pt x="0" y="39"/>
                  </a:lnTo>
                  <a:lnTo>
                    <a:pt x="0" y="53"/>
                  </a:lnTo>
                  <a:lnTo>
                    <a:pt x="3" y="64"/>
                  </a:lnTo>
                  <a:lnTo>
                    <a:pt x="10" y="75"/>
                  </a:lnTo>
                  <a:lnTo>
                    <a:pt x="22" y="83"/>
                  </a:lnTo>
                  <a:lnTo>
                    <a:pt x="36" y="83"/>
                  </a:lnTo>
                  <a:lnTo>
                    <a:pt x="58" y="80"/>
                  </a:lnTo>
                  <a:lnTo>
                    <a:pt x="75" y="69"/>
                  </a:lnTo>
                  <a:lnTo>
                    <a:pt x="82" y="58"/>
                  </a:lnTo>
                  <a:lnTo>
                    <a:pt x="87" y="47"/>
                  </a:lnTo>
                  <a:lnTo>
                    <a:pt x="87" y="27"/>
                  </a:lnTo>
                  <a:lnTo>
                    <a:pt x="87" y="8"/>
                  </a:lnTo>
                  <a:lnTo>
                    <a:pt x="17" y="0"/>
                  </a:lnTo>
                  <a:close/>
                </a:path>
              </a:pathLst>
            </a:custGeom>
            <a:solidFill>
              <a:srgbClr val="F7C084"/>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58" name="Freeform 36"/>
            <p:cNvSpPr>
              <a:spLocks/>
            </p:cNvSpPr>
            <p:nvPr/>
          </p:nvSpPr>
          <p:spPr bwMode="auto">
            <a:xfrm>
              <a:off x="592" y="1318"/>
              <a:ext cx="87" cy="83"/>
            </a:xfrm>
            <a:custGeom>
              <a:avLst/>
              <a:gdLst>
                <a:gd name="T0" fmla="*/ 17 w 87"/>
                <a:gd name="T1" fmla="*/ 0 h 83"/>
                <a:gd name="T2" fmla="*/ 7 w 87"/>
                <a:gd name="T3" fmla="*/ 11 h 83"/>
                <a:gd name="T4" fmla="*/ 3 w 87"/>
                <a:gd name="T5" fmla="*/ 22 h 83"/>
                <a:gd name="T6" fmla="*/ 0 w 87"/>
                <a:gd name="T7" fmla="*/ 39 h 83"/>
                <a:gd name="T8" fmla="*/ 0 w 87"/>
                <a:gd name="T9" fmla="*/ 53 h 83"/>
                <a:gd name="T10" fmla="*/ 3 w 87"/>
                <a:gd name="T11" fmla="*/ 64 h 83"/>
                <a:gd name="T12" fmla="*/ 10 w 87"/>
                <a:gd name="T13" fmla="*/ 75 h 83"/>
                <a:gd name="T14" fmla="*/ 22 w 87"/>
                <a:gd name="T15" fmla="*/ 83 h 83"/>
                <a:gd name="T16" fmla="*/ 36 w 87"/>
                <a:gd name="T17" fmla="*/ 83 h 83"/>
                <a:gd name="T18" fmla="*/ 58 w 87"/>
                <a:gd name="T19" fmla="*/ 80 h 83"/>
                <a:gd name="T20" fmla="*/ 75 w 87"/>
                <a:gd name="T21" fmla="*/ 69 h 83"/>
                <a:gd name="T22" fmla="*/ 82 w 87"/>
                <a:gd name="T23" fmla="*/ 58 h 83"/>
                <a:gd name="T24" fmla="*/ 87 w 87"/>
                <a:gd name="T25" fmla="*/ 47 h 83"/>
                <a:gd name="T26" fmla="*/ 87 w 87"/>
                <a:gd name="T27" fmla="*/ 27 h 83"/>
                <a:gd name="T28" fmla="*/ 87 w 87"/>
                <a:gd name="T29" fmla="*/ 8 h 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7" h="83">
                  <a:moveTo>
                    <a:pt x="17" y="0"/>
                  </a:moveTo>
                  <a:lnTo>
                    <a:pt x="7" y="11"/>
                  </a:lnTo>
                  <a:lnTo>
                    <a:pt x="3" y="22"/>
                  </a:lnTo>
                  <a:lnTo>
                    <a:pt x="0" y="39"/>
                  </a:lnTo>
                  <a:lnTo>
                    <a:pt x="0" y="53"/>
                  </a:lnTo>
                  <a:lnTo>
                    <a:pt x="3" y="64"/>
                  </a:lnTo>
                  <a:lnTo>
                    <a:pt x="10" y="75"/>
                  </a:lnTo>
                  <a:lnTo>
                    <a:pt x="22" y="83"/>
                  </a:lnTo>
                  <a:lnTo>
                    <a:pt x="36" y="83"/>
                  </a:lnTo>
                  <a:lnTo>
                    <a:pt x="58" y="80"/>
                  </a:lnTo>
                  <a:lnTo>
                    <a:pt x="75" y="69"/>
                  </a:lnTo>
                  <a:lnTo>
                    <a:pt x="82" y="58"/>
                  </a:lnTo>
                  <a:lnTo>
                    <a:pt x="87" y="47"/>
                  </a:lnTo>
                  <a:lnTo>
                    <a:pt x="87" y="27"/>
                  </a:lnTo>
                  <a:lnTo>
                    <a:pt x="87" y="8"/>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59" name="Freeform 37"/>
            <p:cNvSpPr>
              <a:spLocks/>
            </p:cNvSpPr>
            <p:nvPr/>
          </p:nvSpPr>
          <p:spPr bwMode="auto">
            <a:xfrm>
              <a:off x="652" y="1267"/>
              <a:ext cx="90" cy="62"/>
            </a:xfrm>
            <a:custGeom>
              <a:avLst/>
              <a:gdLst>
                <a:gd name="T0" fmla="*/ 90 w 90"/>
                <a:gd name="T1" fmla="*/ 31 h 62"/>
                <a:gd name="T2" fmla="*/ 87 w 90"/>
                <a:gd name="T3" fmla="*/ 42 h 62"/>
                <a:gd name="T4" fmla="*/ 82 w 90"/>
                <a:gd name="T5" fmla="*/ 53 h 62"/>
                <a:gd name="T6" fmla="*/ 73 w 90"/>
                <a:gd name="T7" fmla="*/ 59 h 62"/>
                <a:gd name="T8" fmla="*/ 63 w 90"/>
                <a:gd name="T9" fmla="*/ 62 h 62"/>
                <a:gd name="T10" fmla="*/ 51 w 90"/>
                <a:gd name="T11" fmla="*/ 62 h 62"/>
                <a:gd name="T12" fmla="*/ 41 w 90"/>
                <a:gd name="T13" fmla="*/ 62 h 62"/>
                <a:gd name="T14" fmla="*/ 32 w 90"/>
                <a:gd name="T15" fmla="*/ 62 h 62"/>
                <a:gd name="T16" fmla="*/ 27 w 90"/>
                <a:gd name="T17" fmla="*/ 62 h 62"/>
                <a:gd name="T18" fmla="*/ 27 w 90"/>
                <a:gd name="T19" fmla="*/ 62 h 62"/>
                <a:gd name="T20" fmla="*/ 17 w 90"/>
                <a:gd name="T21" fmla="*/ 59 h 62"/>
                <a:gd name="T22" fmla="*/ 8 w 90"/>
                <a:gd name="T23" fmla="*/ 53 h 62"/>
                <a:gd name="T24" fmla="*/ 3 w 90"/>
                <a:gd name="T25" fmla="*/ 42 h 62"/>
                <a:gd name="T26" fmla="*/ 0 w 90"/>
                <a:gd name="T27" fmla="*/ 31 h 62"/>
                <a:gd name="T28" fmla="*/ 0 w 90"/>
                <a:gd name="T29" fmla="*/ 31 h 62"/>
                <a:gd name="T30" fmla="*/ 3 w 90"/>
                <a:gd name="T31" fmla="*/ 17 h 62"/>
                <a:gd name="T32" fmla="*/ 8 w 90"/>
                <a:gd name="T33" fmla="*/ 9 h 62"/>
                <a:gd name="T34" fmla="*/ 17 w 90"/>
                <a:gd name="T35" fmla="*/ 0 h 62"/>
                <a:gd name="T36" fmla="*/ 27 w 90"/>
                <a:gd name="T37" fmla="*/ 0 h 62"/>
                <a:gd name="T38" fmla="*/ 39 w 90"/>
                <a:gd name="T39" fmla="*/ 0 h 62"/>
                <a:gd name="T40" fmla="*/ 46 w 90"/>
                <a:gd name="T41" fmla="*/ 0 h 62"/>
                <a:gd name="T42" fmla="*/ 58 w 90"/>
                <a:gd name="T43" fmla="*/ 0 h 62"/>
                <a:gd name="T44" fmla="*/ 63 w 90"/>
                <a:gd name="T45" fmla="*/ 0 h 62"/>
                <a:gd name="T46" fmla="*/ 63 w 90"/>
                <a:gd name="T47" fmla="*/ 0 h 62"/>
                <a:gd name="T48" fmla="*/ 73 w 90"/>
                <a:gd name="T49" fmla="*/ 0 h 62"/>
                <a:gd name="T50" fmla="*/ 82 w 90"/>
                <a:gd name="T51" fmla="*/ 9 h 62"/>
                <a:gd name="T52" fmla="*/ 87 w 90"/>
                <a:gd name="T53" fmla="*/ 17 h 62"/>
                <a:gd name="T54" fmla="*/ 90 w 90"/>
                <a:gd name="T55" fmla="*/ 31 h 62"/>
                <a:gd name="T56" fmla="*/ 90 w 90"/>
                <a:gd name="T57" fmla="*/ 31 h 6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0" h="62">
                  <a:moveTo>
                    <a:pt x="90" y="31"/>
                  </a:moveTo>
                  <a:lnTo>
                    <a:pt x="87" y="42"/>
                  </a:lnTo>
                  <a:lnTo>
                    <a:pt x="82" y="53"/>
                  </a:lnTo>
                  <a:lnTo>
                    <a:pt x="73" y="59"/>
                  </a:lnTo>
                  <a:lnTo>
                    <a:pt x="63" y="62"/>
                  </a:lnTo>
                  <a:lnTo>
                    <a:pt x="51" y="62"/>
                  </a:lnTo>
                  <a:lnTo>
                    <a:pt x="41" y="62"/>
                  </a:lnTo>
                  <a:lnTo>
                    <a:pt x="32" y="62"/>
                  </a:lnTo>
                  <a:lnTo>
                    <a:pt x="27" y="62"/>
                  </a:lnTo>
                  <a:lnTo>
                    <a:pt x="17" y="59"/>
                  </a:lnTo>
                  <a:lnTo>
                    <a:pt x="8" y="53"/>
                  </a:lnTo>
                  <a:lnTo>
                    <a:pt x="3" y="42"/>
                  </a:lnTo>
                  <a:lnTo>
                    <a:pt x="0" y="31"/>
                  </a:lnTo>
                  <a:lnTo>
                    <a:pt x="3" y="17"/>
                  </a:lnTo>
                  <a:lnTo>
                    <a:pt x="8" y="9"/>
                  </a:lnTo>
                  <a:lnTo>
                    <a:pt x="17" y="0"/>
                  </a:lnTo>
                  <a:lnTo>
                    <a:pt x="27" y="0"/>
                  </a:lnTo>
                  <a:lnTo>
                    <a:pt x="39" y="0"/>
                  </a:lnTo>
                  <a:lnTo>
                    <a:pt x="46" y="0"/>
                  </a:lnTo>
                  <a:lnTo>
                    <a:pt x="58" y="0"/>
                  </a:lnTo>
                  <a:lnTo>
                    <a:pt x="63" y="0"/>
                  </a:lnTo>
                  <a:lnTo>
                    <a:pt x="73" y="0"/>
                  </a:lnTo>
                  <a:lnTo>
                    <a:pt x="82" y="9"/>
                  </a:lnTo>
                  <a:lnTo>
                    <a:pt x="87" y="17"/>
                  </a:lnTo>
                  <a:lnTo>
                    <a:pt x="90" y="31"/>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60" name="Freeform 38"/>
            <p:cNvSpPr>
              <a:spLocks/>
            </p:cNvSpPr>
            <p:nvPr/>
          </p:nvSpPr>
          <p:spPr bwMode="auto">
            <a:xfrm>
              <a:off x="566" y="1223"/>
              <a:ext cx="45" cy="33"/>
            </a:xfrm>
            <a:custGeom>
              <a:avLst/>
              <a:gdLst>
                <a:gd name="T0" fmla="*/ 0 w 45"/>
                <a:gd name="T1" fmla="*/ 14 h 33"/>
                <a:gd name="T2" fmla="*/ 4 w 45"/>
                <a:gd name="T3" fmla="*/ 14 h 33"/>
                <a:gd name="T4" fmla="*/ 9 w 45"/>
                <a:gd name="T5" fmla="*/ 8 h 33"/>
                <a:gd name="T6" fmla="*/ 19 w 45"/>
                <a:gd name="T7" fmla="*/ 3 h 33"/>
                <a:gd name="T8" fmla="*/ 29 w 45"/>
                <a:gd name="T9" fmla="*/ 0 h 33"/>
                <a:gd name="T10" fmla="*/ 36 w 45"/>
                <a:gd name="T11" fmla="*/ 3 h 33"/>
                <a:gd name="T12" fmla="*/ 41 w 45"/>
                <a:gd name="T13" fmla="*/ 8 h 33"/>
                <a:gd name="T14" fmla="*/ 45 w 45"/>
                <a:gd name="T15" fmla="*/ 11 h 33"/>
                <a:gd name="T16" fmla="*/ 45 w 45"/>
                <a:gd name="T17" fmla="*/ 14 h 33"/>
                <a:gd name="T18" fmla="*/ 45 w 45"/>
                <a:gd name="T19" fmla="*/ 16 h 33"/>
                <a:gd name="T20" fmla="*/ 45 w 45"/>
                <a:gd name="T21" fmla="*/ 25 h 33"/>
                <a:gd name="T22" fmla="*/ 45 w 45"/>
                <a:gd name="T23" fmla="*/ 30 h 33"/>
                <a:gd name="T24" fmla="*/ 43 w 45"/>
                <a:gd name="T25" fmla="*/ 33 h 33"/>
                <a:gd name="T26" fmla="*/ 38 w 45"/>
                <a:gd name="T27" fmla="*/ 30 h 33"/>
                <a:gd name="T28" fmla="*/ 36 w 45"/>
                <a:gd name="T29" fmla="*/ 25 h 33"/>
                <a:gd name="T30" fmla="*/ 31 w 45"/>
                <a:gd name="T31" fmla="*/ 19 h 33"/>
                <a:gd name="T32" fmla="*/ 24 w 45"/>
                <a:gd name="T33" fmla="*/ 19 h 33"/>
                <a:gd name="T34" fmla="*/ 19 w 45"/>
                <a:gd name="T35" fmla="*/ 19 h 33"/>
                <a:gd name="T36" fmla="*/ 14 w 45"/>
                <a:gd name="T37" fmla="*/ 25 h 33"/>
                <a:gd name="T38" fmla="*/ 9 w 45"/>
                <a:gd name="T39" fmla="*/ 28 h 33"/>
                <a:gd name="T40" fmla="*/ 2 w 45"/>
                <a:gd name="T41" fmla="*/ 33 h 33"/>
                <a:gd name="T42" fmla="*/ 0 w 45"/>
                <a:gd name="T43" fmla="*/ 14 h 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5" h="33">
                  <a:moveTo>
                    <a:pt x="0" y="14"/>
                  </a:moveTo>
                  <a:lnTo>
                    <a:pt x="4" y="14"/>
                  </a:lnTo>
                  <a:lnTo>
                    <a:pt x="9" y="8"/>
                  </a:lnTo>
                  <a:lnTo>
                    <a:pt x="19" y="3"/>
                  </a:lnTo>
                  <a:lnTo>
                    <a:pt x="29" y="0"/>
                  </a:lnTo>
                  <a:lnTo>
                    <a:pt x="36" y="3"/>
                  </a:lnTo>
                  <a:lnTo>
                    <a:pt x="41" y="8"/>
                  </a:lnTo>
                  <a:lnTo>
                    <a:pt x="45" y="11"/>
                  </a:lnTo>
                  <a:lnTo>
                    <a:pt x="45" y="14"/>
                  </a:lnTo>
                  <a:lnTo>
                    <a:pt x="45" y="16"/>
                  </a:lnTo>
                  <a:lnTo>
                    <a:pt x="45" y="25"/>
                  </a:lnTo>
                  <a:lnTo>
                    <a:pt x="45" y="30"/>
                  </a:lnTo>
                  <a:lnTo>
                    <a:pt x="43" y="33"/>
                  </a:lnTo>
                  <a:lnTo>
                    <a:pt x="38" y="30"/>
                  </a:lnTo>
                  <a:lnTo>
                    <a:pt x="36" y="25"/>
                  </a:lnTo>
                  <a:lnTo>
                    <a:pt x="31" y="19"/>
                  </a:lnTo>
                  <a:lnTo>
                    <a:pt x="24" y="19"/>
                  </a:lnTo>
                  <a:lnTo>
                    <a:pt x="19" y="19"/>
                  </a:lnTo>
                  <a:lnTo>
                    <a:pt x="14" y="25"/>
                  </a:lnTo>
                  <a:lnTo>
                    <a:pt x="9" y="28"/>
                  </a:lnTo>
                  <a:lnTo>
                    <a:pt x="2" y="33"/>
                  </a:lnTo>
                  <a:lnTo>
                    <a:pt x="0" y="14"/>
                  </a:lnTo>
                  <a:close/>
                </a:path>
              </a:pathLst>
            </a:custGeom>
            <a:solidFill>
              <a:srgbClr val="0000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61" name="Freeform 39"/>
            <p:cNvSpPr>
              <a:spLocks/>
            </p:cNvSpPr>
            <p:nvPr/>
          </p:nvSpPr>
          <p:spPr bwMode="auto">
            <a:xfrm>
              <a:off x="664" y="1226"/>
              <a:ext cx="46" cy="36"/>
            </a:xfrm>
            <a:custGeom>
              <a:avLst/>
              <a:gdLst>
                <a:gd name="T0" fmla="*/ 0 w 46"/>
                <a:gd name="T1" fmla="*/ 36 h 36"/>
                <a:gd name="T2" fmla="*/ 0 w 46"/>
                <a:gd name="T3" fmla="*/ 27 h 36"/>
                <a:gd name="T4" fmla="*/ 5 w 46"/>
                <a:gd name="T5" fmla="*/ 16 h 36"/>
                <a:gd name="T6" fmla="*/ 17 w 46"/>
                <a:gd name="T7" fmla="*/ 5 h 36"/>
                <a:gd name="T8" fmla="*/ 29 w 46"/>
                <a:gd name="T9" fmla="*/ 0 h 36"/>
                <a:gd name="T10" fmla="*/ 37 w 46"/>
                <a:gd name="T11" fmla="*/ 2 h 36"/>
                <a:gd name="T12" fmla="*/ 39 w 46"/>
                <a:gd name="T13" fmla="*/ 5 h 36"/>
                <a:gd name="T14" fmla="*/ 44 w 46"/>
                <a:gd name="T15" fmla="*/ 16 h 36"/>
                <a:gd name="T16" fmla="*/ 46 w 46"/>
                <a:gd name="T17" fmla="*/ 27 h 36"/>
                <a:gd name="T18" fmla="*/ 46 w 46"/>
                <a:gd name="T19" fmla="*/ 33 h 36"/>
                <a:gd name="T20" fmla="*/ 44 w 46"/>
                <a:gd name="T21" fmla="*/ 33 h 36"/>
                <a:gd name="T22" fmla="*/ 39 w 46"/>
                <a:gd name="T23" fmla="*/ 33 h 36"/>
                <a:gd name="T24" fmla="*/ 37 w 46"/>
                <a:gd name="T25" fmla="*/ 27 h 36"/>
                <a:gd name="T26" fmla="*/ 34 w 46"/>
                <a:gd name="T27" fmla="*/ 22 h 36"/>
                <a:gd name="T28" fmla="*/ 27 w 46"/>
                <a:gd name="T29" fmla="*/ 19 h 36"/>
                <a:gd name="T30" fmla="*/ 17 w 46"/>
                <a:gd name="T31" fmla="*/ 22 h 36"/>
                <a:gd name="T32" fmla="*/ 10 w 46"/>
                <a:gd name="T33" fmla="*/ 30 h 36"/>
                <a:gd name="T34" fmla="*/ 5 w 46"/>
                <a:gd name="T35" fmla="*/ 36 h 36"/>
                <a:gd name="T36" fmla="*/ 0 w 46"/>
                <a:gd name="T37" fmla="*/ 36 h 36"/>
                <a:gd name="T38" fmla="*/ 0 w 46"/>
                <a:gd name="T39" fmla="*/ 36 h 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6" h="36">
                  <a:moveTo>
                    <a:pt x="0" y="36"/>
                  </a:moveTo>
                  <a:lnTo>
                    <a:pt x="0" y="27"/>
                  </a:lnTo>
                  <a:lnTo>
                    <a:pt x="5" y="16"/>
                  </a:lnTo>
                  <a:lnTo>
                    <a:pt x="17" y="5"/>
                  </a:lnTo>
                  <a:lnTo>
                    <a:pt x="29" y="0"/>
                  </a:lnTo>
                  <a:lnTo>
                    <a:pt x="37" y="2"/>
                  </a:lnTo>
                  <a:lnTo>
                    <a:pt x="39" y="5"/>
                  </a:lnTo>
                  <a:lnTo>
                    <a:pt x="44" y="16"/>
                  </a:lnTo>
                  <a:lnTo>
                    <a:pt x="46" y="27"/>
                  </a:lnTo>
                  <a:lnTo>
                    <a:pt x="46" y="33"/>
                  </a:lnTo>
                  <a:lnTo>
                    <a:pt x="44" y="33"/>
                  </a:lnTo>
                  <a:lnTo>
                    <a:pt x="39" y="33"/>
                  </a:lnTo>
                  <a:lnTo>
                    <a:pt x="37" y="27"/>
                  </a:lnTo>
                  <a:lnTo>
                    <a:pt x="34" y="22"/>
                  </a:lnTo>
                  <a:lnTo>
                    <a:pt x="27" y="19"/>
                  </a:lnTo>
                  <a:lnTo>
                    <a:pt x="17" y="22"/>
                  </a:lnTo>
                  <a:lnTo>
                    <a:pt x="10" y="30"/>
                  </a:lnTo>
                  <a:lnTo>
                    <a:pt x="5" y="36"/>
                  </a:lnTo>
                  <a:lnTo>
                    <a:pt x="0" y="36"/>
                  </a:lnTo>
                  <a:close/>
                </a:path>
              </a:pathLst>
            </a:custGeom>
            <a:solidFill>
              <a:srgbClr val="0000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62" name="Rectangle 40"/>
            <p:cNvSpPr>
              <a:spLocks noChangeArrowheads="1"/>
            </p:cNvSpPr>
            <p:nvPr/>
          </p:nvSpPr>
          <p:spPr bwMode="auto">
            <a:xfrm>
              <a:off x="582" y="1301"/>
              <a:ext cx="3" cy="8"/>
            </a:xfrm>
            <a:prstGeom prst="rect">
              <a:avLst/>
            </a:prstGeom>
            <a:solidFill>
              <a:srgbClr val="000000"/>
            </a:solidFill>
            <a:ln w="7938">
              <a:solidFill>
                <a:srgbClr val="000000"/>
              </a:solidFill>
              <a:miter lim="800000"/>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663" name="Rectangle 41"/>
            <p:cNvSpPr>
              <a:spLocks noChangeArrowheads="1"/>
            </p:cNvSpPr>
            <p:nvPr/>
          </p:nvSpPr>
          <p:spPr bwMode="auto">
            <a:xfrm>
              <a:off x="689" y="1304"/>
              <a:ext cx="4" cy="8"/>
            </a:xfrm>
            <a:prstGeom prst="rect">
              <a:avLst/>
            </a:prstGeom>
            <a:solidFill>
              <a:srgbClr val="000000"/>
            </a:solidFill>
            <a:ln w="7938">
              <a:solidFill>
                <a:srgbClr val="000000"/>
              </a:solidFill>
              <a:miter lim="800000"/>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664" name="Freeform 42"/>
            <p:cNvSpPr>
              <a:spLocks/>
            </p:cNvSpPr>
            <p:nvPr/>
          </p:nvSpPr>
          <p:spPr bwMode="auto">
            <a:xfrm>
              <a:off x="541" y="1340"/>
              <a:ext cx="13" cy="89"/>
            </a:xfrm>
            <a:custGeom>
              <a:avLst/>
              <a:gdLst>
                <a:gd name="T0" fmla="*/ 13 w 13"/>
                <a:gd name="T1" fmla="*/ 0 h 89"/>
                <a:gd name="T2" fmla="*/ 8 w 13"/>
                <a:gd name="T3" fmla="*/ 22 h 89"/>
                <a:gd name="T4" fmla="*/ 3 w 13"/>
                <a:gd name="T5" fmla="*/ 44 h 89"/>
                <a:gd name="T6" fmla="*/ 0 w 13"/>
                <a:gd name="T7" fmla="*/ 67 h 89"/>
                <a:gd name="T8" fmla="*/ 0 w 13"/>
                <a:gd name="T9" fmla="*/ 89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89">
                  <a:moveTo>
                    <a:pt x="13" y="0"/>
                  </a:moveTo>
                  <a:lnTo>
                    <a:pt x="8" y="22"/>
                  </a:lnTo>
                  <a:lnTo>
                    <a:pt x="3" y="44"/>
                  </a:lnTo>
                  <a:lnTo>
                    <a:pt x="0" y="67"/>
                  </a:lnTo>
                  <a:lnTo>
                    <a:pt x="0" y="89"/>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65" name="Line 43"/>
            <p:cNvSpPr>
              <a:spLocks noChangeShapeType="1"/>
            </p:cNvSpPr>
            <p:nvPr/>
          </p:nvSpPr>
          <p:spPr bwMode="auto">
            <a:xfrm flipH="1">
              <a:off x="742" y="1253"/>
              <a:ext cx="16" cy="2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66" name="Freeform 44"/>
            <p:cNvSpPr>
              <a:spLocks/>
            </p:cNvSpPr>
            <p:nvPr/>
          </p:nvSpPr>
          <p:spPr bwMode="auto">
            <a:xfrm>
              <a:off x="746" y="1281"/>
              <a:ext cx="29" cy="28"/>
            </a:xfrm>
            <a:custGeom>
              <a:avLst/>
              <a:gdLst>
                <a:gd name="T0" fmla="*/ 0 w 29"/>
                <a:gd name="T1" fmla="*/ 28 h 28"/>
                <a:gd name="T2" fmla="*/ 5 w 29"/>
                <a:gd name="T3" fmla="*/ 28 h 28"/>
                <a:gd name="T4" fmla="*/ 15 w 29"/>
                <a:gd name="T5" fmla="*/ 23 h 28"/>
                <a:gd name="T6" fmla="*/ 25 w 29"/>
                <a:gd name="T7" fmla="*/ 11 h 28"/>
                <a:gd name="T8" fmla="*/ 29 w 29"/>
                <a:gd name="T9" fmla="*/ 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8">
                  <a:moveTo>
                    <a:pt x="0" y="28"/>
                  </a:moveTo>
                  <a:lnTo>
                    <a:pt x="5" y="28"/>
                  </a:lnTo>
                  <a:lnTo>
                    <a:pt x="15" y="23"/>
                  </a:lnTo>
                  <a:lnTo>
                    <a:pt x="25" y="11"/>
                  </a:lnTo>
                  <a:lnTo>
                    <a:pt x="29"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67" name="Freeform 45"/>
            <p:cNvSpPr>
              <a:spLocks/>
            </p:cNvSpPr>
            <p:nvPr/>
          </p:nvSpPr>
          <p:spPr bwMode="auto">
            <a:xfrm>
              <a:off x="525" y="1245"/>
              <a:ext cx="12" cy="22"/>
            </a:xfrm>
            <a:custGeom>
              <a:avLst/>
              <a:gdLst>
                <a:gd name="T0" fmla="*/ 0 w 12"/>
                <a:gd name="T1" fmla="*/ 0 h 22"/>
                <a:gd name="T2" fmla="*/ 2 w 12"/>
                <a:gd name="T3" fmla="*/ 3 h 22"/>
                <a:gd name="T4" fmla="*/ 7 w 12"/>
                <a:gd name="T5" fmla="*/ 8 h 22"/>
                <a:gd name="T6" fmla="*/ 9 w 12"/>
                <a:gd name="T7" fmla="*/ 14 h 22"/>
                <a:gd name="T8" fmla="*/ 12 w 12"/>
                <a:gd name="T9" fmla="*/ 22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22">
                  <a:moveTo>
                    <a:pt x="0" y="0"/>
                  </a:moveTo>
                  <a:lnTo>
                    <a:pt x="2" y="3"/>
                  </a:lnTo>
                  <a:lnTo>
                    <a:pt x="7" y="8"/>
                  </a:lnTo>
                  <a:lnTo>
                    <a:pt x="9" y="14"/>
                  </a:lnTo>
                  <a:lnTo>
                    <a:pt x="12" y="22"/>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68" name="Freeform 46"/>
            <p:cNvSpPr>
              <a:spLocks/>
            </p:cNvSpPr>
            <p:nvPr/>
          </p:nvSpPr>
          <p:spPr bwMode="auto">
            <a:xfrm>
              <a:off x="556" y="1354"/>
              <a:ext cx="36" cy="75"/>
            </a:xfrm>
            <a:custGeom>
              <a:avLst/>
              <a:gdLst>
                <a:gd name="T0" fmla="*/ 36 w 36"/>
                <a:gd name="T1" fmla="*/ 0 h 75"/>
                <a:gd name="T2" fmla="*/ 26 w 36"/>
                <a:gd name="T3" fmla="*/ 0 h 75"/>
                <a:gd name="T4" fmla="*/ 19 w 36"/>
                <a:gd name="T5" fmla="*/ 5 h 75"/>
                <a:gd name="T6" fmla="*/ 10 w 36"/>
                <a:gd name="T7" fmla="*/ 14 h 75"/>
                <a:gd name="T8" fmla="*/ 2 w 36"/>
                <a:gd name="T9" fmla="*/ 28 h 75"/>
                <a:gd name="T10" fmla="*/ 0 w 36"/>
                <a:gd name="T11" fmla="*/ 47 h 75"/>
                <a:gd name="T12" fmla="*/ 0 w 36"/>
                <a:gd name="T13" fmla="*/ 64 h 75"/>
                <a:gd name="T14" fmla="*/ 2 w 36"/>
                <a:gd name="T15" fmla="*/ 72 h 75"/>
                <a:gd name="T16" fmla="*/ 5 w 36"/>
                <a:gd name="T17" fmla="*/ 75 h 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75">
                  <a:moveTo>
                    <a:pt x="36" y="0"/>
                  </a:moveTo>
                  <a:lnTo>
                    <a:pt x="26" y="0"/>
                  </a:lnTo>
                  <a:lnTo>
                    <a:pt x="19" y="5"/>
                  </a:lnTo>
                  <a:lnTo>
                    <a:pt x="10" y="14"/>
                  </a:lnTo>
                  <a:lnTo>
                    <a:pt x="2" y="28"/>
                  </a:lnTo>
                  <a:lnTo>
                    <a:pt x="0" y="47"/>
                  </a:lnTo>
                  <a:lnTo>
                    <a:pt x="0" y="64"/>
                  </a:lnTo>
                  <a:lnTo>
                    <a:pt x="2" y="72"/>
                  </a:lnTo>
                  <a:lnTo>
                    <a:pt x="5" y="7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69" name="Freeform 47"/>
            <p:cNvSpPr>
              <a:spLocks/>
            </p:cNvSpPr>
            <p:nvPr/>
          </p:nvSpPr>
          <p:spPr bwMode="auto">
            <a:xfrm>
              <a:off x="679" y="1354"/>
              <a:ext cx="41" cy="86"/>
            </a:xfrm>
            <a:custGeom>
              <a:avLst/>
              <a:gdLst>
                <a:gd name="T0" fmla="*/ 0 w 41"/>
                <a:gd name="T1" fmla="*/ 0 h 86"/>
                <a:gd name="T2" fmla="*/ 5 w 41"/>
                <a:gd name="T3" fmla="*/ 0 h 86"/>
                <a:gd name="T4" fmla="*/ 12 w 41"/>
                <a:gd name="T5" fmla="*/ 3 h 86"/>
                <a:gd name="T6" fmla="*/ 22 w 41"/>
                <a:gd name="T7" fmla="*/ 8 h 86"/>
                <a:gd name="T8" fmla="*/ 31 w 41"/>
                <a:gd name="T9" fmla="*/ 14 h 86"/>
                <a:gd name="T10" fmla="*/ 38 w 41"/>
                <a:gd name="T11" fmla="*/ 25 h 86"/>
                <a:gd name="T12" fmla="*/ 41 w 41"/>
                <a:gd name="T13" fmla="*/ 39 h 86"/>
                <a:gd name="T14" fmla="*/ 41 w 41"/>
                <a:gd name="T15" fmla="*/ 61 h 86"/>
                <a:gd name="T16" fmla="*/ 34 w 41"/>
                <a:gd name="T17" fmla="*/ 86 h 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86">
                  <a:moveTo>
                    <a:pt x="0" y="0"/>
                  </a:moveTo>
                  <a:lnTo>
                    <a:pt x="5" y="0"/>
                  </a:lnTo>
                  <a:lnTo>
                    <a:pt x="12" y="3"/>
                  </a:lnTo>
                  <a:lnTo>
                    <a:pt x="22" y="8"/>
                  </a:lnTo>
                  <a:lnTo>
                    <a:pt x="31" y="14"/>
                  </a:lnTo>
                  <a:lnTo>
                    <a:pt x="38" y="25"/>
                  </a:lnTo>
                  <a:lnTo>
                    <a:pt x="41" y="39"/>
                  </a:lnTo>
                  <a:lnTo>
                    <a:pt x="41" y="61"/>
                  </a:lnTo>
                  <a:lnTo>
                    <a:pt x="34" y="8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70" name="Freeform 48"/>
            <p:cNvSpPr>
              <a:spLocks/>
            </p:cNvSpPr>
            <p:nvPr/>
          </p:nvSpPr>
          <p:spPr bwMode="auto">
            <a:xfrm>
              <a:off x="566" y="1368"/>
              <a:ext cx="149" cy="67"/>
            </a:xfrm>
            <a:custGeom>
              <a:avLst/>
              <a:gdLst>
                <a:gd name="T0" fmla="*/ 0 w 149"/>
                <a:gd name="T1" fmla="*/ 0 h 67"/>
                <a:gd name="T2" fmla="*/ 0 w 149"/>
                <a:gd name="T3" fmla="*/ 3 h 67"/>
                <a:gd name="T4" fmla="*/ 2 w 149"/>
                <a:gd name="T5" fmla="*/ 11 h 67"/>
                <a:gd name="T6" fmla="*/ 4 w 149"/>
                <a:gd name="T7" fmla="*/ 19 h 67"/>
                <a:gd name="T8" fmla="*/ 12 w 149"/>
                <a:gd name="T9" fmla="*/ 33 h 67"/>
                <a:gd name="T10" fmla="*/ 19 w 149"/>
                <a:gd name="T11" fmla="*/ 44 h 67"/>
                <a:gd name="T12" fmla="*/ 31 w 149"/>
                <a:gd name="T13" fmla="*/ 55 h 67"/>
                <a:gd name="T14" fmla="*/ 48 w 149"/>
                <a:gd name="T15" fmla="*/ 64 h 67"/>
                <a:gd name="T16" fmla="*/ 70 w 149"/>
                <a:gd name="T17" fmla="*/ 67 h 67"/>
                <a:gd name="T18" fmla="*/ 86 w 149"/>
                <a:gd name="T19" fmla="*/ 64 h 67"/>
                <a:gd name="T20" fmla="*/ 103 w 149"/>
                <a:gd name="T21" fmla="*/ 55 h 67"/>
                <a:gd name="T22" fmla="*/ 127 w 149"/>
                <a:gd name="T23" fmla="*/ 39 h 67"/>
                <a:gd name="T24" fmla="*/ 144 w 149"/>
                <a:gd name="T25" fmla="*/ 19 h 67"/>
                <a:gd name="T26" fmla="*/ 149 w 149"/>
                <a:gd name="T27" fmla="*/ 11 h 67"/>
                <a:gd name="T28" fmla="*/ 149 w 149"/>
                <a:gd name="T29" fmla="*/ 8 h 6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9" h="67">
                  <a:moveTo>
                    <a:pt x="0" y="0"/>
                  </a:moveTo>
                  <a:lnTo>
                    <a:pt x="0" y="3"/>
                  </a:lnTo>
                  <a:lnTo>
                    <a:pt x="2" y="11"/>
                  </a:lnTo>
                  <a:lnTo>
                    <a:pt x="4" y="19"/>
                  </a:lnTo>
                  <a:lnTo>
                    <a:pt x="12" y="33"/>
                  </a:lnTo>
                  <a:lnTo>
                    <a:pt x="19" y="44"/>
                  </a:lnTo>
                  <a:lnTo>
                    <a:pt x="31" y="55"/>
                  </a:lnTo>
                  <a:lnTo>
                    <a:pt x="48" y="64"/>
                  </a:lnTo>
                  <a:lnTo>
                    <a:pt x="70" y="67"/>
                  </a:lnTo>
                  <a:lnTo>
                    <a:pt x="86" y="64"/>
                  </a:lnTo>
                  <a:lnTo>
                    <a:pt x="103" y="55"/>
                  </a:lnTo>
                  <a:lnTo>
                    <a:pt x="127" y="39"/>
                  </a:lnTo>
                  <a:lnTo>
                    <a:pt x="144" y="19"/>
                  </a:lnTo>
                  <a:lnTo>
                    <a:pt x="149" y="11"/>
                  </a:lnTo>
                  <a:lnTo>
                    <a:pt x="149" y="8"/>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71" name="Line 49"/>
            <p:cNvSpPr>
              <a:spLocks noChangeShapeType="1"/>
            </p:cNvSpPr>
            <p:nvPr/>
          </p:nvSpPr>
          <p:spPr bwMode="auto">
            <a:xfrm>
              <a:off x="616" y="1298"/>
              <a:ext cx="36"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72" name="Freeform 50"/>
            <p:cNvSpPr>
              <a:spLocks/>
            </p:cNvSpPr>
            <p:nvPr/>
          </p:nvSpPr>
          <p:spPr bwMode="auto">
            <a:xfrm>
              <a:off x="464" y="1014"/>
              <a:ext cx="401" cy="203"/>
            </a:xfrm>
            <a:custGeom>
              <a:avLst/>
              <a:gdLst>
                <a:gd name="T0" fmla="*/ 0 w 401"/>
                <a:gd name="T1" fmla="*/ 89 h 203"/>
                <a:gd name="T2" fmla="*/ 205 w 401"/>
                <a:gd name="T3" fmla="*/ 0 h 203"/>
                <a:gd name="T4" fmla="*/ 401 w 401"/>
                <a:gd name="T5" fmla="*/ 106 h 203"/>
                <a:gd name="T6" fmla="*/ 186 w 401"/>
                <a:gd name="T7" fmla="*/ 203 h 203"/>
                <a:gd name="T8" fmla="*/ 0 w 401"/>
                <a:gd name="T9" fmla="*/ 89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203">
                  <a:moveTo>
                    <a:pt x="0" y="89"/>
                  </a:moveTo>
                  <a:lnTo>
                    <a:pt x="205" y="0"/>
                  </a:lnTo>
                  <a:lnTo>
                    <a:pt x="401" y="106"/>
                  </a:lnTo>
                  <a:lnTo>
                    <a:pt x="186" y="203"/>
                  </a:lnTo>
                  <a:lnTo>
                    <a:pt x="0" y="89"/>
                  </a:lnTo>
                  <a:close/>
                </a:path>
              </a:pathLst>
            </a:custGeom>
            <a:solidFill>
              <a:srgbClr val="0000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73" name="Line 51"/>
            <p:cNvSpPr>
              <a:spLocks noChangeShapeType="1"/>
            </p:cNvSpPr>
            <p:nvPr/>
          </p:nvSpPr>
          <p:spPr bwMode="auto">
            <a:xfrm flipH="1">
              <a:off x="464" y="1103"/>
              <a:ext cx="20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74" name="Freeform 52"/>
            <p:cNvSpPr>
              <a:spLocks/>
            </p:cNvSpPr>
            <p:nvPr/>
          </p:nvSpPr>
          <p:spPr bwMode="auto">
            <a:xfrm>
              <a:off x="578" y="1594"/>
              <a:ext cx="29" cy="86"/>
            </a:xfrm>
            <a:custGeom>
              <a:avLst/>
              <a:gdLst>
                <a:gd name="T0" fmla="*/ 2 w 29"/>
                <a:gd name="T1" fmla="*/ 0 h 86"/>
                <a:gd name="T2" fmla="*/ 9 w 29"/>
                <a:gd name="T3" fmla="*/ 5 h 86"/>
                <a:gd name="T4" fmla="*/ 14 w 29"/>
                <a:gd name="T5" fmla="*/ 14 h 86"/>
                <a:gd name="T6" fmla="*/ 26 w 29"/>
                <a:gd name="T7" fmla="*/ 39 h 86"/>
                <a:gd name="T8" fmla="*/ 29 w 29"/>
                <a:gd name="T9" fmla="*/ 53 h 86"/>
                <a:gd name="T10" fmla="*/ 29 w 29"/>
                <a:gd name="T11" fmla="*/ 67 h 86"/>
                <a:gd name="T12" fmla="*/ 26 w 29"/>
                <a:gd name="T13" fmla="*/ 78 h 86"/>
                <a:gd name="T14" fmla="*/ 21 w 29"/>
                <a:gd name="T15" fmla="*/ 86 h 86"/>
                <a:gd name="T16" fmla="*/ 17 w 29"/>
                <a:gd name="T17" fmla="*/ 83 h 86"/>
                <a:gd name="T18" fmla="*/ 12 w 29"/>
                <a:gd name="T19" fmla="*/ 78 h 86"/>
                <a:gd name="T20" fmla="*/ 7 w 29"/>
                <a:gd name="T21" fmla="*/ 64 h 86"/>
                <a:gd name="T22" fmla="*/ 4 w 29"/>
                <a:gd name="T23" fmla="*/ 47 h 86"/>
                <a:gd name="T24" fmla="*/ 2 w 29"/>
                <a:gd name="T25" fmla="*/ 30 h 86"/>
                <a:gd name="T26" fmla="*/ 0 w 29"/>
                <a:gd name="T27" fmla="*/ 14 h 86"/>
                <a:gd name="T28" fmla="*/ 0 w 29"/>
                <a:gd name="T29" fmla="*/ 5 h 86"/>
                <a:gd name="T30" fmla="*/ 2 w 29"/>
                <a:gd name="T31" fmla="*/ 0 h 86"/>
                <a:gd name="T32" fmla="*/ 2 w 29"/>
                <a:gd name="T33" fmla="*/ 0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9" h="86">
                  <a:moveTo>
                    <a:pt x="2" y="0"/>
                  </a:moveTo>
                  <a:lnTo>
                    <a:pt x="9" y="5"/>
                  </a:lnTo>
                  <a:lnTo>
                    <a:pt x="14" y="14"/>
                  </a:lnTo>
                  <a:lnTo>
                    <a:pt x="26" y="39"/>
                  </a:lnTo>
                  <a:lnTo>
                    <a:pt x="29" y="53"/>
                  </a:lnTo>
                  <a:lnTo>
                    <a:pt x="29" y="67"/>
                  </a:lnTo>
                  <a:lnTo>
                    <a:pt x="26" y="78"/>
                  </a:lnTo>
                  <a:lnTo>
                    <a:pt x="21" y="86"/>
                  </a:lnTo>
                  <a:lnTo>
                    <a:pt x="17" y="83"/>
                  </a:lnTo>
                  <a:lnTo>
                    <a:pt x="12" y="78"/>
                  </a:lnTo>
                  <a:lnTo>
                    <a:pt x="7" y="64"/>
                  </a:lnTo>
                  <a:lnTo>
                    <a:pt x="4" y="47"/>
                  </a:lnTo>
                  <a:lnTo>
                    <a:pt x="2" y="30"/>
                  </a:lnTo>
                  <a:lnTo>
                    <a:pt x="0" y="14"/>
                  </a:lnTo>
                  <a:lnTo>
                    <a:pt x="0" y="5"/>
                  </a:lnTo>
                  <a:lnTo>
                    <a:pt x="2" y="0"/>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75" name="Freeform 53"/>
            <p:cNvSpPr>
              <a:spLocks/>
            </p:cNvSpPr>
            <p:nvPr/>
          </p:nvSpPr>
          <p:spPr bwMode="auto">
            <a:xfrm>
              <a:off x="416" y="1560"/>
              <a:ext cx="186" cy="226"/>
            </a:xfrm>
            <a:custGeom>
              <a:avLst/>
              <a:gdLst>
                <a:gd name="T0" fmla="*/ 128 w 186"/>
                <a:gd name="T1" fmla="*/ 0 h 226"/>
                <a:gd name="T2" fmla="*/ 147 w 186"/>
                <a:gd name="T3" fmla="*/ 8 h 226"/>
                <a:gd name="T4" fmla="*/ 162 w 186"/>
                <a:gd name="T5" fmla="*/ 28 h 226"/>
                <a:gd name="T6" fmla="*/ 171 w 186"/>
                <a:gd name="T7" fmla="*/ 53 h 226"/>
                <a:gd name="T8" fmla="*/ 176 w 186"/>
                <a:gd name="T9" fmla="*/ 81 h 226"/>
                <a:gd name="T10" fmla="*/ 181 w 186"/>
                <a:gd name="T11" fmla="*/ 126 h 226"/>
                <a:gd name="T12" fmla="*/ 186 w 186"/>
                <a:gd name="T13" fmla="*/ 170 h 226"/>
                <a:gd name="T14" fmla="*/ 183 w 186"/>
                <a:gd name="T15" fmla="*/ 190 h 226"/>
                <a:gd name="T16" fmla="*/ 181 w 186"/>
                <a:gd name="T17" fmla="*/ 206 h 226"/>
                <a:gd name="T18" fmla="*/ 174 w 186"/>
                <a:gd name="T19" fmla="*/ 220 h 226"/>
                <a:gd name="T20" fmla="*/ 164 w 186"/>
                <a:gd name="T21" fmla="*/ 226 h 226"/>
                <a:gd name="T22" fmla="*/ 154 w 186"/>
                <a:gd name="T23" fmla="*/ 223 h 226"/>
                <a:gd name="T24" fmla="*/ 150 w 186"/>
                <a:gd name="T25" fmla="*/ 218 h 226"/>
                <a:gd name="T26" fmla="*/ 140 w 186"/>
                <a:gd name="T27" fmla="*/ 198 h 226"/>
                <a:gd name="T28" fmla="*/ 135 w 186"/>
                <a:gd name="T29" fmla="*/ 173 h 226"/>
                <a:gd name="T30" fmla="*/ 135 w 186"/>
                <a:gd name="T31" fmla="*/ 153 h 226"/>
                <a:gd name="T32" fmla="*/ 123 w 186"/>
                <a:gd name="T33" fmla="*/ 159 h 226"/>
                <a:gd name="T34" fmla="*/ 113 w 186"/>
                <a:gd name="T35" fmla="*/ 162 h 226"/>
                <a:gd name="T36" fmla="*/ 99 w 186"/>
                <a:gd name="T37" fmla="*/ 159 h 226"/>
                <a:gd name="T38" fmla="*/ 92 w 186"/>
                <a:gd name="T39" fmla="*/ 151 h 226"/>
                <a:gd name="T40" fmla="*/ 89 w 186"/>
                <a:gd name="T41" fmla="*/ 145 h 226"/>
                <a:gd name="T42" fmla="*/ 84 w 186"/>
                <a:gd name="T43" fmla="*/ 153 h 226"/>
                <a:gd name="T44" fmla="*/ 80 w 186"/>
                <a:gd name="T45" fmla="*/ 159 h 226"/>
                <a:gd name="T46" fmla="*/ 70 w 186"/>
                <a:gd name="T47" fmla="*/ 162 h 226"/>
                <a:gd name="T48" fmla="*/ 63 w 186"/>
                <a:gd name="T49" fmla="*/ 159 h 226"/>
                <a:gd name="T50" fmla="*/ 58 w 186"/>
                <a:gd name="T51" fmla="*/ 156 h 226"/>
                <a:gd name="T52" fmla="*/ 46 w 186"/>
                <a:gd name="T53" fmla="*/ 165 h 226"/>
                <a:gd name="T54" fmla="*/ 31 w 186"/>
                <a:gd name="T55" fmla="*/ 162 h 226"/>
                <a:gd name="T56" fmla="*/ 17 w 186"/>
                <a:gd name="T57" fmla="*/ 153 h 226"/>
                <a:gd name="T58" fmla="*/ 10 w 186"/>
                <a:gd name="T59" fmla="*/ 140 h 226"/>
                <a:gd name="T60" fmla="*/ 7 w 186"/>
                <a:gd name="T61" fmla="*/ 123 h 226"/>
                <a:gd name="T62" fmla="*/ 7 w 186"/>
                <a:gd name="T63" fmla="*/ 109 h 226"/>
                <a:gd name="T64" fmla="*/ 7 w 186"/>
                <a:gd name="T65" fmla="*/ 98 h 226"/>
                <a:gd name="T66" fmla="*/ 10 w 186"/>
                <a:gd name="T67" fmla="*/ 95 h 226"/>
                <a:gd name="T68" fmla="*/ 7 w 186"/>
                <a:gd name="T69" fmla="*/ 92 h 226"/>
                <a:gd name="T70" fmla="*/ 2 w 186"/>
                <a:gd name="T71" fmla="*/ 84 h 226"/>
                <a:gd name="T72" fmla="*/ 0 w 186"/>
                <a:gd name="T73" fmla="*/ 75 h 226"/>
                <a:gd name="T74" fmla="*/ 0 w 186"/>
                <a:gd name="T75" fmla="*/ 64 h 226"/>
                <a:gd name="T76" fmla="*/ 7 w 186"/>
                <a:gd name="T77" fmla="*/ 53 h 226"/>
                <a:gd name="T78" fmla="*/ 22 w 186"/>
                <a:gd name="T79" fmla="*/ 42 h 226"/>
                <a:gd name="T80" fmla="*/ 39 w 186"/>
                <a:gd name="T81" fmla="*/ 31 h 226"/>
                <a:gd name="T82" fmla="*/ 60 w 186"/>
                <a:gd name="T83" fmla="*/ 20 h 226"/>
                <a:gd name="T84" fmla="*/ 82 w 186"/>
                <a:gd name="T85" fmla="*/ 11 h 226"/>
                <a:gd name="T86" fmla="*/ 101 w 186"/>
                <a:gd name="T87" fmla="*/ 3 h 226"/>
                <a:gd name="T88" fmla="*/ 118 w 186"/>
                <a:gd name="T89" fmla="*/ 0 h 226"/>
                <a:gd name="T90" fmla="*/ 128 w 186"/>
                <a:gd name="T91" fmla="*/ 0 h 226"/>
                <a:gd name="T92" fmla="*/ 128 w 186"/>
                <a:gd name="T93" fmla="*/ 0 h 22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86" h="226">
                  <a:moveTo>
                    <a:pt x="128" y="0"/>
                  </a:moveTo>
                  <a:lnTo>
                    <a:pt x="147" y="8"/>
                  </a:lnTo>
                  <a:lnTo>
                    <a:pt x="162" y="28"/>
                  </a:lnTo>
                  <a:lnTo>
                    <a:pt x="171" y="53"/>
                  </a:lnTo>
                  <a:lnTo>
                    <a:pt x="176" y="81"/>
                  </a:lnTo>
                  <a:lnTo>
                    <a:pt x="181" y="126"/>
                  </a:lnTo>
                  <a:lnTo>
                    <a:pt x="186" y="170"/>
                  </a:lnTo>
                  <a:lnTo>
                    <a:pt x="183" y="190"/>
                  </a:lnTo>
                  <a:lnTo>
                    <a:pt x="181" y="206"/>
                  </a:lnTo>
                  <a:lnTo>
                    <a:pt x="174" y="220"/>
                  </a:lnTo>
                  <a:lnTo>
                    <a:pt x="164" y="226"/>
                  </a:lnTo>
                  <a:lnTo>
                    <a:pt x="154" y="223"/>
                  </a:lnTo>
                  <a:lnTo>
                    <a:pt x="150" y="218"/>
                  </a:lnTo>
                  <a:lnTo>
                    <a:pt x="140" y="198"/>
                  </a:lnTo>
                  <a:lnTo>
                    <a:pt x="135" y="173"/>
                  </a:lnTo>
                  <a:lnTo>
                    <a:pt x="135" y="153"/>
                  </a:lnTo>
                  <a:lnTo>
                    <a:pt x="123" y="159"/>
                  </a:lnTo>
                  <a:lnTo>
                    <a:pt x="113" y="162"/>
                  </a:lnTo>
                  <a:lnTo>
                    <a:pt x="99" y="159"/>
                  </a:lnTo>
                  <a:lnTo>
                    <a:pt x="92" y="151"/>
                  </a:lnTo>
                  <a:lnTo>
                    <a:pt x="89" y="145"/>
                  </a:lnTo>
                  <a:lnTo>
                    <a:pt x="84" y="153"/>
                  </a:lnTo>
                  <a:lnTo>
                    <a:pt x="80" y="159"/>
                  </a:lnTo>
                  <a:lnTo>
                    <a:pt x="70" y="162"/>
                  </a:lnTo>
                  <a:lnTo>
                    <a:pt x="63" y="159"/>
                  </a:lnTo>
                  <a:lnTo>
                    <a:pt x="58" y="156"/>
                  </a:lnTo>
                  <a:lnTo>
                    <a:pt x="46" y="165"/>
                  </a:lnTo>
                  <a:lnTo>
                    <a:pt x="31" y="162"/>
                  </a:lnTo>
                  <a:lnTo>
                    <a:pt x="17" y="153"/>
                  </a:lnTo>
                  <a:lnTo>
                    <a:pt x="10" y="140"/>
                  </a:lnTo>
                  <a:lnTo>
                    <a:pt x="7" y="123"/>
                  </a:lnTo>
                  <a:lnTo>
                    <a:pt x="7" y="109"/>
                  </a:lnTo>
                  <a:lnTo>
                    <a:pt x="7" y="98"/>
                  </a:lnTo>
                  <a:lnTo>
                    <a:pt x="10" y="95"/>
                  </a:lnTo>
                  <a:lnTo>
                    <a:pt x="7" y="92"/>
                  </a:lnTo>
                  <a:lnTo>
                    <a:pt x="2" y="84"/>
                  </a:lnTo>
                  <a:lnTo>
                    <a:pt x="0" y="75"/>
                  </a:lnTo>
                  <a:lnTo>
                    <a:pt x="0" y="64"/>
                  </a:lnTo>
                  <a:lnTo>
                    <a:pt x="7" y="53"/>
                  </a:lnTo>
                  <a:lnTo>
                    <a:pt x="22" y="42"/>
                  </a:lnTo>
                  <a:lnTo>
                    <a:pt x="39" y="31"/>
                  </a:lnTo>
                  <a:lnTo>
                    <a:pt x="60" y="20"/>
                  </a:lnTo>
                  <a:lnTo>
                    <a:pt x="82" y="11"/>
                  </a:lnTo>
                  <a:lnTo>
                    <a:pt x="101" y="3"/>
                  </a:lnTo>
                  <a:lnTo>
                    <a:pt x="118" y="0"/>
                  </a:lnTo>
                  <a:lnTo>
                    <a:pt x="128" y="0"/>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76" name="Freeform 54"/>
            <p:cNvSpPr>
              <a:spLocks/>
            </p:cNvSpPr>
            <p:nvPr/>
          </p:nvSpPr>
          <p:spPr bwMode="auto">
            <a:xfrm>
              <a:off x="566" y="1747"/>
              <a:ext cx="26" cy="25"/>
            </a:xfrm>
            <a:custGeom>
              <a:avLst/>
              <a:gdLst>
                <a:gd name="T0" fmla="*/ 26 w 26"/>
                <a:gd name="T1" fmla="*/ 8 h 25"/>
                <a:gd name="T2" fmla="*/ 26 w 26"/>
                <a:gd name="T3" fmla="*/ 17 h 25"/>
                <a:gd name="T4" fmla="*/ 19 w 26"/>
                <a:gd name="T5" fmla="*/ 22 h 25"/>
                <a:gd name="T6" fmla="*/ 12 w 26"/>
                <a:gd name="T7" fmla="*/ 25 h 25"/>
                <a:gd name="T8" fmla="*/ 12 w 26"/>
                <a:gd name="T9" fmla="*/ 25 h 25"/>
                <a:gd name="T10" fmla="*/ 4 w 26"/>
                <a:gd name="T11" fmla="*/ 25 h 25"/>
                <a:gd name="T12" fmla="*/ 0 w 26"/>
                <a:gd name="T13" fmla="*/ 19 h 25"/>
                <a:gd name="T14" fmla="*/ 0 w 26"/>
                <a:gd name="T15" fmla="*/ 19 h 25"/>
                <a:gd name="T16" fmla="*/ 0 w 26"/>
                <a:gd name="T17" fmla="*/ 8 h 25"/>
                <a:gd name="T18" fmla="*/ 4 w 26"/>
                <a:gd name="T19" fmla="*/ 3 h 25"/>
                <a:gd name="T20" fmla="*/ 12 w 26"/>
                <a:gd name="T21" fmla="*/ 0 h 25"/>
                <a:gd name="T22" fmla="*/ 14 w 26"/>
                <a:gd name="T23" fmla="*/ 0 h 25"/>
                <a:gd name="T24" fmla="*/ 21 w 26"/>
                <a:gd name="T25" fmla="*/ 0 h 25"/>
                <a:gd name="T26" fmla="*/ 26 w 26"/>
                <a:gd name="T27" fmla="*/ 8 h 25"/>
                <a:gd name="T28" fmla="*/ 26 w 26"/>
                <a:gd name="T29" fmla="*/ 8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 h="25">
                  <a:moveTo>
                    <a:pt x="26" y="8"/>
                  </a:moveTo>
                  <a:lnTo>
                    <a:pt x="26" y="17"/>
                  </a:lnTo>
                  <a:lnTo>
                    <a:pt x="19" y="22"/>
                  </a:lnTo>
                  <a:lnTo>
                    <a:pt x="12" y="25"/>
                  </a:lnTo>
                  <a:lnTo>
                    <a:pt x="4" y="25"/>
                  </a:lnTo>
                  <a:lnTo>
                    <a:pt x="0" y="19"/>
                  </a:lnTo>
                  <a:lnTo>
                    <a:pt x="0" y="8"/>
                  </a:lnTo>
                  <a:lnTo>
                    <a:pt x="4" y="3"/>
                  </a:lnTo>
                  <a:lnTo>
                    <a:pt x="12" y="0"/>
                  </a:lnTo>
                  <a:lnTo>
                    <a:pt x="14" y="0"/>
                  </a:lnTo>
                  <a:lnTo>
                    <a:pt x="21" y="0"/>
                  </a:lnTo>
                  <a:lnTo>
                    <a:pt x="26" y="8"/>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77" name="Line 55"/>
            <p:cNvSpPr>
              <a:spLocks noChangeShapeType="1"/>
            </p:cNvSpPr>
            <p:nvPr/>
          </p:nvSpPr>
          <p:spPr bwMode="auto">
            <a:xfrm>
              <a:off x="544" y="1649"/>
              <a:ext cx="7" cy="6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78" name="Line 56"/>
            <p:cNvSpPr>
              <a:spLocks noChangeShapeType="1"/>
            </p:cNvSpPr>
            <p:nvPr/>
          </p:nvSpPr>
          <p:spPr bwMode="auto">
            <a:xfrm flipH="1" flipV="1">
              <a:off x="498" y="1649"/>
              <a:ext cx="7" cy="56"/>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79" name="Line 57"/>
            <p:cNvSpPr>
              <a:spLocks noChangeShapeType="1"/>
            </p:cNvSpPr>
            <p:nvPr/>
          </p:nvSpPr>
          <p:spPr bwMode="auto">
            <a:xfrm flipH="1" flipV="1">
              <a:off x="464" y="1649"/>
              <a:ext cx="10" cy="6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80" name="Freeform 58"/>
            <p:cNvSpPr>
              <a:spLocks/>
            </p:cNvSpPr>
            <p:nvPr/>
          </p:nvSpPr>
          <p:spPr bwMode="auto">
            <a:xfrm>
              <a:off x="295" y="1518"/>
              <a:ext cx="41" cy="170"/>
            </a:xfrm>
            <a:custGeom>
              <a:avLst/>
              <a:gdLst>
                <a:gd name="T0" fmla="*/ 32 w 41"/>
                <a:gd name="T1" fmla="*/ 0 h 170"/>
                <a:gd name="T2" fmla="*/ 29 w 41"/>
                <a:gd name="T3" fmla="*/ 6 h 170"/>
                <a:gd name="T4" fmla="*/ 22 w 41"/>
                <a:gd name="T5" fmla="*/ 17 h 170"/>
                <a:gd name="T6" fmla="*/ 13 w 41"/>
                <a:gd name="T7" fmla="*/ 34 h 170"/>
                <a:gd name="T8" fmla="*/ 5 w 41"/>
                <a:gd name="T9" fmla="*/ 56 h 170"/>
                <a:gd name="T10" fmla="*/ 0 w 41"/>
                <a:gd name="T11" fmla="*/ 81 h 170"/>
                <a:gd name="T12" fmla="*/ 3 w 41"/>
                <a:gd name="T13" fmla="*/ 109 h 170"/>
                <a:gd name="T14" fmla="*/ 8 w 41"/>
                <a:gd name="T15" fmla="*/ 123 h 170"/>
                <a:gd name="T16" fmla="*/ 17 w 41"/>
                <a:gd name="T17" fmla="*/ 140 h 170"/>
                <a:gd name="T18" fmla="*/ 27 w 41"/>
                <a:gd name="T19" fmla="*/ 154 h 170"/>
                <a:gd name="T20" fmla="*/ 41 w 41"/>
                <a:gd name="T21" fmla="*/ 170 h 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 h="170">
                  <a:moveTo>
                    <a:pt x="32" y="0"/>
                  </a:moveTo>
                  <a:lnTo>
                    <a:pt x="29" y="6"/>
                  </a:lnTo>
                  <a:lnTo>
                    <a:pt x="22" y="17"/>
                  </a:lnTo>
                  <a:lnTo>
                    <a:pt x="13" y="34"/>
                  </a:lnTo>
                  <a:lnTo>
                    <a:pt x="5" y="56"/>
                  </a:lnTo>
                  <a:lnTo>
                    <a:pt x="0" y="81"/>
                  </a:lnTo>
                  <a:lnTo>
                    <a:pt x="3" y="109"/>
                  </a:lnTo>
                  <a:lnTo>
                    <a:pt x="8" y="123"/>
                  </a:lnTo>
                  <a:lnTo>
                    <a:pt x="17" y="140"/>
                  </a:lnTo>
                  <a:lnTo>
                    <a:pt x="27" y="154"/>
                  </a:lnTo>
                  <a:lnTo>
                    <a:pt x="41" y="17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81" name="Freeform 59"/>
            <p:cNvSpPr>
              <a:spLocks/>
            </p:cNvSpPr>
            <p:nvPr/>
          </p:nvSpPr>
          <p:spPr bwMode="auto">
            <a:xfrm>
              <a:off x="274" y="1557"/>
              <a:ext cx="41" cy="143"/>
            </a:xfrm>
            <a:custGeom>
              <a:avLst/>
              <a:gdLst>
                <a:gd name="T0" fmla="*/ 9 w 41"/>
                <a:gd name="T1" fmla="*/ 0 h 143"/>
                <a:gd name="T2" fmla="*/ 7 w 41"/>
                <a:gd name="T3" fmla="*/ 6 h 143"/>
                <a:gd name="T4" fmla="*/ 5 w 41"/>
                <a:gd name="T5" fmla="*/ 14 h 143"/>
                <a:gd name="T6" fmla="*/ 2 w 41"/>
                <a:gd name="T7" fmla="*/ 28 h 143"/>
                <a:gd name="T8" fmla="*/ 0 w 41"/>
                <a:gd name="T9" fmla="*/ 45 h 143"/>
                <a:gd name="T10" fmla="*/ 0 w 41"/>
                <a:gd name="T11" fmla="*/ 67 h 143"/>
                <a:gd name="T12" fmla="*/ 7 w 41"/>
                <a:gd name="T13" fmla="*/ 90 h 143"/>
                <a:gd name="T14" fmla="*/ 19 w 41"/>
                <a:gd name="T15" fmla="*/ 115 h 143"/>
                <a:gd name="T16" fmla="*/ 41 w 41"/>
                <a:gd name="T17" fmla="*/ 143 h 1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143">
                  <a:moveTo>
                    <a:pt x="9" y="0"/>
                  </a:moveTo>
                  <a:lnTo>
                    <a:pt x="7" y="6"/>
                  </a:lnTo>
                  <a:lnTo>
                    <a:pt x="5" y="14"/>
                  </a:lnTo>
                  <a:lnTo>
                    <a:pt x="2" y="28"/>
                  </a:lnTo>
                  <a:lnTo>
                    <a:pt x="0" y="45"/>
                  </a:lnTo>
                  <a:lnTo>
                    <a:pt x="0" y="67"/>
                  </a:lnTo>
                  <a:lnTo>
                    <a:pt x="7" y="90"/>
                  </a:lnTo>
                  <a:lnTo>
                    <a:pt x="19" y="115"/>
                  </a:lnTo>
                  <a:lnTo>
                    <a:pt x="41" y="143"/>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82" name="Freeform 60"/>
            <p:cNvSpPr>
              <a:spLocks/>
            </p:cNvSpPr>
            <p:nvPr/>
          </p:nvSpPr>
          <p:spPr bwMode="auto">
            <a:xfrm>
              <a:off x="262" y="1652"/>
              <a:ext cx="46" cy="59"/>
            </a:xfrm>
            <a:custGeom>
              <a:avLst/>
              <a:gdLst>
                <a:gd name="T0" fmla="*/ 0 w 46"/>
                <a:gd name="T1" fmla="*/ 0 h 59"/>
                <a:gd name="T2" fmla="*/ 0 w 46"/>
                <a:gd name="T3" fmla="*/ 3 h 59"/>
                <a:gd name="T4" fmla="*/ 2 w 46"/>
                <a:gd name="T5" fmla="*/ 9 h 59"/>
                <a:gd name="T6" fmla="*/ 9 w 46"/>
                <a:gd name="T7" fmla="*/ 22 h 59"/>
                <a:gd name="T8" fmla="*/ 24 w 46"/>
                <a:gd name="T9" fmla="*/ 42 h 59"/>
                <a:gd name="T10" fmla="*/ 46 w 46"/>
                <a:gd name="T11" fmla="*/ 59 h 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59">
                  <a:moveTo>
                    <a:pt x="0" y="0"/>
                  </a:moveTo>
                  <a:lnTo>
                    <a:pt x="0" y="3"/>
                  </a:lnTo>
                  <a:lnTo>
                    <a:pt x="2" y="9"/>
                  </a:lnTo>
                  <a:lnTo>
                    <a:pt x="9" y="22"/>
                  </a:lnTo>
                  <a:lnTo>
                    <a:pt x="24" y="42"/>
                  </a:lnTo>
                  <a:lnTo>
                    <a:pt x="46" y="59"/>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grpSp>
      <p:sp>
        <p:nvSpPr>
          <p:cNvPr id="683" name="AutoShape 3"/>
          <p:cNvSpPr>
            <a:spLocks noChangeArrowheads="1"/>
          </p:cNvSpPr>
          <p:nvPr/>
        </p:nvSpPr>
        <p:spPr bwMode="auto">
          <a:xfrm>
            <a:off x="1073400" y="4712925"/>
            <a:ext cx="7839600" cy="2058042"/>
          </a:xfrm>
          <a:prstGeom prst="wedgeRectCallout">
            <a:avLst>
              <a:gd name="adj1" fmla="val 310"/>
              <a:gd name="adj2" fmla="val -61679"/>
            </a:avLst>
          </a:prstGeom>
          <a:solidFill>
            <a:srgbClr val="FFFF00"/>
          </a:solidFill>
          <a:ln w="9525">
            <a:solidFill>
              <a:srgbClr val="660033"/>
            </a:solidFill>
            <a:miter lim="800000"/>
            <a:headEnd/>
            <a:tailEnd/>
          </a:ln>
          <a:effec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r>
              <a:rPr lang="en-US" altLang="ja-JP" sz="2000" dirty="0">
                <a:latin typeface="HG丸ｺﾞｼｯｸM-PRO" pitchFamily="50" charset="-128"/>
                <a:ea typeface="HG丸ｺﾞｼｯｸM-PRO" pitchFamily="50" charset="-128"/>
              </a:rPr>
              <a:t>【</a:t>
            </a:r>
            <a:r>
              <a:rPr lang="ja-JP" altLang="en-US" sz="2000" dirty="0">
                <a:latin typeface="HG丸ｺﾞｼｯｸM-PRO" pitchFamily="50" charset="-128"/>
                <a:ea typeface="HG丸ｺﾞｼｯｸM-PRO" pitchFamily="50" charset="-128"/>
              </a:rPr>
              <a:t>　ここで注意！　</a:t>
            </a:r>
            <a:r>
              <a:rPr lang="en-US" altLang="ja-JP" sz="2000" dirty="0">
                <a:latin typeface="HG丸ｺﾞｼｯｸM-PRO" pitchFamily="50" charset="-128"/>
                <a:ea typeface="HG丸ｺﾞｼｯｸM-PRO" pitchFamily="50" charset="-128"/>
              </a:rPr>
              <a:t>】</a:t>
            </a:r>
          </a:p>
          <a:p>
            <a:pPr eaLnBrk="1" hangingPunct="1"/>
            <a:r>
              <a:rPr lang="ja-JP" altLang="en-US" sz="2400" dirty="0">
                <a:latin typeface="HGP創英角ｺﾞｼｯｸUB" pitchFamily="50" charset="-128"/>
                <a:ea typeface="HGP創英角ｺﾞｼｯｸUB" pitchFamily="50" charset="-128"/>
              </a:rPr>
              <a:t>　課題達成型ＱＣストーリーを安易に</a:t>
            </a:r>
            <a:r>
              <a:rPr lang="ja-JP" altLang="en-US" sz="2400" dirty="0" err="1">
                <a:latin typeface="HGP創英角ｺﾞｼｯｸUB" pitchFamily="50" charset="-128"/>
                <a:ea typeface="HGP創英角ｺﾞｼｯｸUB" pitchFamily="50" charset="-128"/>
              </a:rPr>
              <a:t>使うの</a:t>
            </a:r>
            <a:r>
              <a:rPr lang="ja-JP" altLang="en-US" sz="2400" dirty="0">
                <a:latin typeface="HGP創英角ｺﾞｼｯｸUB" pitchFamily="50" charset="-128"/>
                <a:ea typeface="HGP創英角ｺﾞｼｯｸUB" pitchFamily="50" charset="-128"/>
              </a:rPr>
              <a:t>はやめましょう！</a:t>
            </a:r>
          </a:p>
          <a:p>
            <a:pPr eaLnBrk="1" hangingPunct="1"/>
            <a:r>
              <a:rPr lang="ja-JP" altLang="en-US" sz="2000" dirty="0">
                <a:latin typeface="HG丸ｺﾞｼｯｸM-PRO" pitchFamily="50" charset="-128"/>
                <a:ea typeface="HG丸ｺﾞｼｯｸM-PRO" pitchFamily="50" charset="-128"/>
              </a:rPr>
              <a:t>          １．上司にテーマを与えられたから・・・　</a:t>
            </a:r>
          </a:p>
          <a:p>
            <a:pPr eaLnBrk="1" hangingPunct="1"/>
            <a:r>
              <a:rPr lang="ja-JP" altLang="en-US" sz="2000" dirty="0">
                <a:latin typeface="HG丸ｺﾞｼｯｸM-PRO" pitchFamily="50" charset="-128"/>
                <a:ea typeface="HG丸ｺﾞｼｯｸM-PRO" pitchFamily="50" charset="-128"/>
              </a:rPr>
              <a:t>       　２．解析ができないから・・・</a:t>
            </a:r>
          </a:p>
          <a:p>
            <a:pPr eaLnBrk="1" hangingPunct="1"/>
            <a:r>
              <a:rPr lang="ja-JP" altLang="en-US" sz="2000" dirty="0">
                <a:latin typeface="HG丸ｺﾞｼｯｸM-PRO" pitchFamily="50" charset="-128"/>
                <a:ea typeface="HG丸ｺﾞｼｯｸM-PRO" pitchFamily="50" charset="-128"/>
              </a:rPr>
              <a:t> 　が、</a:t>
            </a:r>
            <a:r>
              <a:rPr lang="en-US" altLang="ja-JP" sz="2000" dirty="0">
                <a:latin typeface="HG丸ｺﾞｼｯｸM-PRO" pitchFamily="50" charset="-128"/>
                <a:ea typeface="HG丸ｺﾞｼｯｸM-PRO" pitchFamily="50" charset="-128"/>
              </a:rPr>
              <a:t>｢</a:t>
            </a:r>
            <a:r>
              <a:rPr lang="ja-JP" altLang="en-US" sz="2000" dirty="0">
                <a:latin typeface="HG丸ｺﾞｼｯｸM-PRO" pitchFamily="50" charset="-128"/>
                <a:ea typeface="HG丸ｺﾞｼｯｸM-PRO" pitchFamily="50" charset="-128"/>
              </a:rPr>
              <a:t>課題達成</a:t>
            </a:r>
            <a:r>
              <a:rPr lang="en-US" altLang="ja-JP" sz="2000" dirty="0">
                <a:latin typeface="HG丸ｺﾞｼｯｸM-PRO" pitchFamily="50" charset="-128"/>
                <a:ea typeface="HG丸ｺﾞｼｯｸM-PRO" pitchFamily="50" charset="-128"/>
              </a:rPr>
              <a:t>｣</a:t>
            </a:r>
            <a:r>
              <a:rPr lang="ja-JP" altLang="en-US" sz="2000" dirty="0">
                <a:latin typeface="HG丸ｺﾞｼｯｸM-PRO" pitchFamily="50" charset="-128"/>
                <a:ea typeface="HG丸ｺﾞｼｯｸM-PRO" pitchFamily="50" charset="-128"/>
              </a:rPr>
              <a:t>ではありません。あくまでテーマの内容が、</a:t>
            </a:r>
          </a:p>
          <a:p>
            <a:pPr eaLnBrk="1" hangingPunct="1"/>
            <a:r>
              <a:rPr lang="ja-JP" altLang="en-US" sz="2000" dirty="0">
                <a:solidFill>
                  <a:srgbClr val="FF0000"/>
                </a:solidFill>
                <a:latin typeface="HGP創英角ｺﾞｼｯｸUB" pitchFamily="50" charset="-128"/>
                <a:ea typeface="HGP創英角ｺﾞｼｯｸUB" pitchFamily="50" charset="-128"/>
              </a:rPr>
              <a:t>　　≪問題なのか？ 課題なのか？≫で使い分けて</a:t>
            </a:r>
            <a:r>
              <a:rPr lang="ja-JP" altLang="en-US" sz="2000" dirty="0">
                <a:latin typeface="HG丸ｺﾞｼｯｸM-PRO" pitchFamily="50" charset="-128"/>
                <a:ea typeface="HG丸ｺﾞｼｯｸM-PRO" pitchFamily="50" charset="-128"/>
              </a:rPr>
              <a:t>ください</a:t>
            </a:r>
          </a:p>
        </p:txBody>
      </p:sp>
      <p:grpSp>
        <p:nvGrpSpPr>
          <p:cNvPr id="684" name="Group 61"/>
          <p:cNvGrpSpPr>
            <a:grpSpLocks noChangeAspect="1"/>
          </p:cNvGrpSpPr>
          <p:nvPr/>
        </p:nvGrpSpPr>
        <p:grpSpPr bwMode="auto">
          <a:xfrm>
            <a:off x="2346544" y="3069001"/>
            <a:ext cx="5486456" cy="1561289"/>
            <a:chOff x="240" y="1958"/>
            <a:chExt cx="3931" cy="1205"/>
          </a:xfrm>
        </p:grpSpPr>
        <p:sp>
          <p:nvSpPr>
            <p:cNvPr id="685" name="Rectangle 62"/>
            <p:cNvSpPr>
              <a:spLocks noChangeArrowheads="1"/>
            </p:cNvSpPr>
            <p:nvPr/>
          </p:nvSpPr>
          <p:spPr bwMode="auto">
            <a:xfrm>
              <a:off x="240" y="2023"/>
              <a:ext cx="1540"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grpSp>
          <p:nvGrpSpPr>
            <p:cNvPr id="686" name="Group 63"/>
            <p:cNvGrpSpPr>
              <a:grpSpLocks/>
            </p:cNvGrpSpPr>
            <p:nvPr/>
          </p:nvGrpSpPr>
          <p:grpSpPr bwMode="auto">
            <a:xfrm>
              <a:off x="412" y="2154"/>
              <a:ext cx="1082" cy="983"/>
              <a:chOff x="252" y="2947"/>
              <a:chExt cx="1082" cy="983"/>
            </a:xfrm>
          </p:grpSpPr>
          <p:sp>
            <p:nvSpPr>
              <p:cNvPr id="923" name="Freeform 64"/>
              <p:cNvSpPr>
                <a:spLocks/>
              </p:cNvSpPr>
              <p:nvPr/>
            </p:nvSpPr>
            <p:spPr bwMode="auto">
              <a:xfrm>
                <a:off x="418" y="3886"/>
                <a:ext cx="148" cy="44"/>
              </a:xfrm>
              <a:custGeom>
                <a:avLst/>
                <a:gdLst>
                  <a:gd name="T0" fmla="*/ 0 w 148"/>
                  <a:gd name="T1" fmla="*/ 13 h 44"/>
                  <a:gd name="T2" fmla="*/ 3 w 148"/>
                  <a:gd name="T3" fmla="*/ 19 h 44"/>
                  <a:gd name="T4" fmla="*/ 7 w 148"/>
                  <a:gd name="T5" fmla="*/ 27 h 44"/>
                  <a:gd name="T6" fmla="*/ 13 w 148"/>
                  <a:gd name="T7" fmla="*/ 33 h 44"/>
                  <a:gd name="T8" fmla="*/ 21 w 148"/>
                  <a:gd name="T9" fmla="*/ 39 h 44"/>
                  <a:gd name="T10" fmla="*/ 30 w 148"/>
                  <a:gd name="T11" fmla="*/ 43 h 44"/>
                  <a:gd name="T12" fmla="*/ 42 w 148"/>
                  <a:gd name="T13" fmla="*/ 44 h 44"/>
                  <a:gd name="T14" fmla="*/ 49 w 148"/>
                  <a:gd name="T15" fmla="*/ 43 h 44"/>
                  <a:gd name="T16" fmla="*/ 56 w 148"/>
                  <a:gd name="T17" fmla="*/ 41 h 44"/>
                  <a:gd name="T18" fmla="*/ 64 w 148"/>
                  <a:gd name="T19" fmla="*/ 38 h 44"/>
                  <a:gd name="T20" fmla="*/ 72 w 148"/>
                  <a:gd name="T21" fmla="*/ 33 h 44"/>
                  <a:gd name="T22" fmla="*/ 86 w 148"/>
                  <a:gd name="T23" fmla="*/ 35 h 44"/>
                  <a:gd name="T24" fmla="*/ 101 w 148"/>
                  <a:gd name="T25" fmla="*/ 35 h 44"/>
                  <a:gd name="T26" fmla="*/ 115 w 148"/>
                  <a:gd name="T27" fmla="*/ 35 h 44"/>
                  <a:gd name="T28" fmla="*/ 129 w 148"/>
                  <a:gd name="T29" fmla="*/ 33 h 44"/>
                  <a:gd name="T30" fmla="*/ 140 w 148"/>
                  <a:gd name="T31" fmla="*/ 29 h 44"/>
                  <a:gd name="T32" fmla="*/ 146 w 148"/>
                  <a:gd name="T33" fmla="*/ 22 h 44"/>
                  <a:gd name="T34" fmla="*/ 148 w 148"/>
                  <a:gd name="T35" fmla="*/ 17 h 44"/>
                  <a:gd name="T36" fmla="*/ 148 w 148"/>
                  <a:gd name="T37" fmla="*/ 13 h 44"/>
                  <a:gd name="T38" fmla="*/ 146 w 148"/>
                  <a:gd name="T39" fmla="*/ 6 h 44"/>
                  <a:gd name="T40" fmla="*/ 142 w 148"/>
                  <a:gd name="T41" fmla="*/ 0 h 44"/>
                  <a:gd name="T42" fmla="*/ 138 w 148"/>
                  <a:gd name="T43" fmla="*/ 3 h 44"/>
                  <a:gd name="T44" fmla="*/ 132 w 148"/>
                  <a:gd name="T45" fmla="*/ 6 h 44"/>
                  <a:gd name="T46" fmla="*/ 114 w 148"/>
                  <a:gd name="T47" fmla="*/ 15 h 44"/>
                  <a:gd name="T48" fmla="*/ 105 w 148"/>
                  <a:gd name="T49" fmla="*/ 17 h 44"/>
                  <a:gd name="T50" fmla="*/ 95 w 148"/>
                  <a:gd name="T51" fmla="*/ 18 h 44"/>
                  <a:gd name="T52" fmla="*/ 87 w 148"/>
                  <a:gd name="T53" fmla="*/ 18 h 44"/>
                  <a:gd name="T54" fmla="*/ 80 w 148"/>
                  <a:gd name="T55" fmla="*/ 15 h 44"/>
                  <a:gd name="T56" fmla="*/ 72 w 148"/>
                  <a:gd name="T57" fmla="*/ 17 h 44"/>
                  <a:gd name="T58" fmla="*/ 63 w 148"/>
                  <a:gd name="T59" fmla="*/ 19 h 44"/>
                  <a:gd name="T60" fmla="*/ 41 w 148"/>
                  <a:gd name="T61" fmla="*/ 21 h 44"/>
                  <a:gd name="T62" fmla="*/ 30 w 148"/>
                  <a:gd name="T63" fmla="*/ 21 h 44"/>
                  <a:gd name="T64" fmla="*/ 19 w 148"/>
                  <a:gd name="T65" fmla="*/ 20 h 44"/>
                  <a:gd name="T66" fmla="*/ 10 w 148"/>
                  <a:gd name="T67" fmla="*/ 18 h 44"/>
                  <a:gd name="T68" fmla="*/ 0 w 148"/>
                  <a:gd name="T69" fmla="*/ 13 h 44"/>
                  <a:gd name="T70" fmla="*/ 0 w 148"/>
                  <a:gd name="T71" fmla="*/ 13 h 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8" h="44">
                    <a:moveTo>
                      <a:pt x="0" y="13"/>
                    </a:moveTo>
                    <a:lnTo>
                      <a:pt x="3" y="19"/>
                    </a:lnTo>
                    <a:lnTo>
                      <a:pt x="7" y="27"/>
                    </a:lnTo>
                    <a:lnTo>
                      <a:pt x="13" y="33"/>
                    </a:lnTo>
                    <a:lnTo>
                      <a:pt x="21" y="39"/>
                    </a:lnTo>
                    <a:lnTo>
                      <a:pt x="30" y="43"/>
                    </a:lnTo>
                    <a:lnTo>
                      <a:pt x="42" y="44"/>
                    </a:lnTo>
                    <a:lnTo>
                      <a:pt x="49" y="43"/>
                    </a:lnTo>
                    <a:lnTo>
                      <a:pt x="56" y="41"/>
                    </a:lnTo>
                    <a:lnTo>
                      <a:pt x="64" y="38"/>
                    </a:lnTo>
                    <a:lnTo>
                      <a:pt x="72" y="33"/>
                    </a:lnTo>
                    <a:lnTo>
                      <a:pt x="86" y="35"/>
                    </a:lnTo>
                    <a:lnTo>
                      <a:pt x="101" y="35"/>
                    </a:lnTo>
                    <a:lnTo>
                      <a:pt x="115" y="35"/>
                    </a:lnTo>
                    <a:lnTo>
                      <a:pt x="129" y="33"/>
                    </a:lnTo>
                    <a:lnTo>
                      <a:pt x="140" y="29"/>
                    </a:lnTo>
                    <a:lnTo>
                      <a:pt x="146" y="22"/>
                    </a:lnTo>
                    <a:lnTo>
                      <a:pt x="148" y="17"/>
                    </a:lnTo>
                    <a:lnTo>
                      <a:pt x="148" y="13"/>
                    </a:lnTo>
                    <a:lnTo>
                      <a:pt x="146" y="6"/>
                    </a:lnTo>
                    <a:lnTo>
                      <a:pt x="142" y="0"/>
                    </a:lnTo>
                    <a:lnTo>
                      <a:pt x="138" y="3"/>
                    </a:lnTo>
                    <a:lnTo>
                      <a:pt x="132" y="6"/>
                    </a:lnTo>
                    <a:lnTo>
                      <a:pt x="114" y="15"/>
                    </a:lnTo>
                    <a:lnTo>
                      <a:pt x="105" y="17"/>
                    </a:lnTo>
                    <a:lnTo>
                      <a:pt x="95" y="18"/>
                    </a:lnTo>
                    <a:lnTo>
                      <a:pt x="87" y="18"/>
                    </a:lnTo>
                    <a:lnTo>
                      <a:pt x="80" y="15"/>
                    </a:lnTo>
                    <a:lnTo>
                      <a:pt x="72" y="17"/>
                    </a:lnTo>
                    <a:lnTo>
                      <a:pt x="63" y="19"/>
                    </a:lnTo>
                    <a:lnTo>
                      <a:pt x="41" y="21"/>
                    </a:lnTo>
                    <a:lnTo>
                      <a:pt x="30" y="21"/>
                    </a:lnTo>
                    <a:lnTo>
                      <a:pt x="19" y="20"/>
                    </a:lnTo>
                    <a:lnTo>
                      <a:pt x="10" y="18"/>
                    </a:lnTo>
                    <a:lnTo>
                      <a:pt x="0" y="13"/>
                    </a:lnTo>
                    <a:close/>
                  </a:path>
                </a:pathLst>
              </a:custGeom>
              <a:solidFill>
                <a:srgbClr val="7F1E02"/>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24" name="Freeform 65"/>
              <p:cNvSpPr>
                <a:spLocks/>
              </p:cNvSpPr>
              <p:nvPr/>
            </p:nvSpPr>
            <p:spPr bwMode="auto">
              <a:xfrm>
                <a:off x="490" y="3901"/>
                <a:ext cx="8" cy="18"/>
              </a:xfrm>
              <a:custGeom>
                <a:avLst/>
                <a:gdLst>
                  <a:gd name="T0" fmla="*/ 0 w 8"/>
                  <a:gd name="T1" fmla="*/ 18 h 18"/>
                  <a:gd name="T2" fmla="*/ 4 w 8"/>
                  <a:gd name="T3" fmla="*/ 15 h 18"/>
                  <a:gd name="T4" fmla="*/ 7 w 8"/>
                  <a:gd name="T5" fmla="*/ 10 h 18"/>
                  <a:gd name="T6" fmla="*/ 8 w 8"/>
                  <a:gd name="T7" fmla="*/ 6 h 18"/>
                  <a:gd name="T8" fmla="*/ 8 w 8"/>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8">
                    <a:moveTo>
                      <a:pt x="0" y="18"/>
                    </a:moveTo>
                    <a:lnTo>
                      <a:pt x="4" y="15"/>
                    </a:lnTo>
                    <a:lnTo>
                      <a:pt x="7" y="10"/>
                    </a:lnTo>
                    <a:lnTo>
                      <a:pt x="8" y="6"/>
                    </a:lnTo>
                    <a:lnTo>
                      <a:pt x="8"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25" name="Freeform 66"/>
              <p:cNvSpPr>
                <a:spLocks/>
              </p:cNvSpPr>
              <p:nvPr/>
            </p:nvSpPr>
            <p:spPr bwMode="auto">
              <a:xfrm>
                <a:off x="418" y="3828"/>
                <a:ext cx="146" cy="79"/>
              </a:xfrm>
              <a:custGeom>
                <a:avLst/>
                <a:gdLst>
                  <a:gd name="T0" fmla="*/ 142 w 146"/>
                  <a:gd name="T1" fmla="*/ 58 h 79"/>
                  <a:gd name="T2" fmla="*/ 138 w 146"/>
                  <a:gd name="T3" fmla="*/ 61 h 79"/>
                  <a:gd name="T4" fmla="*/ 132 w 146"/>
                  <a:gd name="T5" fmla="*/ 64 h 79"/>
                  <a:gd name="T6" fmla="*/ 114 w 146"/>
                  <a:gd name="T7" fmla="*/ 73 h 79"/>
                  <a:gd name="T8" fmla="*/ 105 w 146"/>
                  <a:gd name="T9" fmla="*/ 75 h 79"/>
                  <a:gd name="T10" fmla="*/ 95 w 146"/>
                  <a:gd name="T11" fmla="*/ 76 h 79"/>
                  <a:gd name="T12" fmla="*/ 87 w 146"/>
                  <a:gd name="T13" fmla="*/ 76 h 79"/>
                  <a:gd name="T14" fmla="*/ 80 w 146"/>
                  <a:gd name="T15" fmla="*/ 73 h 79"/>
                  <a:gd name="T16" fmla="*/ 72 w 146"/>
                  <a:gd name="T17" fmla="*/ 75 h 79"/>
                  <a:gd name="T18" fmla="*/ 63 w 146"/>
                  <a:gd name="T19" fmla="*/ 77 h 79"/>
                  <a:gd name="T20" fmla="*/ 41 w 146"/>
                  <a:gd name="T21" fmla="*/ 79 h 79"/>
                  <a:gd name="T22" fmla="*/ 30 w 146"/>
                  <a:gd name="T23" fmla="*/ 79 h 79"/>
                  <a:gd name="T24" fmla="*/ 19 w 146"/>
                  <a:gd name="T25" fmla="*/ 78 h 79"/>
                  <a:gd name="T26" fmla="*/ 10 w 146"/>
                  <a:gd name="T27" fmla="*/ 76 h 79"/>
                  <a:gd name="T28" fmla="*/ 0 w 146"/>
                  <a:gd name="T29" fmla="*/ 71 h 79"/>
                  <a:gd name="T30" fmla="*/ 0 w 146"/>
                  <a:gd name="T31" fmla="*/ 63 h 79"/>
                  <a:gd name="T32" fmla="*/ 0 w 146"/>
                  <a:gd name="T33" fmla="*/ 54 h 79"/>
                  <a:gd name="T34" fmla="*/ 2 w 146"/>
                  <a:gd name="T35" fmla="*/ 33 h 79"/>
                  <a:gd name="T36" fmla="*/ 3 w 146"/>
                  <a:gd name="T37" fmla="*/ 22 h 79"/>
                  <a:gd name="T38" fmla="*/ 5 w 146"/>
                  <a:gd name="T39" fmla="*/ 14 h 79"/>
                  <a:gd name="T40" fmla="*/ 6 w 146"/>
                  <a:gd name="T41" fmla="*/ 6 h 79"/>
                  <a:gd name="T42" fmla="*/ 7 w 146"/>
                  <a:gd name="T43" fmla="*/ 0 h 79"/>
                  <a:gd name="T44" fmla="*/ 32 w 146"/>
                  <a:gd name="T45" fmla="*/ 2 h 79"/>
                  <a:gd name="T46" fmla="*/ 53 w 146"/>
                  <a:gd name="T47" fmla="*/ 3 h 79"/>
                  <a:gd name="T48" fmla="*/ 72 w 146"/>
                  <a:gd name="T49" fmla="*/ 4 h 79"/>
                  <a:gd name="T50" fmla="*/ 88 w 146"/>
                  <a:gd name="T51" fmla="*/ 5 h 79"/>
                  <a:gd name="T52" fmla="*/ 102 w 146"/>
                  <a:gd name="T53" fmla="*/ 6 h 79"/>
                  <a:gd name="T54" fmla="*/ 113 w 146"/>
                  <a:gd name="T55" fmla="*/ 6 h 79"/>
                  <a:gd name="T56" fmla="*/ 122 w 146"/>
                  <a:gd name="T57" fmla="*/ 7 h 79"/>
                  <a:gd name="T58" fmla="*/ 129 w 146"/>
                  <a:gd name="T59" fmla="*/ 8 h 79"/>
                  <a:gd name="T60" fmla="*/ 136 w 146"/>
                  <a:gd name="T61" fmla="*/ 8 h 79"/>
                  <a:gd name="T62" fmla="*/ 140 w 146"/>
                  <a:gd name="T63" fmla="*/ 8 h 79"/>
                  <a:gd name="T64" fmla="*/ 145 w 146"/>
                  <a:gd name="T65" fmla="*/ 8 h 79"/>
                  <a:gd name="T66" fmla="*/ 146 w 146"/>
                  <a:gd name="T67" fmla="*/ 8 h 79"/>
                  <a:gd name="T68" fmla="*/ 146 w 146"/>
                  <a:gd name="T69" fmla="*/ 8 h 79"/>
                  <a:gd name="T70" fmla="*/ 144 w 146"/>
                  <a:gd name="T71" fmla="*/ 21 h 79"/>
                  <a:gd name="T72" fmla="*/ 141 w 146"/>
                  <a:gd name="T73" fmla="*/ 34 h 79"/>
                  <a:gd name="T74" fmla="*/ 141 w 146"/>
                  <a:gd name="T75" fmla="*/ 48 h 79"/>
                  <a:gd name="T76" fmla="*/ 142 w 146"/>
                  <a:gd name="T77" fmla="*/ 58 h 79"/>
                  <a:gd name="T78" fmla="*/ 142 w 146"/>
                  <a:gd name="T79" fmla="*/ 58 h 7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6" h="79">
                    <a:moveTo>
                      <a:pt x="142" y="58"/>
                    </a:moveTo>
                    <a:lnTo>
                      <a:pt x="138" y="61"/>
                    </a:lnTo>
                    <a:lnTo>
                      <a:pt x="132" y="64"/>
                    </a:lnTo>
                    <a:lnTo>
                      <a:pt x="114" y="73"/>
                    </a:lnTo>
                    <a:lnTo>
                      <a:pt x="105" y="75"/>
                    </a:lnTo>
                    <a:lnTo>
                      <a:pt x="95" y="76"/>
                    </a:lnTo>
                    <a:lnTo>
                      <a:pt x="87" y="76"/>
                    </a:lnTo>
                    <a:lnTo>
                      <a:pt x="80" y="73"/>
                    </a:lnTo>
                    <a:lnTo>
                      <a:pt x="72" y="75"/>
                    </a:lnTo>
                    <a:lnTo>
                      <a:pt x="63" y="77"/>
                    </a:lnTo>
                    <a:lnTo>
                      <a:pt x="41" y="79"/>
                    </a:lnTo>
                    <a:lnTo>
                      <a:pt x="30" y="79"/>
                    </a:lnTo>
                    <a:lnTo>
                      <a:pt x="19" y="78"/>
                    </a:lnTo>
                    <a:lnTo>
                      <a:pt x="10" y="76"/>
                    </a:lnTo>
                    <a:lnTo>
                      <a:pt x="0" y="71"/>
                    </a:lnTo>
                    <a:lnTo>
                      <a:pt x="0" y="63"/>
                    </a:lnTo>
                    <a:lnTo>
                      <a:pt x="0" y="54"/>
                    </a:lnTo>
                    <a:lnTo>
                      <a:pt x="2" y="33"/>
                    </a:lnTo>
                    <a:lnTo>
                      <a:pt x="3" y="22"/>
                    </a:lnTo>
                    <a:lnTo>
                      <a:pt x="5" y="14"/>
                    </a:lnTo>
                    <a:lnTo>
                      <a:pt x="6" y="6"/>
                    </a:lnTo>
                    <a:lnTo>
                      <a:pt x="7" y="0"/>
                    </a:lnTo>
                    <a:lnTo>
                      <a:pt x="32" y="2"/>
                    </a:lnTo>
                    <a:lnTo>
                      <a:pt x="53" y="3"/>
                    </a:lnTo>
                    <a:lnTo>
                      <a:pt x="72" y="4"/>
                    </a:lnTo>
                    <a:lnTo>
                      <a:pt x="88" y="5"/>
                    </a:lnTo>
                    <a:lnTo>
                      <a:pt x="102" y="6"/>
                    </a:lnTo>
                    <a:lnTo>
                      <a:pt x="113" y="6"/>
                    </a:lnTo>
                    <a:lnTo>
                      <a:pt x="122" y="7"/>
                    </a:lnTo>
                    <a:lnTo>
                      <a:pt x="129" y="8"/>
                    </a:lnTo>
                    <a:lnTo>
                      <a:pt x="136" y="8"/>
                    </a:lnTo>
                    <a:lnTo>
                      <a:pt x="140" y="8"/>
                    </a:lnTo>
                    <a:lnTo>
                      <a:pt x="145" y="8"/>
                    </a:lnTo>
                    <a:lnTo>
                      <a:pt x="146" y="8"/>
                    </a:lnTo>
                    <a:lnTo>
                      <a:pt x="144" y="21"/>
                    </a:lnTo>
                    <a:lnTo>
                      <a:pt x="141" y="34"/>
                    </a:lnTo>
                    <a:lnTo>
                      <a:pt x="141" y="48"/>
                    </a:lnTo>
                    <a:lnTo>
                      <a:pt x="142" y="58"/>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26" name="Freeform 67"/>
              <p:cNvSpPr>
                <a:spLocks/>
              </p:cNvSpPr>
              <p:nvPr/>
            </p:nvSpPr>
            <p:spPr bwMode="auto">
              <a:xfrm>
                <a:off x="494" y="3843"/>
                <a:ext cx="4" cy="58"/>
              </a:xfrm>
              <a:custGeom>
                <a:avLst/>
                <a:gdLst>
                  <a:gd name="T0" fmla="*/ 4 w 4"/>
                  <a:gd name="T1" fmla="*/ 58 h 58"/>
                  <a:gd name="T2" fmla="*/ 3 w 4"/>
                  <a:gd name="T3" fmla="*/ 51 h 58"/>
                  <a:gd name="T4" fmla="*/ 3 w 4"/>
                  <a:gd name="T5" fmla="*/ 43 h 58"/>
                  <a:gd name="T6" fmla="*/ 0 w 4"/>
                  <a:gd name="T7" fmla="*/ 26 h 58"/>
                  <a:gd name="T8" fmla="*/ 0 w 4"/>
                  <a:gd name="T9" fmla="*/ 18 h 58"/>
                  <a:gd name="T10" fmla="*/ 0 w 4"/>
                  <a:gd name="T11" fmla="*/ 10 h 58"/>
                  <a:gd name="T12" fmla="*/ 2 w 4"/>
                  <a:gd name="T13" fmla="*/ 4 h 58"/>
                  <a:gd name="T14" fmla="*/ 4 w 4"/>
                  <a:gd name="T15" fmla="*/ 0 h 5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58">
                    <a:moveTo>
                      <a:pt x="4" y="58"/>
                    </a:moveTo>
                    <a:lnTo>
                      <a:pt x="3" y="51"/>
                    </a:lnTo>
                    <a:lnTo>
                      <a:pt x="3" y="43"/>
                    </a:lnTo>
                    <a:lnTo>
                      <a:pt x="0" y="26"/>
                    </a:lnTo>
                    <a:lnTo>
                      <a:pt x="0" y="18"/>
                    </a:lnTo>
                    <a:lnTo>
                      <a:pt x="0" y="10"/>
                    </a:lnTo>
                    <a:lnTo>
                      <a:pt x="2" y="4"/>
                    </a:lnTo>
                    <a:lnTo>
                      <a:pt x="4"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27" name="Freeform 68"/>
              <p:cNvSpPr>
                <a:spLocks/>
              </p:cNvSpPr>
              <p:nvPr/>
            </p:nvSpPr>
            <p:spPr bwMode="auto">
              <a:xfrm>
                <a:off x="283" y="2988"/>
                <a:ext cx="241" cy="195"/>
              </a:xfrm>
              <a:custGeom>
                <a:avLst/>
                <a:gdLst>
                  <a:gd name="T0" fmla="*/ 21 w 241"/>
                  <a:gd name="T1" fmla="*/ 87 h 195"/>
                  <a:gd name="T2" fmla="*/ 25 w 241"/>
                  <a:gd name="T3" fmla="*/ 106 h 195"/>
                  <a:gd name="T4" fmla="*/ 25 w 241"/>
                  <a:gd name="T5" fmla="*/ 114 h 195"/>
                  <a:gd name="T6" fmla="*/ 26 w 241"/>
                  <a:gd name="T7" fmla="*/ 117 h 195"/>
                  <a:gd name="T8" fmla="*/ 12 w 241"/>
                  <a:gd name="T9" fmla="*/ 119 h 195"/>
                  <a:gd name="T10" fmla="*/ 0 w 241"/>
                  <a:gd name="T11" fmla="*/ 131 h 195"/>
                  <a:gd name="T12" fmla="*/ 7 w 241"/>
                  <a:gd name="T13" fmla="*/ 148 h 195"/>
                  <a:gd name="T14" fmla="*/ 27 w 241"/>
                  <a:gd name="T15" fmla="*/ 159 h 195"/>
                  <a:gd name="T16" fmla="*/ 41 w 241"/>
                  <a:gd name="T17" fmla="*/ 157 h 195"/>
                  <a:gd name="T18" fmla="*/ 52 w 241"/>
                  <a:gd name="T19" fmla="*/ 170 h 195"/>
                  <a:gd name="T20" fmla="*/ 71 w 241"/>
                  <a:gd name="T21" fmla="*/ 185 h 195"/>
                  <a:gd name="T22" fmla="*/ 103 w 241"/>
                  <a:gd name="T23" fmla="*/ 194 h 195"/>
                  <a:gd name="T24" fmla="*/ 154 w 241"/>
                  <a:gd name="T25" fmla="*/ 192 h 195"/>
                  <a:gd name="T26" fmla="*/ 175 w 241"/>
                  <a:gd name="T27" fmla="*/ 186 h 195"/>
                  <a:gd name="T28" fmla="*/ 200 w 241"/>
                  <a:gd name="T29" fmla="*/ 164 h 195"/>
                  <a:gd name="T30" fmla="*/ 211 w 241"/>
                  <a:gd name="T31" fmla="*/ 139 h 195"/>
                  <a:gd name="T32" fmla="*/ 214 w 241"/>
                  <a:gd name="T33" fmla="*/ 117 h 195"/>
                  <a:gd name="T34" fmla="*/ 226 w 241"/>
                  <a:gd name="T35" fmla="*/ 105 h 195"/>
                  <a:gd name="T36" fmla="*/ 238 w 241"/>
                  <a:gd name="T37" fmla="*/ 90 h 195"/>
                  <a:gd name="T38" fmla="*/ 238 w 241"/>
                  <a:gd name="T39" fmla="*/ 76 h 195"/>
                  <a:gd name="T40" fmla="*/ 226 w 241"/>
                  <a:gd name="T41" fmla="*/ 70 h 195"/>
                  <a:gd name="T42" fmla="*/ 213 w 241"/>
                  <a:gd name="T43" fmla="*/ 73 h 195"/>
                  <a:gd name="T44" fmla="*/ 206 w 241"/>
                  <a:gd name="T45" fmla="*/ 52 h 195"/>
                  <a:gd name="T46" fmla="*/ 185 w 241"/>
                  <a:gd name="T47" fmla="*/ 25 h 195"/>
                  <a:gd name="T48" fmla="*/ 152 w 241"/>
                  <a:gd name="T49" fmla="*/ 5 h 195"/>
                  <a:gd name="T50" fmla="*/ 129 w 241"/>
                  <a:gd name="T51" fmla="*/ 0 h 195"/>
                  <a:gd name="T52" fmla="*/ 100 w 241"/>
                  <a:gd name="T53" fmla="*/ 1 h 195"/>
                  <a:gd name="T54" fmla="*/ 73 w 241"/>
                  <a:gd name="T55" fmla="*/ 9 h 195"/>
                  <a:gd name="T56" fmla="*/ 53 w 241"/>
                  <a:gd name="T57" fmla="*/ 16 h 195"/>
                  <a:gd name="T58" fmla="*/ 29 w 241"/>
                  <a:gd name="T59" fmla="*/ 35 h 195"/>
                  <a:gd name="T60" fmla="*/ 19 w 241"/>
                  <a:gd name="T61" fmla="*/ 54 h 195"/>
                  <a:gd name="T62" fmla="*/ 18 w 241"/>
                  <a:gd name="T63" fmla="*/ 72 h 19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195">
                    <a:moveTo>
                      <a:pt x="18" y="72"/>
                    </a:moveTo>
                    <a:lnTo>
                      <a:pt x="21" y="87"/>
                    </a:lnTo>
                    <a:lnTo>
                      <a:pt x="22" y="98"/>
                    </a:lnTo>
                    <a:lnTo>
                      <a:pt x="25" y="106"/>
                    </a:lnTo>
                    <a:lnTo>
                      <a:pt x="25" y="111"/>
                    </a:lnTo>
                    <a:lnTo>
                      <a:pt x="25" y="114"/>
                    </a:lnTo>
                    <a:lnTo>
                      <a:pt x="26" y="115"/>
                    </a:lnTo>
                    <a:lnTo>
                      <a:pt x="26" y="117"/>
                    </a:lnTo>
                    <a:lnTo>
                      <a:pt x="18" y="118"/>
                    </a:lnTo>
                    <a:lnTo>
                      <a:pt x="12" y="119"/>
                    </a:lnTo>
                    <a:lnTo>
                      <a:pt x="4" y="124"/>
                    </a:lnTo>
                    <a:lnTo>
                      <a:pt x="0" y="131"/>
                    </a:lnTo>
                    <a:lnTo>
                      <a:pt x="2" y="141"/>
                    </a:lnTo>
                    <a:lnTo>
                      <a:pt x="7" y="148"/>
                    </a:lnTo>
                    <a:lnTo>
                      <a:pt x="15" y="155"/>
                    </a:lnTo>
                    <a:lnTo>
                      <a:pt x="27" y="159"/>
                    </a:lnTo>
                    <a:lnTo>
                      <a:pt x="34" y="159"/>
                    </a:lnTo>
                    <a:lnTo>
                      <a:pt x="41" y="157"/>
                    </a:lnTo>
                    <a:lnTo>
                      <a:pt x="45" y="163"/>
                    </a:lnTo>
                    <a:lnTo>
                      <a:pt x="52" y="170"/>
                    </a:lnTo>
                    <a:lnTo>
                      <a:pt x="60" y="178"/>
                    </a:lnTo>
                    <a:lnTo>
                      <a:pt x="71" y="185"/>
                    </a:lnTo>
                    <a:lnTo>
                      <a:pt x="84" y="190"/>
                    </a:lnTo>
                    <a:lnTo>
                      <a:pt x="103" y="194"/>
                    </a:lnTo>
                    <a:lnTo>
                      <a:pt x="126" y="195"/>
                    </a:lnTo>
                    <a:lnTo>
                      <a:pt x="154" y="192"/>
                    </a:lnTo>
                    <a:lnTo>
                      <a:pt x="165" y="189"/>
                    </a:lnTo>
                    <a:lnTo>
                      <a:pt x="175" y="186"/>
                    </a:lnTo>
                    <a:lnTo>
                      <a:pt x="190" y="176"/>
                    </a:lnTo>
                    <a:lnTo>
                      <a:pt x="200" y="164"/>
                    </a:lnTo>
                    <a:lnTo>
                      <a:pt x="208" y="151"/>
                    </a:lnTo>
                    <a:lnTo>
                      <a:pt x="211" y="139"/>
                    </a:lnTo>
                    <a:lnTo>
                      <a:pt x="213" y="126"/>
                    </a:lnTo>
                    <a:lnTo>
                      <a:pt x="214" y="117"/>
                    </a:lnTo>
                    <a:lnTo>
                      <a:pt x="214" y="109"/>
                    </a:lnTo>
                    <a:lnTo>
                      <a:pt x="226" y="105"/>
                    </a:lnTo>
                    <a:lnTo>
                      <a:pt x="233" y="99"/>
                    </a:lnTo>
                    <a:lnTo>
                      <a:pt x="238" y="90"/>
                    </a:lnTo>
                    <a:lnTo>
                      <a:pt x="241" y="83"/>
                    </a:lnTo>
                    <a:lnTo>
                      <a:pt x="238" y="76"/>
                    </a:lnTo>
                    <a:lnTo>
                      <a:pt x="234" y="71"/>
                    </a:lnTo>
                    <a:lnTo>
                      <a:pt x="226" y="70"/>
                    </a:lnTo>
                    <a:lnTo>
                      <a:pt x="219" y="71"/>
                    </a:lnTo>
                    <a:lnTo>
                      <a:pt x="213" y="73"/>
                    </a:lnTo>
                    <a:lnTo>
                      <a:pt x="211" y="64"/>
                    </a:lnTo>
                    <a:lnTo>
                      <a:pt x="206" y="52"/>
                    </a:lnTo>
                    <a:lnTo>
                      <a:pt x="198" y="38"/>
                    </a:lnTo>
                    <a:lnTo>
                      <a:pt x="185" y="25"/>
                    </a:lnTo>
                    <a:lnTo>
                      <a:pt x="171" y="13"/>
                    </a:lnTo>
                    <a:lnTo>
                      <a:pt x="152" y="5"/>
                    </a:lnTo>
                    <a:lnTo>
                      <a:pt x="141" y="1"/>
                    </a:lnTo>
                    <a:lnTo>
                      <a:pt x="129" y="0"/>
                    </a:lnTo>
                    <a:lnTo>
                      <a:pt x="115" y="0"/>
                    </a:lnTo>
                    <a:lnTo>
                      <a:pt x="100" y="1"/>
                    </a:lnTo>
                    <a:lnTo>
                      <a:pt x="85" y="5"/>
                    </a:lnTo>
                    <a:lnTo>
                      <a:pt x="73" y="9"/>
                    </a:lnTo>
                    <a:lnTo>
                      <a:pt x="62" y="12"/>
                    </a:lnTo>
                    <a:lnTo>
                      <a:pt x="53" y="16"/>
                    </a:lnTo>
                    <a:lnTo>
                      <a:pt x="38" y="26"/>
                    </a:lnTo>
                    <a:lnTo>
                      <a:pt x="29" y="35"/>
                    </a:lnTo>
                    <a:lnTo>
                      <a:pt x="22" y="45"/>
                    </a:lnTo>
                    <a:lnTo>
                      <a:pt x="19" y="54"/>
                    </a:lnTo>
                    <a:lnTo>
                      <a:pt x="18" y="64"/>
                    </a:lnTo>
                    <a:lnTo>
                      <a:pt x="18" y="72"/>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28" name="Freeform 69"/>
              <p:cNvSpPr>
                <a:spLocks/>
              </p:cNvSpPr>
              <p:nvPr/>
            </p:nvSpPr>
            <p:spPr bwMode="auto">
              <a:xfrm>
                <a:off x="496" y="3061"/>
                <a:ext cx="1" cy="36"/>
              </a:xfrm>
              <a:custGeom>
                <a:avLst/>
                <a:gdLst>
                  <a:gd name="T0" fmla="*/ 0 w 1"/>
                  <a:gd name="T1" fmla="*/ 0 h 36"/>
                  <a:gd name="T2" fmla="*/ 1 w 1"/>
                  <a:gd name="T3" fmla="*/ 8 h 36"/>
                  <a:gd name="T4" fmla="*/ 1 w 1"/>
                  <a:gd name="T5" fmla="*/ 18 h 36"/>
                  <a:gd name="T6" fmla="*/ 1 w 1"/>
                  <a:gd name="T7" fmla="*/ 28 h 36"/>
                  <a:gd name="T8" fmla="*/ 1 w 1"/>
                  <a:gd name="T9" fmla="*/ 3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36">
                    <a:moveTo>
                      <a:pt x="0" y="0"/>
                    </a:moveTo>
                    <a:lnTo>
                      <a:pt x="1" y="8"/>
                    </a:lnTo>
                    <a:lnTo>
                      <a:pt x="1" y="18"/>
                    </a:lnTo>
                    <a:lnTo>
                      <a:pt x="1" y="28"/>
                    </a:lnTo>
                    <a:lnTo>
                      <a:pt x="1" y="36"/>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29" name="Freeform 70"/>
              <p:cNvSpPr>
                <a:spLocks/>
              </p:cNvSpPr>
              <p:nvPr/>
            </p:nvSpPr>
            <p:spPr bwMode="auto">
              <a:xfrm>
                <a:off x="264" y="2956"/>
                <a:ext cx="232" cy="140"/>
              </a:xfrm>
              <a:custGeom>
                <a:avLst/>
                <a:gdLst>
                  <a:gd name="T0" fmla="*/ 229 w 232"/>
                  <a:gd name="T1" fmla="*/ 95 h 140"/>
                  <a:gd name="T2" fmla="*/ 230 w 232"/>
                  <a:gd name="T3" fmla="*/ 83 h 140"/>
                  <a:gd name="T4" fmla="*/ 232 w 232"/>
                  <a:gd name="T5" fmla="*/ 71 h 140"/>
                  <a:gd name="T6" fmla="*/ 227 w 232"/>
                  <a:gd name="T7" fmla="*/ 51 h 140"/>
                  <a:gd name="T8" fmla="*/ 221 w 232"/>
                  <a:gd name="T9" fmla="*/ 36 h 140"/>
                  <a:gd name="T10" fmla="*/ 211 w 232"/>
                  <a:gd name="T11" fmla="*/ 22 h 140"/>
                  <a:gd name="T12" fmla="*/ 200 w 232"/>
                  <a:gd name="T13" fmla="*/ 11 h 140"/>
                  <a:gd name="T14" fmla="*/ 190 w 232"/>
                  <a:gd name="T15" fmla="*/ 5 h 140"/>
                  <a:gd name="T16" fmla="*/ 180 w 232"/>
                  <a:gd name="T17" fmla="*/ 1 h 140"/>
                  <a:gd name="T18" fmla="*/ 173 w 232"/>
                  <a:gd name="T19" fmla="*/ 0 h 140"/>
                  <a:gd name="T20" fmla="*/ 163 w 232"/>
                  <a:gd name="T21" fmla="*/ 1 h 140"/>
                  <a:gd name="T22" fmla="*/ 148 w 232"/>
                  <a:gd name="T23" fmla="*/ 4 h 140"/>
                  <a:gd name="T24" fmla="*/ 138 w 232"/>
                  <a:gd name="T25" fmla="*/ 7 h 140"/>
                  <a:gd name="T26" fmla="*/ 130 w 232"/>
                  <a:gd name="T27" fmla="*/ 11 h 140"/>
                  <a:gd name="T28" fmla="*/ 121 w 232"/>
                  <a:gd name="T29" fmla="*/ 18 h 140"/>
                  <a:gd name="T30" fmla="*/ 110 w 232"/>
                  <a:gd name="T31" fmla="*/ 25 h 140"/>
                  <a:gd name="T32" fmla="*/ 100 w 232"/>
                  <a:gd name="T33" fmla="*/ 19 h 140"/>
                  <a:gd name="T34" fmla="*/ 92 w 232"/>
                  <a:gd name="T35" fmla="*/ 13 h 140"/>
                  <a:gd name="T36" fmla="*/ 83 w 232"/>
                  <a:gd name="T37" fmla="*/ 11 h 140"/>
                  <a:gd name="T38" fmla="*/ 75 w 232"/>
                  <a:gd name="T39" fmla="*/ 11 h 140"/>
                  <a:gd name="T40" fmla="*/ 68 w 232"/>
                  <a:gd name="T41" fmla="*/ 14 h 140"/>
                  <a:gd name="T42" fmla="*/ 60 w 232"/>
                  <a:gd name="T43" fmla="*/ 20 h 140"/>
                  <a:gd name="T44" fmla="*/ 50 w 232"/>
                  <a:gd name="T45" fmla="*/ 26 h 140"/>
                  <a:gd name="T46" fmla="*/ 41 w 232"/>
                  <a:gd name="T47" fmla="*/ 34 h 140"/>
                  <a:gd name="T48" fmla="*/ 31 w 232"/>
                  <a:gd name="T49" fmla="*/ 45 h 140"/>
                  <a:gd name="T50" fmla="*/ 22 w 232"/>
                  <a:gd name="T51" fmla="*/ 57 h 140"/>
                  <a:gd name="T52" fmla="*/ 14 w 232"/>
                  <a:gd name="T53" fmla="*/ 71 h 140"/>
                  <a:gd name="T54" fmla="*/ 4 w 232"/>
                  <a:gd name="T55" fmla="*/ 87 h 140"/>
                  <a:gd name="T56" fmla="*/ 0 w 232"/>
                  <a:gd name="T57" fmla="*/ 98 h 140"/>
                  <a:gd name="T58" fmla="*/ 0 w 232"/>
                  <a:gd name="T59" fmla="*/ 104 h 140"/>
                  <a:gd name="T60" fmla="*/ 2 w 232"/>
                  <a:gd name="T61" fmla="*/ 109 h 140"/>
                  <a:gd name="T62" fmla="*/ 6 w 232"/>
                  <a:gd name="T63" fmla="*/ 116 h 140"/>
                  <a:gd name="T64" fmla="*/ 14 w 232"/>
                  <a:gd name="T65" fmla="*/ 123 h 140"/>
                  <a:gd name="T66" fmla="*/ 26 w 232"/>
                  <a:gd name="T67" fmla="*/ 131 h 140"/>
                  <a:gd name="T68" fmla="*/ 44 w 232"/>
                  <a:gd name="T69" fmla="*/ 140 h 140"/>
                  <a:gd name="T70" fmla="*/ 42 w 232"/>
                  <a:gd name="T71" fmla="*/ 134 h 140"/>
                  <a:gd name="T72" fmla="*/ 41 w 232"/>
                  <a:gd name="T73" fmla="*/ 128 h 140"/>
                  <a:gd name="T74" fmla="*/ 41 w 232"/>
                  <a:gd name="T75" fmla="*/ 125 h 140"/>
                  <a:gd name="T76" fmla="*/ 41 w 232"/>
                  <a:gd name="T77" fmla="*/ 122 h 140"/>
                  <a:gd name="T78" fmla="*/ 40 w 232"/>
                  <a:gd name="T79" fmla="*/ 120 h 140"/>
                  <a:gd name="T80" fmla="*/ 40 w 232"/>
                  <a:gd name="T81" fmla="*/ 120 h 140"/>
                  <a:gd name="T82" fmla="*/ 49 w 232"/>
                  <a:gd name="T83" fmla="*/ 114 h 140"/>
                  <a:gd name="T84" fmla="*/ 58 w 232"/>
                  <a:gd name="T85" fmla="*/ 105 h 140"/>
                  <a:gd name="T86" fmla="*/ 72 w 232"/>
                  <a:gd name="T87" fmla="*/ 96 h 140"/>
                  <a:gd name="T88" fmla="*/ 84 w 232"/>
                  <a:gd name="T89" fmla="*/ 85 h 140"/>
                  <a:gd name="T90" fmla="*/ 98 w 232"/>
                  <a:gd name="T91" fmla="*/ 74 h 140"/>
                  <a:gd name="T92" fmla="*/ 107 w 232"/>
                  <a:gd name="T93" fmla="*/ 62 h 140"/>
                  <a:gd name="T94" fmla="*/ 115 w 232"/>
                  <a:gd name="T95" fmla="*/ 51 h 140"/>
                  <a:gd name="T96" fmla="*/ 118 w 232"/>
                  <a:gd name="T97" fmla="*/ 41 h 140"/>
                  <a:gd name="T98" fmla="*/ 144 w 232"/>
                  <a:gd name="T99" fmla="*/ 57 h 140"/>
                  <a:gd name="T100" fmla="*/ 172 w 232"/>
                  <a:gd name="T101" fmla="*/ 74 h 140"/>
                  <a:gd name="T102" fmla="*/ 187 w 232"/>
                  <a:gd name="T103" fmla="*/ 81 h 140"/>
                  <a:gd name="T104" fmla="*/ 202 w 232"/>
                  <a:gd name="T105" fmla="*/ 86 h 140"/>
                  <a:gd name="T106" fmla="*/ 215 w 232"/>
                  <a:gd name="T107" fmla="*/ 92 h 140"/>
                  <a:gd name="T108" fmla="*/ 229 w 232"/>
                  <a:gd name="T109" fmla="*/ 95 h 140"/>
                  <a:gd name="T110" fmla="*/ 229 w 232"/>
                  <a:gd name="T111" fmla="*/ 95 h 1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32" h="140">
                    <a:moveTo>
                      <a:pt x="229" y="95"/>
                    </a:moveTo>
                    <a:lnTo>
                      <a:pt x="230" y="83"/>
                    </a:lnTo>
                    <a:lnTo>
                      <a:pt x="232" y="71"/>
                    </a:lnTo>
                    <a:lnTo>
                      <a:pt x="227" y="51"/>
                    </a:lnTo>
                    <a:lnTo>
                      <a:pt x="221" y="36"/>
                    </a:lnTo>
                    <a:lnTo>
                      <a:pt x="211" y="22"/>
                    </a:lnTo>
                    <a:lnTo>
                      <a:pt x="200" y="11"/>
                    </a:lnTo>
                    <a:lnTo>
                      <a:pt x="190" y="5"/>
                    </a:lnTo>
                    <a:lnTo>
                      <a:pt x="180" y="1"/>
                    </a:lnTo>
                    <a:lnTo>
                      <a:pt x="173" y="0"/>
                    </a:lnTo>
                    <a:lnTo>
                      <a:pt x="163" y="1"/>
                    </a:lnTo>
                    <a:lnTo>
                      <a:pt x="148" y="4"/>
                    </a:lnTo>
                    <a:lnTo>
                      <a:pt x="138" y="7"/>
                    </a:lnTo>
                    <a:lnTo>
                      <a:pt x="130" y="11"/>
                    </a:lnTo>
                    <a:lnTo>
                      <a:pt x="121" y="18"/>
                    </a:lnTo>
                    <a:lnTo>
                      <a:pt x="110" y="25"/>
                    </a:lnTo>
                    <a:lnTo>
                      <a:pt x="100" y="19"/>
                    </a:lnTo>
                    <a:lnTo>
                      <a:pt x="92" y="13"/>
                    </a:lnTo>
                    <a:lnTo>
                      <a:pt x="83" y="11"/>
                    </a:lnTo>
                    <a:lnTo>
                      <a:pt x="75" y="11"/>
                    </a:lnTo>
                    <a:lnTo>
                      <a:pt x="68" y="14"/>
                    </a:lnTo>
                    <a:lnTo>
                      <a:pt x="60" y="20"/>
                    </a:lnTo>
                    <a:lnTo>
                      <a:pt x="50" y="26"/>
                    </a:lnTo>
                    <a:lnTo>
                      <a:pt x="41" y="34"/>
                    </a:lnTo>
                    <a:lnTo>
                      <a:pt x="31" y="45"/>
                    </a:lnTo>
                    <a:lnTo>
                      <a:pt x="22" y="57"/>
                    </a:lnTo>
                    <a:lnTo>
                      <a:pt x="14" y="71"/>
                    </a:lnTo>
                    <a:lnTo>
                      <a:pt x="4" y="87"/>
                    </a:lnTo>
                    <a:lnTo>
                      <a:pt x="0" y="98"/>
                    </a:lnTo>
                    <a:lnTo>
                      <a:pt x="0" y="104"/>
                    </a:lnTo>
                    <a:lnTo>
                      <a:pt x="2" y="109"/>
                    </a:lnTo>
                    <a:lnTo>
                      <a:pt x="6" y="116"/>
                    </a:lnTo>
                    <a:lnTo>
                      <a:pt x="14" y="123"/>
                    </a:lnTo>
                    <a:lnTo>
                      <a:pt x="26" y="131"/>
                    </a:lnTo>
                    <a:lnTo>
                      <a:pt x="44" y="140"/>
                    </a:lnTo>
                    <a:lnTo>
                      <a:pt x="42" y="134"/>
                    </a:lnTo>
                    <a:lnTo>
                      <a:pt x="41" y="128"/>
                    </a:lnTo>
                    <a:lnTo>
                      <a:pt x="41" y="125"/>
                    </a:lnTo>
                    <a:lnTo>
                      <a:pt x="41" y="122"/>
                    </a:lnTo>
                    <a:lnTo>
                      <a:pt x="40" y="120"/>
                    </a:lnTo>
                    <a:lnTo>
                      <a:pt x="49" y="114"/>
                    </a:lnTo>
                    <a:lnTo>
                      <a:pt x="58" y="105"/>
                    </a:lnTo>
                    <a:lnTo>
                      <a:pt x="72" y="96"/>
                    </a:lnTo>
                    <a:lnTo>
                      <a:pt x="84" y="85"/>
                    </a:lnTo>
                    <a:lnTo>
                      <a:pt x="98" y="74"/>
                    </a:lnTo>
                    <a:lnTo>
                      <a:pt x="107" y="62"/>
                    </a:lnTo>
                    <a:lnTo>
                      <a:pt x="115" y="51"/>
                    </a:lnTo>
                    <a:lnTo>
                      <a:pt x="118" y="41"/>
                    </a:lnTo>
                    <a:lnTo>
                      <a:pt x="144" y="57"/>
                    </a:lnTo>
                    <a:lnTo>
                      <a:pt x="172" y="74"/>
                    </a:lnTo>
                    <a:lnTo>
                      <a:pt x="187" y="81"/>
                    </a:lnTo>
                    <a:lnTo>
                      <a:pt x="202" y="86"/>
                    </a:lnTo>
                    <a:lnTo>
                      <a:pt x="215" y="92"/>
                    </a:lnTo>
                    <a:lnTo>
                      <a:pt x="229" y="95"/>
                    </a:lnTo>
                    <a:close/>
                  </a:path>
                </a:pathLst>
              </a:custGeom>
              <a:solidFill>
                <a:srgbClr val="000000"/>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30" name="Freeform 71"/>
              <p:cNvSpPr>
                <a:spLocks/>
              </p:cNvSpPr>
              <p:nvPr/>
            </p:nvSpPr>
            <p:spPr bwMode="auto">
              <a:xfrm>
                <a:off x="333" y="3062"/>
                <a:ext cx="50" cy="28"/>
              </a:xfrm>
              <a:custGeom>
                <a:avLst/>
                <a:gdLst>
                  <a:gd name="T0" fmla="*/ 15 w 50"/>
                  <a:gd name="T1" fmla="*/ 2 h 28"/>
                  <a:gd name="T2" fmla="*/ 10 w 50"/>
                  <a:gd name="T3" fmla="*/ 6 h 28"/>
                  <a:gd name="T4" fmla="*/ 6 w 50"/>
                  <a:gd name="T5" fmla="*/ 11 h 28"/>
                  <a:gd name="T6" fmla="*/ 2 w 50"/>
                  <a:gd name="T7" fmla="*/ 16 h 28"/>
                  <a:gd name="T8" fmla="*/ 0 w 50"/>
                  <a:gd name="T9" fmla="*/ 22 h 28"/>
                  <a:gd name="T10" fmla="*/ 3 w 50"/>
                  <a:gd name="T11" fmla="*/ 26 h 28"/>
                  <a:gd name="T12" fmla="*/ 7 w 50"/>
                  <a:gd name="T13" fmla="*/ 28 h 28"/>
                  <a:gd name="T14" fmla="*/ 11 w 50"/>
                  <a:gd name="T15" fmla="*/ 27 h 28"/>
                  <a:gd name="T16" fmla="*/ 14 w 50"/>
                  <a:gd name="T17" fmla="*/ 24 h 28"/>
                  <a:gd name="T18" fmla="*/ 15 w 50"/>
                  <a:gd name="T19" fmla="*/ 16 h 28"/>
                  <a:gd name="T20" fmla="*/ 21 w 50"/>
                  <a:gd name="T21" fmla="*/ 11 h 28"/>
                  <a:gd name="T22" fmla="*/ 30 w 50"/>
                  <a:gd name="T23" fmla="*/ 10 h 28"/>
                  <a:gd name="T24" fmla="*/ 41 w 50"/>
                  <a:gd name="T25" fmla="*/ 13 h 28"/>
                  <a:gd name="T26" fmla="*/ 46 w 50"/>
                  <a:gd name="T27" fmla="*/ 14 h 28"/>
                  <a:gd name="T28" fmla="*/ 49 w 50"/>
                  <a:gd name="T29" fmla="*/ 12 h 28"/>
                  <a:gd name="T30" fmla="*/ 50 w 50"/>
                  <a:gd name="T31" fmla="*/ 8 h 28"/>
                  <a:gd name="T32" fmla="*/ 48 w 50"/>
                  <a:gd name="T33" fmla="*/ 5 h 28"/>
                  <a:gd name="T34" fmla="*/ 39 w 50"/>
                  <a:gd name="T35" fmla="*/ 1 h 28"/>
                  <a:gd name="T36" fmla="*/ 31 w 50"/>
                  <a:gd name="T37" fmla="*/ 0 h 28"/>
                  <a:gd name="T38" fmla="*/ 23 w 50"/>
                  <a:gd name="T39" fmla="*/ 0 h 28"/>
                  <a:gd name="T40" fmla="*/ 15 w 50"/>
                  <a:gd name="T41" fmla="*/ 2 h 28"/>
                  <a:gd name="T42" fmla="*/ 15 w 50"/>
                  <a:gd name="T43" fmla="*/ 2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0" h="28">
                    <a:moveTo>
                      <a:pt x="15" y="2"/>
                    </a:moveTo>
                    <a:lnTo>
                      <a:pt x="10" y="6"/>
                    </a:lnTo>
                    <a:lnTo>
                      <a:pt x="6" y="11"/>
                    </a:lnTo>
                    <a:lnTo>
                      <a:pt x="2" y="16"/>
                    </a:lnTo>
                    <a:lnTo>
                      <a:pt x="0" y="22"/>
                    </a:lnTo>
                    <a:lnTo>
                      <a:pt x="3" y="26"/>
                    </a:lnTo>
                    <a:lnTo>
                      <a:pt x="7" y="28"/>
                    </a:lnTo>
                    <a:lnTo>
                      <a:pt x="11" y="27"/>
                    </a:lnTo>
                    <a:lnTo>
                      <a:pt x="14" y="24"/>
                    </a:lnTo>
                    <a:lnTo>
                      <a:pt x="15" y="16"/>
                    </a:lnTo>
                    <a:lnTo>
                      <a:pt x="21" y="11"/>
                    </a:lnTo>
                    <a:lnTo>
                      <a:pt x="30" y="10"/>
                    </a:lnTo>
                    <a:lnTo>
                      <a:pt x="41" y="13"/>
                    </a:lnTo>
                    <a:lnTo>
                      <a:pt x="46" y="14"/>
                    </a:lnTo>
                    <a:lnTo>
                      <a:pt x="49" y="12"/>
                    </a:lnTo>
                    <a:lnTo>
                      <a:pt x="50" y="8"/>
                    </a:lnTo>
                    <a:lnTo>
                      <a:pt x="48" y="5"/>
                    </a:lnTo>
                    <a:lnTo>
                      <a:pt x="39" y="1"/>
                    </a:lnTo>
                    <a:lnTo>
                      <a:pt x="31" y="0"/>
                    </a:lnTo>
                    <a:lnTo>
                      <a:pt x="23" y="0"/>
                    </a:lnTo>
                    <a:lnTo>
                      <a:pt x="1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31" name="Freeform 72"/>
              <p:cNvSpPr>
                <a:spLocks/>
              </p:cNvSpPr>
              <p:nvPr/>
            </p:nvSpPr>
            <p:spPr bwMode="auto">
              <a:xfrm>
                <a:off x="423" y="3044"/>
                <a:ext cx="43" cy="27"/>
              </a:xfrm>
              <a:custGeom>
                <a:avLst/>
                <a:gdLst>
                  <a:gd name="T0" fmla="*/ 0 w 43"/>
                  <a:gd name="T1" fmla="*/ 20 h 27"/>
                  <a:gd name="T2" fmla="*/ 0 w 43"/>
                  <a:gd name="T3" fmla="*/ 24 h 27"/>
                  <a:gd name="T4" fmla="*/ 4 w 43"/>
                  <a:gd name="T5" fmla="*/ 27 h 27"/>
                  <a:gd name="T6" fmla="*/ 8 w 43"/>
                  <a:gd name="T7" fmla="*/ 26 h 27"/>
                  <a:gd name="T8" fmla="*/ 12 w 43"/>
                  <a:gd name="T9" fmla="*/ 24 h 27"/>
                  <a:gd name="T10" fmla="*/ 14 w 43"/>
                  <a:gd name="T11" fmla="*/ 17 h 27"/>
                  <a:gd name="T12" fmla="*/ 20 w 43"/>
                  <a:gd name="T13" fmla="*/ 13 h 27"/>
                  <a:gd name="T14" fmla="*/ 24 w 43"/>
                  <a:gd name="T15" fmla="*/ 10 h 27"/>
                  <a:gd name="T16" fmla="*/ 28 w 43"/>
                  <a:gd name="T17" fmla="*/ 10 h 27"/>
                  <a:gd name="T18" fmla="*/ 29 w 43"/>
                  <a:gd name="T19" fmla="*/ 10 h 27"/>
                  <a:gd name="T20" fmla="*/ 31 w 43"/>
                  <a:gd name="T21" fmla="*/ 13 h 27"/>
                  <a:gd name="T22" fmla="*/ 33 w 43"/>
                  <a:gd name="T23" fmla="*/ 16 h 27"/>
                  <a:gd name="T24" fmla="*/ 37 w 43"/>
                  <a:gd name="T25" fmla="*/ 17 h 27"/>
                  <a:gd name="T26" fmla="*/ 43 w 43"/>
                  <a:gd name="T27" fmla="*/ 16 h 27"/>
                  <a:gd name="T28" fmla="*/ 43 w 43"/>
                  <a:gd name="T29" fmla="*/ 12 h 27"/>
                  <a:gd name="T30" fmla="*/ 43 w 43"/>
                  <a:gd name="T31" fmla="*/ 8 h 27"/>
                  <a:gd name="T32" fmla="*/ 39 w 43"/>
                  <a:gd name="T33" fmla="*/ 4 h 27"/>
                  <a:gd name="T34" fmla="*/ 35 w 43"/>
                  <a:gd name="T35" fmla="*/ 1 h 27"/>
                  <a:gd name="T36" fmla="*/ 29 w 43"/>
                  <a:gd name="T37" fmla="*/ 0 h 27"/>
                  <a:gd name="T38" fmla="*/ 21 w 43"/>
                  <a:gd name="T39" fmla="*/ 0 h 27"/>
                  <a:gd name="T40" fmla="*/ 12 w 43"/>
                  <a:gd name="T41" fmla="*/ 5 h 27"/>
                  <a:gd name="T42" fmla="*/ 5 w 43"/>
                  <a:gd name="T43" fmla="*/ 11 h 27"/>
                  <a:gd name="T44" fmla="*/ 0 w 43"/>
                  <a:gd name="T45" fmla="*/ 20 h 27"/>
                  <a:gd name="T46" fmla="*/ 0 w 43"/>
                  <a:gd name="T47" fmla="*/ 20 h 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3" h="27">
                    <a:moveTo>
                      <a:pt x="0" y="20"/>
                    </a:moveTo>
                    <a:lnTo>
                      <a:pt x="0" y="24"/>
                    </a:lnTo>
                    <a:lnTo>
                      <a:pt x="4" y="27"/>
                    </a:lnTo>
                    <a:lnTo>
                      <a:pt x="8" y="26"/>
                    </a:lnTo>
                    <a:lnTo>
                      <a:pt x="12" y="24"/>
                    </a:lnTo>
                    <a:lnTo>
                      <a:pt x="14" y="17"/>
                    </a:lnTo>
                    <a:lnTo>
                      <a:pt x="20" y="13"/>
                    </a:lnTo>
                    <a:lnTo>
                      <a:pt x="24" y="10"/>
                    </a:lnTo>
                    <a:lnTo>
                      <a:pt x="28" y="10"/>
                    </a:lnTo>
                    <a:lnTo>
                      <a:pt x="29" y="10"/>
                    </a:lnTo>
                    <a:lnTo>
                      <a:pt x="31" y="13"/>
                    </a:lnTo>
                    <a:lnTo>
                      <a:pt x="33" y="16"/>
                    </a:lnTo>
                    <a:lnTo>
                      <a:pt x="37" y="17"/>
                    </a:lnTo>
                    <a:lnTo>
                      <a:pt x="43" y="16"/>
                    </a:lnTo>
                    <a:lnTo>
                      <a:pt x="43" y="12"/>
                    </a:lnTo>
                    <a:lnTo>
                      <a:pt x="43" y="8"/>
                    </a:lnTo>
                    <a:lnTo>
                      <a:pt x="39" y="4"/>
                    </a:lnTo>
                    <a:lnTo>
                      <a:pt x="35" y="1"/>
                    </a:lnTo>
                    <a:lnTo>
                      <a:pt x="29" y="0"/>
                    </a:lnTo>
                    <a:lnTo>
                      <a:pt x="21" y="0"/>
                    </a:lnTo>
                    <a:lnTo>
                      <a:pt x="12" y="5"/>
                    </a:lnTo>
                    <a:lnTo>
                      <a:pt x="5" y="11"/>
                    </a:lnTo>
                    <a:lnTo>
                      <a:pt x="0"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32" name="Freeform 73"/>
              <p:cNvSpPr>
                <a:spLocks/>
              </p:cNvSpPr>
              <p:nvPr/>
            </p:nvSpPr>
            <p:spPr bwMode="auto">
              <a:xfrm>
                <a:off x="299" y="3119"/>
                <a:ext cx="23" cy="11"/>
              </a:xfrm>
              <a:custGeom>
                <a:avLst/>
                <a:gdLst>
                  <a:gd name="T0" fmla="*/ 0 w 23"/>
                  <a:gd name="T1" fmla="*/ 2 h 11"/>
                  <a:gd name="T2" fmla="*/ 2 w 23"/>
                  <a:gd name="T3" fmla="*/ 6 h 11"/>
                  <a:gd name="T4" fmla="*/ 5 w 23"/>
                  <a:gd name="T5" fmla="*/ 8 h 11"/>
                  <a:gd name="T6" fmla="*/ 11 w 23"/>
                  <a:gd name="T7" fmla="*/ 9 h 11"/>
                  <a:gd name="T8" fmla="*/ 17 w 23"/>
                  <a:gd name="T9" fmla="*/ 10 h 11"/>
                  <a:gd name="T10" fmla="*/ 19 w 23"/>
                  <a:gd name="T11" fmla="*/ 11 h 11"/>
                  <a:gd name="T12" fmla="*/ 22 w 23"/>
                  <a:gd name="T13" fmla="*/ 9 h 11"/>
                  <a:gd name="T14" fmla="*/ 23 w 23"/>
                  <a:gd name="T15" fmla="*/ 6 h 11"/>
                  <a:gd name="T16" fmla="*/ 21 w 23"/>
                  <a:gd name="T17" fmla="*/ 3 h 11"/>
                  <a:gd name="T18" fmla="*/ 14 w 23"/>
                  <a:gd name="T19" fmla="*/ 1 h 11"/>
                  <a:gd name="T20" fmla="*/ 6 w 23"/>
                  <a:gd name="T21" fmla="*/ 0 h 11"/>
                  <a:gd name="T22" fmla="*/ 3 w 23"/>
                  <a:gd name="T23" fmla="*/ 0 h 11"/>
                  <a:gd name="T24" fmla="*/ 0 w 23"/>
                  <a:gd name="T25" fmla="*/ 2 h 11"/>
                  <a:gd name="T26" fmla="*/ 0 w 23"/>
                  <a:gd name="T27" fmla="*/ 2 h 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 h="11">
                    <a:moveTo>
                      <a:pt x="0" y="2"/>
                    </a:moveTo>
                    <a:lnTo>
                      <a:pt x="2" y="6"/>
                    </a:lnTo>
                    <a:lnTo>
                      <a:pt x="5" y="8"/>
                    </a:lnTo>
                    <a:lnTo>
                      <a:pt x="11" y="9"/>
                    </a:lnTo>
                    <a:lnTo>
                      <a:pt x="17" y="10"/>
                    </a:lnTo>
                    <a:lnTo>
                      <a:pt x="19" y="11"/>
                    </a:lnTo>
                    <a:lnTo>
                      <a:pt x="22" y="9"/>
                    </a:lnTo>
                    <a:lnTo>
                      <a:pt x="23" y="6"/>
                    </a:lnTo>
                    <a:lnTo>
                      <a:pt x="21" y="3"/>
                    </a:lnTo>
                    <a:lnTo>
                      <a:pt x="14" y="1"/>
                    </a:lnTo>
                    <a:lnTo>
                      <a:pt x="6" y="0"/>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33" name="Freeform 74"/>
              <p:cNvSpPr>
                <a:spLocks/>
              </p:cNvSpPr>
              <p:nvPr/>
            </p:nvSpPr>
            <p:spPr bwMode="auto">
              <a:xfrm>
                <a:off x="441" y="3073"/>
                <a:ext cx="15" cy="13"/>
              </a:xfrm>
              <a:custGeom>
                <a:avLst/>
                <a:gdLst>
                  <a:gd name="T0" fmla="*/ 15 w 15"/>
                  <a:gd name="T1" fmla="*/ 6 h 13"/>
                  <a:gd name="T2" fmla="*/ 13 w 15"/>
                  <a:gd name="T3" fmla="*/ 10 h 13"/>
                  <a:gd name="T4" fmla="*/ 7 w 15"/>
                  <a:gd name="T5" fmla="*/ 13 h 13"/>
                  <a:gd name="T6" fmla="*/ 3 w 15"/>
                  <a:gd name="T7" fmla="*/ 10 h 13"/>
                  <a:gd name="T8" fmla="*/ 0 w 15"/>
                  <a:gd name="T9" fmla="*/ 6 h 13"/>
                  <a:gd name="T10" fmla="*/ 3 w 15"/>
                  <a:gd name="T11" fmla="*/ 2 h 13"/>
                  <a:gd name="T12" fmla="*/ 7 w 15"/>
                  <a:gd name="T13" fmla="*/ 0 h 13"/>
                  <a:gd name="T14" fmla="*/ 13 w 15"/>
                  <a:gd name="T15" fmla="*/ 2 h 13"/>
                  <a:gd name="T16" fmla="*/ 15 w 15"/>
                  <a:gd name="T17" fmla="*/ 6 h 13"/>
                  <a:gd name="T18" fmla="*/ 15 w 15"/>
                  <a:gd name="T19" fmla="*/ 6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 h="13">
                    <a:moveTo>
                      <a:pt x="15" y="6"/>
                    </a:moveTo>
                    <a:lnTo>
                      <a:pt x="13" y="10"/>
                    </a:lnTo>
                    <a:lnTo>
                      <a:pt x="7" y="13"/>
                    </a:lnTo>
                    <a:lnTo>
                      <a:pt x="3" y="10"/>
                    </a:lnTo>
                    <a:lnTo>
                      <a:pt x="0" y="6"/>
                    </a:lnTo>
                    <a:lnTo>
                      <a:pt x="3" y="2"/>
                    </a:lnTo>
                    <a:lnTo>
                      <a:pt x="7" y="0"/>
                    </a:lnTo>
                    <a:lnTo>
                      <a:pt x="13" y="2"/>
                    </a:lnTo>
                    <a:lnTo>
                      <a:pt x="15"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34" name="Freeform 75"/>
              <p:cNvSpPr>
                <a:spLocks/>
              </p:cNvSpPr>
              <p:nvPr/>
            </p:nvSpPr>
            <p:spPr bwMode="auto">
              <a:xfrm>
                <a:off x="263" y="3132"/>
                <a:ext cx="266" cy="172"/>
              </a:xfrm>
              <a:custGeom>
                <a:avLst/>
                <a:gdLst>
                  <a:gd name="T0" fmla="*/ 124 w 266"/>
                  <a:gd name="T1" fmla="*/ 0 h 172"/>
                  <a:gd name="T2" fmla="*/ 108 w 266"/>
                  <a:gd name="T3" fmla="*/ 2 h 172"/>
                  <a:gd name="T4" fmla="*/ 89 w 266"/>
                  <a:gd name="T5" fmla="*/ 6 h 172"/>
                  <a:gd name="T6" fmla="*/ 69 w 266"/>
                  <a:gd name="T7" fmla="*/ 14 h 172"/>
                  <a:gd name="T8" fmla="*/ 47 w 266"/>
                  <a:gd name="T9" fmla="*/ 24 h 172"/>
                  <a:gd name="T10" fmla="*/ 38 w 266"/>
                  <a:gd name="T11" fmla="*/ 32 h 172"/>
                  <a:gd name="T12" fmla="*/ 28 w 266"/>
                  <a:gd name="T13" fmla="*/ 40 h 172"/>
                  <a:gd name="T14" fmla="*/ 20 w 266"/>
                  <a:gd name="T15" fmla="*/ 50 h 172"/>
                  <a:gd name="T16" fmla="*/ 14 w 266"/>
                  <a:gd name="T17" fmla="*/ 61 h 172"/>
                  <a:gd name="T18" fmla="*/ 7 w 266"/>
                  <a:gd name="T19" fmla="*/ 75 h 172"/>
                  <a:gd name="T20" fmla="*/ 3 w 266"/>
                  <a:gd name="T21" fmla="*/ 90 h 172"/>
                  <a:gd name="T22" fmla="*/ 0 w 266"/>
                  <a:gd name="T23" fmla="*/ 108 h 172"/>
                  <a:gd name="T24" fmla="*/ 0 w 266"/>
                  <a:gd name="T25" fmla="*/ 127 h 172"/>
                  <a:gd name="T26" fmla="*/ 1 w 266"/>
                  <a:gd name="T27" fmla="*/ 138 h 172"/>
                  <a:gd name="T28" fmla="*/ 4 w 266"/>
                  <a:gd name="T29" fmla="*/ 148 h 172"/>
                  <a:gd name="T30" fmla="*/ 8 w 266"/>
                  <a:gd name="T31" fmla="*/ 156 h 172"/>
                  <a:gd name="T32" fmla="*/ 15 w 266"/>
                  <a:gd name="T33" fmla="*/ 163 h 172"/>
                  <a:gd name="T34" fmla="*/ 26 w 266"/>
                  <a:gd name="T35" fmla="*/ 167 h 172"/>
                  <a:gd name="T36" fmla="*/ 39 w 266"/>
                  <a:gd name="T37" fmla="*/ 170 h 172"/>
                  <a:gd name="T38" fmla="*/ 57 w 266"/>
                  <a:gd name="T39" fmla="*/ 172 h 172"/>
                  <a:gd name="T40" fmla="*/ 78 w 266"/>
                  <a:gd name="T41" fmla="*/ 172 h 172"/>
                  <a:gd name="T42" fmla="*/ 107 w 266"/>
                  <a:gd name="T43" fmla="*/ 165 h 172"/>
                  <a:gd name="T44" fmla="*/ 131 w 266"/>
                  <a:gd name="T45" fmla="*/ 158 h 172"/>
                  <a:gd name="T46" fmla="*/ 151 w 266"/>
                  <a:gd name="T47" fmla="*/ 153 h 172"/>
                  <a:gd name="T48" fmla="*/ 169 w 266"/>
                  <a:gd name="T49" fmla="*/ 148 h 172"/>
                  <a:gd name="T50" fmla="*/ 185 w 266"/>
                  <a:gd name="T51" fmla="*/ 145 h 172"/>
                  <a:gd name="T52" fmla="*/ 197 w 266"/>
                  <a:gd name="T53" fmla="*/ 142 h 172"/>
                  <a:gd name="T54" fmla="*/ 208 w 266"/>
                  <a:gd name="T55" fmla="*/ 138 h 172"/>
                  <a:gd name="T56" fmla="*/ 216 w 266"/>
                  <a:gd name="T57" fmla="*/ 136 h 172"/>
                  <a:gd name="T58" fmla="*/ 223 w 266"/>
                  <a:gd name="T59" fmla="*/ 134 h 172"/>
                  <a:gd name="T60" fmla="*/ 228 w 266"/>
                  <a:gd name="T61" fmla="*/ 133 h 172"/>
                  <a:gd name="T62" fmla="*/ 234 w 266"/>
                  <a:gd name="T63" fmla="*/ 132 h 172"/>
                  <a:gd name="T64" fmla="*/ 235 w 266"/>
                  <a:gd name="T65" fmla="*/ 131 h 172"/>
                  <a:gd name="T66" fmla="*/ 235 w 266"/>
                  <a:gd name="T67" fmla="*/ 131 h 172"/>
                  <a:gd name="T68" fmla="*/ 241 w 266"/>
                  <a:gd name="T69" fmla="*/ 120 h 172"/>
                  <a:gd name="T70" fmla="*/ 246 w 266"/>
                  <a:gd name="T71" fmla="*/ 112 h 172"/>
                  <a:gd name="T72" fmla="*/ 254 w 266"/>
                  <a:gd name="T73" fmla="*/ 97 h 172"/>
                  <a:gd name="T74" fmla="*/ 260 w 266"/>
                  <a:gd name="T75" fmla="*/ 87 h 172"/>
                  <a:gd name="T76" fmla="*/ 264 w 266"/>
                  <a:gd name="T77" fmla="*/ 79 h 172"/>
                  <a:gd name="T78" fmla="*/ 265 w 266"/>
                  <a:gd name="T79" fmla="*/ 75 h 172"/>
                  <a:gd name="T80" fmla="*/ 266 w 266"/>
                  <a:gd name="T81" fmla="*/ 73 h 172"/>
                  <a:gd name="T82" fmla="*/ 266 w 266"/>
                  <a:gd name="T83" fmla="*/ 72 h 172"/>
                  <a:gd name="T84" fmla="*/ 266 w 266"/>
                  <a:gd name="T85" fmla="*/ 72 h 172"/>
                  <a:gd name="T86" fmla="*/ 124 w 266"/>
                  <a:gd name="T87" fmla="*/ 0 h 1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66" h="172">
                    <a:moveTo>
                      <a:pt x="124" y="0"/>
                    </a:moveTo>
                    <a:lnTo>
                      <a:pt x="108" y="2"/>
                    </a:lnTo>
                    <a:lnTo>
                      <a:pt x="89" y="6"/>
                    </a:lnTo>
                    <a:lnTo>
                      <a:pt x="69" y="14"/>
                    </a:lnTo>
                    <a:lnTo>
                      <a:pt x="47" y="24"/>
                    </a:lnTo>
                    <a:lnTo>
                      <a:pt x="38" y="32"/>
                    </a:lnTo>
                    <a:lnTo>
                      <a:pt x="28" y="40"/>
                    </a:lnTo>
                    <a:lnTo>
                      <a:pt x="20" y="50"/>
                    </a:lnTo>
                    <a:lnTo>
                      <a:pt x="14" y="61"/>
                    </a:lnTo>
                    <a:lnTo>
                      <a:pt x="7" y="75"/>
                    </a:lnTo>
                    <a:lnTo>
                      <a:pt x="3" y="90"/>
                    </a:lnTo>
                    <a:lnTo>
                      <a:pt x="0" y="108"/>
                    </a:lnTo>
                    <a:lnTo>
                      <a:pt x="0" y="127"/>
                    </a:lnTo>
                    <a:lnTo>
                      <a:pt x="1" y="138"/>
                    </a:lnTo>
                    <a:lnTo>
                      <a:pt x="4" y="148"/>
                    </a:lnTo>
                    <a:lnTo>
                      <a:pt x="8" y="156"/>
                    </a:lnTo>
                    <a:lnTo>
                      <a:pt x="15" y="163"/>
                    </a:lnTo>
                    <a:lnTo>
                      <a:pt x="26" y="167"/>
                    </a:lnTo>
                    <a:lnTo>
                      <a:pt x="39" y="170"/>
                    </a:lnTo>
                    <a:lnTo>
                      <a:pt x="57" y="172"/>
                    </a:lnTo>
                    <a:lnTo>
                      <a:pt x="78" y="172"/>
                    </a:lnTo>
                    <a:lnTo>
                      <a:pt x="107" y="165"/>
                    </a:lnTo>
                    <a:lnTo>
                      <a:pt x="131" y="158"/>
                    </a:lnTo>
                    <a:lnTo>
                      <a:pt x="151" y="153"/>
                    </a:lnTo>
                    <a:lnTo>
                      <a:pt x="169" y="148"/>
                    </a:lnTo>
                    <a:lnTo>
                      <a:pt x="185" y="145"/>
                    </a:lnTo>
                    <a:lnTo>
                      <a:pt x="197" y="142"/>
                    </a:lnTo>
                    <a:lnTo>
                      <a:pt x="208" y="138"/>
                    </a:lnTo>
                    <a:lnTo>
                      <a:pt x="216" y="136"/>
                    </a:lnTo>
                    <a:lnTo>
                      <a:pt x="223" y="134"/>
                    </a:lnTo>
                    <a:lnTo>
                      <a:pt x="228" y="133"/>
                    </a:lnTo>
                    <a:lnTo>
                      <a:pt x="234" y="132"/>
                    </a:lnTo>
                    <a:lnTo>
                      <a:pt x="235" y="131"/>
                    </a:lnTo>
                    <a:lnTo>
                      <a:pt x="241" y="120"/>
                    </a:lnTo>
                    <a:lnTo>
                      <a:pt x="246" y="112"/>
                    </a:lnTo>
                    <a:lnTo>
                      <a:pt x="254" y="97"/>
                    </a:lnTo>
                    <a:lnTo>
                      <a:pt x="260" y="87"/>
                    </a:lnTo>
                    <a:lnTo>
                      <a:pt x="264" y="79"/>
                    </a:lnTo>
                    <a:lnTo>
                      <a:pt x="265" y="75"/>
                    </a:lnTo>
                    <a:lnTo>
                      <a:pt x="266" y="73"/>
                    </a:lnTo>
                    <a:lnTo>
                      <a:pt x="266" y="72"/>
                    </a:lnTo>
                    <a:lnTo>
                      <a:pt x="124" y="0"/>
                    </a:lnTo>
                    <a:close/>
                  </a:path>
                </a:pathLst>
              </a:custGeom>
              <a:solidFill>
                <a:srgbClr val="101077"/>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35" name="Freeform 76"/>
              <p:cNvSpPr>
                <a:spLocks/>
              </p:cNvSpPr>
              <p:nvPr/>
            </p:nvSpPr>
            <p:spPr bwMode="auto">
              <a:xfrm>
                <a:off x="286" y="3243"/>
                <a:ext cx="105" cy="59"/>
              </a:xfrm>
              <a:custGeom>
                <a:avLst/>
                <a:gdLst>
                  <a:gd name="T0" fmla="*/ 105 w 105"/>
                  <a:gd name="T1" fmla="*/ 0 h 59"/>
                  <a:gd name="T2" fmla="*/ 100 w 105"/>
                  <a:gd name="T3" fmla="*/ 9 h 59"/>
                  <a:gd name="T4" fmla="*/ 92 w 105"/>
                  <a:gd name="T5" fmla="*/ 21 h 59"/>
                  <a:gd name="T6" fmla="*/ 81 w 105"/>
                  <a:gd name="T7" fmla="*/ 33 h 59"/>
                  <a:gd name="T8" fmla="*/ 69 w 105"/>
                  <a:gd name="T9" fmla="*/ 43 h 59"/>
                  <a:gd name="T10" fmla="*/ 55 w 105"/>
                  <a:gd name="T11" fmla="*/ 52 h 59"/>
                  <a:gd name="T12" fmla="*/ 39 w 105"/>
                  <a:gd name="T13" fmla="*/ 57 h 59"/>
                  <a:gd name="T14" fmla="*/ 20 w 105"/>
                  <a:gd name="T15" fmla="*/ 59 h 59"/>
                  <a:gd name="T16" fmla="*/ 11 w 105"/>
                  <a:gd name="T17" fmla="*/ 58 h 59"/>
                  <a:gd name="T18" fmla="*/ 0 w 105"/>
                  <a:gd name="T19" fmla="*/ 55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5" h="59">
                    <a:moveTo>
                      <a:pt x="105" y="0"/>
                    </a:moveTo>
                    <a:lnTo>
                      <a:pt x="100" y="9"/>
                    </a:lnTo>
                    <a:lnTo>
                      <a:pt x="92" y="21"/>
                    </a:lnTo>
                    <a:lnTo>
                      <a:pt x="81" y="33"/>
                    </a:lnTo>
                    <a:lnTo>
                      <a:pt x="69" y="43"/>
                    </a:lnTo>
                    <a:lnTo>
                      <a:pt x="55" y="52"/>
                    </a:lnTo>
                    <a:lnTo>
                      <a:pt x="39" y="57"/>
                    </a:lnTo>
                    <a:lnTo>
                      <a:pt x="20" y="59"/>
                    </a:lnTo>
                    <a:lnTo>
                      <a:pt x="11" y="58"/>
                    </a:lnTo>
                    <a:lnTo>
                      <a:pt x="0" y="55"/>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36" name="Freeform 77"/>
              <p:cNvSpPr>
                <a:spLocks/>
              </p:cNvSpPr>
              <p:nvPr/>
            </p:nvSpPr>
            <p:spPr bwMode="auto">
              <a:xfrm>
                <a:off x="285" y="3209"/>
                <a:ext cx="54" cy="38"/>
              </a:xfrm>
              <a:custGeom>
                <a:avLst/>
                <a:gdLst>
                  <a:gd name="T0" fmla="*/ 0 w 54"/>
                  <a:gd name="T1" fmla="*/ 38 h 38"/>
                  <a:gd name="T2" fmla="*/ 8 w 54"/>
                  <a:gd name="T3" fmla="*/ 28 h 38"/>
                  <a:gd name="T4" fmla="*/ 21 w 54"/>
                  <a:gd name="T5" fmla="*/ 16 h 38"/>
                  <a:gd name="T6" fmla="*/ 36 w 54"/>
                  <a:gd name="T7" fmla="*/ 6 h 38"/>
                  <a:gd name="T8" fmla="*/ 44 w 54"/>
                  <a:gd name="T9" fmla="*/ 2 h 38"/>
                  <a:gd name="T10" fmla="*/ 54 w 5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38">
                    <a:moveTo>
                      <a:pt x="0" y="38"/>
                    </a:moveTo>
                    <a:lnTo>
                      <a:pt x="8" y="28"/>
                    </a:lnTo>
                    <a:lnTo>
                      <a:pt x="21" y="16"/>
                    </a:lnTo>
                    <a:lnTo>
                      <a:pt x="36" y="6"/>
                    </a:lnTo>
                    <a:lnTo>
                      <a:pt x="44" y="2"/>
                    </a:lnTo>
                    <a:lnTo>
                      <a:pt x="54"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37" name="Freeform 78"/>
              <p:cNvSpPr>
                <a:spLocks/>
              </p:cNvSpPr>
              <p:nvPr/>
            </p:nvSpPr>
            <p:spPr bwMode="auto">
              <a:xfrm>
                <a:off x="329" y="3209"/>
                <a:ext cx="62" cy="50"/>
              </a:xfrm>
              <a:custGeom>
                <a:avLst/>
                <a:gdLst>
                  <a:gd name="T0" fmla="*/ 10 w 62"/>
                  <a:gd name="T1" fmla="*/ 0 h 50"/>
                  <a:gd name="T2" fmla="*/ 2 w 62"/>
                  <a:gd name="T3" fmla="*/ 2 h 50"/>
                  <a:gd name="T4" fmla="*/ 0 w 62"/>
                  <a:gd name="T5" fmla="*/ 9 h 50"/>
                  <a:gd name="T6" fmla="*/ 0 w 62"/>
                  <a:gd name="T7" fmla="*/ 16 h 50"/>
                  <a:gd name="T8" fmla="*/ 2 w 62"/>
                  <a:gd name="T9" fmla="*/ 23 h 50"/>
                  <a:gd name="T10" fmla="*/ 6 w 62"/>
                  <a:gd name="T11" fmla="*/ 30 h 50"/>
                  <a:gd name="T12" fmla="*/ 12 w 62"/>
                  <a:gd name="T13" fmla="*/ 36 h 50"/>
                  <a:gd name="T14" fmla="*/ 22 w 62"/>
                  <a:gd name="T15" fmla="*/ 41 h 50"/>
                  <a:gd name="T16" fmla="*/ 35 w 62"/>
                  <a:gd name="T17" fmla="*/ 47 h 50"/>
                  <a:gd name="T18" fmla="*/ 53 w 62"/>
                  <a:gd name="T19" fmla="*/ 50 h 50"/>
                  <a:gd name="T20" fmla="*/ 58 w 62"/>
                  <a:gd name="T21" fmla="*/ 41 h 50"/>
                  <a:gd name="T22" fmla="*/ 62 w 62"/>
                  <a:gd name="T23" fmla="*/ 34 h 50"/>
                  <a:gd name="T24" fmla="*/ 50 w 62"/>
                  <a:gd name="T25" fmla="*/ 32 h 50"/>
                  <a:gd name="T26" fmla="*/ 39 w 62"/>
                  <a:gd name="T27" fmla="*/ 30 h 50"/>
                  <a:gd name="T28" fmla="*/ 30 w 62"/>
                  <a:gd name="T29" fmla="*/ 27 h 50"/>
                  <a:gd name="T30" fmla="*/ 23 w 62"/>
                  <a:gd name="T31" fmla="*/ 22 h 50"/>
                  <a:gd name="T32" fmla="*/ 18 w 62"/>
                  <a:gd name="T33" fmla="*/ 17 h 50"/>
                  <a:gd name="T34" fmla="*/ 14 w 62"/>
                  <a:gd name="T35" fmla="*/ 12 h 50"/>
                  <a:gd name="T36" fmla="*/ 10 w 62"/>
                  <a:gd name="T37" fmla="*/ 0 h 50"/>
                  <a:gd name="T38" fmla="*/ 10 w 62"/>
                  <a:gd name="T39" fmla="*/ 0 h 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2" h="50">
                    <a:moveTo>
                      <a:pt x="10" y="0"/>
                    </a:moveTo>
                    <a:lnTo>
                      <a:pt x="2" y="2"/>
                    </a:lnTo>
                    <a:lnTo>
                      <a:pt x="0" y="9"/>
                    </a:lnTo>
                    <a:lnTo>
                      <a:pt x="0" y="16"/>
                    </a:lnTo>
                    <a:lnTo>
                      <a:pt x="2" y="23"/>
                    </a:lnTo>
                    <a:lnTo>
                      <a:pt x="6" y="30"/>
                    </a:lnTo>
                    <a:lnTo>
                      <a:pt x="12" y="36"/>
                    </a:lnTo>
                    <a:lnTo>
                      <a:pt x="22" y="41"/>
                    </a:lnTo>
                    <a:lnTo>
                      <a:pt x="35" y="47"/>
                    </a:lnTo>
                    <a:lnTo>
                      <a:pt x="53" y="50"/>
                    </a:lnTo>
                    <a:lnTo>
                      <a:pt x="58" y="41"/>
                    </a:lnTo>
                    <a:lnTo>
                      <a:pt x="62" y="34"/>
                    </a:lnTo>
                    <a:lnTo>
                      <a:pt x="50" y="32"/>
                    </a:lnTo>
                    <a:lnTo>
                      <a:pt x="39" y="30"/>
                    </a:lnTo>
                    <a:lnTo>
                      <a:pt x="30" y="27"/>
                    </a:lnTo>
                    <a:lnTo>
                      <a:pt x="23" y="22"/>
                    </a:lnTo>
                    <a:lnTo>
                      <a:pt x="18" y="17"/>
                    </a:lnTo>
                    <a:lnTo>
                      <a:pt x="14" y="12"/>
                    </a:lnTo>
                    <a:lnTo>
                      <a:pt x="10" y="0"/>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38" name="Freeform 79"/>
              <p:cNvSpPr>
                <a:spLocks/>
              </p:cNvSpPr>
              <p:nvPr/>
            </p:nvSpPr>
            <p:spPr bwMode="auto">
              <a:xfrm>
                <a:off x="905" y="3079"/>
                <a:ext cx="187" cy="127"/>
              </a:xfrm>
              <a:custGeom>
                <a:avLst/>
                <a:gdLst>
                  <a:gd name="T0" fmla="*/ 2 w 187"/>
                  <a:gd name="T1" fmla="*/ 32 h 127"/>
                  <a:gd name="T2" fmla="*/ 16 w 187"/>
                  <a:gd name="T3" fmla="*/ 18 h 127"/>
                  <a:gd name="T4" fmla="*/ 34 w 187"/>
                  <a:gd name="T5" fmla="*/ 8 h 127"/>
                  <a:gd name="T6" fmla="*/ 56 w 187"/>
                  <a:gd name="T7" fmla="*/ 1 h 127"/>
                  <a:gd name="T8" fmla="*/ 66 w 187"/>
                  <a:gd name="T9" fmla="*/ 0 h 127"/>
                  <a:gd name="T10" fmla="*/ 80 w 187"/>
                  <a:gd name="T11" fmla="*/ 0 h 127"/>
                  <a:gd name="T12" fmla="*/ 92 w 187"/>
                  <a:gd name="T13" fmla="*/ 2 h 127"/>
                  <a:gd name="T14" fmla="*/ 106 w 187"/>
                  <a:gd name="T15" fmla="*/ 4 h 127"/>
                  <a:gd name="T16" fmla="*/ 118 w 187"/>
                  <a:gd name="T17" fmla="*/ 9 h 127"/>
                  <a:gd name="T18" fmla="*/ 131 w 187"/>
                  <a:gd name="T19" fmla="*/ 15 h 127"/>
                  <a:gd name="T20" fmla="*/ 146 w 187"/>
                  <a:gd name="T21" fmla="*/ 22 h 127"/>
                  <a:gd name="T22" fmla="*/ 160 w 187"/>
                  <a:gd name="T23" fmla="*/ 32 h 127"/>
                  <a:gd name="T24" fmla="*/ 173 w 187"/>
                  <a:gd name="T25" fmla="*/ 42 h 127"/>
                  <a:gd name="T26" fmla="*/ 187 w 187"/>
                  <a:gd name="T27" fmla="*/ 55 h 127"/>
                  <a:gd name="T28" fmla="*/ 168 w 187"/>
                  <a:gd name="T29" fmla="*/ 68 h 127"/>
                  <a:gd name="T30" fmla="*/ 152 w 187"/>
                  <a:gd name="T31" fmla="*/ 78 h 127"/>
                  <a:gd name="T32" fmla="*/ 135 w 187"/>
                  <a:gd name="T33" fmla="*/ 88 h 127"/>
                  <a:gd name="T34" fmla="*/ 123 w 187"/>
                  <a:gd name="T35" fmla="*/ 96 h 127"/>
                  <a:gd name="T36" fmla="*/ 112 w 187"/>
                  <a:gd name="T37" fmla="*/ 103 h 127"/>
                  <a:gd name="T38" fmla="*/ 104 w 187"/>
                  <a:gd name="T39" fmla="*/ 109 h 127"/>
                  <a:gd name="T40" fmla="*/ 96 w 187"/>
                  <a:gd name="T41" fmla="*/ 114 h 127"/>
                  <a:gd name="T42" fmla="*/ 91 w 187"/>
                  <a:gd name="T43" fmla="*/ 117 h 127"/>
                  <a:gd name="T44" fmla="*/ 83 w 187"/>
                  <a:gd name="T45" fmla="*/ 123 h 127"/>
                  <a:gd name="T46" fmla="*/ 79 w 187"/>
                  <a:gd name="T47" fmla="*/ 125 h 127"/>
                  <a:gd name="T48" fmla="*/ 77 w 187"/>
                  <a:gd name="T49" fmla="*/ 127 h 127"/>
                  <a:gd name="T50" fmla="*/ 77 w 187"/>
                  <a:gd name="T51" fmla="*/ 127 h 127"/>
                  <a:gd name="T52" fmla="*/ 64 w 187"/>
                  <a:gd name="T53" fmla="*/ 122 h 127"/>
                  <a:gd name="T54" fmla="*/ 52 w 187"/>
                  <a:gd name="T55" fmla="*/ 117 h 127"/>
                  <a:gd name="T56" fmla="*/ 33 w 187"/>
                  <a:gd name="T57" fmla="*/ 111 h 127"/>
                  <a:gd name="T58" fmla="*/ 19 w 187"/>
                  <a:gd name="T59" fmla="*/ 106 h 127"/>
                  <a:gd name="T60" fmla="*/ 10 w 187"/>
                  <a:gd name="T61" fmla="*/ 103 h 127"/>
                  <a:gd name="T62" fmla="*/ 4 w 187"/>
                  <a:gd name="T63" fmla="*/ 101 h 127"/>
                  <a:gd name="T64" fmla="*/ 0 w 187"/>
                  <a:gd name="T65" fmla="*/ 99 h 127"/>
                  <a:gd name="T66" fmla="*/ 0 w 187"/>
                  <a:gd name="T67" fmla="*/ 98 h 127"/>
                  <a:gd name="T68" fmla="*/ 0 w 187"/>
                  <a:gd name="T69" fmla="*/ 98 h 127"/>
                  <a:gd name="T70" fmla="*/ 2 w 187"/>
                  <a:gd name="T71" fmla="*/ 32 h 1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87" h="127">
                    <a:moveTo>
                      <a:pt x="2" y="32"/>
                    </a:moveTo>
                    <a:lnTo>
                      <a:pt x="16" y="18"/>
                    </a:lnTo>
                    <a:lnTo>
                      <a:pt x="34" y="8"/>
                    </a:lnTo>
                    <a:lnTo>
                      <a:pt x="56" y="1"/>
                    </a:lnTo>
                    <a:lnTo>
                      <a:pt x="66" y="0"/>
                    </a:lnTo>
                    <a:lnTo>
                      <a:pt x="80" y="0"/>
                    </a:lnTo>
                    <a:lnTo>
                      <a:pt x="92" y="2"/>
                    </a:lnTo>
                    <a:lnTo>
                      <a:pt x="106" y="4"/>
                    </a:lnTo>
                    <a:lnTo>
                      <a:pt x="118" y="9"/>
                    </a:lnTo>
                    <a:lnTo>
                      <a:pt x="131" y="15"/>
                    </a:lnTo>
                    <a:lnTo>
                      <a:pt x="146" y="22"/>
                    </a:lnTo>
                    <a:lnTo>
                      <a:pt x="160" y="32"/>
                    </a:lnTo>
                    <a:lnTo>
                      <a:pt x="173" y="42"/>
                    </a:lnTo>
                    <a:lnTo>
                      <a:pt x="187" y="55"/>
                    </a:lnTo>
                    <a:lnTo>
                      <a:pt x="168" y="68"/>
                    </a:lnTo>
                    <a:lnTo>
                      <a:pt x="152" y="78"/>
                    </a:lnTo>
                    <a:lnTo>
                      <a:pt x="135" y="88"/>
                    </a:lnTo>
                    <a:lnTo>
                      <a:pt x="123" y="96"/>
                    </a:lnTo>
                    <a:lnTo>
                      <a:pt x="112" y="103"/>
                    </a:lnTo>
                    <a:lnTo>
                      <a:pt x="104" y="109"/>
                    </a:lnTo>
                    <a:lnTo>
                      <a:pt x="96" y="114"/>
                    </a:lnTo>
                    <a:lnTo>
                      <a:pt x="91" y="117"/>
                    </a:lnTo>
                    <a:lnTo>
                      <a:pt x="83" y="123"/>
                    </a:lnTo>
                    <a:lnTo>
                      <a:pt x="79" y="125"/>
                    </a:lnTo>
                    <a:lnTo>
                      <a:pt x="77" y="127"/>
                    </a:lnTo>
                    <a:lnTo>
                      <a:pt x="64" y="122"/>
                    </a:lnTo>
                    <a:lnTo>
                      <a:pt x="52" y="117"/>
                    </a:lnTo>
                    <a:lnTo>
                      <a:pt x="33" y="111"/>
                    </a:lnTo>
                    <a:lnTo>
                      <a:pt x="19" y="106"/>
                    </a:lnTo>
                    <a:lnTo>
                      <a:pt x="10" y="103"/>
                    </a:lnTo>
                    <a:lnTo>
                      <a:pt x="4" y="101"/>
                    </a:lnTo>
                    <a:lnTo>
                      <a:pt x="0" y="99"/>
                    </a:lnTo>
                    <a:lnTo>
                      <a:pt x="0" y="98"/>
                    </a:lnTo>
                    <a:lnTo>
                      <a:pt x="2" y="32"/>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39" name="Freeform 80"/>
              <p:cNvSpPr>
                <a:spLocks/>
              </p:cNvSpPr>
              <p:nvPr/>
            </p:nvSpPr>
            <p:spPr bwMode="auto">
              <a:xfrm>
                <a:off x="733" y="3284"/>
                <a:ext cx="601" cy="323"/>
              </a:xfrm>
              <a:custGeom>
                <a:avLst/>
                <a:gdLst>
                  <a:gd name="T0" fmla="*/ 36 w 601"/>
                  <a:gd name="T1" fmla="*/ 222 h 323"/>
                  <a:gd name="T2" fmla="*/ 61 w 601"/>
                  <a:gd name="T3" fmla="*/ 238 h 323"/>
                  <a:gd name="T4" fmla="*/ 90 w 601"/>
                  <a:gd name="T5" fmla="*/ 245 h 323"/>
                  <a:gd name="T6" fmla="*/ 126 w 601"/>
                  <a:gd name="T7" fmla="*/ 244 h 323"/>
                  <a:gd name="T8" fmla="*/ 169 w 601"/>
                  <a:gd name="T9" fmla="*/ 230 h 323"/>
                  <a:gd name="T10" fmla="*/ 203 w 601"/>
                  <a:gd name="T11" fmla="*/ 203 h 323"/>
                  <a:gd name="T12" fmla="*/ 224 w 601"/>
                  <a:gd name="T13" fmla="*/ 166 h 323"/>
                  <a:gd name="T14" fmla="*/ 233 w 601"/>
                  <a:gd name="T15" fmla="*/ 127 h 323"/>
                  <a:gd name="T16" fmla="*/ 236 w 601"/>
                  <a:gd name="T17" fmla="*/ 98 h 323"/>
                  <a:gd name="T18" fmla="*/ 244 w 601"/>
                  <a:gd name="T19" fmla="*/ 77 h 323"/>
                  <a:gd name="T20" fmla="*/ 259 w 601"/>
                  <a:gd name="T21" fmla="*/ 57 h 323"/>
                  <a:gd name="T22" fmla="*/ 283 w 601"/>
                  <a:gd name="T23" fmla="*/ 39 h 323"/>
                  <a:gd name="T24" fmla="*/ 330 w 601"/>
                  <a:gd name="T25" fmla="*/ 16 h 323"/>
                  <a:gd name="T26" fmla="*/ 368 w 601"/>
                  <a:gd name="T27" fmla="*/ 5 h 323"/>
                  <a:gd name="T28" fmla="*/ 410 w 601"/>
                  <a:gd name="T29" fmla="*/ 0 h 323"/>
                  <a:gd name="T30" fmla="*/ 457 w 601"/>
                  <a:gd name="T31" fmla="*/ 2 h 323"/>
                  <a:gd name="T32" fmla="*/ 501 w 601"/>
                  <a:gd name="T33" fmla="*/ 12 h 323"/>
                  <a:gd name="T34" fmla="*/ 534 w 601"/>
                  <a:gd name="T35" fmla="*/ 28 h 323"/>
                  <a:gd name="T36" fmla="*/ 562 w 601"/>
                  <a:gd name="T37" fmla="*/ 48 h 323"/>
                  <a:gd name="T38" fmla="*/ 580 w 601"/>
                  <a:gd name="T39" fmla="*/ 71 h 323"/>
                  <a:gd name="T40" fmla="*/ 594 w 601"/>
                  <a:gd name="T41" fmla="*/ 95 h 323"/>
                  <a:gd name="T42" fmla="*/ 601 w 601"/>
                  <a:gd name="T43" fmla="*/ 146 h 323"/>
                  <a:gd name="T44" fmla="*/ 591 w 601"/>
                  <a:gd name="T45" fmla="*/ 189 h 323"/>
                  <a:gd name="T46" fmla="*/ 572 w 601"/>
                  <a:gd name="T47" fmla="*/ 234 h 323"/>
                  <a:gd name="T48" fmla="*/ 545 w 601"/>
                  <a:gd name="T49" fmla="*/ 266 h 323"/>
                  <a:gd name="T50" fmla="*/ 521 w 601"/>
                  <a:gd name="T51" fmla="*/ 284 h 323"/>
                  <a:gd name="T52" fmla="*/ 490 w 601"/>
                  <a:gd name="T53" fmla="*/ 298 h 323"/>
                  <a:gd name="T54" fmla="*/ 449 w 601"/>
                  <a:gd name="T55" fmla="*/ 306 h 323"/>
                  <a:gd name="T56" fmla="*/ 430 w 601"/>
                  <a:gd name="T57" fmla="*/ 289 h 323"/>
                  <a:gd name="T58" fmla="*/ 434 w 601"/>
                  <a:gd name="T59" fmla="*/ 258 h 323"/>
                  <a:gd name="T60" fmla="*/ 438 w 601"/>
                  <a:gd name="T61" fmla="*/ 236 h 323"/>
                  <a:gd name="T62" fmla="*/ 441 w 601"/>
                  <a:gd name="T63" fmla="*/ 219 h 323"/>
                  <a:gd name="T64" fmla="*/ 443 w 601"/>
                  <a:gd name="T65" fmla="*/ 209 h 323"/>
                  <a:gd name="T66" fmla="*/ 444 w 601"/>
                  <a:gd name="T67" fmla="*/ 202 h 323"/>
                  <a:gd name="T68" fmla="*/ 444 w 601"/>
                  <a:gd name="T69" fmla="*/ 200 h 323"/>
                  <a:gd name="T70" fmla="*/ 464 w 601"/>
                  <a:gd name="T71" fmla="*/ 189 h 323"/>
                  <a:gd name="T72" fmla="*/ 490 w 601"/>
                  <a:gd name="T73" fmla="*/ 157 h 323"/>
                  <a:gd name="T74" fmla="*/ 495 w 601"/>
                  <a:gd name="T75" fmla="*/ 120 h 323"/>
                  <a:gd name="T76" fmla="*/ 483 w 601"/>
                  <a:gd name="T77" fmla="*/ 96 h 323"/>
                  <a:gd name="T78" fmla="*/ 468 w 601"/>
                  <a:gd name="T79" fmla="*/ 86 h 323"/>
                  <a:gd name="T80" fmla="*/ 443 w 601"/>
                  <a:gd name="T81" fmla="*/ 78 h 323"/>
                  <a:gd name="T82" fmla="*/ 417 w 601"/>
                  <a:gd name="T83" fmla="*/ 76 h 323"/>
                  <a:gd name="T84" fmla="*/ 397 w 601"/>
                  <a:gd name="T85" fmla="*/ 80 h 323"/>
                  <a:gd name="T86" fmla="*/ 371 w 601"/>
                  <a:gd name="T87" fmla="*/ 96 h 323"/>
                  <a:gd name="T88" fmla="*/ 348 w 601"/>
                  <a:gd name="T89" fmla="*/ 125 h 323"/>
                  <a:gd name="T90" fmla="*/ 333 w 601"/>
                  <a:gd name="T91" fmla="*/ 155 h 323"/>
                  <a:gd name="T92" fmla="*/ 328 w 601"/>
                  <a:gd name="T93" fmla="*/ 171 h 323"/>
                  <a:gd name="T94" fmla="*/ 315 w 601"/>
                  <a:gd name="T95" fmla="*/ 213 h 323"/>
                  <a:gd name="T96" fmla="*/ 292 w 601"/>
                  <a:gd name="T97" fmla="*/ 259 h 323"/>
                  <a:gd name="T98" fmla="*/ 267 w 601"/>
                  <a:gd name="T99" fmla="*/ 287 h 323"/>
                  <a:gd name="T100" fmla="*/ 242 w 601"/>
                  <a:gd name="T101" fmla="*/ 300 h 323"/>
                  <a:gd name="T102" fmla="*/ 198 w 601"/>
                  <a:gd name="T103" fmla="*/ 312 h 323"/>
                  <a:gd name="T104" fmla="*/ 146 w 601"/>
                  <a:gd name="T105" fmla="*/ 321 h 323"/>
                  <a:gd name="T106" fmla="*/ 95 w 601"/>
                  <a:gd name="T107" fmla="*/ 323 h 323"/>
                  <a:gd name="T108" fmla="*/ 36 w 601"/>
                  <a:gd name="T109" fmla="*/ 311 h 323"/>
                  <a:gd name="T110" fmla="*/ 0 w 601"/>
                  <a:gd name="T111" fmla="*/ 299 h 32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1" h="323">
                    <a:moveTo>
                      <a:pt x="25" y="212"/>
                    </a:moveTo>
                    <a:lnTo>
                      <a:pt x="36" y="222"/>
                    </a:lnTo>
                    <a:lnTo>
                      <a:pt x="48" y="230"/>
                    </a:lnTo>
                    <a:lnTo>
                      <a:pt x="61" y="238"/>
                    </a:lnTo>
                    <a:lnTo>
                      <a:pt x="75" y="243"/>
                    </a:lnTo>
                    <a:lnTo>
                      <a:pt x="90" y="245"/>
                    </a:lnTo>
                    <a:lnTo>
                      <a:pt x="107" y="246"/>
                    </a:lnTo>
                    <a:lnTo>
                      <a:pt x="126" y="244"/>
                    </a:lnTo>
                    <a:lnTo>
                      <a:pt x="148" y="239"/>
                    </a:lnTo>
                    <a:lnTo>
                      <a:pt x="169" y="230"/>
                    </a:lnTo>
                    <a:lnTo>
                      <a:pt x="188" y="218"/>
                    </a:lnTo>
                    <a:lnTo>
                      <a:pt x="203" y="203"/>
                    </a:lnTo>
                    <a:lnTo>
                      <a:pt x="214" y="185"/>
                    </a:lnTo>
                    <a:lnTo>
                      <a:pt x="224" y="166"/>
                    </a:lnTo>
                    <a:lnTo>
                      <a:pt x="230" y="147"/>
                    </a:lnTo>
                    <a:lnTo>
                      <a:pt x="233" y="127"/>
                    </a:lnTo>
                    <a:lnTo>
                      <a:pt x="234" y="108"/>
                    </a:lnTo>
                    <a:lnTo>
                      <a:pt x="236" y="98"/>
                    </a:lnTo>
                    <a:lnTo>
                      <a:pt x="238" y="88"/>
                    </a:lnTo>
                    <a:lnTo>
                      <a:pt x="244" y="77"/>
                    </a:lnTo>
                    <a:lnTo>
                      <a:pt x="251" y="68"/>
                    </a:lnTo>
                    <a:lnTo>
                      <a:pt x="259" y="57"/>
                    </a:lnTo>
                    <a:lnTo>
                      <a:pt x="271" y="48"/>
                    </a:lnTo>
                    <a:lnTo>
                      <a:pt x="283" y="39"/>
                    </a:lnTo>
                    <a:lnTo>
                      <a:pt x="298" y="30"/>
                    </a:lnTo>
                    <a:lnTo>
                      <a:pt x="330" y="16"/>
                    </a:lnTo>
                    <a:lnTo>
                      <a:pt x="348" y="10"/>
                    </a:lnTo>
                    <a:lnTo>
                      <a:pt x="368" y="5"/>
                    </a:lnTo>
                    <a:lnTo>
                      <a:pt x="388" y="2"/>
                    </a:lnTo>
                    <a:lnTo>
                      <a:pt x="410" y="0"/>
                    </a:lnTo>
                    <a:lnTo>
                      <a:pt x="433" y="0"/>
                    </a:lnTo>
                    <a:lnTo>
                      <a:pt x="457" y="2"/>
                    </a:lnTo>
                    <a:lnTo>
                      <a:pt x="480" y="6"/>
                    </a:lnTo>
                    <a:lnTo>
                      <a:pt x="501" y="12"/>
                    </a:lnTo>
                    <a:lnTo>
                      <a:pt x="518" y="19"/>
                    </a:lnTo>
                    <a:lnTo>
                      <a:pt x="534" y="28"/>
                    </a:lnTo>
                    <a:lnTo>
                      <a:pt x="549" y="37"/>
                    </a:lnTo>
                    <a:lnTo>
                      <a:pt x="562" y="48"/>
                    </a:lnTo>
                    <a:lnTo>
                      <a:pt x="572" y="58"/>
                    </a:lnTo>
                    <a:lnTo>
                      <a:pt x="580" y="71"/>
                    </a:lnTo>
                    <a:lnTo>
                      <a:pt x="587" y="82"/>
                    </a:lnTo>
                    <a:lnTo>
                      <a:pt x="594" y="95"/>
                    </a:lnTo>
                    <a:lnTo>
                      <a:pt x="601" y="122"/>
                    </a:lnTo>
                    <a:lnTo>
                      <a:pt x="601" y="146"/>
                    </a:lnTo>
                    <a:lnTo>
                      <a:pt x="598" y="167"/>
                    </a:lnTo>
                    <a:lnTo>
                      <a:pt x="591" y="189"/>
                    </a:lnTo>
                    <a:lnTo>
                      <a:pt x="583" y="211"/>
                    </a:lnTo>
                    <a:lnTo>
                      <a:pt x="572" y="234"/>
                    </a:lnTo>
                    <a:lnTo>
                      <a:pt x="556" y="256"/>
                    </a:lnTo>
                    <a:lnTo>
                      <a:pt x="545" y="266"/>
                    </a:lnTo>
                    <a:lnTo>
                      <a:pt x="534" y="275"/>
                    </a:lnTo>
                    <a:lnTo>
                      <a:pt x="521" y="284"/>
                    </a:lnTo>
                    <a:lnTo>
                      <a:pt x="506" y="292"/>
                    </a:lnTo>
                    <a:lnTo>
                      <a:pt x="490" y="298"/>
                    </a:lnTo>
                    <a:lnTo>
                      <a:pt x="471" y="302"/>
                    </a:lnTo>
                    <a:lnTo>
                      <a:pt x="449" y="306"/>
                    </a:lnTo>
                    <a:lnTo>
                      <a:pt x="426" y="309"/>
                    </a:lnTo>
                    <a:lnTo>
                      <a:pt x="430" y="289"/>
                    </a:lnTo>
                    <a:lnTo>
                      <a:pt x="432" y="273"/>
                    </a:lnTo>
                    <a:lnTo>
                      <a:pt x="434" y="258"/>
                    </a:lnTo>
                    <a:lnTo>
                      <a:pt x="437" y="245"/>
                    </a:lnTo>
                    <a:lnTo>
                      <a:pt x="438" y="236"/>
                    </a:lnTo>
                    <a:lnTo>
                      <a:pt x="440" y="226"/>
                    </a:lnTo>
                    <a:lnTo>
                      <a:pt x="441" y="219"/>
                    </a:lnTo>
                    <a:lnTo>
                      <a:pt x="443" y="213"/>
                    </a:lnTo>
                    <a:lnTo>
                      <a:pt x="443" y="209"/>
                    </a:lnTo>
                    <a:lnTo>
                      <a:pt x="443" y="206"/>
                    </a:lnTo>
                    <a:lnTo>
                      <a:pt x="444" y="202"/>
                    </a:lnTo>
                    <a:lnTo>
                      <a:pt x="444" y="201"/>
                    </a:lnTo>
                    <a:lnTo>
                      <a:pt x="444" y="200"/>
                    </a:lnTo>
                    <a:lnTo>
                      <a:pt x="455" y="195"/>
                    </a:lnTo>
                    <a:lnTo>
                      <a:pt x="464" y="189"/>
                    </a:lnTo>
                    <a:lnTo>
                      <a:pt x="479" y="175"/>
                    </a:lnTo>
                    <a:lnTo>
                      <a:pt x="490" y="157"/>
                    </a:lnTo>
                    <a:lnTo>
                      <a:pt x="495" y="140"/>
                    </a:lnTo>
                    <a:lnTo>
                      <a:pt x="495" y="120"/>
                    </a:lnTo>
                    <a:lnTo>
                      <a:pt x="489" y="105"/>
                    </a:lnTo>
                    <a:lnTo>
                      <a:pt x="483" y="96"/>
                    </a:lnTo>
                    <a:lnTo>
                      <a:pt x="476" y="91"/>
                    </a:lnTo>
                    <a:lnTo>
                      <a:pt x="468" y="86"/>
                    </a:lnTo>
                    <a:lnTo>
                      <a:pt x="457" y="81"/>
                    </a:lnTo>
                    <a:lnTo>
                      <a:pt x="443" y="78"/>
                    </a:lnTo>
                    <a:lnTo>
                      <a:pt x="429" y="76"/>
                    </a:lnTo>
                    <a:lnTo>
                      <a:pt x="417" y="76"/>
                    </a:lnTo>
                    <a:lnTo>
                      <a:pt x="406" y="78"/>
                    </a:lnTo>
                    <a:lnTo>
                      <a:pt x="397" y="80"/>
                    </a:lnTo>
                    <a:lnTo>
                      <a:pt x="387" y="85"/>
                    </a:lnTo>
                    <a:lnTo>
                      <a:pt x="371" y="96"/>
                    </a:lnTo>
                    <a:lnTo>
                      <a:pt x="359" y="110"/>
                    </a:lnTo>
                    <a:lnTo>
                      <a:pt x="348" y="125"/>
                    </a:lnTo>
                    <a:lnTo>
                      <a:pt x="340" y="141"/>
                    </a:lnTo>
                    <a:lnTo>
                      <a:pt x="333" y="155"/>
                    </a:lnTo>
                    <a:lnTo>
                      <a:pt x="330" y="163"/>
                    </a:lnTo>
                    <a:lnTo>
                      <a:pt x="328" y="171"/>
                    </a:lnTo>
                    <a:lnTo>
                      <a:pt x="322" y="190"/>
                    </a:lnTo>
                    <a:lnTo>
                      <a:pt x="315" y="213"/>
                    </a:lnTo>
                    <a:lnTo>
                      <a:pt x="306" y="236"/>
                    </a:lnTo>
                    <a:lnTo>
                      <a:pt x="292" y="259"/>
                    </a:lnTo>
                    <a:lnTo>
                      <a:pt x="278" y="279"/>
                    </a:lnTo>
                    <a:lnTo>
                      <a:pt x="267" y="287"/>
                    </a:lnTo>
                    <a:lnTo>
                      <a:pt x="256" y="295"/>
                    </a:lnTo>
                    <a:lnTo>
                      <a:pt x="242" y="300"/>
                    </a:lnTo>
                    <a:lnTo>
                      <a:pt x="228" y="304"/>
                    </a:lnTo>
                    <a:lnTo>
                      <a:pt x="198" y="312"/>
                    </a:lnTo>
                    <a:lnTo>
                      <a:pt x="172" y="317"/>
                    </a:lnTo>
                    <a:lnTo>
                      <a:pt x="146" y="321"/>
                    </a:lnTo>
                    <a:lnTo>
                      <a:pt x="121" y="323"/>
                    </a:lnTo>
                    <a:lnTo>
                      <a:pt x="95" y="323"/>
                    </a:lnTo>
                    <a:lnTo>
                      <a:pt x="67" y="319"/>
                    </a:lnTo>
                    <a:lnTo>
                      <a:pt x="36" y="311"/>
                    </a:lnTo>
                    <a:lnTo>
                      <a:pt x="18" y="305"/>
                    </a:lnTo>
                    <a:lnTo>
                      <a:pt x="0" y="299"/>
                    </a:lnTo>
                    <a:lnTo>
                      <a:pt x="25" y="212"/>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40" name="Freeform 81"/>
              <p:cNvSpPr>
                <a:spLocks/>
              </p:cNvSpPr>
              <p:nvPr/>
            </p:nvSpPr>
            <p:spPr bwMode="auto">
              <a:xfrm>
                <a:off x="655" y="3340"/>
                <a:ext cx="399" cy="476"/>
              </a:xfrm>
              <a:custGeom>
                <a:avLst/>
                <a:gdLst>
                  <a:gd name="T0" fmla="*/ 212 w 399"/>
                  <a:gd name="T1" fmla="*/ 347 h 476"/>
                  <a:gd name="T2" fmla="*/ 168 w 399"/>
                  <a:gd name="T3" fmla="*/ 323 h 476"/>
                  <a:gd name="T4" fmla="*/ 137 w 399"/>
                  <a:gd name="T5" fmla="*/ 289 h 476"/>
                  <a:gd name="T6" fmla="*/ 122 w 399"/>
                  <a:gd name="T7" fmla="*/ 248 h 476"/>
                  <a:gd name="T8" fmla="*/ 124 w 399"/>
                  <a:gd name="T9" fmla="*/ 205 h 476"/>
                  <a:gd name="T10" fmla="*/ 149 w 399"/>
                  <a:gd name="T11" fmla="*/ 164 h 476"/>
                  <a:gd name="T12" fmla="*/ 195 w 399"/>
                  <a:gd name="T13" fmla="*/ 131 h 476"/>
                  <a:gd name="T14" fmla="*/ 226 w 399"/>
                  <a:gd name="T15" fmla="*/ 119 h 476"/>
                  <a:gd name="T16" fmla="*/ 265 w 399"/>
                  <a:gd name="T17" fmla="*/ 111 h 476"/>
                  <a:gd name="T18" fmla="*/ 310 w 399"/>
                  <a:gd name="T19" fmla="*/ 107 h 476"/>
                  <a:gd name="T20" fmla="*/ 296 w 399"/>
                  <a:gd name="T21" fmla="*/ 72 h 476"/>
                  <a:gd name="T22" fmla="*/ 284 w 399"/>
                  <a:gd name="T23" fmla="*/ 45 h 476"/>
                  <a:gd name="T24" fmla="*/ 276 w 399"/>
                  <a:gd name="T25" fmla="*/ 26 h 476"/>
                  <a:gd name="T26" fmla="*/ 272 w 399"/>
                  <a:gd name="T27" fmla="*/ 14 h 476"/>
                  <a:gd name="T28" fmla="*/ 268 w 399"/>
                  <a:gd name="T29" fmla="*/ 5 h 476"/>
                  <a:gd name="T30" fmla="*/ 266 w 399"/>
                  <a:gd name="T31" fmla="*/ 1 h 476"/>
                  <a:gd name="T32" fmla="*/ 243 w 399"/>
                  <a:gd name="T33" fmla="*/ 9 h 476"/>
                  <a:gd name="T34" fmla="*/ 187 w 399"/>
                  <a:gd name="T35" fmla="*/ 31 h 476"/>
                  <a:gd name="T36" fmla="*/ 123 w 399"/>
                  <a:gd name="T37" fmla="*/ 58 h 476"/>
                  <a:gd name="T38" fmla="*/ 64 w 399"/>
                  <a:gd name="T39" fmla="*/ 95 h 476"/>
                  <a:gd name="T40" fmla="*/ 19 w 399"/>
                  <a:gd name="T41" fmla="*/ 144 h 476"/>
                  <a:gd name="T42" fmla="*/ 5 w 399"/>
                  <a:gd name="T43" fmla="*/ 173 h 476"/>
                  <a:gd name="T44" fmla="*/ 0 w 399"/>
                  <a:gd name="T45" fmla="*/ 206 h 476"/>
                  <a:gd name="T46" fmla="*/ 3 w 399"/>
                  <a:gd name="T47" fmla="*/ 243 h 476"/>
                  <a:gd name="T48" fmla="*/ 15 w 399"/>
                  <a:gd name="T49" fmla="*/ 283 h 476"/>
                  <a:gd name="T50" fmla="*/ 39 w 399"/>
                  <a:gd name="T51" fmla="*/ 329 h 476"/>
                  <a:gd name="T52" fmla="*/ 76 w 399"/>
                  <a:gd name="T53" fmla="*/ 378 h 476"/>
                  <a:gd name="T54" fmla="*/ 126 w 399"/>
                  <a:gd name="T55" fmla="*/ 433 h 476"/>
                  <a:gd name="T56" fmla="*/ 177 w 399"/>
                  <a:gd name="T57" fmla="*/ 448 h 476"/>
                  <a:gd name="T58" fmla="*/ 215 w 399"/>
                  <a:gd name="T59" fmla="*/ 458 h 476"/>
                  <a:gd name="T60" fmla="*/ 243 w 399"/>
                  <a:gd name="T61" fmla="*/ 466 h 476"/>
                  <a:gd name="T62" fmla="*/ 261 w 399"/>
                  <a:gd name="T63" fmla="*/ 471 h 476"/>
                  <a:gd name="T64" fmla="*/ 272 w 399"/>
                  <a:gd name="T65" fmla="*/ 474 h 476"/>
                  <a:gd name="T66" fmla="*/ 280 w 399"/>
                  <a:gd name="T67" fmla="*/ 476 h 476"/>
                  <a:gd name="T68" fmla="*/ 302 w 399"/>
                  <a:gd name="T69" fmla="*/ 461 h 476"/>
                  <a:gd name="T70" fmla="*/ 335 w 399"/>
                  <a:gd name="T71" fmla="*/ 435 h 476"/>
                  <a:gd name="T72" fmla="*/ 360 w 399"/>
                  <a:gd name="T73" fmla="*/ 416 h 476"/>
                  <a:gd name="T74" fmla="*/ 377 w 399"/>
                  <a:gd name="T75" fmla="*/ 404 h 476"/>
                  <a:gd name="T76" fmla="*/ 392 w 399"/>
                  <a:gd name="T77" fmla="*/ 392 h 476"/>
                  <a:gd name="T78" fmla="*/ 399 w 399"/>
                  <a:gd name="T79" fmla="*/ 388 h 476"/>
                  <a:gd name="T80" fmla="*/ 241 w 399"/>
                  <a:gd name="T81" fmla="*/ 351 h 4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99" h="476">
                    <a:moveTo>
                      <a:pt x="241" y="351"/>
                    </a:moveTo>
                    <a:lnTo>
                      <a:pt x="212" y="347"/>
                    </a:lnTo>
                    <a:lnTo>
                      <a:pt x="189" y="337"/>
                    </a:lnTo>
                    <a:lnTo>
                      <a:pt x="168" y="323"/>
                    </a:lnTo>
                    <a:lnTo>
                      <a:pt x="150" y="307"/>
                    </a:lnTo>
                    <a:lnTo>
                      <a:pt x="137" y="289"/>
                    </a:lnTo>
                    <a:lnTo>
                      <a:pt x="127" y="269"/>
                    </a:lnTo>
                    <a:lnTo>
                      <a:pt x="122" y="248"/>
                    </a:lnTo>
                    <a:lnTo>
                      <a:pt x="120" y="226"/>
                    </a:lnTo>
                    <a:lnTo>
                      <a:pt x="124" y="205"/>
                    </a:lnTo>
                    <a:lnTo>
                      <a:pt x="134" y="184"/>
                    </a:lnTo>
                    <a:lnTo>
                      <a:pt x="149" y="164"/>
                    </a:lnTo>
                    <a:lnTo>
                      <a:pt x="168" y="147"/>
                    </a:lnTo>
                    <a:lnTo>
                      <a:pt x="195" y="131"/>
                    </a:lnTo>
                    <a:lnTo>
                      <a:pt x="210" y="125"/>
                    </a:lnTo>
                    <a:lnTo>
                      <a:pt x="226" y="119"/>
                    </a:lnTo>
                    <a:lnTo>
                      <a:pt x="245" y="115"/>
                    </a:lnTo>
                    <a:lnTo>
                      <a:pt x="265" y="111"/>
                    </a:lnTo>
                    <a:lnTo>
                      <a:pt x="287" y="109"/>
                    </a:lnTo>
                    <a:lnTo>
                      <a:pt x="310" y="107"/>
                    </a:lnTo>
                    <a:lnTo>
                      <a:pt x="302" y="89"/>
                    </a:lnTo>
                    <a:lnTo>
                      <a:pt x="296" y="72"/>
                    </a:lnTo>
                    <a:lnTo>
                      <a:pt x="289" y="58"/>
                    </a:lnTo>
                    <a:lnTo>
                      <a:pt x="284" y="45"/>
                    </a:lnTo>
                    <a:lnTo>
                      <a:pt x="280" y="35"/>
                    </a:lnTo>
                    <a:lnTo>
                      <a:pt x="276" y="26"/>
                    </a:lnTo>
                    <a:lnTo>
                      <a:pt x="273" y="19"/>
                    </a:lnTo>
                    <a:lnTo>
                      <a:pt x="272" y="14"/>
                    </a:lnTo>
                    <a:lnTo>
                      <a:pt x="269" y="10"/>
                    </a:lnTo>
                    <a:lnTo>
                      <a:pt x="268" y="5"/>
                    </a:lnTo>
                    <a:lnTo>
                      <a:pt x="266" y="2"/>
                    </a:lnTo>
                    <a:lnTo>
                      <a:pt x="266" y="1"/>
                    </a:lnTo>
                    <a:lnTo>
                      <a:pt x="266" y="0"/>
                    </a:lnTo>
                    <a:lnTo>
                      <a:pt x="243" y="9"/>
                    </a:lnTo>
                    <a:lnTo>
                      <a:pt x="215" y="19"/>
                    </a:lnTo>
                    <a:lnTo>
                      <a:pt x="187" y="31"/>
                    </a:lnTo>
                    <a:lnTo>
                      <a:pt x="154" y="43"/>
                    </a:lnTo>
                    <a:lnTo>
                      <a:pt x="123" y="58"/>
                    </a:lnTo>
                    <a:lnTo>
                      <a:pt x="92" y="76"/>
                    </a:lnTo>
                    <a:lnTo>
                      <a:pt x="64" y="95"/>
                    </a:lnTo>
                    <a:lnTo>
                      <a:pt x="39" y="118"/>
                    </a:lnTo>
                    <a:lnTo>
                      <a:pt x="19" y="144"/>
                    </a:lnTo>
                    <a:lnTo>
                      <a:pt x="12" y="158"/>
                    </a:lnTo>
                    <a:lnTo>
                      <a:pt x="5" y="173"/>
                    </a:lnTo>
                    <a:lnTo>
                      <a:pt x="1" y="189"/>
                    </a:lnTo>
                    <a:lnTo>
                      <a:pt x="0" y="206"/>
                    </a:lnTo>
                    <a:lnTo>
                      <a:pt x="0" y="223"/>
                    </a:lnTo>
                    <a:lnTo>
                      <a:pt x="3" y="243"/>
                    </a:lnTo>
                    <a:lnTo>
                      <a:pt x="7" y="262"/>
                    </a:lnTo>
                    <a:lnTo>
                      <a:pt x="15" y="283"/>
                    </a:lnTo>
                    <a:lnTo>
                      <a:pt x="26" y="305"/>
                    </a:lnTo>
                    <a:lnTo>
                      <a:pt x="39" y="329"/>
                    </a:lnTo>
                    <a:lnTo>
                      <a:pt x="55" y="353"/>
                    </a:lnTo>
                    <a:lnTo>
                      <a:pt x="76" y="378"/>
                    </a:lnTo>
                    <a:lnTo>
                      <a:pt x="99" y="406"/>
                    </a:lnTo>
                    <a:lnTo>
                      <a:pt x="126" y="433"/>
                    </a:lnTo>
                    <a:lnTo>
                      <a:pt x="154" y="442"/>
                    </a:lnTo>
                    <a:lnTo>
                      <a:pt x="177" y="448"/>
                    </a:lnTo>
                    <a:lnTo>
                      <a:pt x="197" y="453"/>
                    </a:lnTo>
                    <a:lnTo>
                      <a:pt x="215" y="458"/>
                    </a:lnTo>
                    <a:lnTo>
                      <a:pt x="230" y="463"/>
                    </a:lnTo>
                    <a:lnTo>
                      <a:pt x="243" y="466"/>
                    </a:lnTo>
                    <a:lnTo>
                      <a:pt x="253" y="469"/>
                    </a:lnTo>
                    <a:lnTo>
                      <a:pt x="261" y="471"/>
                    </a:lnTo>
                    <a:lnTo>
                      <a:pt x="268" y="472"/>
                    </a:lnTo>
                    <a:lnTo>
                      <a:pt x="272" y="474"/>
                    </a:lnTo>
                    <a:lnTo>
                      <a:pt x="279" y="475"/>
                    </a:lnTo>
                    <a:lnTo>
                      <a:pt x="280" y="476"/>
                    </a:lnTo>
                    <a:lnTo>
                      <a:pt x="302" y="461"/>
                    </a:lnTo>
                    <a:lnTo>
                      <a:pt x="319" y="447"/>
                    </a:lnTo>
                    <a:lnTo>
                      <a:pt x="335" y="435"/>
                    </a:lnTo>
                    <a:lnTo>
                      <a:pt x="349" y="425"/>
                    </a:lnTo>
                    <a:lnTo>
                      <a:pt x="360" y="416"/>
                    </a:lnTo>
                    <a:lnTo>
                      <a:pt x="370" y="409"/>
                    </a:lnTo>
                    <a:lnTo>
                      <a:pt x="377" y="404"/>
                    </a:lnTo>
                    <a:lnTo>
                      <a:pt x="384" y="398"/>
                    </a:lnTo>
                    <a:lnTo>
                      <a:pt x="392" y="392"/>
                    </a:lnTo>
                    <a:lnTo>
                      <a:pt x="398" y="389"/>
                    </a:lnTo>
                    <a:lnTo>
                      <a:pt x="399" y="388"/>
                    </a:lnTo>
                    <a:lnTo>
                      <a:pt x="241" y="351"/>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41" name="Freeform 82"/>
              <p:cNvSpPr>
                <a:spLocks/>
              </p:cNvSpPr>
              <p:nvPr/>
            </p:nvSpPr>
            <p:spPr bwMode="auto">
              <a:xfrm>
                <a:off x="408" y="3207"/>
                <a:ext cx="421" cy="281"/>
              </a:xfrm>
              <a:custGeom>
                <a:avLst/>
                <a:gdLst>
                  <a:gd name="T0" fmla="*/ 23 w 421"/>
                  <a:gd name="T1" fmla="*/ 281 h 281"/>
                  <a:gd name="T2" fmla="*/ 12 w 421"/>
                  <a:gd name="T3" fmla="*/ 260 h 281"/>
                  <a:gd name="T4" fmla="*/ 4 w 421"/>
                  <a:gd name="T5" fmla="*/ 238 h 281"/>
                  <a:gd name="T6" fmla="*/ 0 w 421"/>
                  <a:gd name="T7" fmla="*/ 213 h 281"/>
                  <a:gd name="T8" fmla="*/ 1 w 421"/>
                  <a:gd name="T9" fmla="*/ 201 h 281"/>
                  <a:gd name="T10" fmla="*/ 2 w 421"/>
                  <a:gd name="T11" fmla="*/ 188 h 281"/>
                  <a:gd name="T12" fmla="*/ 6 w 421"/>
                  <a:gd name="T13" fmla="*/ 174 h 281"/>
                  <a:gd name="T14" fmla="*/ 13 w 421"/>
                  <a:gd name="T15" fmla="*/ 159 h 281"/>
                  <a:gd name="T16" fmla="*/ 21 w 421"/>
                  <a:gd name="T17" fmla="*/ 145 h 281"/>
                  <a:gd name="T18" fmla="*/ 32 w 421"/>
                  <a:gd name="T19" fmla="*/ 129 h 281"/>
                  <a:gd name="T20" fmla="*/ 46 w 421"/>
                  <a:gd name="T21" fmla="*/ 112 h 281"/>
                  <a:gd name="T22" fmla="*/ 63 w 421"/>
                  <a:gd name="T23" fmla="*/ 95 h 281"/>
                  <a:gd name="T24" fmla="*/ 83 w 421"/>
                  <a:gd name="T25" fmla="*/ 77 h 281"/>
                  <a:gd name="T26" fmla="*/ 106 w 421"/>
                  <a:gd name="T27" fmla="*/ 58 h 281"/>
                  <a:gd name="T28" fmla="*/ 131 w 421"/>
                  <a:gd name="T29" fmla="*/ 40 h 281"/>
                  <a:gd name="T30" fmla="*/ 158 w 421"/>
                  <a:gd name="T31" fmla="*/ 26 h 281"/>
                  <a:gd name="T32" fmla="*/ 184 w 421"/>
                  <a:gd name="T33" fmla="*/ 16 h 281"/>
                  <a:gd name="T34" fmla="*/ 211 w 421"/>
                  <a:gd name="T35" fmla="*/ 7 h 281"/>
                  <a:gd name="T36" fmla="*/ 238 w 421"/>
                  <a:gd name="T37" fmla="*/ 2 h 281"/>
                  <a:gd name="T38" fmla="*/ 263 w 421"/>
                  <a:gd name="T39" fmla="*/ 0 h 281"/>
                  <a:gd name="T40" fmla="*/ 289 w 421"/>
                  <a:gd name="T41" fmla="*/ 0 h 281"/>
                  <a:gd name="T42" fmla="*/ 312 w 421"/>
                  <a:gd name="T43" fmla="*/ 3 h 281"/>
                  <a:gd name="T44" fmla="*/ 335 w 421"/>
                  <a:gd name="T45" fmla="*/ 7 h 281"/>
                  <a:gd name="T46" fmla="*/ 355 w 421"/>
                  <a:gd name="T47" fmla="*/ 14 h 281"/>
                  <a:gd name="T48" fmla="*/ 373 w 421"/>
                  <a:gd name="T49" fmla="*/ 22 h 281"/>
                  <a:gd name="T50" fmla="*/ 389 w 421"/>
                  <a:gd name="T51" fmla="*/ 32 h 281"/>
                  <a:gd name="T52" fmla="*/ 403 w 421"/>
                  <a:gd name="T53" fmla="*/ 43 h 281"/>
                  <a:gd name="T54" fmla="*/ 412 w 421"/>
                  <a:gd name="T55" fmla="*/ 55 h 281"/>
                  <a:gd name="T56" fmla="*/ 419 w 421"/>
                  <a:gd name="T57" fmla="*/ 69 h 281"/>
                  <a:gd name="T58" fmla="*/ 421 w 421"/>
                  <a:gd name="T59" fmla="*/ 82 h 281"/>
                  <a:gd name="T60" fmla="*/ 412 w 421"/>
                  <a:gd name="T61" fmla="*/ 92 h 281"/>
                  <a:gd name="T62" fmla="*/ 404 w 421"/>
                  <a:gd name="T63" fmla="*/ 100 h 281"/>
                  <a:gd name="T64" fmla="*/ 390 w 421"/>
                  <a:gd name="T65" fmla="*/ 114 h 281"/>
                  <a:gd name="T66" fmla="*/ 381 w 421"/>
                  <a:gd name="T67" fmla="*/ 125 h 281"/>
                  <a:gd name="T68" fmla="*/ 374 w 421"/>
                  <a:gd name="T69" fmla="*/ 131 h 281"/>
                  <a:gd name="T70" fmla="*/ 370 w 421"/>
                  <a:gd name="T71" fmla="*/ 135 h 281"/>
                  <a:gd name="T72" fmla="*/ 367 w 421"/>
                  <a:gd name="T73" fmla="*/ 137 h 281"/>
                  <a:gd name="T74" fmla="*/ 367 w 421"/>
                  <a:gd name="T75" fmla="*/ 138 h 281"/>
                  <a:gd name="T76" fmla="*/ 367 w 421"/>
                  <a:gd name="T77" fmla="*/ 138 h 281"/>
                  <a:gd name="T78" fmla="*/ 366 w 421"/>
                  <a:gd name="T79" fmla="*/ 131 h 281"/>
                  <a:gd name="T80" fmla="*/ 363 w 421"/>
                  <a:gd name="T81" fmla="*/ 125 h 281"/>
                  <a:gd name="T82" fmla="*/ 355 w 421"/>
                  <a:gd name="T83" fmla="*/ 114 h 281"/>
                  <a:gd name="T84" fmla="*/ 340 w 421"/>
                  <a:gd name="T85" fmla="*/ 106 h 281"/>
                  <a:gd name="T86" fmla="*/ 323 w 421"/>
                  <a:gd name="T87" fmla="*/ 100 h 281"/>
                  <a:gd name="T88" fmla="*/ 301 w 421"/>
                  <a:gd name="T89" fmla="*/ 98 h 281"/>
                  <a:gd name="T90" fmla="*/ 277 w 421"/>
                  <a:gd name="T91" fmla="*/ 98 h 281"/>
                  <a:gd name="T92" fmla="*/ 251 w 421"/>
                  <a:gd name="T93" fmla="*/ 102 h 281"/>
                  <a:gd name="T94" fmla="*/ 225 w 421"/>
                  <a:gd name="T95" fmla="*/ 109 h 281"/>
                  <a:gd name="T96" fmla="*/ 200 w 421"/>
                  <a:gd name="T97" fmla="*/ 117 h 281"/>
                  <a:gd name="T98" fmla="*/ 175 w 421"/>
                  <a:gd name="T99" fmla="*/ 129 h 281"/>
                  <a:gd name="T100" fmla="*/ 152 w 421"/>
                  <a:gd name="T101" fmla="*/ 144 h 281"/>
                  <a:gd name="T102" fmla="*/ 133 w 421"/>
                  <a:gd name="T103" fmla="*/ 162 h 281"/>
                  <a:gd name="T104" fmla="*/ 119 w 421"/>
                  <a:gd name="T105" fmla="*/ 183 h 281"/>
                  <a:gd name="T106" fmla="*/ 108 w 421"/>
                  <a:gd name="T107" fmla="*/ 206 h 281"/>
                  <a:gd name="T108" fmla="*/ 104 w 421"/>
                  <a:gd name="T109" fmla="*/ 219 h 281"/>
                  <a:gd name="T110" fmla="*/ 102 w 421"/>
                  <a:gd name="T111" fmla="*/ 232 h 281"/>
                  <a:gd name="T112" fmla="*/ 102 w 421"/>
                  <a:gd name="T113" fmla="*/ 247 h 281"/>
                  <a:gd name="T114" fmla="*/ 104 w 421"/>
                  <a:gd name="T115" fmla="*/ 262 h 281"/>
                  <a:gd name="T116" fmla="*/ 23 w 421"/>
                  <a:gd name="T117" fmla="*/ 281 h 2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21" h="281">
                    <a:moveTo>
                      <a:pt x="23" y="281"/>
                    </a:moveTo>
                    <a:lnTo>
                      <a:pt x="12" y="260"/>
                    </a:lnTo>
                    <a:lnTo>
                      <a:pt x="4" y="238"/>
                    </a:lnTo>
                    <a:lnTo>
                      <a:pt x="0" y="213"/>
                    </a:lnTo>
                    <a:lnTo>
                      <a:pt x="1" y="201"/>
                    </a:lnTo>
                    <a:lnTo>
                      <a:pt x="2" y="188"/>
                    </a:lnTo>
                    <a:lnTo>
                      <a:pt x="6" y="174"/>
                    </a:lnTo>
                    <a:lnTo>
                      <a:pt x="13" y="159"/>
                    </a:lnTo>
                    <a:lnTo>
                      <a:pt x="21" y="145"/>
                    </a:lnTo>
                    <a:lnTo>
                      <a:pt x="32" y="129"/>
                    </a:lnTo>
                    <a:lnTo>
                      <a:pt x="46" y="112"/>
                    </a:lnTo>
                    <a:lnTo>
                      <a:pt x="63" y="95"/>
                    </a:lnTo>
                    <a:lnTo>
                      <a:pt x="83" y="77"/>
                    </a:lnTo>
                    <a:lnTo>
                      <a:pt x="106" y="58"/>
                    </a:lnTo>
                    <a:lnTo>
                      <a:pt x="131" y="40"/>
                    </a:lnTo>
                    <a:lnTo>
                      <a:pt x="158" y="26"/>
                    </a:lnTo>
                    <a:lnTo>
                      <a:pt x="184" y="16"/>
                    </a:lnTo>
                    <a:lnTo>
                      <a:pt x="211" y="7"/>
                    </a:lnTo>
                    <a:lnTo>
                      <a:pt x="238" y="2"/>
                    </a:lnTo>
                    <a:lnTo>
                      <a:pt x="263" y="0"/>
                    </a:lnTo>
                    <a:lnTo>
                      <a:pt x="289" y="0"/>
                    </a:lnTo>
                    <a:lnTo>
                      <a:pt x="312" y="3"/>
                    </a:lnTo>
                    <a:lnTo>
                      <a:pt x="335" y="7"/>
                    </a:lnTo>
                    <a:lnTo>
                      <a:pt x="355" y="14"/>
                    </a:lnTo>
                    <a:lnTo>
                      <a:pt x="373" y="22"/>
                    </a:lnTo>
                    <a:lnTo>
                      <a:pt x="389" y="32"/>
                    </a:lnTo>
                    <a:lnTo>
                      <a:pt x="403" y="43"/>
                    </a:lnTo>
                    <a:lnTo>
                      <a:pt x="412" y="55"/>
                    </a:lnTo>
                    <a:lnTo>
                      <a:pt x="419" y="69"/>
                    </a:lnTo>
                    <a:lnTo>
                      <a:pt x="421" y="82"/>
                    </a:lnTo>
                    <a:lnTo>
                      <a:pt x="412" y="92"/>
                    </a:lnTo>
                    <a:lnTo>
                      <a:pt x="404" y="100"/>
                    </a:lnTo>
                    <a:lnTo>
                      <a:pt x="390" y="114"/>
                    </a:lnTo>
                    <a:lnTo>
                      <a:pt x="381" y="125"/>
                    </a:lnTo>
                    <a:lnTo>
                      <a:pt x="374" y="131"/>
                    </a:lnTo>
                    <a:lnTo>
                      <a:pt x="370" y="135"/>
                    </a:lnTo>
                    <a:lnTo>
                      <a:pt x="367" y="137"/>
                    </a:lnTo>
                    <a:lnTo>
                      <a:pt x="367" y="138"/>
                    </a:lnTo>
                    <a:lnTo>
                      <a:pt x="366" y="131"/>
                    </a:lnTo>
                    <a:lnTo>
                      <a:pt x="363" y="125"/>
                    </a:lnTo>
                    <a:lnTo>
                      <a:pt x="355" y="114"/>
                    </a:lnTo>
                    <a:lnTo>
                      <a:pt x="340" y="106"/>
                    </a:lnTo>
                    <a:lnTo>
                      <a:pt x="323" y="100"/>
                    </a:lnTo>
                    <a:lnTo>
                      <a:pt x="301" y="98"/>
                    </a:lnTo>
                    <a:lnTo>
                      <a:pt x="277" y="98"/>
                    </a:lnTo>
                    <a:lnTo>
                      <a:pt x="251" y="102"/>
                    </a:lnTo>
                    <a:lnTo>
                      <a:pt x="225" y="109"/>
                    </a:lnTo>
                    <a:lnTo>
                      <a:pt x="200" y="117"/>
                    </a:lnTo>
                    <a:lnTo>
                      <a:pt x="175" y="129"/>
                    </a:lnTo>
                    <a:lnTo>
                      <a:pt x="152" y="144"/>
                    </a:lnTo>
                    <a:lnTo>
                      <a:pt x="133" y="162"/>
                    </a:lnTo>
                    <a:lnTo>
                      <a:pt x="119" y="183"/>
                    </a:lnTo>
                    <a:lnTo>
                      <a:pt x="108" y="206"/>
                    </a:lnTo>
                    <a:lnTo>
                      <a:pt x="104" y="219"/>
                    </a:lnTo>
                    <a:lnTo>
                      <a:pt x="102" y="232"/>
                    </a:lnTo>
                    <a:lnTo>
                      <a:pt x="102" y="247"/>
                    </a:lnTo>
                    <a:lnTo>
                      <a:pt x="104" y="262"/>
                    </a:lnTo>
                    <a:lnTo>
                      <a:pt x="23" y="281"/>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42" name="Freeform 83"/>
              <p:cNvSpPr>
                <a:spLocks/>
              </p:cNvSpPr>
              <p:nvPr/>
            </p:nvSpPr>
            <p:spPr bwMode="auto">
              <a:xfrm>
                <a:off x="335" y="3280"/>
                <a:ext cx="363" cy="224"/>
              </a:xfrm>
              <a:custGeom>
                <a:avLst/>
                <a:gdLst>
                  <a:gd name="T0" fmla="*/ 0 w 363"/>
                  <a:gd name="T1" fmla="*/ 96 h 224"/>
                  <a:gd name="T2" fmla="*/ 19 w 363"/>
                  <a:gd name="T3" fmla="*/ 85 h 224"/>
                  <a:gd name="T4" fmla="*/ 40 w 363"/>
                  <a:gd name="T5" fmla="*/ 77 h 224"/>
                  <a:gd name="T6" fmla="*/ 63 w 363"/>
                  <a:gd name="T7" fmla="*/ 72 h 224"/>
                  <a:gd name="T8" fmla="*/ 86 w 363"/>
                  <a:gd name="T9" fmla="*/ 67 h 224"/>
                  <a:gd name="T10" fmla="*/ 110 w 363"/>
                  <a:gd name="T11" fmla="*/ 66 h 224"/>
                  <a:gd name="T12" fmla="*/ 135 w 363"/>
                  <a:gd name="T13" fmla="*/ 67 h 224"/>
                  <a:gd name="T14" fmla="*/ 158 w 363"/>
                  <a:gd name="T15" fmla="*/ 72 h 224"/>
                  <a:gd name="T16" fmla="*/ 181 w 363"/>
                  <a:gd name="T17" fmla="*/ 78 h 224"/>
                  <a:gd name="T18" fmla="*/ 202 w 363"/>
                  <a:gd name="T19" fmla="*/ 86 h 224"/>
                  <a:gd name="T20" fmla="*/ 221 w 363"/>
                  <a:gd name="T21" fmla="*/ 98 h 224"/>
                  <a:gd name="T22" fmla="*/ 239 w 363"/>
                  <a:gd name="T23" fmla="*/ 112 h 224"/>
                  <a:gd name="T24" fmla="*/ 252 w 363"/>
                  <a:gd name="T25" fmla="*/ 129 h 224"/>
                  <a:gd name="T26" fmla="*/ 265 w 363"/>
                  <a:gd name="T27" fmla="*/ 148 h 224"/>
                  <a:gd name="T28" fmla="*/ 273 w 363"/>
                  <a:gd name="T29" fmla="*/ 171 h 224"/>
                  <a:gd name="T30" fmla="*/ 275 w 363"/>
                  <a:gd name="T31" fmla="*/ 196 h 224"/>
                  <a:gd name="T32" fmla="*/ 275 w 363"/>
                  <a:gd name="T33" fmla="*/ 224 h 224"/>
                  <a:gd name="T34" fmla="*/ 290 w 363"/>
                  <a:gd name="T35" fmla="*/ 221 h 224"/>
                  <a:gd name="T36" fmla="*/ 304 w 363"/>
                  <a:gd name="T37" fmla="*/ 218 h 224"/>
                  <a:gd name="T38" fmla="*/ 316 w 363"/>
                  <a:gd name="T39" fmla="*/ 216 h 224"/>
                  <a:gd name="T40" fmla="*/ 325 w 363"/>
                  <a:gd name="T41" fmla="*/ 214 h 224"/>
                  <a:gd name="T42" fmla="*/ 342 w 363"/>
                  <a:gd name="T43" fmla="*/ 212 h 224"/>
                  <a:gd name="T44" fmla="*/ 352 w 363"/>
                  <a:gd name="T45" fmla="*/ 210 h 224"/>
                  <a:gd name="T46" fmla="*/ 358 w 363"/>
                  <a:gd name="T47" fmla="*/ 208 h 224"/>
                  <a:gd name="T48" fmla="*/ 362 w 363"/>
                  <a:gd name="T49" fmla="*/ 208 h 224"/>
                  <a:gd name="T50" fmla="*/ 363 w 363"/>
                  <a:gd name="T51" fmla="*/ 208 h 224"/>
                  <a:gd name="T52" fmla="*/ 363 w 363"/>
                  <a:gd name="T53" fmla="*/ 208 h 224"/>
                  <a:gd name="T54" fmla="*/ 358 w 363"/>
                  <a:gd name="T55" fmla="*/ 164 h 224"/>
                  <a:gd name="T56" fmla="*/ 354 w 363"/>
                  <a:gd name="T57" fmla="*/ 142 h 224"/>
                  <a:gd name="T58" fmla="*/ 348 w 363"/>
                  <a:gd name="T59" fmla="*/ 122 h 224"/>
                  <a:gd name="T60" fmla="*/ 342 w 363"/>
                  <a:gd name="T61" fmla="*/ 102 h 224"/>
                  <a:gd name="T62" fmla="*/ 332 w 363"/>
                  <a:gd name="T63" fmla="*/ 84 h 224"/>
                  <a:gd name="T64" fmla="*/ 321 w 363"/>
                  <a:gd name="T65" fmla="*/ 66 h 224"/>
                  <a:gd name="T66" fmla="*/ 308 w 363"/>
                  <a:gd name="T67" fmla="*/ 52 h 224"/>
                  <a:gd name="T68" fmla="*/ 293 w 363"/>
                  <a:gd name="T69" fmla="*/ 38 h 224"/>
                  <a:gd name="T70" fmla="*/ 275 w 363"/>
                  <a:gd name="T71" fmla="*/ 25 h 224"/>
                  <a:gd name="T72" fmla="*/ 255 w 363"/>
                  <a:gd name="T73" fmla="*/ 16 h 224"/>
                  <a:gd name="T74" fmla="*/ 234 w 363"/>
                  <a:gd name="T75" fmla="*/ 8 h 224"/>
                  <a:gd name="T76" fmla="*/ 208 w 363"/>
                  <a:gd name="T77" fmla="*/ 3 h 224"/>
                  <a:gd name="T78" fmla="*/ 179 w 363"/>
                  <a:gd name="T79" fmla="*/ 0 h 224"/>
                  <a:gd name="T80" fmla="*/ 148 w 363"/>
                  <a:gd name="T81" fmla="*/ 0 h 224"/>
                  <a:gd name="T82" fmla="*/ 115 w 363"/>
                  <a:gd name="T83" fmla="*/ 3 h 224"/>
                  <a:gd name="T84" fmla="*/ 96 w 363"/>
                  <a:gd name="T85" fmla="*/ 13 h 224"/>
                  <a:gd name="T86" fmla="*/ 78 w 363"/>
                  <a:gd name="T87" fmla="*/ 21 h 224"/>
                  <a:gd name="T88" fmla="*/ 63 w 363"/>
                  <a:gd name="T89" fmla="*/ 28 h 224"/>
                  <a:gd name="T90" fmla="*/ 51 w 363"/>
                  <a:gd name="T91" fmla="*/ 35 h 224"/>
                  <a:gd name="T92" fmla="*/ 40 w 363"/>
                  <a:gd name="T93" fmla="*/ 40 h 224"/>
                  <a:gd name="T94" fmla="*/ 31 w 363"/>
                  <a:gd name="T95" fmla="*/ 44 h 224"/>
                  <a:gd name="T96" fmla="*/ 24 w 363"/>
                  <a:gd name="T97" fmla="*/ 48 h 224"/>
                  <a:gd name="T98" fmla="*/ 19 w 363"/>
                  <a:gd name="T99" fmla="*/ 51 h 224"/>
                  <a:gd name="T100" fmla="*/ 10 w 363"/>
                  <a:gd name="T101" fmla="*/ 55 h 224"/>
                  <a:gd name="T102" fmla="*/ 6 w 363"/>
                  <a:gd name="T103" fmla="*/ 57 h 224"/>
                  <a:gd name="T104" fmla="*/ 4 w 363"/>
                  <a:gd name="T105" fmla="*/ 58 h 224"/>
                  <a:gd name="T106" fmla="*/ 4 w 363"/>
                  <a:gd name="T107" fmla="*/ 58 h 224"/>
                  <a:gd name="T108" fmla="*/ 0 w 363"/>
                  <a:gd name="T109" fmla="*/ 96 h 2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3" h="224">
                    <a:moveTo>
                      <a:pt x="0" y="96"/>
                    </a:moveTo>
                    <a:lnTo>
                      <a:pt x="19" y="85"/>
                    </a:lnTo>
                    <a:lnTo>
                      <a:pt x="40" y="77"/>
                    </a:lnTo>
                    <a:lnTo>
                      <a:pt x="63" y="72"/>
                    </a:lnTo>
                    <a:lnTo>
                      <a:pt x="86" y="67"/>
                    </a:lnTo>
                    <a:lnTo>
                      <a:pt x="110" y="66"/>
                    </a:lnTo>
                    <a:lnTo>
                      <a:pt x="135" y="67"/>
                    </a:lnTo>
                    <a:lnTo>
                      <a:pt x="158" y="72"/>
                    </a:lnTo>
                    <a:lnTo>
                      <a:pt x="181" y="78"/>
                    </a:lnTo>
                    <a:lnTo>
                      <a:pt x="202" y="86"/>
                    </a:lnTo>
                    <a:lnTo>
                      <a:pt x="221" y="98"/>
                    </a:lnTo>
                    <a:lnTo>
                      <a:pt x="239" y="112"/>
                    </a:lnTo>
                    <a:lnTo>
                      <a:pt x="252" y="129"/>
                    </a:lnTo>
                    <a:lnTo>
                      <a:pt x="265" y="148"/>
                    </a:lnTo>
                    <a:lnTo>
                      <a:pt x="273" y="171"/>
                    </a:lnTo>
                    <a:lnTo>
                      <a:pt x="275" y="196"/>
                    </a:lnTo>
                    <a:lnTo>
                      <a:pt x="275" y="224"/>
                    </a:lnTo>
                    <a:lnTo>
                      <a:pt x="290" y="221"/>
                    </a:lnTo>
                    <a:lnTo>
                      <a:pt x="304" y="218"/>
                    </a:lnTo>
                    <a:lnTo>
                      <a:pt x="316" y="216"/>
                    </a:lnTo>
                    <a:lnTo>
                      <a:pt x="325" y="214"/>
                    </a:lnTo>
                    <a:lnTo>
                      <a:pt x="342" y="212"/>
                    </a:lnTo>
                    <a:lnTo>
                      <a:pt x="352" y="210"/>
                    </a:lnTo>
                    <a:lnTo>
                      <a:pt x="358" y="208"/>
                    </a:lnTo>
                    <a:lnTo>
                      <a:pt x="362" y="208"/>
                    </a:lnTo>
                    <a:lnTo>
                      <a:pt x="363" y="208"/>
                    </a:lnTo>
                    <a:lnTo>
                      <a:pt x="358" y="164"/>
                    </a:lnTo>
                    <a:lnTo>
                      <a:pt x="354" y="142"/>
                    </a:lnTo>
                    <a:lnTo>
                      <a:pt x="348" y="122"/>
                    </a:lnTo>
                    <a:lnTo>
                      <a:pt x="342" y="102"/>
                    </a:lnTo>
                    <a:lnTo>
                      <a:pt x="332" y="84"/>
                    </a:lnTo>
                    <a:lnTo>
                      <a:pt x="321" y="66"/>
                    </a:lnTo>
                    <a:lnTo>
                      <a:pt x="308" y="52"/>
                    </a:lnTo>
                    <a:lnTo>
                      <a:pt x="293" y="38"/>
                    </a:lnTo>
                    <a:lnTo>
                      <a:pt x="275" y="25"/>
                    </a:lnTo>
                    <a:lnTo>
                      <a:pt x="255" y="16"/>
                    </a:lnTo>
                    <a:lnTo>
                      <a:pt x="234" y="8"/>
                    </a:lnTo>
                    <a:lnTo>
                      <a:pt x="208" y="3"/>
                    </a:lnTo>
                    <a:lnTo>
                      <a:pt x="179" y="0"/>
                    </a:lnTo>
                    <a:lnTo>
                      <a:pt x="148" y="0"/>
                    </a:lnTo>
                    <a:lnTo>
                      <a:pt x="115" y="3"/>
                    </a:lnTo>
                    <a:lnTo>
                      <a:pt x="96" y="13"/>
                    </a:lnTo>
                    <a:lnTo>
                      <a:pt x="78" y="21"/>
                    </a:lnTo>
                    <a:lnTo>
                      <a:pt x="63" y="28"/>
                    </a:lnTo>
                    <a:lnTo>
                      <a:pt x="51" y="35"/>
                    </a:lnTo>
                    <a:lnTo>
                      <a:pt x="40" y="40"/>
                    </a:lnTo>
                    <a:lnTo>
                      <a:pt x="31" y="44"/>
                    </a:lnTo>
                    <a:lnTo>
                      <a:pt x="24" y="48"/>
                    </a:lnTo>
                    <a:lnTo>
                      <a:pt x="19" y="51"/>
                    </a:lnTo>
                    <a:lnTo>
                      <a:pt x="10" y="55"/>
                    </a:lnTo>
                    <a:lnTo>
                      <a:pt x="6" y="57"/>
                    </a:lnTo>
                    <a:lnTo>
                      <a:pt x="4" y="58"/>
                    </a:lnTo>
                    <a:lnTo>
                      <a:pt x="0" y="96"/>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43" name="Freeform 84"/>
              <p:cNvSpPr>
                <a:spLocks/>
              </p:cNvSpPr>
              <p:nvPr/>
            </p:nvSpPr>
            <p:spPr bwMode="auto">
              <a:xfrm>
                <a:off x="252" y="3184"/>
                <a:ext cx="376" cy="409"/>
              </a:xfrm>
              <a:custGeom>
                <a:avLst/>
                <a:gdLst>
                  <a:gd name="T0" fmla="*/ 154 w 376"/>
                  <a:gd name="T1" fmla="*/ 297 h 409"/>
                  <a:gd name="T2" fmla="*/ 118 w 376"/>
                  <a:gd name="T3" fmla="*/ 280 h 409"/>
                  <a:gd name="T4" fmla="*/ 99 w 376"/>
                  <a:gd name="T5" fmla="*/ 257 h 409"/>
                  <a:gd name="T6" fmla="*/ 95 w 376"/>
                  <a:gd name="T7" fmla="*/ 229 h 409"/>
                  <a:gd name="T8" fmla="*/ 106 w 376"/>
                  <a:gd name="T9" fmla="*/ 193 h 409"/>
                  <a:gd name="T10" fmla="*/ 126 w 376"/>
                  <a:gd name="T11" fmla="*/ 165 h 409"/>
                  <a:gd name="T12" fmla="*/ 158 w 376"/>
                  <a:gd name="T13" fmla="*/ 141 h 409"/>
                  <a:gd name="T14" fmla="*/ 202 w 376"/>
                  <a:gd name="T15" fmla="*/ 121 h 409"/>
                  <a:gd name="T16" fmla="*/ 254 w 376"/>
                  <a:gd name="T17" fmla="*/ 98 h 409"/>
                  <a:gd name="T18" fmla="*/ 302 w 376"/>
                  <a:gd name="T19" fmla="*/ 73 h 409"/>
                  <a:gd name="T20" fmla="*/ 338 w 376"/>
                  <a:gd name="T21" fmla="*/ 48 h 409"/>
                  <a:gd name="T22" fmla="*/ 367 w 376"/>
                  <a:gd name="T23" fmla="*/ 27 h 409"/>
                  <a:gd name="T24" fmla="*/ 357 w 376"/>
                  <a:gd name="T25" fmla="*/ 16 h 409"/>
                  <a:gd name="T26" fmla="*/ 326 w 376"/>
                  <a:gd name="T27" fmla="*/ 10 h 409"/>
                  <a:gd name="T28" fmla="*/ 304 w 376"/>
                  <a:gd name="T29" fmla="*/ 6 h 409"/>
                  <a:gd name="T30" fmla="*/ 283 w 376"/>
                  <a:gd name="T31" fmla="*/ 3 h 409"/>
                  <a:gd name="T32" fmla="*/ 272 w 376"/>
                  <a:gd name="T33" fmla="*/ 1 h 409"/>
                  <a:gd name="T34" fmla="*/ 269 w 376"/>
                  <a:gd name="T35" fmla="*/ 0 h 409"/>
                  <a:gd name="T36" fmla="*/ 234 w 376"/>
                  <a:gd name="T37" fmla="*/ 28 h 409"/>
                  <a:gd name="T38" fmla="*/ 206 w 376"/>
                  <a:gd name="T39" fmla="*/ 50 h 409"/>
                  <a:gd name="T40" fmla="*/ 160 w 376"/>
                  <a:gd name="T41" fmla="*/ 77 h 409"/>
                  <a:gd name="T42" fmla="*/ 123 w 376"/>
                  <a:gd name="T43" fmla="*/ 94 h 409"/>
                  <a:gd name="T44" fmla="*/ 79 w 376"/>
                  <a:gd name="T45" fmla="*/ 116 h 409"/>
                  <a:gd name="T46" fmla="*/ 37 w 376"/>
                  <a:gd name="T47" fmla="*/ 149 h 409"/>
                  <a:gd name="T48" fmla="*/ 7 w 376"/>
                  <a:gd name="T49" fmla="*/ 194 h 409"/>
                  <a:gd name="T50" fmla="*/ 0 w 376"/>
                  <a:gd name="T51" fmla="*/ 223 h 409"/>
                  <a:gd name="T52" fmla="*/ 3 w 376"/>
                  <a:gd name="T53" fmla="*/ 259 h 409"/>
                  <a:gd name="T54" fmla="*/ 14 w 376"/>
                  <a:gd name="T55" fmla="*/ 297 h 409"/>
                  <a:gd name="T56" fmla="*/ 29 w 376"/>
                  <a:gd name="T57" fmla="*/ 330 h 409"/>
                  <a:gd name="T58" fmla="*/ 42 w 376"/>
                  <a:gd name="T59" fmla="*/ 355 h 409"/>
                  <a:gd name="T60" fmla="*/ 69 w 376"/>
                  <a:gd name="T61" fmla="*/ 373 h 409"/>
                  <a:gd name="T62" fmla="*/ 88 w 376"/>
                  <a:gd name="T63" fmla="*/ 386 h 409"/>
                  <a:gd name="T64" fmla="*/ 111 w 376"/>
                  <a:gd name="T65" fmla="*/ 402 h 409"/>
                  <a:gd name="T66" fmla="*/ 119 w 376"/>
                  <a:gd name="T67" fmla="*/ 407 h 409"/>
                  <a:gd name="T68" fmla="*/ 120 w 376"/>
                  <a:gd name="T69" fmla="*/ 409 h 40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76" h="409">
                    <a:moveTo>
                      <a:pt x="179" y="304"/>
                    </a:moveTo>
                    <a:lnTo>
                      <a:pt x="154" y="297"/>
                    </a:lnTo>
                    <a:lnTo>
                      <a:pt x="134" y="289"/>
                    </a:lnTo>
                    <a:lnTo>
                      <a:pt x="118" y="280"/>
                    </a:lnTo>
                    <a:lnTo>
                      <a:pt x="106" y="269"/>
                    </a:lnTo>
                    <a:lnTo>
                      <a:pt x="99" y="257"/>
                    </a:lnTo>
                    <a:lnTo>
                      <a:pt x="95" y="245"/>
                    </a:lnTo>
                    <a:lnTo>
                      <a:pt x="95" y="229"/>
                    </a:lnTo>
                    <a:lnTo>
                      <a:pt x="99" y="211"/>
                    </a:lnTo>
                    <a:lnTo>
                      <a:pt x="106" y="193"/>
                    </a:lnTo>
                    <a:lnTo>
                      <a:pt x="114" y="178"/>
                    </a:lnTo>
                    <a:lnTo>
                      <a:pt x="126" y="165"/>
                    </a:lnTo>
                    <a:lnTo>
                      <a:pt x="141" y="153"/>
                    </a:lnTo>
                    <a:lnTo>
                      <a:pt x="158" y="141"/>
                    </a:lnTo>
                    <a:lnTo>
                      <a:pt x="179" y="132"/>
                    </a:lnTo>
                    <a:lnTo>
                      <a:pt x="202" y="121"/>
                    </a:lnTo>
                    <a:lnTo>
                      <a:pt x="229" y="110"/>
                    </a:lnTo>
                    <a:lnTo>
                      <a:pt x="254" y="98"/>
                    </a:lnTo>
                    <a:lnTo>
                      <a:pt x="279" y="86"/>
                    </a:lnTo>
                    <a:lnTo>
                      <a:pt x="302" y="73"/>
                    </a:lnTo>
                    <a:lnTo>
                      <a:pt x="321" y="60"/>
                    </a:lnTo>
                    <a:lnTo>
                      <a:pt x="338" y="48"/>
                    </a:lnTo>
                    <a:lnTo>
                      <a:pt x="353" y="37"/>
                    </a:lnTo>
                    <a:lnTo>
                      <a:pt x="367" y="27"/>
                    </a:lnTo>
                    <a:lnTo>
                      <a:pt x="376" y="19"/>
                    </a:lnTo>
                    <a:lnTo>
                      <a:pt x="357" y="16"/>
                    </a:lnTo>
                    <a:lnTo>
                      <a:pt x="341" y="12"/>
                    </a:lnTo>
                    <a:lnTo>
                      <a:pt x="326" y="10"/>
                    </a:lnTo>
                    <a:lnTo>
                      <a:pt x="315" y="8"/>
                    </a:lnTo>
                    <a:lnTo>
                      <a:pt x="304" y="6"/>
                    </a:lnTo>
                    <a:lnTo>
                      <a:pt x="295" y="5"/>
                    </a:lnTo>
                    <a:lnTo>
                      <a:pt x="283" y="3"/>
                    </a:lnTo>
                    <a:lnTo>
                      <a:pt x="276" y="1"/>
                    </a:lnTo>
                    <a:lnTo>
                      <a:pt x="272" y="1"/>
                    </a:lnTo>
                    <a:lnTo>
                      <a:pt x="269" y="0"/>
                    </a:lnTo>
                    <a:lnTo>
                      <a:pt x="252" y="16"/>
                    </a:lnTo>
                    <a:lnTo>
                      <a:pt x="234" y="28"/>
                    </a:lnTo>
                    <a:lnTo>
                      <a:pt x="219" y="41"/>
                    </a:lnTo>
                    <a:lnTo>
                      <a:pt x="206" y="50"/>
                    </a:lnTo>
                    <a:lnTo>
                      <a:pt x="176" y="68"/>
                    </a:lnTo>
                    <a:lnTo>
                      <a:pt x="160" y="77"/>
                    </a:lnTo>
                    <a:lnTo>
                      <a:pt x="143" y="85"/>
                    </a:lnTo>
                    <a:lnTo>
                      <a:pt x="123" y="94"/>
                    </a:lnTo>
                    <a:lnTo>
                      <a:pt x="102" y="104"/>
                    </a:lnTo>
                    <a:lnTo>
                      <a:pt x="79" y="116"/>
                    </a:lnTo>
                    <a:lnTo>
                      <a:pt x="57" y="131"/>
                    </a:lnTo>
                    <a:lnTo>
                      <a:pt x="37" y="149"/>
                    </a:lnTo>
                    <a:lnTo>
                      <a:pt x="20" y="169"/>
                    </a:lnTo>
                    <a:lnTo>
                      <a:pt x="7" y="194"/>
                    </a:lnTo>
                    <a:lnTo>
                      <a:pt x="3" y="208"/>
                    </a:lnTo>
                    <a:lnTo>
                      <a:pt x="0" y="223"/>
                    </a:lnTo>
                    <a:lnTo>
                      <a:pt x="0" y="240"/>
                    </a:lnTo>
                    <a:lnTo>
                      <a:pt x="3" y="259"/>
                    </a:lnTo>
                    <a:lnTo>
                      <a:pt x="7" y="278"/>
                    </a:lnTo>
                    <a:lnTo>
                      <a:pt x="14" y="297"/>
                    </a:lnTo>
                    <a:lnTo>
                      <a:pt x="20" y="314"/>
                    </a:lnTo>
                    <a:lnTo>
                      <a:pt x="29" y="330"/>
                    </a:lnTo>
                    <a:lnTo>
                      <a:pt x="35" y="344"/>
                    </a:lnTo>
                    <a:lnTo>
                      <a:pt x="42" y="355"/>
                    </a:lnTo>
                    <a:lnTo>
                      <a:pt x="56" y="364"/>
                    </a:lnTo>
                    <a:lnTo>
                      <a:pt x="69" y="373"/>
                    </a:lnTo>
                    <a:lnTo>
                      <a:pt x="79" y="380"/>
                    </a:lnTo>
                    <a:lnTo>
                      <a:pt x="88" y="386"/>
                    </a:lnTo>
                    <a:lnTo>
                      <a:pt x="102" y="395"/>
                    </a:lnTo>
                    <a:lnTo>
                      <a:pt x="111" y="402"/>
                    </a:lnTo>
                    <a:lnTo>
                      <a:pt x="116" y="405"/>
                    </a:lnTo>
                    <a:lnTo>
                      <a:pt x="119" y="407"/>
                    </a:lnTo>
                    <a:lnTo>
                      <a:pt x="120" y="409"/>
                    </a:lnTo>
                    <a:lnTo>
                      <a:pt x="179" y="304"/>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44" name="Freeform 85"/>
              <p:cNvSpPr>
                <a:spLocks/>
              </p:cNvSpPr>
              <p:nvPr/>
            </p:nvSpPr>
            <p:spPr bwMode="auto">
              <a:xfrm>
                <a:off x="564" y="3008"/>
                <a:ext cx="651" cy="668"/>
              </a:xfrm>
              <a:custGeom>
                <a:avLst/>
                <a:gdLst>
                  <a:gd name="T0" fmla="*/ 41 w 651"/>
                  <a:gd name="T1" fmla="*/ 103 h 668"/>
                  <a:gd name="T2" fmla="*/ 99 w 651"/>
                  <a:gd name="T3" fmla="*/ 50 h 668"/>
                  <a:gd name="T4" fmla="*/ 153 w 651"/>
                  <a:gd name="T5" fmla="*/ 16 h 668"/>
                  <a:gd name="T6" fmla="*/ 210 w 651"/>
                  <a:gd name="T7" fmla="*/ 0 h 668"/>
                  <a:gd name="T8" fmla="*/ 272 w 651"/>
                  <a:gd name="T9" fmla="*/ 4 h 668"/>
                  <a:gd name="T10" fmla="*/ 334 w 651"/>
                  <a:gd name="T11" fmla="*/ 22 h 668"/>
                  <a:gd name="T12" fmla="*/ 367 w 651"/>
                  <a:gd name="T13" fmla="*/ 48 h 668"/>
                  <a:gd name="T14" fmla="*/ 387 w 651"/>
                  <a:gd name="T15" fmla="*/ 97 h 668"/>
                  <a:gd name="T16" fmla="*/ 390 w 651"/>
                  <a:gd name="T17" fmla="*/ 156 h 668"/>
                  <a:gd name="T18" fmla="*/ 387 w 651"/>
                  <a:gd name="T19" fmla="*/ 179 h 668"/>
                  <a:gd name="T20" fmla="*/ 386 w 651"/>
                  <a:gd name="T21" fmla="*/ 201 h 668"/>
                  <a:gd name="T22" fmla="*/ 387 w 651"/>
                  <a:gd name="T23" fmla="*/ 259 h 668"/>
                  <a:gd name="T24" fmla="*/ 397 w 651"/>
                  <a:gd name="T25" fmla="*/ 317 h 668"/>
                  <a:gd name="T26" fmla="*/ 407 w 651"/>
                  <a:gd name="T27" fmla="*/ 341 h 668"/>
                  <a:gd name="T28" fmla="*/ 438 w 651"/>
                  <a:gd name="T29" fmla="*/ 366 h 668"/>
                  <a:gd name="T30" fmla="*/ 497 w 651"/>
                  <a:gd name="T31" fmla="*/ 386 h 668"/>
                  <a:gd name="T32" fmla="*/ 567 w 651"/>
                  <a:gd name="T33" fmla="*/ 409 h 668"/>
                  <a:gd name="T34" fmla="*/ 613 w 651"/>
                  <a:gd name="T35" fmla="*/ 435 h 668"/>
                  <a:gd name="T36" fmla="*/ 639 w 651"/>
                  <a:gd name="T37" fmla="*/ 462 h 668"/>
                  <a:gd name="T38" fmla="*/ 651 w 651"/>
                  <a:gd name="T39" fmla="*/ 510 h 668"/>
                  <a:gd name="T40" fmla="*/ 643 w 651"/>
                  <a:gd name="T41" fmla="*/ 569 h 668"/>
                  <a:gd name="T42" fmla="*/ 618 w 651"/>
                  <a:gd name="T43" fmla="*/ 626 h 668"/>
                  <a:gd name="T44" fmla="*/ 580 w 651"/>
                  <a:gd name="T45" fmla="*/ 668 h 668"/>
                  <a:gd name="T46" fmla="*/ 562 w 651"/>
                  <a:gd name="T47" fmla="*/ 632 h 668"/>
                  <a:gd name="T48" fmla="*/ 548 w 651"/>
                  <a:gd name="T49" fmla="*/ 609 h 668"/>
                  <a:gd name="T50" fmla="*/ 539 w 651"/>
                  <a:gd name="T51" fmla="*/ 591 h 668"/>
                  <a:gd name="T52" fmla="*/ 548 w 651"/>
                  <a:gd name="T53" fmla="*/ 570 h 668"/>
                  <a:gd name="T54" fmla="*/ 551 w 651"/>
                  <a:gd name="T55" fmla="*/ 519 h 668"/>
                  <a:gd name="T56" fmla="*/ 524 w 651"/>
                  <a:gd name="T57" fmla="*/ 488 h 668"/>
                  <a:gd name="T58" fmla="*/ 493 w 651"/>
                  <a:gd name="T59" fmla="*/ 479 h 668"/>
                  <a:gd name="T60" fmla="*/ 438 w 651"/>
                  <a:gd name="T61" fmla="*/ 459 h 668"/>
                  <a:gd name="T62" fmla="*/ 375 w 651"/>
                  <a:gd name="T63" fmla="*/ 422 h 668"/>
                  <a:gd name="T64" fmla="*/ 332 w 651"/>
                  <a:gd name="T65" fmla="*/ 381 h 668"/>
                  <a:gd name="T66" fmla="*/ 301 w 651"/>
                  <a:gd name="T67" fmla="*/ 327 h 668"/>
                  <a:gd name="T68" fmla="*/ 280 w 651"/>
                  <a:gd name="T69" fmla="*/ 256 h 668"/>
                  <a:gd name="T70" fmla="*/ 274 w 651"/>
                  <a:gd name="T71" fmla="*/ 182 h 668"/>
                  <a:gd name="T72" fmla="*/ 272 w 651"/>
                  <a:gd name="T73" fmla="*/ 138 h 668"/>
                  <a:gd name="T74" fmla="*/ 264 w 651"/>
                  <a:gd name="T75" fmla="*/ 109 h 668"/>
                  <a:gd name="T76" fmla="*/ 249 w 651"/>
                  <a:gd name="T77" fmla="*/ 92 h 668"/>
                  <a:gd name="T78" fmla="*/ 217 w 651"/>
                  <a:gd name="T79" fmla="*/ 89 h 668"/>
                  <a:gd name="T80" fmla="*/ 168 w 651"/>
                  <a:gd name="T81" fmla="*/ 101 h 668"/>
                  <a:gd name="T82" fmla="*/ 137 w 651"/>
                  <a:gd name="T83" fmla="*/ 121 h 668"/>
                  <a:gd name="T84" fmla="*/ 105 w 651"/>
                  <a:gd name="T85" fmla="*/ 153 h 668"/>
                  <a:gd name="T86" fmla="*/ 0 w 651"/>
                  <a:gd name="T87" fmla="*/ 150 h 6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51" h="668">
                    <a:moveTo>
                      <a:pt x="0" y="150"/>
                    </a:moveTo>
                    <a:lnTo>
                      <a:pt x="21" y="126"/>
                    </a:lnTo>
                    <a:lnTo>
                      <a:pt x="41" y="103"/>
                    </a:lnTo>
                    <a:lnTo>
                      <a:pt x="61" y="83"/>
                    </a:lnTo>
                    <a:lnTo>
                      <a:pt x="80" y="65"/>
                    </a:lnTo>
                    <a:lnTo>
                      <a:pt x="99" y="50"/>
                    </a:lnTo>
                    <a:lnTo>
                      <a:pt x="117" y="36"/>
                    </a:lnTo>
                    <a:lnTo>
                      <a:pt x="136" y="25"/>
                    </a:lnTo>
                    <a:lnTo>
                      <a:pt x="153" y="16"/>
                    </a:lnTo>
                    <a:lnTo>
                      <a:pt x="172" y="9"/>
                    </a:lnTo>
                    <a:lnTo>
                      <a:pt x="191" y="4"/>
                    </a:lnTo>
                    <a:lnTo>
                      <a:pt x="210" y="0"/>
                    </a:lnTo>
                    <a:lnTo>
                      <a:pt x="230" y="0"/>
                    </a:lnTo>
                    <a:lnTo>
                      <a:pt x="251" y="0"/>
                    </a:lnTo>
                    <a:lnTo>
                      <a:pt x="272" y="4"/>
                    </a:lnTo>
                    <a:lnTo>
                      <a:pt x="295" y="9"/>
                    </a:lnTo>
                    <a:lnTo>
                      <a:pt x="318" y="15"/>
                    </a:lnTo>
                    <a:lnTo>
                      <a:pt x="334" y="22"/>
                    </a:lnTo>
                    <a:lnTo>
                      <a:pt x="347" y="29"/>
                    </a:lnTo>
                    <a:lnTo>
                      <a:pt x="359" y="38"/>
                    </a:lnTo>
                    <a:lnTo>
                      <a:pt x="367" y="48"/>
                    </a:lnTo>
                    <a:lnTo>
                      <a:pt x="375" y="60"/>
                    </a:lnTo>
                    <a:lnTo>
                      <a:pt x="380" y="71"/>
                    </a:lnTo>
                    <a:lnTo>
                      <a:pt x="387" y="97"/>
                    </a:lnTo>
                    <a:lnTo>
                      <a:pt x="390" y="122"/>
                    </a:lnTo>
                    <a:lnTo>
                      <a:pt x="390" y="145"/>
                    </a:lnTo>
                    <a:lnTo>
                      <a:pt x="390" y="156"/>
                    </a:lnTo>
                    <a:lnTo>
                      <a:pt x="388" y="165"/>
                    </a:lnTo>
                    <a:lnTo>
                      <a:pt x="387" y="173"/>
                    </a:lnTo>
                    <a:lnTo>
                      <a:pt x="387" y="179"/>
                    </a:lnTo>
                    <a:lnTo>
                      <a:pt x="387" y="184"/>
                    </a:lnTo>
                    <a:lnTo>
                      <a:pt x="386" y="193"/>
                    </a:lnTo>
                    <a:lnTo>
                      <a:pt x="386" y="201"/>
                    </a:lnTo>
                    <a:lnTo>
                      <a:pt x="386" y="212"/>
                    </a:lnTo>
                    <a:lnTo>
                      <a:pt x="386" y="235"/>
                    </a:lnTo>
                    <a:lnTo>
                      <a:pt x="387" y="259"/>
                    </a:lnTo>
                    <a:lnTo>
                      <a:pt x="390" y="285"/>
                    </a:lnTo>
                    <a:lnTo>
                      <a:pt x="394" y="308"/>
                    </a:lnTo>
                    <a:lnTo>
                      <a:pt x="397" y="317"/>
                    </a:lnTo>
                    <a:lnTo>
                      <a:pt x="399" y="327"/>
                    </a:lnTo>
                    <a:lnTo>
                      <a:pt x="403" y="335"/>
                    </a:lnTo>
                    <a:lnTo>
                      <a:pt x="407" y="341"/>
                    </a:lnTo>
                    <a:lnTo>
                      <a:pt x="418" y="351"/>
                    </a:lnTo>
                    <a:lnTo>
                      <a:pt x="428" y="358"/>
                    </a:lnTo>
                    <a:lnTo>
                      <a:pt x="438" y="366"/>
                    </a:lnTo>
                    <a:lnTo>
                      <a:pt x="448" y="371"/>
                    </a:lnTo>
                    <a:lnTo>
                      <a:pt x="471" y="380"/>
                    </a:lnTo>
                    <a:lnTo>
                      <a:pt x="497" y="386"/>
                    </a:lnTo>
                    <a:lnTo>
                      <a:pt x="522" y="393"/>
                    </a:lnTo>
                    <a:lnTo>
                      <a:pt x="547" y="401"/>
                    </a:lnTo>
                    <a:lnTo>
                      <a:pt x="567" y="409"/>
                    </a:lnTo>
                    <a:lnTo>
                      <a:pt x="586" y="418"/>
                    </a:lnTo>
                    <a:lnTo>
                      <a:pt x="601" y="425"/>
                    </a:lnTo>
                    <a:lnTo>
                      <a:pt x="613" y="435"/>
                    </a:lnTo>
                    <a:lnTo>
                      <a:pt x="624" y="443"/>
                    </a:lnTo>
                    <a:lnTo>
                      <a:pt x="632" y="452"/>
                    </a:lnTo>
                    <a:lnTo>
                      <a:pt x="639" y="462"/>
                    </a:lnTo>
                    <a:lnTo>
                      <a:pt x="644" y="471"/>
                    </a:lnTo>
                    <a:lnTo>
                      <a:pt x="649" y="490"/>
                    </a:lnTo>
                    <a:lnTo>
                      <a:pt x="651" y="510"/>
                    </a:lnTo>
                    <a:lnTo>
                      <a:pt x="649" y="530"/>
                    </a:lnTo>
                    <a:lnTo>
                      <a:pt x="647" y="550"/>
                    </a:lnTo>
                    <a:lnTo>
                      <a:pt x="643" y="569"/>
                    </a:lnTo>
                    <a:lnTo>
                      <a:pt x="636" y="589"/>
                    </a:lnTo>
                    <a:lnTo>
                      <a:pt x="628" y="608"/>
                    </a:lnTo>
                    <a:lnTo>
                      <a:pt x="618" y="626"/>
                    </a:lnTo>
                    <a:lnTo>
                      <a:pt x="607" y="642"/>
                    </a:lnTo>
                    <a:lnTo>
                      <a:pt x="595" y="656"/>
                    </a:lnTo>
                    <a:lnTo>
                      <a:pt x="580" y="668"/>
                    </a:lnTo>
                    <a:lnTo>
                      <a:pt x="574" y="654"/>
                    </a:lnTo>
                    <a:lnTo>
                      <a:pt x="567" y="643"/>
                    </a:lnTo>
                    <a:lnTo>
                      <a:pt x="562" y="632"/>
                    </a:lnTo>
                    <a:lnTo>
                      <a:pt x="556" y="623"/>
                    </a:lnTo>
                    <a:lnTo>
                      <a:pt x="552" y="615"/>
                    </a:lnTo>
                    <a:lnTo>
                      <a:pt x="548" y="609"/>
                    </a:lnTo>
                    <a:lnTo>
                      <a:pt x="543" y="599"/>
                    </a:lnTo>
                    <a:lnTo>
                      <a:pt x="540" y="594"/>
                    </a:lnTo>
                    <a:lnTo>
                      <a:pt x="539" y="591"/>
                    </a:lnTo>
                    <a:lnTo>
                      <a:pt x="537" y="590"/>
                    </a:lnTo>
                    <a:lnTo>
                      <a:pt x="548" y="570"/>
                    </a:lnTo>
                    <a:lnTo>
                      <a:pt x="553" y="551"/>
                    </a:lnTo>
                    <a:lnTo>
                      <a:pt x="553" y="534"/>
                    </a:lnTo>
                    <a:lnTo>
                      <a:pt x="551" y="519"/>
                    </a:lnTo>
                    <a:lnTo>
                      <a:pt x="544" y="506"/>
                    </a:lnTo>
                    <a:lnTo>
                      <a:pt x="536" y="496"/>
                    </a:lnTo>
                    <a:lnTo>
                      <a:pt x="524" y="488"/>
                    </a:lnTo>
                    <a:lnTo>
                      <a:pt x="510" y="483"/>
                    </a:lnTo>
                    <a:lnTo>
                      <a:pt x="502" y="482"/>
                    </a:lnTo>
                    <a:lnTo>
                      <a:pt x="493" y="479"/>
                    </a:lnTo>
                    <a:lnTo>
                      <a:pt x="482" y="476"/>
                    </a:lnTo>
                    <a:lnTo>
                      <a:pt x="468" y="470"/>
                    </a:lnTo>
                    <a:lnTo>
                      <a:pt x="438" y="459"/>
                    </a:lnTo>
                    <a:lnTo>
                      <a:pt x="407" y="443"/>
                    </a:lnTo>
                    <a:lnTo>
                      <a:pt x="391" y="433"/>
                    </a:lnTo>
                    <a:lnTo>
                      <a:pt x="375" y="422"/>
                    </a:lnTo>
                    <a:lnTo>
                      <a:pt x="360" y="409"/>
                    </a:lnTo>
                    <a:lnTo>
                      <a:pt x="345" y="395"/>
                    </a:lnTo>
                    <a:lnTo>
                      <a:pt x="332" y="381"/>
                    </a:lnTo>
                    <a:lnTo>
                      <a:pt x="320" y="365"/>
                    </a:lnTo>
                    <a:lnTo>
                      <a:pt x="309" y="347"/>
                    </a:lnTo>
                    <a:lnTo>
                      <a:pt x="301" y="327"/>
                    </a:lnTo>
                    <a:lnTo>
                      <a:pt x="294" y="308"/>
                    </a:lnTo>
                    <a:lnTo>
                      <a:pt x="288" y="290"/>
                    </a:lnTo>
                    <a:lnTo>
                      <a:pt x="280" y="256"/>
                    </a:lnTo>
                    <a:lnTo>
                      <a:pt x="276" y="228"/>
                    </a:lnTo>
                    <a:lnTo>
                      <a:pt x="274" y="203"/>
                    </a:lnTo>
                    <a:lnTo>
                      <a:pt x="274" y="182"/>
                    </a:lnTo>
                    <a:lnTo>
                      <a:pt x="274" y="164"/>
                    </a:lnTo>
                    <a:lnTo>
                      <a:pt x="274" y="150"/>
                    </a:lnTo>
                    <a:lnTo>
                      <a:pt x="272" y="138"/>
                    </a:lnTo>
                    <a:lnTo>
                      <a:pt x="270" y="127"/>
                    </a:lnTo>
                    <a:lnTo>
                      <a:pt x="267" y="118"/>
                    </a:lnTo>
                    <a:lnTo>
                      <a:pt x="264" y="109"/>
                    </a:lnTo>
                    <a:lnTo>
                      <a:pt x="260" y="103"/>
                    </a:lnTo>
                    <a:lnTo>
                      <a:pt x="255" y="97"/>
                    </a:lnTo>
                    <a:lnTo>
                      <a:pt x="249" y="92"/>
                    </a:lnTo>
                    <a:lnTo>
                      <a:pt x="240" y="90"/>
                    </a:lnTo>
                    <a:lnTo>
                      <a:pt x="230" y="89"/>
                    </a:lnTo>
                    <a:lnTo>
                      <a:pt x="217" y="89"/>
                    </a:lnTo>
                    <a:lnTo>
                      <a:pt x="203" y="90"/>
                    </a:lnTo>
                    <a:lnTo>
                      <a:pt x="187" y="94"/>
                    </a:lnTo>
                    <a:lnTo>
                      <a:pt x="168" y="101"/>
                    </a:lnTo>
                    <a:lnTo>
                      <a:pt x="159" y="107"/>
                    </a:lnTo>
                    <a:lnTo>
                      <a:pt x="148" y="113"/>
                    </a:lnTo>
                    <a:lnTo>
                      <a:pt x="137" y="121"/>
                    </a:lnTo>
                    <a:lnTo>
                      <a:pt x="126" y="129"/>
                    </a:lnTo>
                    <a:lnTo>
                      <a:pt x="115" y="140"/>
                    </a:lnTo>
                    <a:lnTo>
                      <a:pt x="105" y="153"/>
                    </a:lnTo>
                    <a:lnTo>
                      <a:pt x="94" y="166"/>
                    </a:lnTo>
                    <a:lnTo>
                      <a:pt x="82" y="182"/>
                    </a:lnTo>
                    <a:lnTo>
                      <a:pt x="0" y="150"/>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45" name="Freeform 86"/>
              <p:cNvSpPr>
                <a:spLocks/>
              </p:cNvSpPr>
              <p:nvPr/>
            </p:nvSpPr>
            <p:spPr bwMode="auto">
              <a:xfrm>
                <a:off x="486" y="3532"/>
                <a:ext cx="700" cy="310"/>
              </a:xfrm>
              <a:custGeom>
                <a:avLst/>
                <a:gdLst>
                  <a:gd name="T0" fmla="*/ 514 w 700"/>
                  <a:gd name="T1" fmla="*/ 217 h 310"/>
                  <a:gd name="T2" fmla="*/ 479 w 700"/>
                  <a:gd name="T3" fmla="*/ 225 h 310"/>
                  <a:gd name="T4" fmla="*/ 442 w 700"/>
                  <a:gd name="T5" fmla="*/ 228 h 310"/>
                  <a:gd name="T6" fmla="*/ 400 w 700"/>
                  <a:gd name="T7" fmla="*/ 227 h 310"/>
                  <a:gd name="T8" fmla="*/ 349 w 700"/>
                  <a:gd name="T9" fmla="*/ 222 h 310"/>
                  <a:gd name="T10" fmla="*/ 293 w 700"/>
                  <a:gd name="T11" fmla="*/ 209 h 310"/>
                  <a:gd name="T12" fmla="*/ 237 w 700"/>
                  <a:gd name="T13" fmla="*/ 187 h 310"/>
                  <a:gd name="T14" fmla="*/ 185 w 700"/>
                  <a:gd name="T15" fmla="*/ 153 h 310"/>
                  <a:gd name="T16" fmla="*/ 145 w 700"/>
                  <a:gd name="T17" fmla="*/ 106 h 310"/>
                  <a:gd name="T18" fmla="*/ 116 w 700"/>
                  <a:gd name="T19" fmla="*/ 43 h 310"/>
                  <a:gd name="T20" fmla="*/ 91 w 700"/>
                  <a:gd name="T21" fmla="*/ 7 h 310"/>
                  <a:gd name="T22" fmla="*/ 60 w 700"/>
                  <a:gd name="T23" fmla="*/ 12 h 310"/>
                  <a:gd name="T24" fmla="*/ 35 w 700"/>
                  <a:gd name="T25" fmla="*/ 14 h 310"/>
                  <a:gd name="T26" fmla="*/ 15 w 700"/>
                  <a:gd name="T27" fmla="*/ 17 h 310"/>
                  <a:gd name="T28" fmla="*/ 3 w 700"/>
                  <a:gd name="T29" fmla="*/ 19 h 310"/>
                  <a:gd name="T30" fmla="*/ 0 w 700"/>
                  <a:gd name="T31" fmla="*/ 19 h 310"/>
                  <a:gd name="T32" fmla="*/ 12 w 700"/>
                  <a:gd name="T33" fmla="*/ 53 h 310"/>
                  <a:gd name="T34" fmla="*/ 33 w 700"/>
                  <a:gd name="T35" fmla="*/ 96 h 310"/>
                  <a:gd name="T36" fmla="*/ 64 w 700"/>
                  <a:gd name="T37" fmla="*/ 147 h 310"/>
                  <a:gd name="T38" fmla="*/ 108 w 700"/>
                  <a:gd name="T39" fmla="*/ 198 h 310"/>
                  <a:gd name="T40" fmla="*/ 166 w 700"/>
                  <a:gd name="T41" fmla="*/ 244 h 310"/>
                  <a:gd name="T42" fmla="*/ 242 w 700"/>
                  <a:gd name="T43" fmla="*/ 281 h 310"/>
                  <a:gd name="T44" fmla="*/ 334 w 700"/>
                  <a:gd name="T45" fmla="*/ 304 h 310"/>
                  <a:gd name="T46" fmla="*/ 387 w 700"/>
                  <a:gd name="T47" fmla="*/ 310 h 310"/>
                  <a:gd name="T48" fmla="*/ 446 w 700"/>
                  <a:gd name="T49" fmla="*/ 309 h 310"/>
                  <a:gd name="T50" fmla="*/ 502 w 700"/>
                  <a:gd name="T51" fmla="*/ 302 h 310"/>
                  <a:gd name="T52" fmla="*/ 556 w 700"/>
                  <a:gd name="T53" fmla="*/ 290 h 310"/>
                  <a:gd name="T54" fmla="*/ 606 w 700"/>
                  <a:gd name="T55" fmla="*/ 271 h 310"/>
                  <a:gd name="T56" fmla="*/ 649 w 700"/>
                  <a:gd name="T57" fmla="*/ 244 h 310"/>
                  <a:gd name="T58" fmla="*/ 680 w 700"/>
                  <a:gd name="T59" fmla="*/ 212 h 310"/>
                  <a:gd name="T60" fmla="*/ 698 w 700"/>
                  <a:gd name="T61" fmla="*/ 171 h 310"/>
                  <a:gd name="T62" fmla="*/ 698 w 700"/>
                  <a:gd name="T63" fmla="*/ 124 h 310"/>
                  <a:gd name="T64" fmla="*/ 679 w 700"/>
                  <a:gd name="T65" fmla="*/ 68 h 310"/>
                  <a:gd name="T66" fmla="*/ 663 w 700"/>
                  <a:gd name="T67" fmla="*/ 49 h 310"/>
                  <a:gd name="T68" fmla="*/ 640 w 700"/>
                  <a:gd name="T69" fmla="*/ 32 h 310"/>
                  <a:gd name="T70" fmla="*/ 579 w 700"/>
                  <a:gd name="T71" fmla="*/ 9 h 310"/>
                  <a:gd name="T72" fmla="*/ 512 w 700"/>
                  <a:gd name="T73" fmla="*/ 0 h 310"/>
                  <a:gd name="T74" fmla="*/ 471 w 700"/>
                  <a:gd name="T75" fmla="*/ 6 h 310"/>
                  <a:gd name="T76" fmla="*/ 438 w 700"/>
                  <a:gd name="T77" fmla="*/ 20 h 310"/>
                  <a:gd name="T78" fmla="*/ 399 w 700"/>
                  <a:gd name="T79" fmla="*/ 51 h 310"/>
                  <a:gd name="T80" fmla="*/ 377 w 700"/>
                  <a:gd name="T81" fmla="*/ 81 h 310"/>
                  <a:gd name="T82" fmla="*/ 370 w 700"/>
                  <a:gd name="T83" fmla="*/ 103 h 310"/>
                  <a:gd name="T84" fmla="*/ 370 w 700"/>
                  <a:gd name="T85" fmla="*/ 127 h 310"/>
                  <a:gd name="T86" fmla="*/ 379 w 700"/>
                  <a:gd name="T87" fmla="*/ 155 h 310"/>
                  <a:gd name="T88" fmla="*/ 398 w 700"/>
                  <a:gd name="T89" fmla="*/ 180 h 310"/>
                  <a:gd name="T90" fmla="*/ 427 w 700"/>
                  <a:gd name="T91" fmla="*/ 198 h 310"/>
                  <a:gd name="T92" fmla="*/ 465 w 700"/>
                  <a:gd name="T93" fmla="*/ 208 h 310"/>
                  <a:gd name="T94" fmla="*/ 506 w 700"/>
                  <a:gd name="T95" fmla="*/ 212 h 310"/>
                  <a:gd name="T96" fmla="*/ 545 w 700"/>
                  <a:gd name="T97" fmla="*/ 199 h 310"/>
                  <a:gd name="T98" fmla="*/ 571 w 700"/>
                  <a:gd name="T99" fmla="*/ 174 h 310"/>
                  <a:gd name="T100" fmla="*/ 584 w 700"/>
                  <a:gd name="T101" fmla="*/ 147 h 310"/>
                  <a:gd name="T102" fmla="*/ 568 w 700"/>
                  <a:gd name="T103" fmla="*/ 138 h 310"/>
                  <a:gd name="T104" fmla="*/ 538 w 700"/>
                  <a:gd name="T105" fmla="*/ 142 h 310"/>
                  <a:gd name="T106" fmla="*/ 514 w 700"/>
                  <a:gd name="T107" fmla="*/ 137 h 310"/>
                  <a:gd name="T108" fmla="*/ 504 w 700"/>
                  <a:gd name="T109" fmla="*/ 123 h 310"/>
                  <a:gd name="T110" fmla="*/ 510 w 700"/>
                  <a:gd name="T111" fmla="*/ 108 h 310"/>
                  <a:gd name="T112" fmla="*/ 527 w 700"/>
                  <a:gd name="T113" fmla="*/ 96 h 310"/>
                  <a:gd name="T114" fmla="*/ 549 w 700"/>
                  <a:gd name="T115" fmla="*/ 94 h 310"/>
                  <a:gd name="T116" fmla="*/ 565 w 700"/>
                  <a:gd name="T117" fmla="*/ 101 h 310"/>
                  <a:gd name="T118" fmla="*/ 580 w 700"/>
                  <a:gd name="T119" fmla="*/ 118 h 310"/>
                  <a:gd name="T120" fmla="*/ 527 w 700"/>
                  <a:gd name="T121" fmla="*/ 210 h 3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700" h="310">
                    <a:moveTo>
                      <a:pt x="527" y="210"/>
                    </a:moveTo>
                    <a:lnTo>
                      <a:pt x="514" y="217"/>
                    </a:lnTo>
                    <a:lnTo>
                      <a:pt x="498" y="222"/>
                    </a:lnTo>
                    <a:lnTo>
                      <a:pt x="479" y="225"/>
                    </a:lnTo>
                    <a:lnTo>
                      <a:pt x="458" y="227"/>
                    </a:lnTo>
                    <a:lnTo>
                      <a:pt x="442" y="228"/>
                    </a:lnTo>
                    <a:lnTo>
                      <a:pt x="423" y="228"/>
                    </a:lnTo>
                    <a:lnTo>
                      <a:pt x="400" y="227"/>
                    </a:lnTo>
                    <a:lnTo>
                      <a:pt x="376" y="225"/>
                    </a:lnTo>
                    <a:lnTo>
                      <a:pt x="349" y="222"/>
                    </a:lnTo>
                    <a:lnTo>
                      <a:pt x="322" y="216"/>
                    </a:lnTo>
                    <a:lnTo>
                      <a:pt x="293" y="209"/>
                    </a:lnTo>
                    <a:lnTo>
                      <a:pt x="265" y="200"/>
                    </a:lnTo>
                    <a:lnTo>
                      <a:pt x="237" y="187"/>
                    </a:lnTo>
                    <a:lnTo>
                      <a:pt x="211" y="172"/>
                    </a:lnTo>
                    <a:lnTo>
                      <a:pt x="185" y="153"/>
                    </a:lnTo>
                    <a:lnTo>
                      <a:pt x="164" y="132"/>
                    </a:lnTo>
                    <a:lnTo>
                      <a:pt x="145" y="106"/>
                    </a:lnTo>
                    <a:lnTo>
                      <a:pt x="128" y="76"/>
                    </a:lnTo>
                    <a:lnTo>
                      <a:pt x="116" y="43"/>
                    </a:lnTo>
                    <a:lnTo>
                      <a:pt x="110" y="5"/>
                    </a:lnTo>
                    <a:lnTo>
                      <a:pt x="91" y="7"/>
                    </a:lnTo>
                    <a:lnTo>
                      <a:pt x="73" y="10"/>
                    </a:lnTo>
                    <a:lnTo>
                      <a:pt x="60" y="12"/>
                    </a:lnTo>
                    <a:lnTo>
                      <a:pt x="46" y="13"/>
                    </a:lnTo>
                    <a:lnTo>
                      <a:pt x="35" y="14"/>
                    </a:lnTo>
                    <a:lnTo>
                      <a:pt x="27" y="15"/>
                    </a:lnTo>
                    <a:lnTo>
                      <a:pt x="15" y="17"/>
                    </a:lnTo>
                    <a:lnTo>
                      <a:pt x="7" y="18"/>
                    </a:lnTo>
                    <a:lnTo>
                      <a:pt x="3" y="19"/>
                    </a:lnTo>
                    <a:lnTo>
                      <a:pt x="0" y="19"/>
                    </a:lnTo>
                    <a:lnTo>
                      <a:pt x="5" y="34"/>
                    </a:lnTo>
                    <a:lnTo>
                      <a:pt x="12" y="53"/>
                    </a:lnTo>
                    <a:lnTo>
                      <a:pt x="20" y="73"/>
                    </a:lnTo>
                    <a:lnTo>
                      <a:pt x="33" y="96"/>
                    </a:lnTo>
                    <a:lnTo>
                      <a:pt x="46" y="122"/>
                    </a:lnTo>
                    <a:lnTo>
                      <a:pt x="64" y="147"/>
                    </a:lnTo>
                    <a:lnTo>
                      <a:pt x="84" y="172"/>
                    </a:lnTo>
                    <a:lnTo>
                      <a:pt x="108" y="198"/>
                    </a:lnTo>
                    <a:lnTo>
                      <a:pt x="135" y="222"/>
                    </a:lnTo>
                    <a:lnTo>
                      <a:pt x="166" y="244"/>
                    </a:lnTo>
                    <a:lnTo>
                      <a:pt x="201" y="264"/>
                    </a:lnTo>
                    <a:lnTo>
                      <a:pt x="242" y="281"/>
                    </a:lnTo>
                    <a:lnTo>
                      <a:pt x="285" y="295"/>
                    </a:lnTo>
                    <a:lnTo>
                      <a:pt x="334" y="304"/>
                    </a:lnTo>
                    <a:lnTo>
                      <a:pt x="360" y="308"/>
                    </a:lnTo>
                    <a:lnTo>
                      <a:pt x="387" y="310"/>
                    </a:lnTo>
                    <a:lnTo>
                      <a:pt x="416" y="310"/>
                    </a:lnTo>
                    <a:lnTo>
                      <a:pt x="446" y="309"/>
                    </a:lnTo>
                    <a:lnTo>
                      <a:pt x="473" y="307"/>
                    </a:lnTo>
                    <a:lnTo>
                      <a:pt x="502" y="302"/>
                    </a:lnTo>
                    <a:lnTo>
                      <a:pt x="529" y="297"/>
                    </a:lnTo>
                    <a:lnTo>
                      <a:pt x="556" y="290"/>
                    </a:lnTo>
                    <a:lnTo>
                      <a:pt x="581" y="281"/>
                    </a:lnTo>
                    <a:lnTo>
                      <a:pt x="606" y="271"/>
                    </a:lnTo>
                    <a:lnTo>
                      <a:pt x="629" y="258"/>
                    </a:lnTo>
                    <a:lnTo>
                      <a:pt x="649" y="244"/>
                    </a:lnTo>
                    <a:lnTo>
                      <a:pt x="667" y="229"/>
                    </a:lnTo>
                    <a:lnTo>
                      <a:pt x="680" y="212"/>
                    </a:lnTo>
                    <a:lnTo>
                      <a:pt x="691" y="193"/>
                    </a:lnTo>
                    <a:lnTo>
                      <a:pt x="698" y="171"/>
                    </a:lnTo>
                    <a:lnTo>
                      <a:pt x="700" y="148"/>
                    </a:lnTo>
                    <a:lnTo>
                      <a:pt x="698" y="124"/>
                    </a:lnTo>
                    <a:lnTo>
                      <a:pt x="691" y="96"/>
                    </a:lnTo>
                    <a:lnTo>
                      <a:pt x="679" y="68"/>
                    </a:lnTo>
                    <a:lnTo>
                      <a:pt x="672" y="58"/>
                    </a:lnTo>
                    <a:lnTo>
                      <a:pt x="663" y="49"/>
                    </a:lnTo>
                    <a:lnTo>
                      <a:pt x="652" y="40"/>
                    </a:lnTo>
                    <a:lnTo>
                      <a:pt x="640" y="32"/>
                    </a:lnTo>
                    <a:lnTo>
                      <a:pt x="611" y="18"/>
                    </a:lnTo>
                    <a:lnTo>
                      <a:pt x="579" y="9"/>
                    </a:lnTo>
                    <a:lnTo>
                      <a:pt x="545" y="2"/>
                    </a:lnTo>
                    <a:lnTo>
                      <a:pt x="512" y="0"/>
                    </a:lnTo>
                    <a:lnTo>
                      <a:pt x="483" y="2"/>
                    </a:lnTo>
                    <a:lnTo>
                      <a:pt x="471" y="6"/>
                    </a:lnTo>
                    <a:lnTo>
                      <a:pt x="458" y="10"/>
                    </a:lnTo>
                    <a:lnTo>
                      <a:pt x="438" y="20"/>
                    </a:lnTo>
                    <a:lnTo>
                      <a:pt x="418" y="34"/>
                    </a:lnTo>
                    <a:lnTo>
                      <a:pt x="399" y="51"/>
                    </a:lnTo>
                    <a:lnTo>
                      <a:pt x="384" y="70"/>
                    </a:lnTo>
                    <a:lnTo>
                      <a:pt x="377" y="81"/>
                    </a:lnTo>
                    <a:lnTo>
                      <a:pt x="373" y="91"/>
                    </a:lnTo>
                    <a:lnTo>
                      <a:pt x="370" y="103"/>
                    </a:lnTo>
                    <a:lnTo>
                      <a:pt x="369" y="114"/>
                    </a:lnTo>
                    <a:lnTo>
                      <a:pt x="370" y="127"/>
                    </a:lnTo>
                    <a:lnTo>
                      <a:pt x="373" y="141"/>
                    </a:lnTo>
                    <a:lnTo>
                      <a:pt x="379" y="155"/>
                    </a:lnTo>
                    <a:lnTo>
                      <a:pt x="387" y="168"/>
                    </a:lnTo>
                    <a:lnTo>
                      <a:pt x="398" y="180"/>
                    </a:lnTo>
                    <a:lnTo>
                      <a:pt x="411" y="190"/>
                    </a:lnTo>
                    <a:lnTo>
                      <a:pt x="427" y="198"/>
                    </a:lnTo>
                    <a:lnTo>
                      <a:pt x="445" y="204"/>
                    </a:lnTo>
                    <a:lnTo>
                      <a:pt x="465" y="208"/>
                    </a:lnTo>
                    <a:lnTo>
                      <a:pt x="485" y="212"/>
                    </a:lnTo>
                    <a:lnTo>
                      <a:pt x="506" y="212"/>
                    </a:lnTo>
                    <a:lnTo>
                      <a:pt x="527" y="210"/>
                    </a:lnTo>
                    <a:lnTo>
                      <a:pt x="545" y="199"/>
                    </a:lnTo>
                    <a:lnTo>
                      <a:pt x="560" y="186"/>
                    </a:lnTo>
                    <a:lnTo>
                      <a:pt x="571" y="174"/>
                    </a:lnTo>
                    <a:lnTo>
                      <a:pt x="579" y="162"/>
                    </a:lnTo>
                    <a:lnTo>
                      <a:pt x="584" y="147"/>
                    </a:lnTo>
                    <a:lnTo>
                      <a:pt x="584" y="131"/>
                    </a:lnTo>
                    <a:lnTo>
                      <a:pt x="568" y="138"/>
                    </a:lnTo>
                    <a:lnTo>
                      <a:pt x="553" y="141"/>
                    </a:lnTo>
                    <a:lnTo>
                      <a:pt x="538" y="142"/>
                    </a:lnTo>
                    <a:lnTo>
                      <a:pt x="525" y="141"/>
                    </a:lnTo>
                    <a:lnTo>
                      <a:pt x="514" y="137"/>
                    </a:lnTo>
                    <a:lnTo>
                      <a:pt x="507" y="130"/>
                    </a:lnTo>
                    <a:lnTo>
                      <a:pt x="504" y="123"/>
                    </a:lnTo>
                    <a:lnTo>
                      <a:pt x="506" y="115"/>
                    </a:lnTo>
                    <a:lnTo>
                      <a:pt x="510" y="108"/>
                    </a:lnTo>
                    <a:lnTo>
                      <a:pt x="516" y="101"/>
                    </a:lnTo>
                    <a:lnTo>
                      <a:pt x="527" y="96"/>
                    </a:lnTo>
                    <a:lnTo>
                      <a:pt x="541" y="94"/>
                    </a:lnTo>
                    <a:lnTo>
                      <a:pt x="549" y="94"/>
                    </a:lnTo>
                    <a:lnTo>
                      <a:pt x="557" y="97"/>
                    </a:lnTo>
                    <a:lnTo>
                      <a:pt x="565" y="101"/>
                    </a:lnTo>
                    <a:lnTo>
                      <a:pt x="571" y="105"/>
                    </a:lnTo>
                    <a:lnTo>
                      <a:pt x="580" y="118"/>
                    </a:lnTo>
                    <a:lnTo>
                      <a:pt x="584" y="131"/>
                    </a:lnTo>
                    <a:lnTo>
                      <a:pt x="527" y="2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46" name="Freeform 87"/>
              <p:cNvSpPr>
                <a:spLocks/>
              </p:cNvSpPr>
              <p:nvPr/>
            </p:nvSpPr>
            <p:spPr bwMode="auto">
              <a:xfrm>
                <a:off x="486" y="3532"/>
                <a:ext cx="700" cy="310"/>
              </a:xfrm>
              <a:custGeom>
                <a:avLst/>
                <a:gdLst>
                  <a:gd name="T0" fmla="*/ 514 w 700"/>
                  <a:gd name="T1" fmla="*/ 217 h 310"/>
                  <a:gd name="T2" fmla="*/ 479 w 700"/>
                  <a:gd name="T3" fmla="*/ 225 h 310"/>
                  <a:gd name="T4" fmla="*/ 442 w 700"/>
                  <a:gd name="T5" fmla="*/ 228 h 310"/>
                  <a:gd name="T6" fmla="*/ 400 w 700"/>
                  <a:gd name="T7" fmla="*/ 227 h 310"/>
                  <a:gd name="T8" fmla="*/ 349 w 700"/>
                  <a:gd name="T9" fmla="*/ 222 h 310"/>
                  <a:gd name="T10" fmla="*/ 293 w 700"/>
                  <a:gd name="T11" fmla="*/ 209 h 310"/>
                  <a:gd name="T12" fmla="*/ 237 w 700"/>
                  <a:gd name="T13" fmla="*/ 187 h 310"/>
                  <a:gd name="T14" fmla="*/ 185 w 700"/>
                  <a:gd name="T15" fmla="*/ 153 h 310"/>
                  <a:gd name="T16" fmla="*/ 145 w 700"/>
                  <a:gd name="T17" fmla="*/ 106 h 310"/>
                  <a:gd name="T18" fmla="*/ 116 w 700"/>
                  <a:gd name="T19" fmla="*/ 43 h 310"/>
                  <a:gd name="T20" fmla="*/ 91 w 700"/>
                  <a:gd name="T21" fmla="*/ 7 h 310"/>
                  <a:gd name="T22" fmla="*/ 60 w 700"/>
                  <a:gd name="T23" fmla="*/ 12 h 310"/>
                  <a:gd name="T24" fmla="*/ 35 w 700"/>
                  <a:gd name="T25" fmla="*/ 14 h 310"/>
                  <a:gd name="T26" fmla="*/ 15 w 700"/>
                  <a:gd name="T27" fmla="*/ 17 h 310"/>
                  <a:gd name="T28" fmla="*/ 3 w 700"/>
                  <a:gd name="T29" fmla="*/ 19 h 310"/>
                  <a:gd name="T30" fmla="*/ 0 w 700"/>
                  <a:gd name="T31" fmla="*/ 19 h 310"/>
                  <a:gd name="T32" fmla="*/ 12 w 700"/>
                  <a:gd name="T33" fmla="*/ 53 h 310"/>
                  <a:gd name="T34" fmla="*/ 33 w 700"/>
                  <a:gd name="T35" fmla="*/ 96 h 310"/>
                  <a:gd name="T36" fmla="*/ 64 w 700"/>
                  <a:gd name="T37" fmla="*/ 147 h 310"/>
                  <a:gd name="T38" fmla="*/ 108 w 700"/>
                  <a:gd name="T39" fmla="*/ 198 h 310"/>
                  <a:gd name="T40" fmla="*/ 166 w 700"/>
                  <a:gd name="T41" fmla="*/ 244 h 310"/>
                  <a:gd name="T42" fmla="*/ 242 w 700"/>
                  <a:gd name="T43" fmla="*/ 281 h 310"/>
                  <a:gd name="T44" fmla="*/ 334 w 700"/>
                  <a:gd name="T45" fmla="*/ 304 h 310"/>
                  <a:gd name="T46" fmla="*/ 387 w 700"/>
                  <a:gd name="T47" fmla="*/ 310 h 310"/>
                  <a:gd name="T48" fmla="*/ 446 w 700"/>
                  <a:gd name="T49" fmla="*/ 309 h 310"/>
                  <a:gd name="T50" fmla="*/ 502 w 700"/>
                  <a:gd name="T51" fmla="*/ 302 h 310"/>
                  <a:gd name="T52" fmla="*/ 556 w 700"/>
                  <a:gd name="T53" fmla="*/ 290 h 310"/>
                  <a:gd name="T54" fmla="*/ 606 w 700"/>
                  <a:gd name="T55" fmla="*/ 271 h 310"/>
                  <a:gd name="T56" fmla="*/ 649 w 700"/>
                  <a:gd name="T57" fmla="*/ 244 h 310"/>
                  <a:gd name="T58" fmla="*/ 680 w 700"/>
                  <a:gd name="T59" fmla="*/ 212 h 310"/>
                  <a:gd name="T60" fmla="*/ 698 w 700"/>
                  <a:gd name="T61" fmla="*/ 171 h 310"/>
                  <a:gd name="T62" fmla="*/ 698 w 700"/>
                  <a:gd name="T63" fmla="*/ 124 h 310"/>
                  <a:gd name="T64" fmla="*/ 679 w 700"/>
                  <a:gd name="T65" fmla="*/ 68 h 310"/>
                  <a:gd name="T66" fmla="*/ 663 w 700"/>
                  <a:gd name="T67" fmla="*/ 49 h 310"/>
                  <a:gd name="T68" fmla="*/ 640 w 700"/>
                  <a:gd name="T69" fmla="*/ 32 h 310"/>
                  <a:gd name="T70" fmla="*/ 579 w 700"/>
                  <a:gd name="T71" fmla="*/ 9 h 310"/>
                  <a:gd name="T72" fmla="*/ 512 w 700"/>
                  <a:gd name="T73" fmla="*/ 0 h 310"/>
                  <a:gd name="T74" fmla="*/ 471 w 700"/>
                  <a:gd name="T75" fmla="*/ 6 h 310"/>
                  <a:gd name="T76" fmla="*/ 438 w 700"/>
                  <a:gd name="T77" fmla="*/ 20 h 310"/>
                  <a:gd name="T78" fmla="*/ 399 w 700"/>
                  <a:gd name="T79" fmla="*/ 51 h 310"/>
                  <a:gd name="T80" fmla="*/ 377 w 700"/>
                  <a:gd name="T81" fmla="*/ 81 h 310"/>
                  <a:gd name="T82" fmla="*/ 370 w 700"/>
                  <a:gd name="T83" fmla="*/ 103 h 310"/>
                  <a:gd name="T84" fmla="*/ 370 w 700"/>
                  <a:gd name="T85" fmla="*/ 127 h 310"/>
                  <a:gd name="T86" fmla="*/ 379 w 700"/>
                  <a:gd name="T87" fmla="*/ 155 h 310"/>
                  <a:gd name="T88" fmla="*/ 398 w 700"/>
                  <a:gd name="T89" fmla="*/ 180 h 310"/>
                  <a:gd name="T90" fmla="*/ 427 w 700"/>
                  <a:gd name="T91" fmla="*/ 198 h 310"/>
                  <a:gd name="T92" fmla="*/ 465 w 700"/>
                  <a:gd name="T93" fmla="*/ 208 h 310"/>
                  <a:gd name="T94" fmla="*/ 506 w 700"/>
                  <a:gd name="T95" fmla="*/ 212 h 310"/>
                  <a:gd name="T96" fmla="*/ 545 w 700"/>
                  <a:gd name="T97" fmla="*/ 199 h 310"/>
                  <a:gd name="T98" fmla="*/ 571 w 700"/>
                  <a:gd name="T99" fmla="*/ 174 h 310"/>
                  <a:gd name="T100" fmla="*/ 584 w 700"/>
                  <a:gd name="T101" fmla="*/ 147 h 310"/>
                  <a:gd name="T102" fmla="*/ 568 w 700"/>
                  <a:gd name="T103" fmla="*/ 138 h 310"/>
                  <a:gd name="T104" fmla="*/ 538 w 700"/>
                  <a:gd name="T105" fmla="*/ 142 h 310"/>
                  <a:gd name="T106" fmla="*/ 514 w 700"/>
                  <a:gd name="T107" fmla="*/ 137 h 310"/>
                  <a:gd name="T108" fmla="*/ 504 w 700"/>
                  <a:gd name="T109" fmla="*/ 123 h 310"/>
                  <a:gd name="T110" fmla="*/ 510 w 700"/>
                  <a:gd name="T111" fmla="*/ 108 h 310"/>
                  <a:gd name="T112" fmla="*/ 527 w 700"/>
                  <a:gd name="T113" fmla="*/ 96 h 310"/>
                  <a:gd name="T114" fmla="*/ 549 w 700"/>
                  <a:gd name="T115" fmla="*/ 94 h 310"/>
                  <a:gd name="T116" fmla="*/ 565 w 700"/>
                  <a:gd name="T117" fmla="*/ 101 h 310"/>
                  <a:gd name="T118" fmla="*/ 580 w 700"/>
                  <a:gd name="T119" fmla="*/ 118 h 3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0" h="310">
                    <a:moveTo>
                      <a:pt x="527" y="210"/>
                    </a:moveTo>
                    <a:lnTo>
                      <a:pt x="514" y="217"/>
                    </a:lnTo>
                    <a:lnTo>
                      <a:pt x="498" y="222"/>
                    </a:lnTo>
                    <a:lnTo>
                      <a:pt x="479" y="225"/>
                    </a:lnTo>
                    <a:lnTo>
                      <a:pt x="458" y="227"/>
                    </a:lnTo>
                    <a:lnTo>
                      <a:pt x="442" y="228"/>
                    </a:lnTo>
                    <a:lnTo>
                      <a:pt x="423" y="228"/>
                    </a:lnTo>
                    <a:lnTo>
                      <a:pt x="400" y="227"/>
                    </a:lnTo>
                    <a:lnTo>
                      <a:pt x="376" y="225"/>
                    </a:lnTo>
                    <a:lnTo>
                      <a:pt x="349" y="222"/>
                    </a:lnTo>
                    <a:lnTo>
                      <a:pt x="322" y="216"/>
                    </a:lnTo>
                    <a:lnTo>
                      <a:pt x="293" y="209"/>
                    </a:lnTo>
                    <a:lnTo>
                      <a:pt x="265" y="200"/>
                    </a:lnTo>
                    <a:lnTo>
                      <a:pt x="237" y="187"/>
                    </a:lnTo>
                    <a:lnTo>
                      <a:pt x="211" y="172"/>
                    </a:lnTo>
                    <a:lnTo>
                      <a:pt x="185" y="153"/>
                    </a:lnTo>
                    <a:lnTo>
                      <a:pt x="164" y="132"/>
                    </a:lnTo>
                    <a:lnTo>
                      <a:pt x="145" y="106"/>
                    </a:lnTo>
                    <a:lnTo>
                      <a:pt x="128" y="76"/>
                    </a:lnTo>
                    <a:lnTo>
                      <a:pt x="116" y="43"/>
                    </a:lnTo>
                    <a:lnTo>
                      <a:pt x="110" y="5"/>
                    </a:lnTo>
                    <a:lnTo>
                      <a:pt x="91" y="7"/>
                    </a:lnTo>
                    <a:lnTo>
                      <a:pt x="73" y="10"/>
                    </a:lnTo>
                    <a:lnTo>
                      <a:pt x="60" y="12"/>
                    </a:lnTo>
                    <a:lnTo>
                      <a:pt x="46" y="13"/>
                    </a:lnTo>
                    <a:lnTo>
                      <a:pt x="35" y="14"/>
                    </a:lnTo>
                    <a:lnTo>
                      <a:pt x="27" y="15"/>
                    </a:lnTo>
                    <a:lnTo>
                      <a:pt x="15" y="17"/>
                    </a:lnTo>
                    <a:lnTo>
                      <a:pt x="7" y="18"/>
                    </a:lnTo>
                    <a:lnTo>
                      <a:pt x="3" y="19"/>
                    </a:lnTo>
                    <a:lnTo>
                      <a:pt x="0" y="19"/>
                    </a:lnTo>
                    <a:lnTo>
                      <a:pt x="5" y="34"/>
                    </a:lnTo>
                    <a:lnTo>
                      <a:pt x="12" y="53"/>
                    </a:lnTo>
                    <a:lnTo>
                      <a:pt x="20" y="73"/>
                    </a:lnTo>
                    <a:lnTo>
                      <a:pt x="33" y="96"/>
                    </a:lnTo>
                    <a:lnTo>
                      <a:pt x="46" y="122"/>
                    </a:lnTo>
                    <a:lnTo>
                      <a:pt x="64" y="147"/>
                    </a:lnTo>
                    <a:lnTo>
                      <a:pt x="84" y="172"/>
                    </a:lnTo>
                    <a:lnTo>
                      <a:pt x="108" y="198"/>
                    </a:lnTo>
                    <a:lnTo>
                      <a:pt x="135" y="222"/>
                    </a:lnTo>
                    <a:lnTo>
                      <a:pt x="166" y="244"/>
                    </a:lnTo>
                    <a:lnTo>
                      <a:pt x="201" y="264"/>
                    </a:lnTo>
                    <a:lnTo>
                      <a:pt x="242" y="281"/>
                    </a:lnTo>
                    <a:lnTo>
                      <a:pt x="285" y="295"/>
                    </a:lnTo>
                    <a:lnTo>
                      <a:pt x="334" y="304"/>
                    </a:lnTo>
                    <a:lnTo>
                      <a:pt x="360" y="308"/>
                    </a:lnTo>
                    <a:lnTo>
                      <a:pt x="387" y="310"/>
                    </a:lnTo>
                    <a:lnTo>
                      <a:pt x="416" y="310"/>
                    </a:lnTo>
                    <a:lnTo>
                      <a:pt x="446" y="309"/>
                    </a:lnTo>
                    <a:lnTo>
                      <a:pt x="473" y="307"/>
                    </a:lnTo>
                    <a:lnTo>
                      <a:pt x="502" y="302"/>
                    </a:lnTo>
                    <a:lnTo>
                      <a:pt x="529" y="297"/>
                    </a:lnTo>
                    <a:lnTo>
                      <a:pt x="556" y="290"/>
                    </a:lnTo>
                    <a:lnTo>
                      <a:pt x="581" y="281"/>
                    </a:lnTo>
                    <a:lnTo>
                      <a:pt x="606" y="271"/>
                    </a:lnTo>
                    <a:lnTo>
                      <a:pt x="629" y="258"/>
                    </a:lnTo>
                    <a:lnTo>
                      <a:pt x="649" y="244"/>
                    </a:lnTo>
                    <a:lnTo>
                      <a:pt x="667" y="229"/>
                    </a:lnTo>
                    <a:lnTo>
                      <a:pt x="680" y="212"/>
                    </a:lnTo>
                    <a:lnTo>
                      <a:pt x="691" y="193"/>
                    </a:lnTo>
                    <a:lnTo>
                      <a:pt x="698" y="171"/>
                    </a:lnTo>
                    <a:lnTo>
                      <a:pt x="700" y="148"/>
                    </a:lnTo>
                    <a:lnTo>
                      <a:pt x="698" y="124"/>
                    </a:lnTo>
                    <a:lnTo>
                      <a:pt x="691" y="96"/>
                    </a:lnTo>
                    <a:lnTo>
                      <a:pt x="679" y="68"/>
                    </a:lnTo>
                    <a:lnTo>
                      <a:pt x="672" y="58"/>
                    </a:lnTo>
                    <a:lnTo>
                      <a:pt x="663" y="49"/>
                    </a:lnTo>
                    <a:lnTo>
                      <a:pt x="652" y="40"/>
                    </a:lnTo>
                    <a:lnTo>
                      <a:pt x="640" y="32"/>
                    </a:lnTo>
                    <a:lnTo>
                      <a:pt x="611" y="18"/>
                    </a:lnTo>
                    <a:lnTo>
                      <a:pt x="579" y="9"/>
                    </a:lnTo>
                    <a:lnTo>
                      <a:pt x="545" y="2"/>
                    </a:lnTo>
                    <a:lnTo>
                      <a:pt x="512" y="0"/>
                    </a:lnTo>
                    <a:lnTo>
                      <a:pt x="483" y="2"/>
                    </a:lnTo>
                    <a:lnTo>
                      <a:pt x="471" y="6"/>
                    </a:lnTo>
                    <a:lnTo>
                      <a:pt x="458" y="10"/>
                    </a:lnTo>
                    <a:lnTo>
                      <a:pt x="438" y="20"/>
                    </a:lnTo>
                    <a:lnTo>
                      <a:pt x="418" y="34"/>
                    </a:lnTo>
                    <a:lnTo>
                      <a:pt x="399" y="51"/>
                    </a:lnTo>
                    <a:lnTo>
                      <a:pt x="384" y="70"/>
                    </a:lnTo>
                    <a:lnTo>
                      <a:pt x="377" y="81"/>
                    </a:lnTo>
                    <a:lnTo>
                      <a:pt x="373" y="91"/>
                    </a:lnTo>
                    <a:lnTo>
                      <a:pt x="370" y="103"/>
                    </a:lnTo>
                    <a:lnTo>
                      <a:pt x="369" y="114"/>
                    </a:lnTo>
                    <a:lnTo>
                      <a:pt x="370" y="127"/>
                    </a:lnTo>
                    <a:lnTo>
                      <a:pt x="373" y="141"/>
                    </a:lnTo>
                    <a:lnTo>
                      <a:pt x="379" y="155"/>
                    </a:lnTo>
                    <a:lnTo>
                      <a:pt x="387" y="168"/>
                    </a:lnTo>
                    <a:lnTo>
                      <a:pt x="398" y="180"/>
                    </a:lnTo>
                    <a:lnTo>
                      <a:pt x="411" y="190"/>
                    </a:lnTo>
                    <a:lnTo>
                      <a:pt x="427" y="198"/>
                    </a:lnTo>
                    <a:lnTo>
                      <a:pt x="445" y="204"/>
                    </a:lnTo>
                    <a:lnTo>
                      <a:pt x="465" y="208"/>
                    </a:lnTo>
                    <a:lnTo>
                      <a:pt x="485" y="212"/>
                    </a:lnTo>
                    <a:lnTo>
                      <a:pt x="506" y="212"/>
                    </a:lnTo>
                    <a:lnTo>
                      <a:pt x="527" y="210"/>
                    </a:lnTo>
                    <a:lnTo>
                      <a:pt x="545" y="199"/>
                    </a:lnTo>
                    <a:lnTo>
                      <a:pt x="560" y="186"/>
                    </a:lnTo>
                    <a:lnTo>
                      <a:pt x="571" y="174"/>
                    </a:lnTo>
                    <a:lnTo>
                      <a:pt x="579" y="162"/>
                    </a:lnTo>
                    <a:lnTo>
                      <a:pt x="584" y="147"/>
                    </a:lnTo>
                    <a:lnTo>
                      <a:pt x="584" y="131"/>
                    </a:lnTo>
                    <a:lnTo>
                      <a:pt x="568" y="138"/>
                    </a:lnTo>
                    <a:lnTo>
                      <a:pt x="553" y="141"/>
                    </a:lnTo>
                    <a:lnTo>
                      <a:pt x="538" y="142"/>
                    </a:lnTo>
                    <a:lnTo>
                      <a:pt x="525" y="141"/>
                    </a:lnTo>
                    <a:lnTo>
                      <a:pt x="514" y="137"/>
                    </a:lnTo>
                    <a:lnTo>
                      <a:pt x="507" y="130"/>
                    </a:lnTo>
                    <a:lnTo>
                      <a:pt x="504" y="123"/>
                    </a:lnTo>
                    <a:lnTo>
                      <a:pt x="506" y="115"/>
                    </a:lnTo>
                    <a:lnTo>
                      <a:pt x="510" y="108"/>
                    </a:lnTo>
                    <a:lnTo>
                      <a:pt x="516" y="101"/>
                    </a:lnTo>
                    <a:lnTo>
                      <a:pt x="527" y="96"/>
                    </a:lnTo>
                    <a:lnTo>
                      <a:pt x="541" y="94"/>
                    </a:lnTo>
                    <a:lnTo>
                      <a:pt x="549" y="94"/>
                    </a:lnTo>
                    <a:lnTo>
                      <a:pt x="557" y="97"/>
                    </a:lnTo>
                    <a:lnTo>
                      <a:pt x="565" y="101"/>
                    </a:lnTo>
                    <a:lnTo>
                      <a:pt x="571" y="105"/>
                    </a:lnTo>
                    <a:lnTo>
                      <a:pt x="580" y="118"/>
                    </a:lnTo>
                    <a:lnTo>
                      <a:pt x="584" y="131"/>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47" name="Freeform 88"/>
              <p:cNvSpPr>
                <a:spLocks/>
              </p:cNvSpPr>
              <p:nvPr/>
            </p:nvSpPr>
            <p:spPr bwMode="auto">
              <a:xfrm>
                <a:off x="343" y="3086"/>
                <a:ext cx="538" cy="480"/>
              </a:xfrm>
              <a:custGeom>
                <a:avLst/>
                <a:gdLst>
                  <a:gd name="T0" fmla="*/ 39 w 538"/>
                  <a:gd name="T1" fmla="*/ 1 h 480"/>
                  <a:gd name="T2" fmla="*/ 59 w 538"/>
                  <a:gd name="T3" fmla="*/ 0 h 480"/>
                  <a:gd name="T4" fmla="*/ 77 w 538"/>
                  <a:gd name="T5" fmla="*/ 6 h 480"/>
                  <a:gd name="T6" fmla="*/ 94 w 538"/>
                  <a:gd name="T7" fmla="*/ 23 h 480"/>
                  <a:gd name="T8" fmla="*/ 108 w 538"/>
                  <a:gd name="T9" fmla="*/ 41 h 480"/>
                  <a:gd name="T10" fmla="*/ 134 w 538"/>
                  <a:gd name="T11" fmla="*/ 64 h 480"/>
                  <a:gd name="T12" fmla="*/ 173 w 538"/>
                  <a:gd name="T13" fmla="*/ 81 h 480"/>
                  <a:gd name="T14" fmla="*/ 213 w 538"/>
                  <a:gd name="T15" fmla="*/ 84 h 480"/>
                  <a:gd name="T16" fmla="*/ 259 w 538"/>
                  <a:gd name="T17" fmla="*/ 80 h 480"/>
                  <a:gd name="T18" fmla="*/ 319 w 538"/>
                  <a:gd name="T19" fmla="*/ 76 h 480"/>
                  <a:gd name="T20" fmla="*/ 376 w 538"/>
                  <a:gd name="T21" fmla="*/ 81 h 480"/>
                  <a:gd name="T22" fmla="*/ 420 w 538"/>
                  <a:gd name="T23" fmla="*/ 96 h 480"/>
                  <a:gd name="T24" fmla="*/ 451 w 538"/>
                  <a:gd name="T25" fmla="*/ 111 h 480"/>
                  <a:gd name="T26" fmla="*/ 493 w 538"/>
                  <a:gd name="T27" fmla="*/ 140 h 480"/>
                  <a:gd name="T28" fmla="*/ 527 w 538"/>
                  <a:gd name="T29" fmla="*/ 190 h 480"/>
                  <a:gd name="T30" fmla="*/ 536 w 538"/>
                  <a:gd name="T31" fmla="*/ 219 h 480"/>
                  <a:gd name="T32" fmla="*/ 538 w 538"/>
                  <a:gd name="T33" fmla="*/ 253 h 480"/>
                  <a:gd name="T34" fmla="*/ 530 w 538"/>
                  <a:gd name="T35" fmla="*/ 288 h 480"/>
                  <a:gd name="T36" fmla="*/ 512 w 538"/>
                  <a:gd name="T37" fmla="*/ 326 h 480"/>
                  <a:gd name="T38" fmla="*/ 485 w 538"/>
                  <a:gd name="T39" fmla="*/ 365 h 480"/>
                  <a:gd name="T40" fmla="*/ 439 w 538"/>
                  <a:gd name="T41" fmla="*/ 408 h 480"/>
                  <a:gd name="T42" fmla="*/ 374 w 538"/>
                  <a:gd name="T43" fmla="*/ 444 h 480"/>
                  <a:gd name="T44" fmla="*/ 312 w 538"/>
                  <a:gd name="T45" fmla="*/ 464 h 480"/>
                  <a:gd name="T46" fmla="*/ 262 w 538"/>
                  <a:gd name="T47" fmla="*/ 473 h 480"/>
                  <a:gd name="T48" fmla="*/ 205 w 538"/>
                  <a:gd name="T49" fmla="*/ 479 h 480"/>
                  <a:gd name="T50" fmla="*/ 173 w 538"/>
                  <a:gd name="T51" fmla="*/ 467 h 480"/>
                  <a:gd name="T52" fmla="*/ 170 w 538"/>
                  <a:gd name="T53" fmla="*/ 445 h 480"/>
                  <a:gd name="T54" fmla="*/ 167 w 538"/>
                  <a:gd name="T55" fmla="*/ 429 h 480"/>
                  <a:gd name="T56" fmla="*/ 166 w 538"/>
                  <a:gd name="T57" fmla="*/ 415 h 480"/>
                  <a:gd name="T58" fmla="*/ 165 w 538"/>
                  <a:gd name="T59" fmla="*/ 407 h 480"/>
                  <a:gd name="T60" fmla="*/ 165 w 538"/>
                  <a:gd name="T61" fmla="*/ 406 h 480"/>
                  <a:gd name="T62" fmla="*/ 244 w 538"/>
                  <a:gd name="T63" fmla="*/ 400 h 480"/>
                  <a:gd name="T64" fmla="*/ 301 w 538"/>
                  <a:gd name="T65" fmla="*/ 387 h 480"/>
                  <a:gd name="T66" fmla="*/ 334 w 538"/>
                  <a:gd name="T67" fmla="*/ 373 h 480"/>
                  <a:gd name="T68" fmla="*/ 365 w 538"/>
                  <a:gd name="T69" fmla="*/ 353 h 480"/>
                  <a:gd name="T70" fmla="*/ 389 w 538"/>
                  <a:gd name="T71" fmla="*/ 327 h 480"/>
                  <a:gd name="T72" fmla="*/ 411 w 538"/>
                  <a:gd name="T73" fmla="*/ 291 h 480"/>
                  <a:gd name="T74" fmla="*/ 423 w 538"/>
                  <a:gd name="T75" fmla="*/ 251 h 480"/>
                  <a:gd name="T76" fmla="*/ 424 w 538"/>
                  <a:gd name="T77" fmla="*/ 218 h 480"/>
                  <a:gd name="T78" fmla="*/ 416 w 538"/>
                  <a:gd name="T79" fmla="*/ 192 h 480"/>
                  <a:gd name="T80" fmla="*/ 400 w 538"/>
                  <a:gd name="T81" fmla="*/ 172 h 480"/>
                  <a:gd name="T82" fmla="*/ 378 w 538"/>
                  <a:gd name="T83" fmla="*/ 157 h 480"/>
                  <a:gd name="T84" fmla="*/ 353 w 538"/>
                  <a:gd name="T85" fmla="*/ 147 h 480"/>
                  <a:gd name="T86" fmla="*/ 312 w 538"/>
                  <a:gd name="T87" fmla="*/ 143 h 480"/>
                  <a:gd name="T88" fmla="*/ 261 w 538"/>
                  <a:gd name="T89" fmla="*/ 150 h 480"/>
                  <a:gd name="T90" fmla="*/ 201 w 538"/>
                  <a:gd name="T91" fmla="*/ 155 h 480"/>
                  <a:gd name="T92" fmla="*/ 167 w 538"/>
                  <a:gd name="T93" fmla="*/ 153 h 480"/>
                  <a:gd name="T94" fmla="*/ 132 w 538"/>
                  <a:gd name="T95" fmla="*/ 143 h 480"/>
                  <a:gd name="T96" fmla="*/ 94 w 538"/>
                  <a:gd name="T97" fmla="*/ 126 h 480"/>
                  <a:gd name="T98" fmla="*/ 55 w 538"/>
                  <a:gd name="T99" fmla="*/ 100 h 480"/>
                  <a:gd name="T100" fmla="*/ 13 w 538"/>
                  <a:gd name="T101" fmla="*/ 61 h 480"/>
                  <a:gd name="T102" fmla="*/ 4 w 538"/>
                  <a:gd name="T103" fmla="*/ 48 h 480"/>
                  <a:gd name="T104" fmla="*/ 0 w 538"/>
                  <a:gd name="T105" fmla="*/ 28 h 480"/>
                  <a:gd name="T106" fmla="*/ 9 w 538"/>
                  <a:gd name="T107" fmla="*/ 14 h 480"/>
                  <a:gd name="T108" fmla="*/ 23 w 538"/>
                  <a:gd name="T109" fmla="*/ 7 h 480"/>
                  <a:gd name="T110" fmla="*/ 27 w 538"/>
                  <a:gd name="T111" fmla="*/ 5 h 48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38" h="480">
                    <a:moveTo>
                      <a:pt x="27" y="5"/>
                    </a:moveTo>
                    <a:lnTo>
                      <a:pt x="39" y="1"/>
                    </a:lnTo>
                    <a:lnTo>
                      <a:pt x="50" y="0"/>
                    </a:lnTo>
                    <a:lnTo>
                      <a:pt x="59" y="0"/>
                    </a:lnTo>
                    <a:lnTo>
                      <a:pt x="69" y="2"/>
                    </a:lnTo>
                    <a:lnTo>
                      <a:pt x="77" y="6"/>
                    </a:lnTo>
                    <a:lnTo>
                      <a:pt x="84" y="10"/>
                    </a:lnTo>
                    <a:lnTo>
                      <a:pt x="94" y="23"/>
                    </a:lnTo>
                    <a:lnTo>
                      <a:pt x="100" y="31"/>
                    </a:lnTo>
                    <a:lnTo>
                      <a:pt x="108" y="41"/>
                    </a:lnTo>
                    <a:lnTo>
                      <a:pt x="119" y="52"/>
                    </a:lnTo>
                    <a:lnTo>
                      <a:pt x="134" y="64"/>
                    </a:lnTo>
                    <a:lnTo>
                      <a:pt x="151" y="73"/>
                    </a:lnTo>
                    <a:lnTo>
                      <a:pt x="173" y="81"/>
                    </a:lnTo>
                    <a:lnTo>
                      <a:pt x="198" y="84"/>
                    </a:lnTo>
                    <a:lnTo>
                      <a:pt x="213" y="84"/>
                    </a:lnTo>
                    <a:lnTo>
                      <a:pt x="230" y="83"/>
                    </a:lnTo>
                    <a:lnTo>
                      <a:pt x="259" y="80"/>
                    </a:lnTo>
                    <a:lnTo>
                      <a:pt x="290" y="77"/>
                    </a:lnTo>
                    <a:lnTo>
                      <a:pt x="319" y="76"/>
                    </a:lnTo>
                    <a:lnTo>
                      <a:pt x="346" y="77"/>
                    </a:lnTo>
                    <a:lnTo>
                      <a:pt x="376" y="81"/>
                    </a:lnTo>
                    <a:lnTo>
                      <a:pt x="405" y="90"/>
                    </a:lnTo>
                    <a:lnTo>
                      <a:pt x="420" y="96"/>
                    </a:lnTo>
                    <a:lnTo>
                      <a:pt x="435" y="103"/>
                    </a:lnTo>
                    <a:lnTo>
                      <a:pt x="451" y="111"/>
                    </a:lnTo>
                    <a:lnTo>
                      <a:pt x="469" y="122"/>
                    </a:lnTo>
                    <a:lnTo>
                      <a:pt x="493" y="140"/>
                    </a:lnTo>
                    <a:lnTo>
                      <a:pt x="512" y="163"/>
                    </a:lnTo>
                    <a:lnTo>
                      <a:pt x="527" y="190"/>
                    </a:lnTo>
                    <a:lnTo>
                      <a:pt x="532" y="204"/>
                    </a:lnTo>
                    <a:lnTo>
                      <a:pt x="536" y="219"/>
                    </a:lnTo>
                    <a:lnTo>
                      <a:pt x="538" y="235"/>
                    </a:lnTo>
                    <a:lnTo>
                      <a:pt x="538" y="253"/>
                    </a:lnTo>
                    <a:lnTo>
                      <a:pt x="535" y="270"/>
                    </a:lnTo>
                    <a:lnTo>
                      <a:pt x="530" y="288"/>
                    </a:lnTo>
                    <a:lnTo>
                      <a:pt x="523" y="307"/>
                    </a:lnTo>
                    <a:lnTo>
                      <a:pt x="512" y="326"/>
                    </a:lnTo>
                    <a:lnTo>
                      <a:pt x="500" y="345"/>
                    </a:lnTo>
                    <a:lnTo>
                      <a:pt x="485" y="365"/>
                    </a:lnTo>
                    <a:lnTo>
                      <a:pt x="463" y="387"/>
                    </a:lnTo>
                    <a:lnTo>
                      <a:pt x="439" y="408"/>
                    </a:lnTo>
                    <a:lnTo>
                      <a:pt x="409" y="427"/>
                    </a:lnTo>
                    <a:lnTo>
                      <a:pt x="374" y="444"/>
                    </a:lnTo>
                    <a:lnTo>
                      <a:pt x="335" y="458"/>
                    </a:lnTo>
                    <a:lnTo>
                      <a:pt x="312" y="464"/>
                    </a:lnTo>
                    <a:lnTo>
                      <a:pt x="288" y="470"/>
                    </a:lnTo>
                    <a:lnTo>
                      <a:pt x="262" y="473"/>
                    </a:lnTo>
                    <a:lnTo>
                      <a:pt x="235" y="477"/>
                    </a:lnTo>
                    <a:lnTo>
                      <a:pt x="205" y="479"/>
                    </a:lnTo>
                    <a:lnTo>
                      <a:pt x="174" y="480"/>
                    </a:lnTo>
                    <a:lnTo>
                      <a:pt x="173" y="467"/>
                    </a:lnTo>
                    <a:lnTo>
                      <a:pt x="171" y="456"/>
                    </a:lnTo>
                    <a:lnTo>
                      <a:pt x="170" y="445"/>
                    </a:lnTo>
                    <a:lnTo>
                      <a:pt x="169" y="437"/>
                    </a:lnTo>
                    <a:lnTo>
                      <a:pt x="167" y="429"/>
                    </a:lnTo>
                    <a:lnTo>
                      <a:pt x="167" y="424"/>
                    </a:lnTo>
                    <a:lnTo>
                      <a:pt x="166" y="415"/>
                    </a:lnTo>
                    <a:lnTo>
                      <a:pt x="165" y="409"/>
                    </a:lnTo>
                    <a:lnTo>
                      <a:pt x="165" y="407"/>
                    </a:lnTo>
                    <a:lnTo>
                      <a:pt x="165" y="406"/>
                    </a:lnTo>
                    <a:lnTo>
                      <a:pt x="205" y="404"/>
                    </a:lnTo>
                    <a:lnTo>
                      <a:pt x="244" y="400"/>
                    </a:lnTo>
                    <a:lnTo>
                      <a:pt x="282" y="392"/>
                    </a:lnTo>
                    <a:lnTo>
                      <a:pt x="301" y="387"/>
                    </a:lnTo>
                    <a:lnTo>
                      <a:pt x="317" y="381"/>
                    </a:lnTo>
                    <a:lnTo>
                      <a:pt x="334" y="373"/>
                    </a:lnTo>
                    <a:lnTo>
                      <a:pt x="350" y="365"/>
                    </a:lnTo>
                    <a:lnTo>
                      <a:pt x="365" y="353"/>
                    </a:lnTo>
                    <a:lnTo>
                      <a:pt x="377" y="342"/>
                    </a:lnTo>
                    <a:lnTo>
                      <a:pt x="389" y="327"/>
                    </a:lnTo>
                    <a:lnTo>
                      <a:pt x="400" y="310"/>
                    </a:lnTo>
                    <a:lnTo>
                      <a:pt x="411" y="291"/>
                    </a:lnTo>
                    <a:lnTo>
                      <a:pt x="417" y="270"/>
                    </a:lnTo>
                    <a:lnTo>
                      <a:pt x="423" y="251"/>
                    </a:lnTo>
                    <a:lnTo>
                      <a:pt x="426" y="233"/>
                    </a:lnTo>
                    <a:lnTo>
                      <a:pt x="424" y="218"/>
                    </a:lnTo>
                    <a:lnTo>
                      <a:pt x="422" y="204"/>
                    </a:lnTo>
                    <a:lnTo>
                      <a:pt x="416" y="192"/>
                    </a:lnTo>
                    <a:lnTo>
                      <a:pt x="409" y="180"/>
                    </a:lnTo>
                    <a:lnTo>
                      <a:pt x="400" y="172"/>
                    </a:lnTo>
                    <a:lnTo>
                      <a:pt x="389" y="163"/>
                    </a:lnTo>
                    <a:lnTo>
                      <a:pt x="378" y="157"/>
                    </a:lnTo>
                    <a:lnTo>
                      <a:pt x="366" y="152"/>
                    </a:lnTo>
                    <a:lnTo>
                      <a:pt x="353" y="147"/>
                    </a:lnTo>
                    <a:lnTo>
                      <a:pt x="339" y="145"/>
                    </a:lnTo>
                    <a:lnTo>
                      <a:pt x="312" y="143"/>
                    </a:lnTo>
                    <a:lnTo>
                      <a:pt x="286" y="145"/>
                    </a:lnTo>
                    <a:lnTo>
                      <a:pt x="261" y="150"/>
                    </a:lnTo>
                    <a:lnTo>
                      <a:pt x="232" y="153"/>
                    </a:lnTo>
                    <a:lnTo>
                      <a:pt x="201" y="155"/>
                    </a:lnTo>
                    <a:lnTo>
                      <a:pt x="185" y="155"/>
                    </a:lnTo>
                    <a:lnTo>
                      <a:pt x="167" y="153"/>
                    </a:lnTo>
                    <a:lnTo>
                      <a:pt x="150" y="148"/>
                    </a:lnTo>
                    <a:lnTo>
                      <a:pt x="132" y="143"/>
                    </a:lnTo>
                    <a:lnTo>
                      <a:pt x="113" y="136"/>
                    </a:lnTo>
                    <a:lnTo>
                      <a:pt x="94" y="126"/>
                    </a:lnTo>
                    <a:lnTo>
                      <a:pt x="74" y="115"/>
                    </a:lnTo>
                    <a:lnTo>
                      <a:pt x="55" y="100"/>
                    </a:lnTo>
                    <a:lnTo>
                      <a:pt x="34" y="82"/>
                    </a:lnTo>
                    <a:lnTo>
                      <a:pt x="13" y="61"/>
                    </a:lnTo>
                    <a:lnTo>
                      <a:pt x="8" y="54"/>
                    </a:lnTo>
                    <a:lnTo>
                      <a:pt x="4" y="48"/>
                    </a:lnTo>
                    <a:lnTo>
                      <a:pt x="0" y="36"/>
                    </a:lnTo>
                    <a:lnTo>
                      <a:pt x="0" y="28"/>
                    </a:lnTo>
                    <a:lnTo>
                      <a:pt x="4" y="21"/>
                    </a:lnTo>
                    <a:lnTo>
                      <a:pt x="9" y="14"/>
                    </a:lnTo>
                    <a:lnTo>
                      <a:pt x="16" y="10"/>
                    </a:lnTo>
                    <a:lnTo>
                      <a:pt x="23" y="7"/>
                    </a:lnTo>
                    <a:lnTo>
                      <a:pt x="27" y="5"/>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48" name="Freeform 89"/>
              <p:cNvSpPr>
                <a:spLocks/>
              </p:cNvSpPr>
              <p:nvPr/>
            </p:nvSpPr>
            <p:spPr bwMode="auto">
              <a:xfrm>
                <a:off x="713" y="3071"/>
                <a:ext cx="294" cy="214"/>
              </a:xfrm>
              <a:custGeom>
                <a:avLst/>
                <a:gdLst>
                  <a:gd name="T0" fmla="*/ 30 w 294"/>
                  <a:gd name="T1" fmla="*/ 28 h 214"/>
                  <a:gd name="T2" fmla="*/ 53 w 294"/>
                  <a:gd name="T3" fmla="*/ 15 h 214"/>
                  <a:gd name="T4" fmla="*/ 76 w 294"/>
                  <a:gd name="T5" fmla="*/ 6 h 214"/>
                  <a:gd name="T6" fmla="*/ 98 w 294"/>
                  <a:gd name="T7" fmla="*/ 1 h 214"/>
                  <a:gd name="T8" fmla="*/ 119 w 294"/>
                  <a:gd name="T9" fmla="*/ 0 h 214"/>
                  <a:gd name="T10" fmla="*/ 139 w 294"/>
                  <a:gd name="T11" fmla="*/ 3 h 214"/>
                  <a:gd name="T12" fmla="*/ 160 w 294"/>
                  <a:gd name="T13" fmla="*/ 8 h 214"/>
                  <a:gd name="T14" fmla="*/ 179 w 294"/>
                  <a:gd name="T15" fmla="*/ 18 h 214"/>
                  <a:gd name="T16" fmla="*/ 195 w 294"/>
                  <a:gd name="T17" fmla="*/ 29 h 214"/>
                  <a:gd name="T18" fmla="*/ 210 w 294"/>
                  <a:gd name="T19" fmla="*/ 43 h 214"/>
                  <a:gd name="T20" fmla="*/ 222 w 294"/>
                  <a:gd name="T21" fmla="*/ 58 h 214"/>
                  <a:gd name="T22" fmla="*/ 234 w 294"/>
                  <a:gd name="T23" fmla="*/ 75 h 214"/>
                  <a:gd name="T24" fmla="*/ 242 w 294"/>
                  <a:gd name="T25" fmla="*/ 92 h 214"/>
                  <a:gd name="T26" fmla="*/ 248 w 294"/>
                  <a:gd name="T27" fmla="*/ 109 h 214"/>
                  <a:gd name="T28" fmla="*/ 249 w 294"/>
                  <a:gd name="T29" fmla="*/ 126 h 214"/>
                  <a:gd name="T30" fmla="*/ 246 w 294"/>
                  <a:gd name="T31" fmla="*/ 142 h 214"/>
                  <a:gd name="T32" fmla="*/ 238 w 294"/>
                  <a:gd name="T33" fmla="*/ 158 h 214"/>
                  <a:gd name="T34" fmla="*/ 254 w 294"/>
                  <a:gd name="T35" fmla="*/ 169 h 214"/>
                  <a:gd name="T36" fmla="*/ 265 w 294"/>
                  <a:gd name="T37" fmla="*/ 176 h 214"/>
                  <a:gd name="T38" fmla="*/ 273 w 294"/>
                  <a:gd name="T39" fmla="*/ 181 h 214"/>
                  <a:gd name="T40" fmla="*/ 279 w 294"/>
                  <a:gd name="T41" fmla="*/ 186 h 214"/>
                  <a:gd name="T42" fmla="*/ 281 w 294"/>
                  <a:gd name="T43" fmla="*/ 188 h 214"/>
                  <a:gd name="T44" fmla="*/ 284 w 294"/>
                  <a:gd name="T45" fmla="*/ 189 h 214"/>
                  <a:gd name="T46" fmla="*/ 284 w 294"/>
                  <a:gd name="T47" fmla="*/ 190 h 214"/>
                  <a:gd name="T48" fmla="*/ 289 w 294"/>
                  <a:gd name="T49" fmla="*/ 193 h 214"/>
                  <a:gd name="T50" fmla="*/ 292 w 294"/>
                  <a:gd name="T51" fmla="*/ 196 h 214"/>
                  <a:gd name="T52" fmla="*/ 294 w 294"/>
                  <a:gd name="T53" fmla="*/ 203 h 214"/>
                  <a:gd name="T54" fmla="*/ 292 w 294"/>
                  <a:gd name="T55" fmla="*/ 207 h 214"/>
                  <a:gd name="T56" fmla="*/ 289 w 294"/>
                  <a:gd name="T57" fmla="*/ 210 h 214"/>
                  <a:gd name="T58" fmla="*/ 285 w 294"/>
                  <a:gd name="T59" fmla="*/ 212 h 214"/>
                  <a:gd name="T60" fmla="*/ 280 w 294"/>
                  <a:gd name="T61" fmla="*/ 214 h 214"/>
                  <a:gd name="T62" fmla="*/ 275 w 294"/>
                  <a:gd name="T63" fmla="*/ 214 h 214"/>
                  <a:gd name="T64" fmla="*/ 268 w 294"/>
                  <a:gd name="T65" fmla="*/ 212 h 214"/>
                  <a:gd name="T66" fmla="*/ 249 w 294"/>
                  <a:gd name="T67" fmla="*/ 201 h 214"/>
                  <a:gd name="T68" fmla="*/ 234 w 294"/>
                  <a:gd name="T69" fmla="*/ 194 h 214"/>
                  <a:gd name="T70" fmla="*/ 223 w 294"/>
                  <a:gd name="T71" fmla="*/ 189 h 214"/>
                  <a:gd name="T72" fmla="*/ 215 w 294"/>
                  <a:gd name="T73" fmla="*/ 186 h 214"/>
                  <a:gd name="T74" fmla="*/ 211 w 294"/>
                  <a:gd name="T75" fmla="*/ 184 h 214"/>
                  <a:gd name="T76" fmla="*/ 210 w 294"/>
                  <a:gd name="T77" fmla="*/ 181 h 214"/>
                  <a:gd name="T78" fmla="*/ 208 w 294"/>
                  <a:gd name="T79" fmla="*/ 181 h 214"/>
                  <a:gd name="T80" fmla="*/ 192 w 294"/>
                  <a:gd name="T81" fmla="*/ 188 h 214"/>
                  <a:gd name="T82" fmla="*/ 173 w 294"/>
                  <a:gd name="T83" fmla="*/ 193 h 214"/>
                  <a:gd name="T84" fmla="*/ 152 w 294"/>
                  <a:gd name="T85" fmla="*/ 195 h 214"/>
                  <a:gd name="T86" fmla="*/ 129 w 294"/>
                  <a:gd name="T87" fmla="*/ 195 h 214"/>
                  <a:gd name="T88" fmla="*/ 104 w 294"/>
                  <a:gd name="T89" fmla="*/ 192 h 214"/>
                  <a:gd name="T90" fmla="*/ 81 w 294"/>
                  <a:gd name="T91" fmla="*/ 186 h 214"/>
                  <a:gd name="T92" fmla="*/ 60 w 294"/>
                  <a:gd name="T93" fmla="*/ 176 h 214"/>
                  <a:gd name="T94" fmla="*/ 41 w 294"/>
                  <a:gd name="T95" fmla="*/ 162 h 214"/>
                  <a:gd name="T96" fmla="*/ 25 w 294"/>
                  <a:gd name="T97" fmla="*/ 145 h 214"/>
                  <a:gd name="T98" fmla="*/ 12 w 294"/>
                  <a:gd name="T99" fmla="*/ 128 h 214"/>
                  <a:gd name="T100" fmla="*/ 4 w 294"/>
                  <a:gd name="T101" fmla="*/ 110 h 214"/>
                  <a:gd name="T102" fmla="*/ 0 w 294"/>
                  <a:gd name="T103" fmla="*/ 92 h 214"/>
                  <a:gd name="T104" fmla="*/ 0 w 294"/>
                  <a:gd name="T105" fmla="*/ 74 h 214"/>
                  <a:gd name="T106" fmla="*/ 6 w 294"/>
                  <a:gd name="T107" fmla="*/ 58 h 214"/>
                  <a:gd name="T108" fmla="*/ 15 w 294"/>
                  <a:gd name="T109" fmla="*/ 42 h 214"/>
                  <a:gd name="T110" fmla="*/ 30 w 294"/>
                  <a:gd name="T111" fmla="*/ 28 h 214"/>
                  <a:gd name="T112" fmla="*/ 30 w 294"/>
                  <a:gd name="T113" fmla="*/ 28 h 21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94" h="214">
                    <a:moveTo>
                      <a:pt x="30" y="28"/>
                    </a:moveTo>
                    <a:lnTo>
                      <a:pt x="53" y="15"/>
                    </a:lnTo>
                    <a:lnTo>
                      <a:pt x="76" y="6"/>
                    </a:lnTo>
                    <a:lnTo>
                      <a:pt x="98" y="1"/>
                    </a:lnTo>
                    <a:lnTo>
                      <a:pt x="119" y="0"/>
                    </a:lnTo>
                    <a:lnTo>
                      <a:pt x="139" y="3"/>
                    </a:lnTo>
                    <a:lnTo>
                      <a:pt x="160" y="8"/>
                    </a:lnTo>
                    <a:lnTo>
                      <a:pt x="179" y="18"/>
                    </a:lnTo>
                    <a:lnTo>
                      <a:pt x="195" y="29"/>
                    </a:lnTo>
                    <a:lnTo>
                      <a:pt x="210" y="43"/>
                    </a:lnTo>
                    <a:lnTo>
                      <a:pt x="222" y="58"/>
                    </a:lnTo>
                    <a:lnTo>
                      <a:pt x="234" y="75"/>
                    </a:lnTo>
                    <a:lnTo>
                      <a:pt x="242" y="92"/>
                    </a:lnTo>
                    <a:lnTo>
                      <a:pt x="248" y="109"/>
                    </a:lnTo>
                    <a:lnTo>
                      <a:pt x="249" y="126"/>
                    </a:lnTo>
                    <a:lnTo>
                      <a:pt x="246" y="142"/>
                    </a:lnTo>
                    <a:lnTo>
                      <a:pt x="238" y="158"/>
                    </a:lnTo>
                    <a:lnTo>
                      <a:pt x="254" y="169"/>
                    </a:lnTo>
                    <a:lnTo>
                      <a:pt x="265" y="176"/>
                    </a:lnTo>
                    <a:lnTo>
                      <a:pt x="273" y="181"/>
                    </a:lnTo>
                    <a:lnTo>
                      <a:pt x="279" y="186"/>
                    </a:lnTo>
                    <a:lnTo>
                      <a:pt x="281" y="188"/>
                    </a:lnTo>
                    <a:lnTo>
                      <a:pt x="284" y="189"/>
                    </a:lnTo>
                    <a:lnTo>
                      <a:pt x="284" y="190"/>
                    </a:lnTo>
                    <a:lnTo>
                      <a:pt x="289" y="193"/>
                    </a:lnTo>
                    <a:lnTo>
                      <a:pt x="292" y="196"/>
                    </a:lnTo>
                    <a:lnTo>
                      <a:pt x="294" y="203"/>
                    </a:lnTo>
                    <a:lnTo>
                      <a:pt x="292" y="207"/>
                    </a:lnTo>
                    <a:lnTo>
                      <a:pt x="289" y="210"/>
                    </a:lnTo>
                    <a:lnTo>
                      <a:pt x="285" y="212"/>
                    </a:lnTo>
                    <a:lnTo>
                      <a:pt x="280" y="214"/>
                    </a:lnTo>
                    <a:lnTo>
                      <a:pt x="275" y="214"/>
                    </a:lnTo>
                    <a:lnTo>
                      <a:pt x="268" y="212"/>
                    </a:lnTo>
                    <a:lnTo>
                      <a:pt x="249" y="201"/>
                    </a:lnTo>
                    <a:lnTo>
                      <a:pt x="234" y="194"/>
                    </a:lnTo>
                    <a:lnTo>
                      <a:pt x="223" y="189"/>
                    </a:lnTo>
                    <a:lnTo>
                      <a:pt x="215" y="186"/>
                    </a:lnTo>
                    <a:lnTo>
                      <a:pt x="211" y="184"/>
                    </a:lnTo>
                    <a:lnTo>
                      <a:pt x="210" y="181"/>
                    </a:lnTo>
                    <a:lnTo>
                      <a:pt x="208" y="181"/>
                    </a:lnTo>
                    <a:lnTo>
                      <a:pt x="192" y="188"/>
                    </a:lnTo>
                    <a:lnTo>
                      <a:pt x="173" y="193"/>
                    </a:lnTo>
                    <a:lnTo>
                      <a:pt x="152" y="195"/>
                    </a:lnTo>
                    <a:lnTo>
                      <a:pt x="129" y="195"/>
                    </a:lnTo>
                    <a:lnTo>
                      <a:pt x="104" y="192"/>
                    </a:lnTo>
                    <a:lnTo>
                      <a:pt x="81" y="186"/>
                    </a:lnTo>
                    <a:lnTo>
                      <a:pt x="60" y="176"/>
                    </a:lnTo>
                    <a:lnTo>
                      <a:pt x="41" y="162"/>
                    </a:lnTo>
                    <a:lnTo>
                      <a:pt x="25" y="145"/>
                    </a:lnTo>
                    <a:lnTo>
                      <a:pt x="12" y="128"/>
                    </a:lnTo>
                    <a:lnTo>
                      <a:pt x="4" y="110"/>
                    </a:lnTo>
                    <a:lnTo>
                      <a:pt x="0" y="92"/>
                    </a:lnTo>
                    <a:lnTo>
                      <a:pt x="0" y="74"/>
                    </a:lnTo>
                    <a:lnTo>
                      <a:pt x="6" y="58"/>
                    </a:lnTo>
                    <a:lnTo>
                      <a:pt x="15" y="42"/>
                    </a:lnTo>
                    <a:lnTo>
                      <a:pt x="30" y="28"/>
                    </a:lnTo>
                    <a:close/>
                  </a:path>
                </a:pathLst>
              </a:custGeom>
              <a:solidFill>
                <a:srgbClr val="7F7F7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49" name="Freeform 90"/>
              <p:cNvSpPr>
                <a:spLocks/>
              </p:cNvSpPr>
              <p:nvPr/>
            </p:nvSpPr>
            <p:spPr bwMode="auto">
              <a:xfrm>
                <a:off x="733" y="3090"/>
                <a:ext cx="206" cy="155"/>
              </a:xfrm>
              <a:custGeom>
                <a:avLst/>
                <a:gdLst>
                  <a:gd name="T0" fmla="*/ 27 w 206"/>
                  <a:gd name="T1" fmla="*/ 21 h 155"/>
                  <a:gd name="T2" fmla="*/ 41 w 206"/>
                  <a:gd name="T3" fmla="*/ 12 h 155"/>
                  <a:gd name="T4" fmla="*/ 55 w 206"/>
                  <a:gd name="T5" fmla="*/ 5 h 155"/>
                  <a:gd name="T6" fmla="*/ 69 w 206"/>
                  <a:gd name="T7" fmla="*/ 2 h 155"/>
                  <a:gd name="T8" fmla="*/ 84 w 206"/>
                  <a:gd name="T9" fmla="*/ 0 h 155"/>
                  <a:gd name="T10" fmla="*/ 101 w 206"/>
                  <a:gd name="T11" fmla="*/ 1 h 155"/>
                  <a:gd name="T12" fmla="*/ 117 w 206"/>
                  <a:gd name="T13" fmla="*/ 5 h 155"/>
                  <a:gd name="T14" fmla="*/ 134 w 206"/>
                  <a:gd name="T15" fmla="*/ 12 h 155"/>
                  <a:gd name="T16" fmla="*/ 153 w 206"/>
                  <a:gd name="T17" fmla="*/ 23 h 155"/>
                  <a:gd name="T18" fmla="*/ 171 w 206"/>
                  <a:gd name="T19" fmla="*/ 36 h 155"/>
                  <a:gd name="T20" fmla="*/ 184 w 206"/>
                  <a:gd name="T21" fmla="*/ 49 h 155"/>
                  <a:gd name="T22" fmla="*/ 195 w 206"/>
                  <a:gd name="T23" fmla="*/ 64 h 155"/>
                  <a:gd name="T24" fmla="*/ 202 w 206"/>
                  <a:gd name="T25" fmla="*/ 78 h 155"/>
                  <a:gd name="T26" fmla="*/ 206 w 206"/>
                  <a:gd name="T27" fmla="*/ 93 h 155"/>
                  <a:gd name="T28" fmla="*/ 206 w 206"/>
                  <a:gd name="T29" fmla="*/ 106 h 155"/>
                  <a:gd name="T30" fmla="*/ 201 w 206"/>
                  <a:gd name="T31" fmla="*/ 120 h 155"/>
                  <a:gd name="T32" fmla="*/ 192 w 206"/>
                  <a:gd name="T33" fmla="*/ 134 h 155"/>
                  <a:gd name="T34" fmla="*/ 178 w 206"/>
                  <a:gd name="T35" fmla="*/ 144 h 155"/>
                  <a:gd name="T36" fmla="*/ 160 w 206"/>
                  <a:gd name="T37" fmla="*/ 151 h 155"/>
                  <a:gd name="T38" fmla="*/ 138 w 206"/>
                  <a:gd name="T39" fmla="*/ 155 h 155"/>
                  <a:gd name="T40" fmla="*/ 115 w 206"/>
                  <a:gd name="T41" fmla="*/ 155 h 155"/>
                  <a:gd name="T42" fmla="*/ 92 w 206"/>
                  <a:gd name="T43" fmla="*/ 153 h 155"/>
                  <a:gd name="T44" fmla="*/ 71 w 206"/>
                  <a:gd name="T45" fmla="*/ 147 h 155"/>
                  <a:gd name="T46" fmla="*/ 50 w 206"/>
                  <a:gd name="T47" fmla="*/ 138 h 155"/>
                  <a:gd name="T48" fmla="*/ 36 w 206"/>
                  <a:gd name="T49" fmla="*/ 126 h 155"/>
                  <a:gd name="T50" fmla="*/ 22 w 206"/>
                  <a:gd name="T51" fmla="*/ 114 h 155"/>
                  <a:gd name="T52" fmla="*/ 13 w 206"/>
                  <a:gd name="T53" fmla="*/ 100 h 155"/>
                  <a:gd name="T54" fmla="*/ 5 w 206"/>
                  <a:gd name="T55" fmla="*/ 87 h 155"/>
                  <a:gd name="T56" fmla="*/ 0 w 206"/>
                  <a:gd name="T57" fmla="*/ 74 h 155"/>
                  <a:gd name="T58" fmla="*/ 0 w 206"/>
                  <a:gd name="T59" fmla="*/ 60 h 155"/>
                  <a:gd name="T60" fmla="*/ 5 w 206"/>
                  <a:gd name="T61" fmla="*/ 46 h 155"/>
                  <a:gd name="T62" fmla="*/ 13 w 206"/>
                  <a:gd name="T63" fmla="*/ 34 h 155"/>
                  <a:gd name="T64" fmla="*/ 27 w 206"/>
                  <a:gd name="T65" fmla="*/ 21 h 155"/>
                  <a:gd name="T66" fmla="*/ 27 w 206"/>
                  <a:gd name="T67" fmla="*/ 21 h 1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06" h="155">
                    <a:moveTo>
                      <a:pt x="27" y="21"/>
                    </a:moveTo>
                    <a:lnTo>
                      <a:pt x="41" y="12"/>
                    </a:lnTo>
                    <a:lnTo>
                      <a:pt x="55" y="5"/>
                    </a:lnTo>
                    <a:lnTo>
                      <a:pt x="69" y="2"/>
                    </a:lnTo>
                    <a:lnTo>
                      <a:pt x="84" y="0"/>
                    </a:lnTo>
                    <a:lnTo>
                      <a:pt x="101" y="1"/>
                    </a:lnTo>
                    <a:lnTo>
                      <a:pt x="117" y="5"/>
                    </a:lnTo>
                    <a:lnTo>
                      <a:pt x="134" y="12"/>
                    </a:lnTo>
                    <a:lnTo>
                      <a:pt x="153" y="23"/>
                    </a:lnTo>
                    <a:lnTo>
                      <a:pt x="171" y="36"/>
                    </a:lnTo>
                    <a:lnTo>
                      <a:pt x="184" y="49"/>
                    </a:lnTo>
                    <a:lnTo>
                      <a:pt x="195" y="64"/>
                    </a:lnTo>
                    <a:lnTo>
                      <a:pt x="202" y="78"/>
                    </a:lnTo>
                    <a:lnTo>
                      <a:pt x="206" y="93"/>
                    </a:lnTo>
                    <a:lnTo>
                      <a:pt x="206" y="106"/>
                    </a:lnTo>
                    <a:lnTo>
                      <a:pt x="201" y="120"/>
                    </a:lnTo>
                    <a:lnTo>
                      <a:pt x="192" y="134"/>
                    </a:lnTo>
                    <a:lnTo>
                      <a:pt x="178" y="144"/>
                    </a:lnTo>
                    <a:lnTo>
                      <a:pt x="160" y="151"/>
                    </a:lnTo>
                    <a:lnTo>
                      <a:pt x="138" y="155"/>
                    </a:lnTo>
                    <a:lnTo>
                      <a:pt x="115" y="155"/>
                    </a:lnTo>
                    <a:lnTo>
                      <a:pt x="92" y="153"/>
                    </a:lnTo>
                    <a:lnTo>
                      <a:pt x="71" y="147"/>
                    </a:lnTo>
                    <a:lnTo>
                      <a:pt x="50" y="138"/>
                    </a:lnTo>
                    <a:lnTo>
                      <a:pt x="36" y="126"/>
                    </a:lnTo>
                    <a:lnTo>
                      <a:pt x="22" y="114"/>
                    </a:lnTo>
                    <a:lnTo>
                      <a:pt x="13" y="100"/>
                    </a:lnTo>
                    <a:lnTo>
                      <a:pt x="5" y="87"/>
                    </a:lnTo>
                    <a:lnTo>
                      <a:pt x="0" y="74"/>
                    </a:lnTo>
                    <a:lnTo>
                      <a:pt x="0" y="60"/>
                    </a:lnTo>
                    <a:lnTo>
                      <a:pt x="5" y="46"/>
                    </a:lnTo>
                    <a:lnTo>
                      <a:pt x="13" y="34"/>
                    </a:lnTo>
                    <a:lnTo>
                      <a:pt x="27" y="21"/>
                    </a:lnTo>
                    <a:close/>
                  </a:path>
                </a:pathLst>
              </a:custGeom>
              <a:solidFill>
                <a:srgbClr val="34AAC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50" name="Freeform 91"/>
              <p:cNvSpPr>
                <a:spLocks/>
              </p:cNvSpPr>
              <p:nvPr/>
            </p:nvSpPr>
            <p:spPr bwMode="auto">
              <a:xfrm>
                <a:off x="788" y="3180"/>
                <a:ext cx="83" cy="44"/>
              </a:xfrm>
              <a:custGeom>
                <a:avLst/>
                <a:gdLst>
                  <a:gd name="T0" fmla="*/ 4 w 83"/>
                  <a:gd name="T1" fmla="*/ 24 h 44"/>
                  <a:gd name="T2" fmla="*/ 1 w 83"/>
                  <a:gd name="T3" fmla="*/ 21 h 44"/>
                  <a:gd name="T4" fmla="*/ 0 w 83"/>
                  <a:gd name="T5" fmla="*/ 17 h 44"/>
                  <a:gd name="T6" fmla="*/ 1 w 83"/>
                  <a:gd name="T7" fmla="*/ 13 h 44"/>
                  <a:gd name="T8" fmla="*/ 5 w 83"/>
                  <a:gd name="T9" fmla="*/ 9 h 44"/>
                  <a:gd name="T10" fmla="*/ 10 w 83"/>
                  <a:gd name="T11" fmla="*/ 4 h 44"/>
                  <a:gd name="T12" fmla="*/ 16 w 83"/>
                  <a:gd name="T13" fmla="*/ 1 h 44"/>
                  <a:gd name="T14" fmla="*/ 21 w 83"/>
                  <a:gd name="T15" fmla="*/ 0 h 44"/>
                  <a:gd name="T16" fmla="*/ 29 w 83"/>
                  <a:gd name="T17" fmla="*/ 3 h 44"/>
                  <a:gd name="T18" fmla="*/ 40 w 83"/>
                  <a:gd name="T19" fmla="*/ 7 h 44"/>
                  <a:gd name="T20" fmla="*/ 52 w 83"/>
                  <a:gd name="T21" fmla="*/ 11 h 44"/>
                  <a:gd name="T22" fmla="*/ 62 w 83"/>
                  <a:gd name="T23" fmla="*/ 15 h 44"/>
                  <a:gd name="T24" fmla="*/ 71 w 83"/>
                  <a:gd name="T25" fmla="*/ 17 h 44"/>
                  <a:gd name="T26" fmla="*/ 78 w 83"/>
                  <a:gd name="T27" fmla="*/ 21 h 44"/>
                  <a:gd name="T28" fmla="*/ 82 w 83"/>
                  <a:gd name="T29" fmla="*/ 25 h 44"/>
                  <a:gd name="T30" fmla="*/ 83 w 83"/>
                  <a:gd name="T31" fmla="*/ 30 h 44"/>
                  <a:gd name="T32" fmla="*/ 81 w 83"/>
                  <a:gd name="T33" fmla="*/ 35 h 44"/>
                  <a:gd name="T34" fmla="*/ 78 w 83"/>
                  <a:gd name="T35" fmla="*/ 40 h 44"/>
                  <a:gd name="T36" fmla="*/ 74 w 83"/>
                  <a:gd name="T37" fmla="*/ 42 h 44"/>
                  <a:gd name="T38" fmla="*/ 68 w 83"/>
                  <a:gd name="T39" fmla="*/ 44 h 44"/>
                  <a:gd name="T40" fmla="*/ 60 w 83"/>
                  <a:gd name="T41" fmla="*/ 44 h 44"/>
                  <a:gd name="T42" fmla="*/ 47 w 83"/>
                  <a:gd name="T43" fmla="*/ 42 h 44"/>
                  <a:gd name="T44" fmla="*/ 31 w 83"/>
                  <a:gd name="T45" fmla="*/ 38 h 44"/>
                  <a:gd name="T46" fmla="*/ 16 w 83"/>
                  <a:gd name="T47" fmla="*/ 31 h 44"/>
                  <a:gd name="T48" fmla="*/ 4 w 83"/>
                  <a:gd name="T49" fmla="*/ 24 h 44"/>
                  <a:gd name="T50" fmla="*/ 4 w 83"/>
                  <a:gd name="T51" fmla="*/ 24 h 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3" h="44">
                    <a:moveTo>
                      <a:pt x="4" y="24"/>
                    </a:moveTo>
                    <a:lnTo>
                      <a:pt x="1" y="21"/>
                    </a:lnTo>
                    <a:lnTo>
                      <a:pt x="0" y="17"/>
                    </a:lnTo>
                    <a:lnTo>
                      <a:pt x="1" y="13"/>
                    </a:lnTo>
                    <a:lnTo>
                      <a:pt x="5" y="9"/>
                    </a:lnTo>
                    <a:lnTo>
                      <a:pt x="10" y="4"/>
                    </a:lnTo>
                    <a:lnTo>
                      <a:pt x="16" y="1"/>
                    </a:lnTo>
                    <a:lnTo>
                      <a:pt x="21" y="0"/>
                    </a:lnTo>
                    <a:lnTo>
                      <a:pt x="29" y="3"/>
                    </a:lnTo>
                    <a:lnTo>
                      <a:pt x="40" y="7"/>
                    </a:lnTo>
                    <a:lnTo>
                      <a:pt x="52" y="11"/>
                    </a:lnTo>
                    <a:lnTo>
                      <a:pt x="62" y="15"/>
                    </a:lnTo>
                    <a:lnTo>
                      <a:pt x="71" y="17"/>
                    </a:lnTo>
                    <a:lnTo>
                      <a:pt x="78" y="21"/>
                    </a:lnTo>
                    <a:lnTo>
                      <a:pt x="82" y="25"/>
                    </a:lnTo>
                    <a:lnTo>
                      <a:pt x="83" y="30"/>
                    </a:lnTo>
                    <a:lnTo>
                      <a:pt x="81" y="35"/>
                    </a:lnTo>
                    <a:lnTo>
                      <a:pt x="78" y="40"/>
                    </a:lnTo>
                    <a:lnTo>
                      <a:pt x="74" y="42"/>
                    </a:lnTo>
                    <a:lnTo>
                      <a:pt x="68" y="44"/>
                    </a:lnTo>
                    <a:lnTo>
                      <a:pt x="60" y="44"/>
                    </a:lnTo>
                    <a:lnTo>
                      <a:pt x="47" y="42"/>
                    </a:lnTo>
                    <a:lnTo>
                      <a:pt x="31" y="38"/>
                    </a:lnTo>
                    <a:lnTo>
                      <a:pt x="16" y="31"/>
                    </a:lnTo>
                    <a:lnTo>
                      <a:pt x="4" y="24"/>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51" name="Freeform 92"/>
              <p:cNvSpPr>
                <a:spLocks/>
              </p:cNvSpPr>
              <p:nvPr/>
            </p:nvSpPr>
            <p:spPr bwMode="auto">
              <a:xfrm>
                <a:off x="759" y="3131"/>
                <a:ext cx="41" cy="44"/>
              </a:xfrm>
              <a:custGeom>
                <a:avLst/>
                <a:gdLst>
                  <a:gd name="T0" fmla="*/ 22 w 41"/>
                  <a:gd name="T1" fmla="*/ 44 h 44"/>
                  <a:gd name="T2" fmla="*/ 29 w 41"/>
                  <a:gd name="T3" fmla="*/ 44 h 44"/>
                  <a:gd name="T4" fmla="*/ 34 w 41"/>
                  <a:gd name="T5" fmla="*/ 41 h 44"/>
                  <a:gd name="T6" fmla="*/ 38 w 41"/>
                  <a:gd name="T7" fmla="*/ 37 h 44"/>
                  <a:gd name="T8" fmla="*/ 39 w 41"/>
                  <a:gd name="T9" fmla="*/ 31 h 44"/>
                  <a:gd name="T10" fmla="*/ 41 w 41"/>
                  <a:gd name="T11" fmla="*/ 21 h 44"/>
                  <a:gd name="T12" fmla="*/ 39 w 41"/>
                  <a:gd name="T13" fmla="*/ 12 h 44"/>
                  <a:gd name="T14" fmla="*/ 38 w 41"/>
                  <a:gd name="T15" fmla="*/ 7 h 44"/>
                  <a:gd name="T16" fmla="*/ 34 w 41"/>
                  <a:gd name="T17" fmla="*/ 4 h 44"/>
                  <a:gd name="T18" fmla="*/ 29 w 41"/>
                  <a:gd name="T19" fmla="*/ 1 h 44"/>
                  <a:gd name="T20" fmla="*/ 19 w 41"/>
                  <a:gd name="T21" fmla="*/ 0 h 44"/>
                  <a:gd name="T22" fmla="*/ 12 w 41"/>
                  <a:gd name="T23" fmla="*/ 0 h 44"/>
                  <a:gd name="T24" fmla="*/ 6 w 41"/>
                  <a:gd name="T25" fmla="*/ 3 h 44"/>
                  <a:gd name="T26" fmla="*/ 1 w 41"/>
                  <a:gd name="T27" fmla="*/ 7 h 44"/>
                  <a:gd name="T28" fmla="*/ 0 w 41"/>
                  <a:gd name="T29" fmla="*/ 12 h 44"/>
                  <a:gd name="T30" fmla="*/ 0 w 41"/>
                  <a:gd name="T31" fmla="*/ 23 h 44"/>
                  <a:gd name="T32" fmla="*/ 1 w 41"/>
                  <a:gd name="T33" fmla="*/ 27 h 44"/>
                  <a:gd name="T34" fmla="*/ 3 w 41"/>
                  <a:gd name="T35" fmla="*/ 32 h 44"/>
                  <a:gd name="T36" fmla="*/ 4 w 41"/>
                  <a:gd name="T37" fmla="*/ 37 h 44"/>
                  <a:gd name="T38" fmla="*/ 8 w 41"/>
                  <a:gd name="T39" fmla="*/ 40 h 44"/>
                  <a:gd name="T40" fmla="*/ 12 w 41"/>
                  <a:gd name="T41" fmla="*/ 43 h 44"/>
                  <a:gd name="T42" fmla="*/ 22 w 41"/>
                  <a:gd name="T43" fmla="*/ 44 h 44"/>
                  <a:gd name="T44" fmla="*/ 22 w 41"/>
                  <a:gd name="T45" fmla="*/ 44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1" h="44">
                    <a:moveTo>
                      <a:pt x="22" y="44"/>
                    </a:moveTo>
                    <a:lnTo>
                      <a:pt x="29" y="44"/>
                    </a:lnTo>
                    <a:lnTo>
                      <a:pt x="34" y="41"/>
                    </a:lnTo>
                    <a:lnTo>
                      <a:pt x="38" y="37"/>
                    </a:lnTo>
                    <a:lnTo>
                      <a:pt x="39" y="31"/>
                    </a:lnTo>
                    <a:lnTo>
                      <a:pt x="41" y="21"/>
                    </a:lnTo>
                    <a:lnTo>
                      <a:pt x="39" y="12"/>
                    </a:lnTo>
                    <a:lnTo>
                      <a:pt x="38" y="7"/>
                    </a:lnTo>
                    <a:lnTo>
                      <a:pt x="34" y="4"/>
                    </a:lnTo>
                    <a:lnTo>
                      <a:pt x="29" y="1"/>
                    </a:lnTo>
                    <a:lnTo>
                      <a:pt x="19" y="0"/>
                    </a:lnTo>
                    <a:lnTo>
                      <a:pt x="12" y="0"/>
                    </a:lnTo>
                    <a:lnTo>
                      <a:pt x="6" y="3"/>
                    </a:lnTo>
                    <a:lnTo>
                      <a:pt x="1" y="7"/>
                    </a:lnTo>
                    <a:lnTo>
                      <a:pt x="0" y="12"/>
                    </a:lnTo>
                    <a:lnTo>
                      <a:pt x="0" y="23"/>
                    </a:lnTo>
                    <a:lnTo>
                      <a:pt x="1" y="27"/>
                    </a:lnTo>
                    <a:lnTo>
                      <a:pt x="3" y="32"/>
                    </a:lnTo>
                    <a:lnTo>
                      <a:pt x="4" y="37"/>
                    </a:lnTo>
                    <a:lnTo>
                      <a:pt x="8" y="40"/>
                    </a:lnTo>
                    <a:lnTo>
                      <a:pt x="12" y="43"/>
                    </a:lnTo>
                    <a:lnTo>
                      <a:pt x="22" y="44"/>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52" name="Freeform 93"/>
              <p:cNvSpPr>
                <a:spLocks/>
              </p:cNvSpPr>
              <p:nvPr/>
            </p:nvSpPr>
            <p:spPr bwMode="auto">
              <a:xfrm>
                <a:off x="966" y="3089"/>
                <a:ext cx="351" cy="205"/>
              </a:xfrm>
              <a:custGeom>
                <a:avLst/>
                <a:gdLst>
                  <a:gd name="T0" fmla="*/ 8 w 351"/>
                  <a:gd name="T1" fmla="*/ 83 h 205"/>
                  <a:gd name="T2" fmla="*/ 43 w 351"/>
                  <a:gd name="T3" fmla="*/ 59 h 205"/>
                  <a:gd name="T4" fmla="*/ 103 w 351"/>
                  <a:gd name="T5" fmla="*/ 26 h 205"/>
                  <a:gd name="T6" fmla="*/ 172 w 351"/>
                  <a:gd name="T7" fmla="*/ 4 h 205"/>
                  <a:gd name="T8" fmla="*/ 207 w 351"/>
                  <a:gd name="T9" fmla="*/ 0 h 205"/>
                  <a:gd name="T10" fmla="*/ 239 w 351"/>
                  <a:gd name="T11" fmla="*/ 1 h 205"/>
                  <a:gd name="T12" fmla="*/ 293 w 351"/>
                  <a:gd name="T13" fmla="*/ 19 h 205"/>
                  <a:gd name="T14" fmla="*/ 329 w 351"/>
                  <a:gd name="T15" fmla="*/ 49 h 205"/>
                  <a:gd name="T16" fmla="*/ 347 w 351"/>
                  <a:gd name="T17" fmla="*/ 86 h 205"/>
                  <a:gd name="T18" fmla="*/ 351 w 351"/>
                  <a:gd name="T19" fmla="*/ 127 h 205"/>
                  <a:gd name="T20" fmla="*/ 343 w 351"/>
                  <a:gd name="T21" fmla="*/ 163 h 205"/>
                  <a:gd name="T22" fmla="*/ 331 w 351"/>
                  <a:gd name="T23" fmla="*/ 187 h 205"/>
                  <a:gd name="T24" fmla="*/ 316 w 351"/>
                  <a:gd name="T25" fmla="*/ 199 h 205"/>
                  <a:gd name="T26" fmla="*/ 307 w 351"/>
                  <a:gd name="T27" fmla="*/ 205 h 205"/>
                  <a:gd name="T28" fmla="*/ 293 w 351"/>
                  <a:gd name="T29" fmla="*/ 177 h 205"/>
                  <a:gd name="T30" fmla="*/ 281 w 351"/>
                  <a:gd name="T31" fmla="*/ 168 h 205"/>
                  <a:gd name="T32" fmla="*/ 264 w 351"/>
                  <a:gd name="T33" fmla="*/ 166 h 205"/>
                  <a:gd name="T34" fmla="*/ 258 w 351"/>
                  <a:gd name="T35" fmla="*/ 174 h 205"/>
                  <a:gd name="T36" fmla="*/ 254 w 351"/>
                  <a:gd name="T37" fmla="*/ 179 h 205"/>
                  <a:gd name="T38" fmla="*/ 235 w 351"/>
                  <a:gd name="T39" fmla="*/ 180 h 205"/>
                  <a:gd name="T40" fmla="*/ 204 w 351"/>
                  <a:gd name="T41" fmla="*/ 180 h 205"/>
                  <a:gd name="T42" fmla="*/ 181 w 351"/>
                  <a:gd name="T43" fmla="*/ 180 h 205"/>
                  <a:gd name="T44" fmla="*/ 161 w 351"/>
                  <a:gd name="T45" fmla="*/ 181 h 205"/>
                  <a:gd name="T46" fmla="*/ 149 w 351"/>
                  <a:gd name="T47" fmla="*/ 181 h 205"/>
                  <a:gd name="T48" fmla="*/ 147 w 351"/>
                  <a:gd name="T49" fmla="*/ 181 h 205"/>
                  <a:gd name="T50" fmla="*/ 134 w 351"/>
                  <a:gd name="T51" fmla="*/ 137 h 205"/>
                  <a:gd name="T52" fmla="*/ 126 w 351"/>
                  <a:gd name="T53" fmla="*/ 113 h 205"/>
                  <a:gd name="T54" fmla="*/ 123 w 351"/>
                  <a:gd name="T55" fmla="*/ 97 h 205"/>
                  <a:gd name="T56" fmla="*/ 115 w 351"/>
                  <a:gd name="T57" fmla="*/ 95 h 205"/>
                  <a:gd name="T58" fmla="*/ 91 w 351"/>
                  <a:gd name="T59" fmla="*/ 108 h 205"/>
                  <a:gd name="T60" fmla="*/ 66 w 351"/>
                  <a:gd name="T61" fmla="*/ 122 h 205"/>
                  <a:gd name="T62" fmla="*/ 57 w 351"/>
                  <a:gd name="T63" fmla="*/ 120 h 205"/>
                  <a:gd name="T64" fmla="*/ 35 w 351"/>
                  <a:gd name="T65" fmla="*/ 104 h 205"/>
                  <a:gd name="T66" fmla="*/ 18 w 351"/>
                  <a:gd name="T67" fmla="*/ 95 h 205"/>
                  <a:gd name="T68" fmla="*/ 0 w 351"/>
                  <a:gd name="T69" fmla="*/ 91 h 20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51" h="205">
                    <a:moveTo>
                      <a:pt x="0" y="91"/>
                    </a:moveTo>
                    <a:lnTo>
                      <a:pt x="8" y="83"/>
                    </a:lnTo>
                    <a:lnTo>
                      <a:pt x="19" y="75"/>
                    </a:lnTo>
                    <a:lnTo>
                      <a:pt x="43" y="59"/>
                    </a:lnTo>
                    <a:lnTo>
                      <a:pt x="72" y="42"/>
                    </a:lnTo>
                    <a:lnTo>
                      <a:pt x="103" y="26"/>
                    </a:lnTo>
                    <a:lnTo>
                      <a:pt x="137" y="13"/>
                    </a:lnTo>
                    <a:lnTo>
                      <a:pt x="172" y="4"/>
                    </a:lnTo>
                    <a:lnTo>
                      <a:pt x="189" y="1"/>
                    </a:lnTo>
                    <a:lnTo>
                      <a:pt x="207" y="0"/>
                    </a:lnTo>
                    <a:lnTo>
                      <a:pt x="223" y="0"/>
                    </a:lnTo>
                    <a:lnTo>
                      <a:pt x="239" y="1"/>
                    </a:lnTo>
                    <a:lnTo>
                      <a:pt x="268" y="8"/>
                    </a:lnTo>
                    <a:lnTo>
                      <a:pt x="293" y="19"/>
                    </a:lnTo>
                    <a:lnTo>
                      <a:pt x="312" y="32"/>
                    </a:lnTo>
                    <a:lnTo>
                      <a:pt x="329" y="49"/>
                    </a:lnTo>
                    <a:lnTo>
                      <a:pt x="339" y="67"/>
                    </a:lnTo>
                    <a:lnTo>
                      <a:pt x="347" y="86"/>
                    </a:lnTo>
                    <a:lnTo>
                      <a:pt x="351" y="106"/>
                    </a:lnTo>
                    <a:lnTo>
                      <a:pt x="351" y="127"/>
                    </a:lnTo>
                    <a:lnTo>
                      <a:pt x="349" y="148"/>
                    </a:lnTo>
                    <a:lnTo>
                      <a:pt x="343" y="163"/>
                    </a:lnTo>
                    <a:lnTo>
                      <a:pt x="337" y="176"/>
                    </a:lnTo>
                    <a:lnTo>
                      <a:pt x="331" y="187"/>
                    </a:lnTo>
                    <a:lnTo>
                      <a:pt x="324" y="194"/>
                    </a:lnTo>
                    <a:lnTo>
                      <a:pt x="316" y="199"/>
                    </a:lnTo>
                    <a:lnTo>
                      <a:pt x="311" y="202"/>
                    </a:lnTo>
                    <a:lnTo>
                      <a:pt x="307" y="205"/>
                    </a:lnTo>
                    <a:lnTo>
                      <a:pt x="303" y="191"/>
                    </a:lnTo>
                    <a:lnTo>
                      <a:pt x="293" y="177"/>
                    </a:lnTo>
                    <a:lnTo>
                      <a:pt x="288" y="172"/>
                    </a:lnTo>
                    <a:lnTo>
                      <a:pt x="281" y="168"/>
                    </a:lnTo>
                    <a:lnTo>
                      <a:pt x="273" y="166"/>
                    </a:lnTo>
                    <a:lnTo>
                      <a:pt x="264" y="166"/>
                    </a:lnTo>
                    <a:lnTo>
                      <a:pt x="261" y="170"/>
                    </a:lnTo>
                    <a:lnTo>
                      <a:pt x="258" y="174"/>
                    </a:lnTo>
                    <a:lnTo>
                      <a:pt x="256" y="178"/>
                    </a:lnTo>
                    <a:lnTo>
                      <a:pt x="254" y="179"/>
                    </a:lnTo>
                    <a:lnTo>
                      <a:pt x="254" y="180"/>
                    </a:lnTo>
                    <a:lnTo>
                      <a:pt x="235" y="180"/>
                    </a:lnTo>
                    <a:lnTo>
                      <a:pt x="219" y="180"/>
                    </a:lnTo>
                    <a:lnTo>
                      <a:pt x="204" y="180"/>
                    </a:lnTo>
                    <a:lnTo>
                      <a:pt x="192" y="180"/>
                    </a:lnTo>
                    <a:lnTo>
                      <a:pt x="181" y="180"/>
                    </a:lnTo>
                    <a:lnTo>
                      <a:pt x="173" y="180"/>
                    </a:lnTo>
                    <a:lnTo>
                      <a:pt x="161" y="181"/>
                    </a:lnTo>
                    <a:lnTo>
                      <a:pt x="153" y="181"/>
                    </a:lnTo>
                    <a:lnTo>
                      <a:pt x="149" y="181"/>
                    </a:lnTo>
                    <a:lnTo>
                      <a:pt x="147" y="181"/>
                    </a:lnTo>
                    <a:lnTo>
                      <a:pt x="138" y="151"/>
                    </a:lnTo>
                    <a:lnTo>
                      <a:pt x="134" y="137"/>
                    </a:lnTo>
                    <a:lnTo>
                      <a:pt x="130" y="124"/>
                    </a:lnTo>
                    <a:lnTo>
                      <a:pt x="126" y="113"/>
                    </a:lnTo>
                    <a:lnTo>
                      <a:pt x="124" y="103"/>
                    </a:lnTo>
                    <a:lnTo>
                      <a:pt x="123" y="97"/>
                    </a:lnTo>
                    <a:lnTo>
                      <a:pt x="122" y="92"/>
                    </a:lnTo>
                    <a:lnTo>
                      <a:pt x="115" y="95"/>
                    </a:lnTo>
                    <a:lnTo>
                      <a:pt x="108" y="99"/>
                    </a:lnTo>
                    <a:lnTo>
                      <a:pt x="91" y="108"/>
                    </a:lnTo>
                    <a:lnTo>
                      <a:pt x="73" y="118"/>
                    </a:lnTo>
                    <a:lnTo>
                      <a:pt x="66" y="122"/>
                    </a:lnTo>
                    <a:lnTo>
                      <a:pt x="61" y="125"/>
                    </a:lnTo>
                    <a:lnTo>
                      <a:pt x="57" y="120"/>
                    </a:lnTo>
                    <a:lnTo>
                      <a:pt x="50" y="116"/>
                    </a:lnTo>
                    <a:lnTo>
                      <a:pt x="35" y="104"/>
                    </a:lnTo>
                    <a:lnTo>
                      <a:pt x="26" y="99"/>
                    </a:lnTo>
                    <a:lnTo>
                      <a:pt x="18" y="95"/>
                    </a:lnTo>
                    <a:lnTo>
                      <a:pt x="8" y="93"/>
                    </a:lnTo>
                    <a:lnTo>
                      <a:pt x="0" y="91"/>
                    </a:lnTo>
                    <a:close/>
                  </a:path>
                </a:pathLst>
              </a:custGeom>
              <a:solidFill>
                <a:srgbClr val="101077"/>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53" name="Freeform 94"/>
              <p:cNvSpPr>
                <a:spLocks/>
              </p:cNvSpPr>
              <p:nvPr/>
            </p:nvSpPr>
            <p:spPr bwMode="auto">
              <a:xfrm>
                <a:off x="1086" y="3164"/>
                <a:ext cx="2" cy="17"/>
              </a:xfrm>
              <a:custGeom>
                <a:avLst/>
                <a:gdLst>
                  <a:gd name="T0" fmla="*/ 2 w 2"/>
                  <a:gd name="T1" fmla="*/ 17 h 17"/>
                  <a:gd name="T2" fmla="*/ 2 w 2"/>
                  <a:gd name="T3" fmla="*/ 16 h 17"/>
                  <a:gd name="T4" fmla="*/ 0 w 2"/>
                  <a:gd name="T5" fmla="*/ 11 h 17"/>
                  <a:gd name="T6" fmla="*/ 0 w 2"/>
                  <a:gd name="T7" fmla="*/ 6 h 17"/>
                  <a:gd name="T8" fmla="*/ 0 w 2"/>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7">
                    <a:moveTo>
                      <a:pt x="2" y="17"/>
                    </a:moveTo>
                    <a:lnTo>
                      <a:pt x="2" y="16"/>
                    </a:lnTo>
                    <a:lnTo>
                      <a:pt x="0" y="11"/>
                    </a:lnTo>
                    <a:lnTo>
                      <a:pt x="0" y="6"/>
                    </a:lnTo>
                    <a:lnTo>
                      <a:pt x="0"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54" name="Freeform 95"/>
              <p:cNvSpPr>
                <a:spLocks/>
              </p:cNvSpPr>
              <p:nvPr/>
            </p:nvSpPr>
            <p:spPr bwMode="auto">
              <a:xfrm>
                <a:off x="1230" y="3189"/>
                <a:ext cx="19" cy="66"/>
              </a:xfrm>
              <a:custGeom>
                <a:avLst/>
                <a:gdLst>
                  <a:gd name="T0" fmla="*/ 0 w 19"/>
                  <a:gd name="T1" fmla="*/ 66 h 66"/>
                  <a:gd name="T2" fmla="*/ 9 w 19"/>
                  <a:gd name="T3" fmla="*/ 51 h 66"/>
                  <a:gd name="T4" fmla="*/ 14 w 19"/>
                  <a:gd name="T5" fmla="*/ 35 h 66"/>
                  <a:gd name="T6" fmla="*/ 19 w 19"/>
                  <a:gd name="T7" fmla="*/ 17 h 66"/>
                  <a:gd name="T8" fmla="*/ 17 w 19"/>
                  <a:gd name="T9" fmla="*/ 0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66">
                    <a:moveTo>
                      <a:pt x="0" y="66"/>
                    </a:moveTo>
                    <a:lnTo>
                      <a:pt x="9" y="51"/>
                    </a:lnTo>
                    <a:lnTo>
                      <a:pt x="14" y="35"/>
                    </a:lnTo>
                    <a:lnTo>
                      <a:pt x="19" y="17"/>
                    </a:lnTo>
                    <a:lnTo>
                      <a:pt x="17"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55" name="Freeform 96"/>
              <p:cNvSpPr>
                <a:spLocks/>
              </p:cNvSpPr>
              <p:nvPr/>
            </p:nvSpPr>
            <p:spPr bwMode="auto">
              <a:xfrm>
                <a:off x="1226" y="3255"/>
                <a:ext cx="47" cy="49"/>
              </a:xfrm>
              <a:custGeom>
                <a:avLst/>
                <a:gdLst>
                  <a:gd name="T0" fmla="*/ 47 w 47"/>
                  <a:gd name="T1" fmla="*/ 39 h 49"/>
                  <a:gd name="T2" fmla="*/ 43 w 47"/>
                  <a:gd name="T3" fmla="*/ 25 h 49"/>
                  <a:gd name="T4" fmla="*/ 33 w 47"/>
                  <a:gd name="T5" fmla="*/ 11 h 49"/>
                  <a:gd name="T6" fmla="*/ 28 w 47"/>
                  <a:gd name="T7" fmla="*/ 6 h 49"/>
                  <a:gd name="T8" fmla="*/ 21 w 47"/>
                  <a:gd name="T9" fmla="*/ 2 h 49"/>
                  <a:gd name="T10" fmla="*/ 13 w 47"/>
                  <a:gd name="T11" fmla="*/ 0 h 49"/>
                  <a:gd name="T12" fmla="*/ 4 w 47"/>
                  <a:gd name="T13" fmla="*/ 0 h 49"/>
                  <a:gd name="T14" fmla="*/ 1 w 47"/>
                  <a:gd name="T15" fmla="*/ 3 h 49"/>
                  <a:gd name="T16" fmla="*/ 0 w 47"/>
                  <a:gd name="T17" fmla="*/ 4 h 49"/>
                  <a:gd name="T18" fmla="*/ 0 w 47"/>
                  <a:gd name="T19" fmla="*/ 5 h 49"/>
                  <a:gd name="T20" fmla="*/ 9 w 47"/>
                  <a:gd name="T21" fmla="*/ 10 h 49"/>
                  <a:gd name="T22" fmla="*/ 20 w 47"/>
                  <a:gd name="T23" fmla="*/ 20 h 49"/>
                  <a:gd name="T24" fmla="*/ 27 w 47"/>
                  <a:gd name="T25" fmla="*/ 32 h 49"/>
                  <a:gd name="T26" fmla="*/ 31 w 47"/>
                  <a:gd name="T27" fmla="*/ 49 h 49"/>
                  <a:gd name="T28" fmla="*/ 39 w 47"/>
                  <a:gd name="T29" fmla="*/ 44 h 49"/>
                  <a:gd name="T30" fmla="*/ 47 w 47"/>
                  <a:gd name="T31" fmla="*/ 39 h 49"/>
                  <a:gd name="T32" fmla="*/ 47 w 47"/>
                  <a:gd name="T33" fmla="*/ 39 h 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49">
                    <a:moveTo>
                      <a:pt x="47" y="39"/>
                    </a:moveTo>
                    <a:lnTo>
                      <a:pt x="43" y="25"/>
                    </a:lnTo>
                    <a:lnTo>
                      <a:pt x="33" y="11"/>
                    </a:lnTo>
                    <a:lnTo>
                      <a:pt x="28" y="6"/>
                    </a:lnTo>
                    <a:lnTo>
                      <a:pt x="21" y="2"/>
                    </a:lnTo>
                    <a:lnTo>
                      <a:pt x="13" y="0"/>
                    </a:lnTo>
                    <a:lnTo>
                      <a:pt x="4" y="0"/>
                    </a:lnTo>
                    <a:lnTo>
                      <a:pt x="1" y="3"/>
                    </a:lnTo>
                    <a:lnTo>
                      <a:pt x="0" y="4"/>
                    </a:lnTo>
                    <a:lnTo>
                      <a:pt x="0" y="5"/>
                    </a:lnTo>
                    <a:lnTo>
                      <a:pt x="9" y="10"/>
                    </a:lnTo>
                    <a:lnTo>
                      <a:pt x="20" y="20"/>
                    </a:lnTo>
                    <a:lnTo>
                      <a:pt x="27" y="32"/>
                    </a:lnTo>
                    <a:lnTo>
                      <a:pt x="31" y="49"/>
                    </a:lnTo>
                    <a:lnTo>
                      <a:pt x="39" y="44"/>
                    </a:lnTo>
                    <a:lnTo>
                      <a:pt x="47" y="39"/>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56" name="Freeform 97"/>
              <p:cNvSpPr>
                <a:spLocks/>
              </p:cNvSpPr>
              <p:nvPr/>
            </p:nvSpPr>
            <p:spPr bwMode="auto">
              <a:xfrm>
                <a:off x="958" y="3180"/>
                <a:ext cx="69" cy="43"/>
              </a:xfrm>
              <a:custGeom>
                <a:avLst/>
                <a:gdLst>
                  <a:gd name="T0" fmla="*/ 69 w 69"/>
                  <a:gd name="T1" fmla="*/ 34 h 43"/>
                  <a:gd name="T2" fmla="*/ 65 w 69"/>
                  <a:gd name="T3" fmla="*/ 29 h 43"/>
                  <a:gd name="T4" fmla="*/ 58 w 69"/>
                  <a:gd name="T5" fmla="*/ 25 h 43"/>
                  <a:gd name="T6" fmla="*/ 43 w 69"/>
                  <a:gd name="T7" fmla="*/ 13 h 43"/>
                  <a:gd name="T8" fmla="*/ 34 w 69"/>
                  <a:gd name="T9" fmla="*/ 8 h 43"/>
                  <a:gd name="T10" fmla="*/ 26 w 69"/>
                  <a:gd name="T11" fmla="*/ 4 h 43"/>
                  <a:gd name="T12" fmla="*/ 16 w 69"/>
                  <a:gd name="T13" fmla="*/ 2 h 43"/>
                  <a:gd name="T14" fmla="*/ 8 w 69"/>
                  <a:gd name="T15" fmla="*/ 0 h 43"/>
                  <a:gd name="T16" fmla="*/ 4 w 69"/>
                  <a:gd name="T17" fmla="*/ 5 h 43"/>
                  <a:gd name="T18" fmla="*/ 1 w 69"/>
                  <a:gd name="T19" fmla="*/ 8 h 43"/>
                  <a:gd name="T20" fmla="*/ 0 w 69"/>
                  <a:gd name="T21" fmla="*/ 8 h 43"/>
                  <a:gd name="T22" fmla="*/ 0 w 69"/>
                  <a:gd name="T23" fmla="*/ 8 h 43"/>
                  <a:gd name="T24" fmla="*/ 13 w 69"/>
                  <a:gd name="T25" fmla="*/ 13 h 43"/>
                  <a:gd name="T26" fmla="*/ 28 w 69"/>
                  <a:gd name="T27" fmla="*/ 22 h 43"/>
                  <a:gd name="T28" fmla="*/ 42 w 69"/>
                  <a:gd name="T29" fmla="*/ 31 h 43"/>
                  <a:gd name="T30" fmla="*/ 53 w 69"/>
                  <a:gd name="T31" fmla="*/ 43 h 43"/>
                  <a:gd name="T32" fmla="*/ 69 w 69"/>
                  <a:gd name="T33" fmla="*/ 34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9" h="43">
                    <a:moveTo>
                      <a:pt x="69" y="34"/>
                    </a:moveTo>
                    <a:lnTo>
                      <a:pt x="65" y="29"/>
                    </a:lnTo>
                    <a:lnTo>
                      <a:pt x="58" y="25"/>
                    </a:lnTo>
                    <a:lnTo>
                      <a:pt x="43" y="13"/>
                    </a:lnTo>
                    <a:lnTo>
                      <a:pt x="34" y="8"/>
                    </a:lnTo>
                    <a:lnTo>
                      <a:pt x="26" y="4"/>
                    </a:lnTo>
                    <a:lnTo>
                      <a:pt x="16" y="2"/>
                    </a:lnTo>
                    <a:lnTo>
                      <a:pt x="8" y="0"/>
                    </a:lnTo>
                    <a:lnTo>
                      <a:pt x="4" y="5"/>
                    </a:lnTo>
                    <a:lnTo>
                      <a:pt x="1" y="8"/>
                    </a:lnTo>
                    <a:lnTo>
                      <a:pt x="0" y="8"/>
                    </a:lnTo>
                    <a:lnTo>
                      <a:pt x="13" y="13"/>
                    </a:lnTo>
                    <a:lnTo>
                      <a:pt x="28" y="22"/>
                    </a:lnTo>
                    <a:lnTo>
                      <a:pt x="42" y="31"/>
                    </a:lnTo>
                    <a:lnTo>
                      <a:pt x="53" y="43"/>
                    </a:lnTo>
                    <a:lnTo>
                      <a:pt x="69" y="34"/>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57" name="Freeform 98"/>
              <p:cNvSpPr>
                <a:spLocks/>
              </p:cNvSpPr>
              <p:nvPr/>
            </p:nvSpPr>
            <p:spPr bwMode="auto">
              <a:xfrm>
                <a:off x="1021" y="3199"/>
                <a:ext cx="211" cy="146"/>
              </a:xfrm>
              <a:custGeom>
                <a:avLst/>
                <a:gdLst>
                  <a:gd name="T0" fmla="*/ 0 w 211"/>
                  <a:gd name="T1" fmla="*/ 0 h 146"/>
                  <a:gd name="T2" fmla="*/ 2 w 211"/>
                  <a:gd name="T3" fmla="*/ 0 h 146"/>
                  <a:gd name="T4" fmla="*/ 6 w 211"/>
                  <a:gd name="T5" fmla="*/ 0 h 146"/>
                  <a:gd name="T6" fmla="*/ 13 w 211"/>
                  <a:gd name="T7" fmla="*/ 0 h 146"/>
                  <a:gd name="T8" fmla="*/ 21 w 211"/>
                  <a:gd name="T9" fmla="*/ 0 h 146"/>
                  <a:gd name="T10" fmla="*/ 30 w 211"/>
                  <a:gd name="T11" fmla="*/ 1 h 146"/>
                  <a:gd name="T12" fmla="*/ 41 w 211"/>
                  <a:gd name="T13" fmla="*/ 1 h 146"/>
                  <a:gd name="T14" fmla="*/ 67 w 211"/>
                  <a:gd name="T15" fmla="*/ 1 h 146"/>
                  <a:gd name="T16" fmla="*/ 92 w 211"/>
                  <a:gd name="T17" fmla="*/ 1 h 146"/>
                  <a:gd name="T18" fmla="*/ 117 w 211"/>
                  <a:gd name="T19" fmla="*/ 1 h 146"/>
                  <a:gd name="T20" fmla="*/ 129 w 211"/>
                  <a:gd name="T21" fmla="*/ 1 h 146"/>
                  <a:gd name="T22" fmla="*/ 137 w 211"/>
                  <a:gd name="T23" fmla="*/ 1 h 146"/>
                  <a:gd name="T24" fmla="*/ 145 w 211"/>
                  <a:gd name="T25" fmla="*/ 1 h 146"/>
                  <a:gd name="T26" fmla="*/ 152 w 211"/>
                  <a:gd name="T27" fmla="*/ 1 h 146"/>
                  <a:gd name="T28" fmla="*/ 157 w 211"/>
                  <a:gd name="T29" fmla="*/ 12 h 146"/>
                  <a:gd name="T30" fmla="*/ 165 w 211"/>
                  <a:gd name="T31" fmla="*/ 27 h 146"/>
                  <a:gd name="T32" fmla="*/ 173 w 211"/>
                  <a:gd name="T33" fmla="*/ 45 h 146"/>
                  <a:gd name="T34" fmla="*/ 183 w 211"/>
                  <a:gd name="T35" fmla="*/ 63 h 146"/>
                  <a:gd name="T36" fmla="*/ 192 w 211"/>
                  <a:gd name="T37" fmla="*/ 81 h 146"/>
                  <a:gd name="T38" fmla="*/ 201 w 211"/>
                  <a:gd name="T39" fmla="*/ 99 h 146"/>
                  <a:gd name="T40" fmla="*/ 207 w 211"/>
                  <a:gd name="T41" fmla="*/ 114 h 146"/>
                  <a:gd name="T42" fmla="*/ 211 w 211"/>
                  <a:gd name="T43" fmla="*/ 125 h 146"/>
                  <a:gd name="T44" fmla="*/ 210 w 211"/>
                  <a:gd name="T45" fmla="*/ 125 h 146"/>
                  <a:gd name="T46" fmla="*/ 206 w 211"/>
                  <a:gd name="T47" fmla="*/ 126 h 146"/>
                  <a:gd name="T48" fmla="*/ 201 w 211"/>
                  <a:gd name="T49" fmla="*/ 127 h 146"/>
                  <a:gd name="T50" fmla="*/ 192 w 211"/>
                  <a:gd name="T51" fmla="*/ 128 h 146"/>
                  <a:gd name="T52" fmla="*/ 172 w 211"/>
                  <a:gd name="T53" fmla="*/ 131 h 146"/>
                  <a:gd name="T54" fmla="*/ 148 w 211"/>
                  <a:gd name="T55" fmla="*/ 134 h 146"/>
                  <a:gd name="T56" fmla="*/ 122 w 211"/>
                  <a:gd name="T57" fmla="*/ 138 h 146"/>
                  <a:gd name="T58" fmla="*/ 99 w 211"/>
                  <a:gd name="T59" fmla="*/ 141 h 146"/>
                  <a:gd name="T60" fmla="*/ 88 w 211"/>
                  <a:gd name="T61" fmla="*/ 142 h 146"/>
                  <a:gd name="T62" fmla="*/ 80 w 211"/>
                  <a:gd name="T63" fmla="*/ 144 h 146"/>
                  <a:gd name="T64" fmla="*/ 72 w 211"/>
                  <a:gd name="T65" fmla="*/ 145 h 146"/>
                  <a:gd name="T66" fmla="*/ 67 w 211"/>
                  <a:gd name="T67" fmla="*/ 146 h 146"/>
                  <a:gd name="T68" fmla="*/ 52 w 211"/>
                  <a:gd name="T69" fmla="*/ 124 h 146"/>
                  <a:gd name="T70" fmla="*/ 40 w 211"/>
                  <a:gd name="T71" fmla="*/ 104 h 146"/>
                  <a:gd name="T72" fmla="*/ 30 w 211"/>
                  <a:gd name="T73" fmla="*/ 84 h 146"/>
                  <a:gd name="T74" fmla="*/ 23 w 211"/>
                  <a:gd name="T75" fmla="*/ 66 h 146"/>
                  <a:gd name="T76" fmla="*/ 17 w 211"/>
                  <a:gd name="T77" fmla="*/ 47 h 146"/>
                  <a:gd name="T78" fmla="*/ 10 w 211"/>
                  <a:gd name="T79" fmla="*/ 28 h 146"/>
                  <a:gd name="T80" fmla="*/ 2 w 211"/>
                  <a:gd name="T81" fmla="*/ 11 h 146"/>
                  <a:gd name="T82" fmla="*/ 0 w 211"/>
                  <a:gd name="T83" fmla="*/ 5 h 146"/>
                  <a:gd name="T84" fmla="*/ 0 w 211"/>
                  <a:gd name="T85" fmla="*/ 0 h 146"/>
                  <a:gd name="T86" fmla="*/ 0 w 211"/>
                  <a:gd name="T87" fmla="*/ 0 h 1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11" h="146">
                    <a:moveTo>
                      <a:pt x="0" y="0"/>
                    </a:moveTo>
                    <a:lnTo>
                      <a:pt x="2" y="0"/>
                    </a:lnTo>
                    <a:lnTo>
                      <a:pt x="6" y="0"/>
                    </a:lnTo>
                    <a:lnTo>
                      <a:pt x="13" y="0"/>
                    </a:lnTo>
                    <a:lnTo>
                      <a:pt x="21" y="0"/>
                    </a:lnTo>
                    <a:lnTo>
                      <a:pt x="30" y="1"/>
                    </a:lnTo>
                    <a:lnTo>
                      <a:pt x="41" y="1"/>
                    </a:lnTo>
                    <a:lnTo>
                      <a:pt x="67" y="1"/>
                    </a:lnTo>
                    <a:lnTo>
                      <a:pt x="92" y="1"/>
                    </a:lnTo>
                    <a:lnTo>
                      <a:pt x="117" y="1"/>
                    </a:lnTo>
                    <a:lnTo>
                      <a:pt x="129" y="1"/>
                    </a:lnTo>
                    <a:lnTo>
                      <a:pt x="137" y="1"/>
                    </a:lnTo>
                    <a:lnTo>
                      <a:pt x="145" y="1"/>
                    </a:lnTo>
                    <a:lnTo>
                      <a:pt x="152" y="1"/>
                    </a:lnTo>
                    <a:lnTo>
                      <a:pt x="157" y="12"/>
                    </a:lnTo>
                    <a:lnTo>
                      <a:pt x="165" y="27"/>
                    </a:lnTo>
                    <a:lnTo>
                      <a:pt x="173" y="45"/>
                    </a:lnTo>
                    <a:lnTo>
                      <a:pt x="183" y="63"/>
                    </a:lnTo>
                    <a:lnTo>
                      <a:pt x="192" y="81"/>
                    </a:lnTo>
                    <a:lnTo>
                      <a:pt x="201" y="99"/>
                    </a:lnTo>
                    <a:lnTo>
                      <a:pt x="207" y="114"/>
                    </a:lnTo>
                    <a:lnTo>
                      <a:pt x="211" y="125"/>
                    </a:lnTo>
                    <a:lnTo>
                      <a:pt x="210" y="125"/>
                    </a:lnTo>
                    <a:lnTo>
                      <a:pt x="206" y="126"/>
                    </a:lnTo>
                    <a:lnTo>
                      <a:pt x="201" y="127"/>
                    </a:lnTo>
                    <a:lnTo>
                      <a:pt x="192" y="128"/>
                    </a:lnTo>
                    <a:lnTo>
                      <a:pt x="172" y="131"/>
                    </a:lnTo>
                    <a:lnTo>
                      <a:pt x="148" y="134"/>
                    </a:lnTo>
                    <a:lnTo>
                      <a:pt x="122" y="138"/>
                    </a:lnTo>
                    <a:lnTo>
                      <a:pt x="99" y="141"/>
                    </a:lnTo>
                    <a:lnTo>
                      <a:pt x="88" y="142"/>
                    </a:lnTo>
                    <a:lnTo>
                      <a:pt x="80" y="144"/>
                    </a:lnTo>
                    <a:lnTo>
                      <a:pt x="72" y="145"/>
                    </a:lnTo>
                    <a:lnTo>
                      <a:pt x="67" y="146"/>
                    </a:lnTo>
                    <a:lnTo>
                      <a:pt x="52" y="124"/>
                    </a:lnTo>
                    <a:lnTo>
                      <a:pt x="40" y="104"/>
                    </a:lnTo>
                    <a:lnTo>
                      <a:pt x="30" y="84"/>
                    </a:lnTo>
                    <a:lnTo>
                      <a:pt x="23" y="66"/>
                    </a:lnTo>
                    <a:lnTo>
                      <a:pt x="17" y="47"/>
                    </a:lnTo>
                    <a:lnTo>
                      <a:pt x="10" y="28"/>
                    </a:lnTo>
                    <a:lnTo>
                      <a:pt x="2" y="11"/>
                    </a:lnTo>
                    <a:lnTo>
                      <a:pt x="0" y="5"/>
                    </a:lnTo>
                    <a:lnTo>
                      <a:pt x="0" y="0"/>
                    </a:lnTo>
                    <a:close/>
                  </a:path>
                </a:pathLst>
              </a:custGeom>
              <a:solidFill>
                <a:srgbClr val="BFBFB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58" name="Freeform 99"/>
              <p:cNvSpPr>
                <a:spLocks/>
              </p:cNvSpPr>
              <p:nvPr/>
            </p:nvSpPr>
            <p:spPr bwMode="auto">
              <a:xfrm>
                <a:off x="1053" y="3357"/>
                <a:ext cx="41" cy="32"/>
              </a:xfrm>
              <a:custGeom>
                <a:avLst/>
                <a:gdLst>
                  <a:gd name="T0" fmla="*/ 0 w 41"/>
                  <a:gd name="T1" fmla="*/ 32 h 32"/>
                  <a:gd name="T2" fmla="*/ 5 w 41"/>
                  <a:gd name="T3" fmla="*/ 23 h 32"/>
                  <a:gd name="T4" fmla="*/ 14 w 41"/>
                  <a:gd name="T5" fmla="*/ 14 h 32"/>
                  <a:gd name="T6" fmla="*/ 25 w 41"/>
                  <a:gd name="T7" fmla="*/ 5 h 32"/>
                  <a:gd name="T8" fmla="*/ 41 w 41"/>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32">
                    <a:moveTo>
                      <a:pt x="0" y="32"/>
                    </a:moveTo>
                    <a:lnTo>
                      <a:pt x="5" y="23"/>
                    </a:lnTo>
                    <a:lnTo>
                      <a:pt x="14" y="14"/>
                    </a:lnTo>
                    <a:lnTo>
                      <a:pt x="25" y="5"/>
                    </a:lnTo>
                    <a:lnTo>
                      <a:pt x="41"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59" name="Freeform 100"/>
              <p:cNvSpPr>
                <a:spLocks/>
              </p:cNvSpPr>
              <p:nvPr/>
            </p:nvSpPr>
            <p:spPr bwMode="auto">
              <a:xfrm>
                <a:off x="1216" y="3346"/>
                <a:ext cx="41" cy="56"/>
              </a:xfrm>
              <a:custGeom>
                <a:avLst/>
                <a:gdLst>
                  <a:gd name="T0" fmla="*/ 0 w 41"/>
                  <a:gd name="T1" fmla="*/ 0 h 56"/>
                  <a:gd name="T2" fmla="*/ 7 w 41"/>
                  <a:gd name="T3" fmla="*/ 1 h 56"/>
                  <a:gd name="T4" fmla="*/ 14 w 41"/>
                  <a:gd name="T5" fmla="*/ 6 h 56"/>
                  <a:gd name="T6" fmla="*/ 20 w 41"/>
                  <a:gd name="T7" fmla="*/ 11 h 56"/>
                  <a:gd name="T8" fmla="*/ 27 w 41"/>
                  <a:gd name="T9" fmla="*/ 17 h 56"/>
                  <a:gd name="T10" fmla="*/ 33 w 41"/>
                  <a:gd name="T11" fmla="*/ 26 h 56"/>
                  <a:gd name="T12" fmla="*/ 38 w 41"/>
                  <a:gd name="T13" fmla="*/ 35 h 56"/>
                  <a:gd name="T14" fmla="*/ 41 w 41"/>
                  <a:gd name="T15" fmla="*/ 46 h 56"/>
                  <a:gd name="T16" fmla="*/ 41 w 41"/>
                  <a:gd name="T17" fmla="*/ 56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56">
                    <a:moveTo>
                      <a:pt x="0" y="0"/>
                    </a:moveTo>
                    <a:lnTo>
                      <a:pt x="7" y="1"/>
                    </a:lnTo>
                    <a:lnTo>
                      <a:pt x="14" y="6"/>
                    </a:lnTo>
                    <a:lnTo>
                      <a:pt x="20" y="11"/>
                    </a:lnTo>
                    <a:lnTo>
                      <a:pt x="27" y="17"/>
                    </a:lnTo>
                    <a:lnTo>
                      <a:pt x="33" y="26"/>
                    </a:lnTo>
                    <a:lnTo>
                      <a:pt x="38" y="35"/>
                    </a:lnTo>
                    <a:lnTo>
                      <a:pt x="41" y="46"/>
                    </a:lnTo>
                    <a:lnTo>
                      <a:pt x="41" y="56"/>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60" name="Freeform 101"/>
              <p:cNvSpPr>
                <a:spLocks/>
              </p:cNvSpPr>
              <p:nvPr/>
            </p:nvSpPr>
            <p:spPr bwMode="auto">
              <a:xfrm>
                <a:off x="819" y="3516"/>
                <a:ext cx="119" cy="37"/>
              </a:xfrm>
              <a:custGeom>
                <a:avLst/>
                <a:gdLst>
                  <a:gd name="T0" fmla="*/ 119 w 119"/>
                  <a:gd name="T1" fmla="*/ 0 h 37"/>
                  <a:gd name="T2" fmla="*/ 109 w 119"/>
                  <a:gd name="T3" fmla="*/ 9 h 37"/>
                  <a:gd name="T4" fmla="*/ 98 w 119"/>
                  <a:gd name="T5" fmla="*/ 17 h 37"/>
                  <a:gd name="T6" fmla="*/ 85 w 119"/>
                  <a:gd name="T7" fmla="*/ 25 h 37"/>
                  <a:gd name="T8" fmla="*/ 70 w 119"/>
                  <a:gd name="T9" fmla="*/ 30 h 37"/>
                  <a:gd name="T10" fmla="*/ 54 w 119"/>
                  <a:gd name="T11" fmla="*/ 34 h 37"/>
                  <a:gd name="T12" fmla="*/ 36 w 119"/>
                  <a:gd name="T13" fmla="*/ 37 h 37"/>
                  <a:gd name="T14" fmla="*/ 19 w 119"/>
                  <a:gd name="T15" fmla="*/ 36 h 37"/>
                  <a:gd name="T16" fmla="*/ 0 w 119"/>
                  <a:gd name="T17" fmla="*/ 33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9" h="37">
                    <a:moveTo>
                      <a:pt x="119" y="0"/>
                    </a:moveTo>
                    <a:lnTo>
                      <a:pt x="109" y="9"/>
                    </a:lnTo>
                    <a:lnTo>
                      <a:pt x="98" y="17"/>
                    </a:lnTo>
                    <a:lnTo>
                      <a:pt x="85" y="25"/>
                    </a:lnTo>
                    <a:lnTo>
                      <a:pt x="70" y="30"/>
                    </a:lnTo>
                    <a:lnTo>
                      <a:pt x="54" y="34"/>
                    </a:lnTo>
                    <a:lnTo>
                      <a:pt x="36" y="37"/>
                    </a:lnTo>
                    <a:lnTo>
                      <a:pt x="19" y="36"/>
                    </a:lnTo>
                    <a:lnTo>
                      <a:pt x="0" y="33"/>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61" name="Freeform 102"/>
              <p:cNvSpPr>
                <a:spLocks/>
              </p:cNvSpPr>
              <p:nvPr/>
            </p:nvSpPr>
            <p:spPr bwMode="auto">
              <a:xfrm>
                <a:off x="743" y="3582"/>
                <a:ext cx="49" cy="90"/>
              </a:xfrm>
              <a:custGeom>
                <a:avLst/>
                <a:gdLst>
                  <a:gd name="T0" fmla="*/ 49 w 49"/>
                  <a:gd name="T1" fmla="*/ 90 h 90"/>
                  <a:gd name="T2" fmla="*/ 30 w 49"/>
                  <a:gd name="T3" fmla="*/ 72 h 90"/>
                  <a:gd name="T4" fmla="*/ 12 w 49"/>
                  <a:gd name="T5" fmla="*/ 51 h 90"/>
                  <a:gd name="T6" fmla="*/ 7 w 49"/>
                  <a:gd name="T7" fmla="*/ 39 h 90"/>
                  <a:gd name="T8" fmla="*/ 3 w 49"/>
                  <a:gd name="T9" fmla="*/ 26 h 90"/>
                  <a:gd name="T10" fmla="*/ 0 w 49"/>
                  <a:gd name="T11" fmla="*/ 14 h 90"/>
                  <a:gd name="T12" fmla="*/ 0 w 49"/>
                  <a:gd name="T13" fmla="*/ 0 h 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0">
                    <a:moveTo>
                      <a:pt x="49" y="90"/>
                    </a:moveTo>
                    <a:lnTo>
                      <a:pt x="30" y="72"/>
                    </a:lnTo>
                    <a:lnTo>
                      <a:pt x="12" y="51"/>
                    </a:lnTo>
                    <a:lnTo>
                      <a:pt x="7" y="39"/>
                    </a:lnTo>
                    <a:lnTo>
                      <a:pt x="3" y="26"/>
                    </a:lnTo>
                    <a:lnTo>
                      <a:pt x="0" y="14"/>
                    </a:lnTo>
                    <a:lnTo>
                      <a:pt x="0"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62" name="Freeform 103"/>
              <p:cNvSpPr>
                <a:spLocks/>
              </p:cNvSpPr>
              <p:nvPr/>
            </p:nvSpPr>
            <p:spPr bwMode="auto">
              <a:xfrm>
                <a:off x="617" y="3337"/>
                <a:ext cx="48" cy="66"/>
              </a:xfrm>
              <a:custGeom>
                <a:avLst/>
                <a:gdLst>
                  <a:gd name="T0" fmla="*/ 48 w 48"/>
                  <a:gd name="T1" fmla="*/ 66 h 66"/>
                  <a:gd name="T2" fmla="*/ 39 w 48"/>
                  <a:gd name="T3" fmla="*/ 47 h 66"/>
                  <a:gd name="T4" fmla="*/ 27 w 48"/>
                  <a:gd name="T5" fmla="*/ 27 h 66"/>
                  <a:gd name="T6" fmla="*/ 20 w 48"/>
                  <a:gd name="T7" fmla="*/ 19 h 66"/>
                  <a:gd name="T8" fmla="*/ 14 w 48"/>
                  <a:gd name="T9" fmla="*/ 12 h 66"/>
                  <a:gd name="T10" fmla="*/ 7 w 48"/>
                  <a:gd name="T11" fmla="*/ 4 h 66"/>
                  <a:gd name="T12" fmla="*/ 0 w 48"/>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 h="66">
                    <a:moveTo>
                      <a:pt x="48" y="66"/>
                    </a:moveTo>
                    <a:lnTo>
                      <a:pt x="39" y="47"/>
                    </a:lnTo>
                    <a:lnTo>
                      <a:pt x="27" y="27"/>
                    </a:lnTo>
                    <a:lnTo>
                      <a:pt x="20" y="19"/>
                    </a:lnTo>
                    <a:lnTo>
                      <a:pt x="14" y="12"/>
                    </a:lnTo>
                    <a:lnTo>
                      <a:pt x="7" y="4"/>
                    </a:lnTo>
                    <a:lnTo>
                      <a:pt x="0"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63" name="Freeform 104"/>
              <p:cNvSpPr>
                <a:spLocks/>
              </p:cNvSpPr>
              <p:nvPr/>
            </p:nvSpPr>
            <p:spPr bwMode="auto">
              <a:xfrm>
                <a:off x="633" y="3282"/>
                <a:ext cx="79" cy="8"/>
              </a:xfrm>
              <a:custGeom>
                <a:avLst/>
                <a:gdLst>
                  <a:gd name="T0" fmla="*/ 0 w 79"/>
                  <a:gd name="T1" fmla="*/ 8 h 8"/>
                  <a:gd name="T2" fmla="*/ 19 w 79"/>
                  <a:gd name="T3" fmla="*/ 4 h 8"/>
                  <a:gd name="T4" fmla="*/ 40 w 79"/>
                  <a:gd name="T5" fmla="*/ 1 h 8"/>
                  <a:gd name="T6" fmla="*/ 60 w 79"/>
                  <a:gd name="T7" fmla="*/ 0 h 8"/>
                  <a:gd name="T8" fmla="*/ 79 w 79"/>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8">
                    <a:moveTo>
                      <a:pt x="0" y="8"/>
                    </a:moveTo>
                    <a:lnTo>
                      <a:pt x="19" y="4"/>
                    </a:lnTo>
                    <a:lnTo>
                      <a:pt x="40" y="1"/>
                    </a:lnTo>
                    <a:lnTo>
                      <a:pt x="60" y="0"/>
                    </a:lnTo>
                    <a:lnTo>
                      <a:pt x="79"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64" name="Freeform 105"/>
              <p:cNvSpPr>
                <a:spLocks/>
              </p:cNvSpPr>
              <p:nvPr/>
            </p:nvSpPr>
            <p:spPr bwMode="auto">
              <a:xfrm>
                <a:off x="483" y="3384"/>
                <a:ext cx="15" cy="46"/>
              </a:xfrm>
              <a:custGeom>
                <a:avLst/>
                <a:gdLst>
                  <a:gd name="T0" fmla="*/ 0 w 15"/>
                  <a:gd name="T1" fmla="*/ 46 h 46"/>
                  <a:gd name="T2" fmla="*/ 2 w 15"/>
                  <a:gd name="T3" fmla="*/ 35 h 46"/>
                  <a:gd name="T4" fmla="*/ 4 w 15"/>
                  <a:gd name="T5" fmla="*/ 23 h 46"/>
                  <a:gd name="T6" fmla="*/ 10 w 15"/>
                  <a:gd name="T7" fmla="*/ 10 h 46"/>
                  <a:gd name="T8" fmla="*/ 15 w 15"/>
                  <a:gd name="T9" fmla="*/ 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46">
                    <a:moveTo>
                      <a:pt x="0" y="46"/>
                    </a:moveTo>
                    <a:lnTo>
                      <a:pt x="2" y="35"/>
                    </a:lnTo>
                    <a:lnTo>
                      <a:pt x="4" y="23"/>
                    </a:lnTo>
                    <a:lnTo>
                      <a:pt x="10" y="10"/>
                    </a:lnTo>
                    <a:lnTo>
                      <a:pt x="15"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65" name="Freeform 106"/>
              <p:cNvSpPr>
                <a:spLocks/>
              </p:cNvSpPr>
              <p:nvPr/>
            </p:nvSpPr>
            <p:spPr bwMode="auto">
              <a:xfrm>
                <a:off x="1120" y="3131"/>
                <a:ext cx="141" cy="75"/>
              </a:xfrm>
              <a:custGeom>
                <a:avLst/>
                <a:gdLst>
                  <a:gd name="T0" fmla="*/ 0 w 141"/>
                  <a:gd name="T1" fmla="*/ 17 h 75"/>
                  <a:gd name="T2" fmla="*/ 10 w 141"/>
                  <a:gd name="T3" fmla="*/ 24 h 75"/>
                  <a:gd name="T4" fmla="*/ 19 w 141"/>
                  <a:gd name="T5" fmla="*/ 32 h 75"/>
                  <a:gd name="T6" fmla="*/ 42 w 141"/>
                  <a:gd name="T7" fmla="*/ 49 h 75"/>
                  <a:gd name="T8" fmla="*/ 64 w 141"/>
                  <a:gd name="T9" fmla="*/ 63 h 75"/>
                  <a:gd name="T10" fmla="*/ 73 w 141"/>
                  <a:gd name="T11" fmla="*/ 71 h 75"/>
                  <a:gd name="T12" fmla="*/ 81 w 141"/>
                  <a:gd name="T13" fmla="*/ 75 h 75"/>
                  <a:gd name="T14" fmla="*/ 88 w 141"/>
                  <a:gd name="T15" fmla="*/ 69 h 75"/>
                  <a:gd name="T16" fmla="*/ 96 w 141"/>
                  <a:gd name="T17" fmla="*/ 59 h 75"/>
                  <a:gd name="T18" fmla="*/ 115 w 141"/>
                  <a:gd name="T19" fmla="*/ 38 h 75"/>
                  <a:gd name="T20" fmla="*/ 123 w 141"/>
                  <a:gd name="T21" fmla="*/ 27 h 75"/>
                  <a:gd name="T22" fmla="*/ 131 w 141"/>
                  <a:gd name="T23" fmla="*/ 17 h 75"/>
                  <a:gd name="T24" fmla="*/ 137 w 141"/>
                  <a:gd name="T25" fmla="*/ 7 h 75"/>
                  <a:gd name="T26" fmla="*/ 141 w 141"/>
                  <a:gd name="T27" fmla="*/ 0 h 75"/>
                  <a:gd name="T28" fmla="*/ 0 w 141"/>
                  <a:gd name="T29" fmla="*/ 17 h 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1" h="75">
                    <a:moveTo>
                      <a:pt x="0" y="17"/>
                    </a:moveTo>
                    <a:lnTo>
                      <a:pt x="10" y="24"/>
                    </a:lnTo>
                    <a:lnTo>
                      <a:pt x="19" y="32"/>
                    </a:lnTo>
                    <a:lnTo>
                      <a:pt x="42" y="49"/>
                    </a:lnTo>
                    <a:lnTo>
                      <a:pt x="64" y="63"/>
                    </a:lnTo>
                    <a:lnTo>
                      <a:pt x="73" y="71"/>
                    </a:lnTo>
                    <a:lnTo>
                      <a:pt x="81" y="75"/>
                    </a:lnTo>
                    <a:lnTo>
                      <a:pt x="88" y="69"/>
                    </a:lnTo>
                    <a:lnTo>
                      <a:pt x="96" y="59"/>
                    </a:lnTo>
                    <a:lnTo>
                      <a:pt x="115" y="38"/>
                    </a:lnTo>
                    <a:lnTo>
                      <a:pt x="123" y="27"/>
                    </a:lnTo>
                    <a:lnTo>
                      <a:pt x="131" y="17"/>
                    </a:lnTo>
                    <a:lnTo>
                      <a:pt x="137" y="7"/>
                    </a:lnTo>
                    <a:lnTo>
                      <a:pt x="141" y="0"/>
                    </a:lnTo>
                    <a:lnTo>
                      <a:pt x="0" y="17"/>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66" name="Freeform 107"/>
              <p:cNvSpPr>
                <a:spLocks/>
              </p:cNvSpPr>
              <p:nvPr/>
            </p:nvSpPr>
            <p:spPr bwMode="auto">
              <a:xfrm>
                <a:off x="1171" y="3157"/>
                <a:ext cx="56" cy="29"/>
              </a:xfrm>
              <a:custGeom>
                <a:avLst/>
                <a:gdLst>
                  <a:gd name="T0" fmla="*/ 0 w 56"/>
                  <a:gd name="T1" fmla="*/ 29 h 29"/>
                  <a:gd name="T2" fmla="*/ 7 w 56"/>
                  <a:gd name="T3" fmla="*/ 18 h 29"/>
                  <a:gd name="T4" fmla="*/ 13 w 56"/>
                  <a:gd name="T5" fmla="*/ 10 h 29"/>
                  <a:gd name="T6" fmla="*/ 17 w 56"/>
                  <a:gd name="T7" fmla="*/ 4 h 29"/>
                  <a:gd name="T8" fmla="*/ 22 w 56"/>
                  <a:gd name="T9" fmla="*/ 0 h 29"/>
                  <a:gd name="T10" fmla="*/ 32 w 56"/>
                  <a:gd name="T11" fmla="*/ 0 h 29"/>
                  <a:gd name="T12" fmla="*/ 41 w 56"/>
                  <a:gd name="T13" fmla="*/ 4 h 29"/>
                  <a:gd name="T14" fmla="*/ 51 w 56"/>
                  <a:gd name="T15" fmla="*/ 10 h 29"/>
                  <a:gd name="T16" fmla="*/ 56 w 56"/>
                  <a:gd name="T17" fmla="*/ 2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6" h="29">
                    <a:moveTo>
                      <a:pt x="0" y="29"/>
                    </a:moveTo>
                    <a:lnTo>
                      <a:pt x="7" y="18"/>
                    </a:lnTo>
                    <a:lnTo>
                      <a:pt x="13" y="10"/>
                    </a:lnTo>
                    <a:lnTo>
                      <a:pt x="17" y="4"/>
                    </a:lnTo>
                    <a:lnTo>
                      <a:pt x="22" y="0"/>
                    </a:lnTo>
                    <a:lnTo>
                      <a:pt x="32" y="0"/>
                    </a:lnTo>
                    <a:lnTo>
                      <a:pt x="41" y="4"/>
                    </a:lnTo>
                    <a:lnTo>
                      <a:pt x="51" y="10"/>
                    </a:lnTo>
                    <a:lnTo>
                      <a:pt x="56" y="2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67" name="Freeform 108"/>
              <p:cNvSpPr>
                <a:spLocks/>
              </p:cNvSpPr>
              <p:nvPr/>
            </p:nvSpPr>
            <p:spPr bwMode="auto">
              <a:xfrm>
                <a:off x="1193" y="3172"/>
                <a:ext cx="12" cy="9"/>
              </a:xfrm>
              <a:custGeom>
                <a:avLst/>
                <a:gdLst>
                  <a:gd name="T0" fmla="*/ 12 w 12"/>
                  <a:gd name="T1" fmla="*/ 4 h 9"/>
                  <a:gd name="T2" fmla="*/ 11 w 12"/>
                  <a:gd name="T3" fmla="*/ 8 h 9"/>
                  <a:gd name="T4" fmla="*/ 7 w 12"/>
                  <a:gd name="T5" fmla="*/ 9 h 9"/>
                  <a:gd name="T6" fmla="*/ 1 w 12"/>
                  <a:gd name="T7" fmla="*/ 8 h 9"/>
                  <a:gd name="T8" fmla="*/ 0 w 12"/>
                  <a:gd name="T9" fmla="*/ 4 h 9"/>
                  <a:gd name="T10" fmla="*/ 1 w 12"/>
                  <a:gd name="T11" fmla="*/ 1 h 9"/>
                  <a:gd name="T12" fmla="*/ 7 w 12"/>
                  <a:gd name="T13" fmla="*/ 0 h 9"/>
                  <a:gd name="T14" fmla="*/ 11 w 12"/>
                  <a:gd name="T15" fmla="*/ 1 h 9"/>
                  <a:gd name="T16" fmla="*/ 12 w 12"/>
                  <a:gd name="T17" fmla="*/ 4 h 9"/>
                  <a:gd name="T18" fmla="*/ 12 w 12"/>
                  <a:gd name="T19" fmla="*/ 4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 h="9">
                    <a:moveTo>
                      <a:pt x="12" y="4"/>
                    </a:moveTo>
                    <a:lnTo>
                      <a:pt x="11" y="8"/>
                    </a:lnTo>
                    <a:lnTo>
                      <a:pt x="7" y="9"/>
                    </a:lnTo>
                    <a:lnTo>
                      <a:pt x="1" y="8"/>
                    </a:lnTo>
                    <a:lnTo>
                      <a:pt x="0" y="4"/>
                    </a:lnTo>
                    <a:lnTo>
                      <a:pt x="1" y="1"/>
                    </a:lnTo>
                    <a:lnTo>
                      <a:pt x="7" y="0"/>
                    </a:lnTo>
                    <a:lnTo>
                      <a:pt x="11" y="1"/>
                    </a:lnTo>
                    <a:lnTo>
                      <a:pt x="1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68" name="Freeform 109"/>
              <p:cNvSpPr>
                <a:spLocks/>
              </p:cNvSpPr>
              <p:nvPr/>
            </p:nvSpPr>
            <p:spPr bwMode="auto">
              <a:xfrm>
                <a:off x="1086" y="2966"/>
                <a:ext cx="214" cy="198"/>
              </a:xfrm>
              <a:custGeom>
                <a:avLst/>
                <a:gdLst>
                  <a:gd name="T0" fmla="*/ 2 w 214"/>
                  <a:gd name="T1" fmla="*/ 80 h 198"/>
                  <a:gd name="T2" fmla="*/ 3 w 214"/>
                  <a:gd name="T3" fmla="*/ 86 h 198"/>
                  <a:gd name="T4" fmla="*/ 3 w 214"/>
                  <a:gd name="T5" fmla="*/ 92 h 198"/>
                  <a:gd name="T6" fmla="*/ 6 w 214"/>
                  <a:gd name="T7" fmla="*/ 110 h 198"/>
                  <a:gd name="T8" fmla="*/ 8 w 214"/>
                  <a:gd name="T9" fmla="*/ 127 h 198"/>
                  <a:gd name="T10" fmla="*/ 8 w 214"/>
                  <a:gd name="T11" fmla="*/ 133 h 198"/>
                  <a:gd name="T12" fmla="*/ 8 w 214"/>
                  <a:gd name="T13" fmla="*/ 140 h 198"/>
                  <a:gd name="T14" fmla="*/ 8 w 214"/>
                  <a:gd name="T15" fmla="*/ 152 h 198"/>
                  <a:gd name="T16" fmla="*/ 10 w 214"/>
                  <a:gd name="T17" fmla="*/ 165 h 198"/>
                  <a:gd name="T18" fmla="*/ 14 w 214"/>
                  <a:gd name="T19" fmla="*/ 177 h 198"/>
                  <a:gd name="T20" fmla="*/ 19 w 214"/>
                  <a:gd name="T21" fmla="*/ 186 h 198"/>
                  <a:gd name="T22" fmla="*/ 29 w 214"/>
                  <a:gd name="T23" fmla="*/ 193 h 198"/>
                  <a:gd name="T24" fmla="*/ 40 w 214"/>
                  <a:gd name="T25" fmla="*/ 198 h 198"/>
                  <a:gd name="T26" fmla="*/ 53 w 214"/>
                  <a:gd name="T27" fmla="*/ 198 h 198"/>
                  <a:gd name="T28" fmla="*/ 60 w 214"/>
                  <a:gd name="T29" fmla="*/ 197 h 198"/>
                  <a:gd name="T30" fmla="*/ 69 w 214"/>
                  <a:gd name="T31" fmla="*/ 195 h 198"/>
                  <a:gd name="T32" fmla="*/ 96 w 214"/>
                  <a:gd name="T33" fmla="*/ 186 h 198"/>
                  <a:gd name="T34" fmla="*/ 125 w 214"/>
                  <a:gd name="T35" fmla="*/ 181 h 198"/>
                  <a:gd name="T36" fmla="*/ 138 w 214"/>
                  <a:gd name="T37" fmla="*/ 180 h 198"/>
                  <a:gd name="T38" fmla="*/ 149 w 214"/>
                  <a:gd name="T39" fmla="*/ 179 h 198"/>
                  <a:gd name="T40" fmla="*/ 158 w 214"/>
                  <a:gd name="T41" fmla="*/ 179 h 198"/>
                  <a:gd name="T42" fmla="*/ 167 w 214"/>
                  <a:gd name="T43" fmla="*/ 179 h 198"/>
                  <a:gd name="T44" fmla="*/ 181 w 214"/>
                  <a:gd name="T45" fmla="*/ 179 h 198"/>
                  <a:gd name="T46" fmla="*/ 196 w 214"/>
                  <a:gd name="T47" fmla="*/ 174 h 198"/>
                  <a:gd name="T48" fmla="*/ 202 w 214"/>
                  <a:gd name="T49" fmla="*/ 170 h 198"/>
                  <a:gd name="T50" fmla="*/ 207 w 214"/>
                  <a:gd name="T51" fmla="*/ 166 h 198"/>
                  <a:gd name="T52" fmla="*/ 211 w 214"/>
                  <a:gd name="T53" fmla="*/ 160 h 198"/>
                  <a:gd name="T54" fmla="*/ 214 w 214"/>
                  <a:gd name="T55" fmla="*/ 151 h 198"/>
                  <a:gd name="T56" fmla="*/ 214 w 214"/>
                  <a:gd name="T57" fmla="*/ 148 h 198"/>
                  <a:gd name="T58" fmla="*/ 214 w 214"/>
                  <a:gd name="T59" fmla="*/ 143 h 198"/>
                  <a:gd name="T60" fmla="*/ 214 w 214"/>
                  <a:gd name="T61" fmla="*/ 136 h 198"/>
                  <a:gd name="T62" fmla="*/ 214 w 214"/>
                  <a:gd name="T63" fmla="*/ 129 h 198"/>
                  <a:gd name="T64" fmla="*/ 211 w 214"/>
                  <a:gd name="T65" fmla="*/ 113 h 198"/>
                  <a:gd name="T66" fmla="*/ 206 w 214"/>
                  <a:gd name="T67" fmla="*/ 97 h 198"/>
                  <a:gd name="T68" fmla="*/ 209 w 214"/>
                  <a:gd name="T69" fmla="*/ 88 h 198"/>
                  <a:gd name="T70" fmla="*/ 210 w 214"/>
                  <a:gd name="T71" fmla="*/ 78 h 198"/>
                  <a:gd name="T72" fmla="*/ 209 w 214"/>
                  <a:gd name="T73" fmla="*/ 74 h 198"/>
                  <a:gd name="T74" fmla="*/ 204 w 214"/>
                  <a:gd name="T75" fmla="*/ 71 h 198"/>
                  <a:gd name="T76" fmla="*/ 200 w 214"/>
                  <a:gd name="T77" fmla="*/ 69 h 198"/>
                  <a:gd name="T78" fmla="*/ 194 w 214"/>
                  <a:gd name="T79" fmla="*/ 68 h 198"/>
                  <a:gd name="T80" fmla="*/ 192 w 214"/>
                  <a:gd name="T81" fmla="*/ 58 h 198"/>
                  <a:gd name="T82" fmla="*/ 191 w 214"/>
                  <a:gd name="T83" fmla="*/ 49 h 198"/>
                  <a:gd name="T84" fmla="*/ 186 w 214"/>
                  <a:gd name="T85" fmla="*/ 37 h 198"/>
                  <a:gd name="T86" fmla="*/ 177 w 214"/>
                  <a:gd name="T87" fmla="*/ 26 h 198"/>
                  <a:gd name="T88" fmla="*/ 165 w 214"/>
                  <a:gd name="T89" fmla="*/ 15 h 198"/>
                  <a:gd name="T90" fmla="*/ 149 w 214"/>
                  <a:gd name="T91" fmla="*/ 7 h 198"/>
                  <a:gd name="T92" fmla="*/ 127 w 214"/>
                  <a:gd name="T93" fmla="*/ 1 h 198"/>
                  <a:gd name="T94" fmla="*/ 115 w 214"/>
                  <a:gd name="T95" fmla="*/ 0 h 198"/>
                  <a:gd name="T96" fmla="*/ 100 w 214"/>
                  <a:gd name="T97" fmla="*/ 0 h 198"/>
                  <a:gd name="T98" fmla="*/ 73 w 214"/>
                  <a:gd name="T99" fmla="*/ 1 h 198"/>
                  <a:gd name="T100" fmla="*/ 50 w 214"/>
                  <a:gd name="T101" fmla="*/ 5 h 198"/>
                  <a:gd name="T102" fmla="*/ 33 w 214"/>
                  <a:gd name="T103" fmla="*/ 10 h 198"/>
                  <a:gd name="T104" fmla="*/ 18 w 214"/>
                  <a:gd name="T105" fmla="*/ 17 h 198"/>
                  <a:gd name="T106" fmla="*/ 8 w 214"/>
                  <a:gd name="T107" fmla="*/ 28 h 198"/>
                  <a:gd name="T108" fmla="*/ 3 w 214"/>
                  <a:gd name="T109" fmla="*/ 41 h 198"/>
                  <a:gd name="T110" fmla="*/ 0 w 214"/>
                  <a:gd name="T111" fmla="*/ 59 h 198"/>
                  <a:gd name="T112" fmla="*/ 2 w 214"/>
                  <a:gd name="T113" fmla="*/ 80 h 198"/>
                  <a:gd name="T114" fmla="*/ 2 w 214"/>
                  <a:gd name="T115" fmla="*/ 80 h 1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14" h="198">
                    <a:moveTo>
                      <a:pt x="2" y="80"/>
                    </a:moveTo>
                    <a:lnTo>
                      <a:pt x="3" y="86"/>
                    </a:lnTo>
                    <a:lnTo>
                      <a:pt x="3" y="92"/>
                    </a:lnTo>
                    <a:lnTo>
                      <a:pt x="6" y="110"/>
                    </a:lnTo>
                    <a:lnTo>
                      <a:pt x="8" y="127"/>
                    </a:lnTo>
                    <a:lnTo>
                      <a:pt x="8" y="133"/>
                    </a:lnTo>
                    <a:lnTo>
                      <a:pt x="8" y="140"/>
                    </a:lnTo>
                    <a:lnTo>
                      <a:pt x="8" y="152"/>
                    </a:lnTo>
                    <a:lnTo>
                      <a:pt x="10" y="165"/>
                    </a:lnTo>
                    <a:lnTo>
                      <a:pt x="14" y="177"/>
                    </a:lnTo>
                    <a:lnTo>
                      <a:pt x="19" y="186"/>
                    </a:lnTo>
                    <a:lnTo>
                      <a:pt x="29" y="193"/>
                    </a:lnTo>
                    <a:lnTo>
                      <a:pt x="40" y="198"/>
                    </a:lnTo>
                    <a:lnTo>
                      <a:pt x="53" y="198"/>
                    </a:lnTo>
                    <a:lnTo>
                      <a:pt x="60" y="197"/>
                    </a:lnTo>
                    <a:lnTo>
                      <a:pt x="69" y="195"/>
                    </a:lnTo>
                    <a:lnTo>
                      <a:pt x="96" y="186"/>
                    </a:lnTo>
                    <a:lnTo>
                      <a:pt x="125" y="181"/>
                    </a:lnTo>
                    <a:lnTo>
                      <a:pt x="138" y="180"/>
                    </a:lnTo>
                    <a:lnTo>
                      <a:pt x="149" y="179"/>
                    </a:lnTo>
                    <a:lnTo>
                      <a:pt x="158" y="179"/>
                    </a:lnTo>
                    <a:lnTo>
                      <a:pt x="167" y="179"/>
                    </a:lnTo>
                    <a:lnTo>
                      <a:pt x="181" y="179"/>
                    </a:lnTo>
                    <a:lnTo>
                      <a:pt x="196" y="174"/>
                    </a:lnTo>
                    <a:lnTo>
                      <a:pt x="202" y="170"/>
                    </a:lnTo>
                    <a:lnTo>
                      <a:pt x="207" y="166"/>
                    </a:lnTo>
                    <a:lnTo>
                      <a:pt x="211" y="160"/>
                    </a:lnTo>
                    <a:lnTo>
                      <a:pt x="214" y="151"/>
                    </a:lnTo>
                    <a:lnTo>
                      <a:pt x="214" y="148"/>
                    </a:lnTo>
                    <a:lnTo>
                      <a:pt x="214" y="143"/>
                    </a:lnTo>
                    <a:lnTo>
                      <a:pt x="214" y="136"/>
                    </a:lnTo>
                    <a:lnTo>
                      <a:pt x="214" y="129"/>
                    </a:lnTo>
                    <a:lnTo>
                      <a:pt x="211" y="113"/>
                    </a:lnTo>
                    <a:lnTo>
                      <a:pt x="206" y="97"/>
                    </a:lnTo>
                    <a:lnTo>
                      <a:pt x="209" y="88"/>
                    </a:lnTo>
                    <a:lnTo>
                      <a:pt x="210" y="78"/>
                    </a:lnTo>
                    <a:lnTo>
                      <a:pt x="209" y="74"/>
                    </a:lnTo>
                    <a:lnTo>
                      <a:pt x="204" y="71"/>
                    </a:lnTo>
                    <a:lnTo>
                      <a:pt x="200" y="69"/>
                    </a:lnTo>
                    <a:lnTo>
                      <a:pt x="194" y="68"/>
                    </a:lnTo>
                    <a:lnTo>
                      <a:pt x="192" y="58"/>
                    </a:lnTo>
                    <a:lnTo>
                      <a:pt x="191" y="49"/>
                    </a:lnTo>
                    <a:lnTo>
                      <a:pt x="186" y="37"/>
                    </a:lnTo>
                    <a:lnTo>
                      <a:pt x="177" y="26"/>
                    </a:lnTo>
                    <a:lnTo>
                      <a:pt x="165" y="15"/>
                    </a:lnTo>
                    <a:lnTo>
                      <a:pt x="149" y="7"/>
                    </a:lnTo>
                    <a:lnTo>
                      <a:pt x="127" y="1"/>
                    </a:lnTo>
                    <a:lnTo>
                      <a:pt x="115" y="0"/>
                    </a:lnTo>
                    <a:lnTo>
                      <a:pt x="100" y="0"/>
                    </a:lnTo>
                    <a:lnTo>
                      <a:pt x="73" y="1"/>
                    </a:lnTo>
                    <a:lnTo>
                      <a:pt x="50" y="5"/>
                    </a:lnTo>
                    <a:lnTo>
                      <a:pt x="33" y="10"/>
                    </a:lnTo>
                    <a:lnTo>
                      <a:pt x="18" y="17"/>
                    </a:lnTo>
                    <a:lnTo>
                      <a:pt x="8" y="28"/>
                    </a:lnTo>
                    <a:lnTo>
                      <a:pt x="3" y="41"/>
                    </a:lnTo>
                    <a:lnTo>
                      <a:pt x="0" y="59"/>
                    </a:lnTo>
                    <a:lnTo>
                      <a:pt x="2" y="80"/>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69" name="Line 110"/>
              <p:cNvSpPr>
                <a:spLocks noChangeShapeType="1"/>
              </p:cNvSpPr>
              <p:nvPr/>
            </p:nvSpPr>
            <p:spPr bwMode="auto">
              <a:xfrm flipH="1">
                <a:off x="1282" y="3063"/>
                <a:ext cx="10" cy="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70" name="Freeform 111"/>
              <p:cNvSpPr>
                <a:spLocks/>
              </p:cNvSpPr>
              <p:nvPr/>
            </p:nvSpPr>
            <p:spPr bwMode="auto">
              <a:xfrm>
                <a:off x="1157" y="3114"/>
                <a:ext cx="110" cy="29"/>
              </a:xfrm>
              <a:custGeom>
                <a:avLst/>
                <a:gdLst>
                  <a:gd name="T0" fmla="*/ 101 w 110"/>
                  <a:gd name="T1" fmla="*/ 1 h 29"/>
                  <a:gd name="T2" fmla="*/ 97 w 110"/>
                  <a:gd name="T3" fmla="*/ 2 h 29"/>
                  <a:gd name="T4" fmla="*/ 90 w 110"/>
                  <a:gd name="T5" fmla="*/ 3 h 29"/>
                  <a:gd name="T6" fmla="*/ 81 w 110"/>
                  <a:gd name="T7" fmla="*/ 4 h 29"/>
                  <a:gd name="T8" fmla="*/ 70 w 110"/>
                  <a:gd name="T9" fmla="*/ 5 h 29"/>
                  <a:gd name="T10" fmla="*/ 55 w 110"/>
                  <a:gd name="T11" fmla="*/ 6 h 29"/>
                  <a:gd name="T12" fmla="*/ 37 w 110"/>
                  <a:gd name="T13" fmla="*/ 8 h 29"/>
                  <a:gd name="T14" fmla="*/ 19 w 110"/>
                  <a:gd name="T15" fmla="*/ 14 h 29"/>
                  <a:gd name="T16" fmla="*/ 4 w 110"/>
                  <a:gd name="T17" fmla="*/ 19 h 29"/>
                  <a:gd name="T18" fmla="*/ 0 w 110"/>
                  <a:gd name="T19" fmla="*/ 22 h 29"/>
                  <a:gd name="T20" fmla="*/ 1 w 110"/>
                  <a:gd name="T21" fmla="*/ 25 h 29"/>
                  <a:gd name="T22" fmla="*/ 4 w 110"/>
                  <a:gd name="T23" fmla="*/ 29 h 29"/>
                  <a:gd name="T24" fmla="*/ 9 w 110"/>
                  <a:gd name="T25" fmla="*/ 28 h 29"/>
                  <a:gd name="T26" fmla="*/ 24 w 110"/>
                  <a:gd name="T27" fmla="*/ 22 h 29"/>
                  <a:gd name="T28" fmla="*/ 40 w 110"/>
                  <a:gd name="T29" fmla="*/ 19 h 29"/>
                  <a:gd name="T30" fmla="*/ 56 w 110"/>
                  <a:gd name="T31" fmla="*/ 16 h 29"/>
                  <a:gd name="T32" fmla="*/ 70 w 110"/>
                  <a:gd name="T33" fmla="*/ 15 h 29"/>
                  <a:gd name="T34" fmla="*/ 82 w 110"/>
                  <a:gd name="T35" fmla="*/ 15 h 29"/>
                  <a:gd name="T36" fmla="*/ 93 w 110"/>
                  <a:gd name="T37" fmla="*/ 13 h 29"/>
                  <a:gd name="T38" fmla="*/ 102 w 110"/>
                  <a:gd name="T39" fmla="*/ 12 h 29"/>
                  <a:gd name="T40" fmla="*/ 108 w 110"/>
                  <a:gd name="T41" fmla="*/ 8 h 29"/>
                  <a:gd name="T42" fmla="*/ 110 w 110"/>
                  <a:gd name="T43" fmla="*/ 6 h 29"/>
                  <a:gd name="T44" fmla="*/ 110 w 110"/>
                  <a:gd name="T45" fmla="*/ 2 h 29"/>
                  <a:gd name="T46" fmla="*/ 106 w 110"/>
                  <a:gd name="T47" fmla="*/ 0 h 29"/>
                  <a:gd name="T48" fmla="*/ 101 w 110"/>
                  <a:gd name="T49" fmla="*/ 1 h 29"/>
                  <a:gd name="T50" fmla="*/ 101 w 110"/>
                  <a:gd name="T51" fmla="*/ 1 h 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0" h="29">
                    <a:moveTo>
                      <a:pt x="101" y="1"/>
                    </a:moveTo>
                    <a:lnTo>
                      <a:pt x="97" y="2"/>
                    </a:lnTo>
                    <a:lnTo>
                      <a:pt x="90" y="3"/>
                    </a:lnTo>
                    <a:lnTo>
                      <a:pt x="81" y="4"/>
                    </a:lnTo>
                    <a:lnTo>
                      <a:pt x="70" y="5"/>
                    </a:lnTo>
                    <a:lnTo>
                      <a:pt x="55" y="6"/>
                    </a:lnTo>
                    <a:lnTo>
                      <a:pt x="37" y="8"/>
                    </a:lnTo>
                    <a:lnTo>
                      <a:pt x="19" y="14"/>
                    </a:lnTo>
                    <a:lnTo>
                      <a:pt x="4" y="19"/>
                    </a:lnTo>
                    <a:lnTo>
                      <a:pt x="0" y="22"/>
                    </a:lnTo>
                    <a:lnTo>
                      <a:pt x="1" y="25"/>
                    </a:lnTo>
                    <a:lnTo>
                      <a:pt x="4" y="29"/>
                    </a:lnTo>
                    <a:lnTo>
                      <a:pt x="9" y="28"/>
                    </a:lnTo>
                    <a:lnTo>
                      <a:pt x="24" y="22"/>
                    </a:lnTo>
                    <a:lnTo>
                      <a:pt x="40" y="19"/>
                    </a:lnTo>
                    <a:lnTo>
                      <a:pt x="56" y="16"/>
                    </a:lnTo>
                    <a:lnTo>
                      <a:pt x="70" y="15"/>
                    </a:lnTo>
                    <a:lnTo>
                      <a:pt x="82" y="15"/>
                    </a:lnTo>
                    <a:lnTo>
                      <a:pt x="93" y="13"/>
                    </a:lnTo>
                    <a:lnTo>
                      <a:pt x="102" y="12"/>
                    </a:lnTo>
                    <a:lnTo>
                      <a:pt x="108" y="8"/>
                    </a:lnTo>
                    <a:lnTo>
                      <a:pt x="110" y="6"/>
                    </a:lnTo>
                    <a:lnTo>
                      <a:pt x="110" y="2"/>
                    </a:lnTo>
                    <a:lnTo>
                      <a:pt x="106" y="0"/>
                    </a:lnTo>
                    <a:lnTo>
                      <a:pt x="101"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71" name="Freeform 112"/>
              <p:cNvSpPr>
                <a:spLocks/>
              </p:cNvSpPr>
              <p:nvPr/>
            </p:nvSpPr>
            <p:spPr bwMode="auto">
              <a:xfrm>
                <a:off x="1120" y="3046"/>
                <a:ext cx="46" cy="61"/>
              </a:xfrm>
              <a:custGeom>
                <a:avLst/>
                <a:gdLst>
                  <a:gd name="T0" fmla="*/ 39 w 46"/>
                  <a:gd name="T1" fmla="*/ 0 h 61"/>
                  <a:gd name="T2" fmla="*/ 31 w 46"/>
                  <a:gd name="T3" fmla="*/ 3 h 61"/>
                  <a:gd name="T4" fmla="*/ 23 w 46"/>
                  <a:gd name="T5" fmla="*/ 5 h 61"/>
                  <a:gd name="T6" fmla="*/ 15 w 46"/>
                  <a:gd name="T7" fmla="*/ 10 h 61"/>
                  <a:gd name="T8" fmla="*/ 8 w 46"/>
                  <a:gd name="T9" fmla="*/ 15 h 61"/>
                  <a:gd name="T10" fmla="*/ 4 w 46"/>
                  <a:gd name="T11" fmla="*/ 21 h 61"/>
                  <a:gd name="T12" fmla="*/ 1 w 46"/>
                  <a:gd name="T13" fmla="*/ 27 h 61"/>
                  <a:gd name="T14" fmla="*/ 0 w 46"/>
                  <a:gd name="T15" fmla="*/ 32 h 61"/>
                  <a:gd name="T16" fmla="*/ 0 w 46"/>
                  <a:gd name="T17" fmla="*/ 37 h 61"/>
                  <a:gd name="T18" fmla="*/ 3 w 46"/>
                  <a:gd name="T19" fmla="*/ 44 h 61"/>
                  <a:gd name="T20" fmla="*/ 7 w 46"/>
                  <a:gd name="T21" fmla="*/ 48 h 61"/>
                  <a:gd name="T22" fmla="*/ 15 w 46"/>
                  <a:gd name="T23" fmla="*/ 55 h 61"/>
                  <a:gd name="T24" fmla="*/ 24 w 46"/>
                  <a:gd name="T25" fmla="*/ 60 h 61"/>
                  <a:gd name="T26" fmla="*/ 33 w 46"/>
                  <a:gd name="T27" fmla="*/ 61 h 61"/>
                  <a:gd name="T28" fmla="*/ 37 w 46"/>
                  <a:gd name="T29" fmla="*/ 61 h 61"/>
                  <a:gd name="T30" fmla="*/ 39 w 46"/>
                  <a:gd name="T31" fmla="*/ 57 h 61"/>
                  <a:gd name="T32" fmla="*/ 39 w 46"/>
                  <a:gd name="T33" fmla="*/ 54 h 61"/>
                  <a:gd name="T34" fmla="*/ 35 w 46"/>
                  <a:gd name="T35" fmla="*/ 51 h 61"/>
                  <a:gd name="T36" fmla="*/ 30 w 46"/>
                  <a:gd name="T37" fmla="*/ 50 h 61"/>
                  <a:gd name="T38" fmla="*/ 23 w 46"/>
                  <a:gd name="T39" fmla="*/ 47 h 61"/>
                  <a:gd name="T40" fmla="*/ 16 w 46"/>
                  <a:gd name="T41" fmla="*/ 43 h 61"/>
                  <a:gd name="T42" fmla="*/ 12 w 46"/>
                  <a:gd name="T43" fmla="*/ 36 h 61"/>
                  <a:gd name="T44" fmla="*/ 14 w 46"/>
                  <a:gd name="T45" fmla="*/ 29 h 61"/>
                  <a:gd name="T46" fmla="*/ 19 w 46"/>
                  <a:gd name="T47" fmla="*/ 22 h 61"/>
                  <a:gd name="T48" fmla="*/ 29 w 46"/>
                  <a:gd name="T49" fmla="*/ 14 h 61"/>
                  <a:gd name="T50" fmla="*/ 35 w 46"/>
                  <a:gd name="T51" fmla="*/ 11 h 61"/>
                  <a:gd name="T52" fmla="*/ 41 w 46"/>
                  <a:gd name="T53" fmla="*/ 10 h 61"/>
                  <a:gd name="T54" fmla="*/ 45 w 46"/>
                  <a:gd name="T55" fmla="*/ 8 h 61"/>
                  <a:gd name="T56" fmla="*/ 46 w 46"/>
                  <a:gd name="T57" fmla="*/ 5 h 61"/>
                  <a:gd name="T58" fmla="*/ 43 w 46"/>
                  <a:gd name="T59" fmla="*/ 2 h 61"/>
                  <a:gd name="T60" fmla="*/ 39 w 46"/>
                  <a:gd name="T61" fmla="*/ 0 h 61"/>
                  <a:gd name="T62" fmla="*/ 39 w 46"/>
                  <a:gd name="T63" fmla="*/ 0 h 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6" h="61">
                    <a:moveTo>
                      <a:pt x="39" y="0"/>
                    </a:moveTo>
                    <a:lnTo>
                      <a:pt x="31" y="3"/>
                    </a:lnTo>
                    <a:lnTo>
                      <a:pt x="23" y="5"/>
                    </a:lnTo>
                    <a:lnTo>
                      <a:pt x="15" y="10"/>
                    </a:lnTo>
                    <a:lnTo>
                      <a:pt x="8" y="15"/>
                    </a:lnTo>
                    <a:lnTo>
                      <a:pt x="4" y="21"/>
                    </a:lnTo>
                    <a:lnTo>
                      <a:pt x="1" y="27"/>
                    </a:lnTo>
                    <a:lnTo>
                      <a:pt x="0" y="32"/>
                    </a:lnTo>
                    <a:lnTo>
                      <a:pt x="0" y="37"/>
                    </a:lnTo>
                    <a:lnTo>
                      <a:pt x="3" y="44"/>
                    </a:lnTo>
                    <a:lnTo>
                      <a:pt x="7" y="48"/>
                    </a:lnTo>
                    <a:lnTo>
                      <a:pt x="15" y="55"/>
                    </a:lnTo>
                    <a:lnTo>
                      <a:pt x="24" y="60"/>
                    </a:lnTo>
                    <a:lnTo>
                      <a:pt x="33" y="61"/>
                    </a:lnTo>
                    <a:lnTo>
                      <a:pt x="37" y="61"/>
                    </a:lnTo>
                    <a:lnTo>
                      <a:pt x="39" y="57"/>
                    </a:lnTo>
                    <a:lnTo>
                      <a:pt x="39" y="54"/>
                    </a:lnTo>
                    <a:lnTo>
                      <a:pt x="35" y="51"/>
                    </a:lnTo>
                    <a:lnTo>
                      <a:pt x="30" y="50"/>
                    </a:lnTo>
                    <a:lnTo>
                      <a:pt x="23" y="47"/>
                    </a:lnTo>
                    <a:lnTo>
                      <a:pt x="16" y="43"/>
                    </a:lnTo>
                    <a:lnTo>
                      <a:pt x="12" y="36"/>
                    </a:lnTo>
                    <a:lnTo>
                      <a:pt x="14" y="29"/>
                    </a:lnTo>
                    <a:lnTo>
                      <a:pt x="19" y="22"/>
                    </a:lnTo>
                    <a:lnTo>
                      <a:pt x="29" y="14"/>
                    </a:lnTo>
                    <a:lnTo>
                      <a:pt x="35" y="11"/>
                    </a:lnTo>
                    <a:lnTo>
                      <a:pt x="41" y="10"/>
                    </a:lnTo>
                    <a:lnTo>
                      <a:pt x="45" y="8"/>
                    </a:lnTo>
                    <a:lnTo>
                      <a:pt x="46" y="5"/>
                    </a:lnTo>
                    <a:lnTo>
                      <a:pt x="43" y="2"/>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72" name="Freeform 113"/>
              <p:cNvSpPr>
                <a:spLocks/>
              </p:cNvSpPr>
              <p:nvPr/>
            </p:nvSpPr>
            <p:spPr bwMode="auto">
              <a:xfrm>
                <a:off x="1081" y="3046"/>
                <a:ext cx="68" cy="43"/>
              </a:xfrm>
              <a:custGeom>
                <a:avLst/>
                <a:gdLst>
                  <a:gd name="T0" fmla="*/ 46 w 68"/>
                  <a:gd name="T1" fmla="*/ 37 h 43"/>
                  <a:gd name="T2" fmla="*/ 46 w 68"/>
                  <a:gd name="T3" fmla="*/ 29 h 43"/>
                  <a:gd name="T4" fmla="*/ 51 w 68"/>
                  <a:gd name="T5" fmla="*/ 21 h 43"/>
                  <a:gd name="T6" fmla="*/ 58 w 68"/>
                  <a:gd name="T7" fmla="*/ 13 h 43"/>
                  <a:gd name="T8" fmla="*/ 68 w 68"/>
                  <a:gd name="T9" fmla="*/ 8 h 43"/>
                  <a:gd name="T10" fmla="*/ 65 w 68"/>
                  <a:gd name="T11" fmla="*/ 5 h 43"/>
                  <a:gd name="T12" fmla="*/ 61 w 68"/>
                  <a:gd name="T13" fmla="*/ 3 h 43"/>
                  <a:gd name="T14" fmla="*/ 49 w 68"/>
                  <a:gd name="T15" fmla="*/ 0 h 43"/>
                  <a:gd name="T16" fmla="*/ 38 w 68"/>
                  <a:gd name="T17" fmla="*/ 0 h 43"/>
                  <a:gd name="T18" fmla="*/ 28 w 68"/>
                  <a:gd name="T19" fmla="*/ 2 h 43"/>
                  <a:gd name="T20" fmla="*/ 26 w 68"/>
                  <a:gd name="T21" fmla="*/ 3 h 43"/>
                  <a:gd name="T22" fmla="*/ 20 w 68"/>
                  <a:gd name="T23" fmla="*/ 4 h 43"/>
                  <a:gd name="T24" fmla="*/ 9 w 68"/>
                  <a:gd name="T25" fmla="*/ 8 h 43"/>
                  <a:gd name="T26" fmla="*/ 5 w 68"/>
                  <a:gd name="T27" fmla="*/ 11 h 43"/>
                  <a:gd name="T28" fmla="*/ 1 w 68"/>
                  <a:gd name="T29" fmla="*/ 14 h 43"/>
                  <a:gd name="T30" fmla="*/ 0 w 68"/>
                  <a:gd name="T31" fmla="*/ 19 h 43"/>
                  <a:gd name="T32" fmla="*/ 0 w 68"/>
                  <a:gd name="T33" fmla="*/ 25 h 43"/>
                  <a:gd name="T34" fmla="*/ 5 w 68"/>
                  <a:gd name="T35" fmla="*/ 35 h 43"/>
                  <a:gd name="T36" fmla="*/ 11 w 68"/>
                  <a:gd name="T37" fmla="*/ 38 h 43"/>
                  <a:gd name="T38" fmla="*/ 16 w 68"/>
                  <a:gd name="T39" fmla="*/ 42 h 43"/>
                  <a:gd name="T40" fmla="*/ 22 w 68"/>
                  <a:gd name="T41" fmla="*/ 43 h 43"/>
                  <a:gd name="T42" fmla="*/ 30 w 68"/>
                  <a:gd name="T43" fmla="*/ 42 h 43"/>
                  <a:gd name="T44" fmla="*/ 38 w 68"/>
                  <a:gd name="T45" fmla="*/ 41 h 43"/>
                  <a:gd name="T46" fmla="*/ 46 w 68"/>
                  <a:gd name="T47" fmla="*/ 37 h 43"/>
                  <a:gd name="T48" fmla="*/ 46 w 68"/>
                  <a:gd name="T49" fmla="*/ 37 h 4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 h="43">
                    <a:moveTo>
                      <a:pt x="46" y="37"/>
                    </a:moveTo>
                    <a:lnTo>
                      <a:pt x="46" y="29"/>
                    </a:lnTo>
                    <a:lnTo>
                      <a:pt x="51" y="21"/>
                    </a:lnTo>
                    <a:lnTo>
                      <a:pt x="58" y="13"/>
                    </a:lnTo>
                    <a:lnTo>
                      <a:pt x="68" y="8"/>
                    </a:lnTo>
                    <a:lnTo>
                      <a:pt x="65" y="5"/>
                    </a:lnTo>
                    <a:lnTo>
                      <a:pt x="61" y="3"/>
                    </a:lnTo>
                    <a:lnTo>
                      <a:pt x="49" y="0"/>
                    </a:lnTo>
                    <a:lnTo>
                      <a:pt x="38" y="0"/>
                    </a:lnTo>
                    <a:lnTo>
                      <a:pt x="28" y="2"/>
                    </a:lnTo>
                    <a:lnTo>
                      <a:pt x="26" y="3"/>
                    </a:lnTo>
                    <a:lnTo>
                      <a:pt x="20" y="4"/>
                    </a:lnTo>
                    <a:lnTo>
                      <a:pt x="9" y="8"/>
                    </a:lnTo>
                    <a:lnTo>
                      <a:pt x="5" y="11"/>
                    </a:lnTo>
                    <a:lnTo>
                      <a:pt x="1" y="14"/>
                    </a:lnTo>
                    <a:lnTo>
                      <a:pt x="0" y="19"/>
                    </a:lnTo>
                    <a:lnTo>
                      <a:pt x="0" y="25"/>
                    </a:lnTo>
                    <a:lnTo>
                      <a:pt x="5" y="35"/>
                    </a:lnTo>
                    <a:lnTo>
                      <a:pt x="11" y="38"/>
                    </a:lnTo>
                    <a:lnTo>
                      <a:pt x="16" y="42"/>
                    </a:lnTo>
                    <a:lnTo>
                      <a:pt x="22" y="43"/>
                    </a:lnTo>
                    <a:lnTo>
                      <a:pt x="30" y="42"/>
                    </a:lnTo>
                    <a:lnTo>
                      <a:pt x="38" y="41"/>
                    </a:lnTo>
                    <a:lnTo>
                      <a:pt x="46" y="37"/>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73" name="Freeform 114"/>
              <p:cNvSpPr>
                <a:spLocks/>
              </p:cNvSpPr>
              <p:nvPr/>
            </p:nvSpPr>
            <p:spPr bwMode="auto">
              <a:xfrm>
                <a:off x="1163" y="3037"/>
                <a:ext cx="69" cy="41"/>
              </a:xfrm>
              <a:custGeom>
                <a:avLst/>
                <a:gdLst>
                  <a:gd name="T0" fmla="*/ 0 w 69"/>
                  <a:gd name="T1" fmla="*/ 15 h 41"/>
                  <a:gd name="T2" fmla="*/ 7 w 69"/>
                  <a:gd name="T3" fmla="*/ 8 h 41"/>
                  <a:gd name="T4" fmla="*/ 15 w 69"/>
                  <a:gd name="T5" fmla="*/ 4 h 41"/>
                  <a:gd name="T6" fmla="*/ 23 w 69"/>
                  <a:gd name="T7" fmla="*/ 1 h 41"/>
                  <a:gd name="T8" fmla="*/ 33 w 69"/>
                  <a:gd name="T9" fmla="*/ 0 h 41"/>
                  <a:gd name="T10" fmla="*/ 44 w 69"/>
                  <a:gd name="T11" fmla="*/ 0 h 41"/>
                  <a:gd name="T12" fmla="*/ 56 w 69"/>
                  <a:gd name="T13" fmla="*/ 1 h 41"/>
                  <a:gd name="T14" fmla="*/ 61 w 69"/>
                  <a:gd name="T15" fmla="*/ 3 h 41"/>
                  <a:gd name="T16" fmla="*/ 67 w 69"/>
                  <a:gd name="T17" fmla="*/ 6 h 41"/>
                  <a:gd name="T18" fmla="*/ 68 w 69"/>
                  <a:gd name="T19" fmla="*/ 12 h 41"/>
                  <a:gd name="T20" fmla="*/ 69 w 69"/>
                  <a:gd name="T21" fmla="*/ 18 h 41"/>
                  <a:gd name="T22" fmla="*/ 68 w 69"/>
                  <a:gd name="T23" fmla="*/ 25 h 41"/>
                  <a:gd name="T24" fmla="*/ 67 w 69"/>
                  <a:gd name="T25" fmla="*/ 31 h 41"/>
                  <a:gd name="T26" fmla="*/ 63 w 69"/>
                  <a:gd name="T27" fmla="*/ 35 h 41"/>
                  <a:gd name="T28" fmla="*/ 59 w 69"/>
                  <a:gd name="T29" fmla="*/ 37 h 41"/>
                  <a:gd name="T30" fmla="*/ 49 w 69"/>
                  <a:gd name="T31" fmla="*/ 40 h 41"/>
                  <a:gd name="T32" fmla="*/ 41 w 69"/>
                  <a:gd name="T33" fmla="*/ 41 h 41"/>
                  <a:gd name="T34" fmla="*/ 37 w 69"/>
                  <a:gd name="T35" fmla="*/ 41 h 41"/>
                  <a:gd name="T36" fmla="*/ 30 w 69"/>
                  <a:gd name="T37" fmla="*/ 40 h 41"/>
                  <a:gd name="T38" fmla="*/ 15 w 69"/>
                  <a:gd name="T39" fmla="*/ 37 h 41"/>
                  <a:gd name="T40" fmla="*/ 8 w 69"/>
                  <a:gd name="T41" fmla="*/ 33 h 41"/>
                  <a:gd name="T42" fmla="*/ 3 w 69"/>
                  <a:gd name="T43" fmla="*/ 28 h 41"/>
                  <a:gd name="T44" fmla="*/ 0 w 69"/>
                  <a:gd name="T45" fmla="*/ 22 h 41"/>
                  <a:gd name="T46" fmla="*/ 0 w 69"/>
                  <a:gd name="T47" fmla="*/ 15 h 41"/>
                  <a:gd name="T48" fmla="*/ 0 w 69"/>
                  <a:gd name="T49" fmla="*/ 15 h 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9" h="41">
                    <a:moveTo>
                      <a:pt x="0" y="15"/>
                    </a:moveTo>
                    <a:lnTo>
                      <a:pt x="7" y="8"/>
                    </a:lnTo>
                    <a:lnTo>
                      <a:pt x="15" y="4"/>
                    </a:lnTo>
                    <a:lnTo>
                      <a:pt x="23" y="1"/>
                    </a:lnTo>
                    <a:lnTo>
                      <a:pt x="33" y="0"/>
                    </a:lnTo>
                    <a:lnTo>
                      <a:pt x="44" y="0"/>
                    </a:lnTo>
                    <a:lnTo>
                      <a:pt x="56" y="1"/>
                    </a:lnTo>
                    <a:lnTo>
                      <a:pt x="61" y="3"/>
                    </a:lnTo>
                    <a:lnTo>
                      <a:pt x="67" y="6"/>
                    </a:lnTo>
                    <a:lnTo>
                      <a:pt x="68" y="12"/>
                    </a:lnTo>
                    <a:lnTo>
                      <a:pt x="69" y="18"/>
                    </a:lnTo>
                    <a:lnTo>
                      <a:pt x="68" y="25"/>
                    </a:lnTo>
                    <a:lnTo>
                      <a:pt x="67" y="31"/>
                    </a:lnTo>
                    <a:lnTo>
                      <a:pt x="63" y="35"/>
                    </a:lnTo>
                    <a:lnTo>
                      <a:pt x="59" y="37"/>
                    </a:lnTo>
                    <a:lnTo>
                      <a:pt x="49" y="40"/>
                    </a:lnTo>
                    <a:lnTo>
                      <a:pt x="41" y="41"/>
                    </a:lnTo>
                    <a:lnTo>
                      <a:pt x="37" y="41"/>
                    </a:lnTo>
                    <a:lnTo>
                      <a:pt x="30" y="40"/>
                    </a:lnTo>
                    <a:lnTo>
                      <a:pt x="15" y="37"/>
                    </a:lnTo>
                    <a:lnTo>
                      <a:pt x="8" y="33"/>
                    </a:lnTo>
                    <a:lnTo>
                      <a:pt x="3" y="28"/>
                    </a:lnTo>
                    <a:lnTo>
                      <a:pt x="0" y="22"/>
                    </a:lnTo>
                    <a:lnTo>
                      <a:pt x="0" y="15"/>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74" name="Line 115"/>
              <p:cNvSpPr>
                <a:spLocks noChangeShapeType="1"/>
              </p:cNvSpPr>
              <p:nvPr/>
            </p:nvSpPr>
            <p:spPr bwMode="auto">
              <a:xfrm flipV="1">
                <a:off x="1226" y="3035"/>
                <a:ext cx="27" cy="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75" name="Freeform 116"/>
              <p:cNvSpPr>
                <a:spLocks/>
              </p:cNvSpPr>
              <p:nvPr/>
            </p:nvSpPr>
            <p:spPr bwMode="auto">
              <a:xfrm>
                <a:off x="1169" y="3018"/>
                <a:ext cx="39" cy="13"/>
              </a:xfrm>
              <a:custGeom>
                <a:avLst/>
                <a:gdLst>
                  <a:gd name="T0" fmla="*/ 4 w 39"/>
                  <a:gd name="T1" fmla="*/ 3 h 13"/>
                  <a:gd name="T2" fmla="*/ 1 w 39"/>
                  <a:gd name="T3" fmla="*/ 5 h 13"/>
                  <a:gd name="T4" fmla="*/ 0 w 39"/>
                  <a:gd name="T5" fmla="*/ 8 h 13"/>
                  <a:gd name="T6" fmla="*/ 4 w 39"/>
                  <a:gd name="T7" fmla="*/ 12 h 13"/>
                  <a:gd name="T8" fmla="*/ 9 w 39"/>
                  <a:gd name="T9" fmla="*/ 13 h 13"/>
                  <a:gd name="T10" fmla="*/ 21 w 39"/>
                  <a:gd name="T11" fmla="*/ 10 h 13"/>
                  <a:gd name="T12" fmla="*/ 28 w 39"/>
                  <a:gd name="T13" fmla="*/ 9 h 13"/>
                  <a:gd name="T14" fmla="*/ 32 w 39"/>
                  <a:gd name="T15" fmla="*/ 10 h 13"/>
                  <a:gd name="T16" fmla="*/ 38 w 39"/>
                  <a:gd name="T17" fmla="*/ 9 h 13"/>
                  <a:gd name="T18" fmla="*/ 39 w 39"/>
                  <a:gd name="T19" fmla="*/ 6 h 13"/>
                  <a:gd name="T20" fmla="*/ 39 w 39"/>
                  <a:gd name="T21" fmla="*/ 2 h 13"/>
                  <a:gd name="T22" fmla="*/ 35 w 39"/>
                  <a:gd name="T23" fmla="*/ 0 h 13"/>
                  <a:gd name="T24" fmla="*/ 28 w 39"/>
                  <a:gd name="T25" fmla="*/ 0 h 13"/>
                  <a:gd name="T26" fmla="*/ 20 w 39"/>
                  <a:gd name="T27" fmla="*/ 0 h 13"/>
                  <a:gd name="T28" fmla="*/ 4 w 39"/>
                  <a:gd name="T29" fmla="*/ 3 h 13"/>
                  <a:gd name="T30" fmla="*/ 4 w 39"/>
                  <a:gd name="T31" fmla="*/ 3 h 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 h="13">
                    <a:moveTo>
                      <a:pt x="4" y="3"/>
                    </a:moveTo>
                    <a:lnTo>
                      <a:pt x="1" y="5"/>
                    </a:lnTo>
                    <a:lnTo>
                      <a:pt x="0" y="8"/>
                    </a:lnTo>
                    <a:lnTo>
                      <a:pt x="4" y="12"/>
                    </a:lnTo>
                    <a:lnTo>
                      <a:pt x="9" y="13"/>
                    </a:lnTo>
                    <a:lnTo>
                      <a:pt x="21" y="10"/>
                    </a:lnTo>
                    <a:lnTo>
                      <a:pt x="28" y="9"/>
                    </a:lnTo>
                    <a:lnTo>
                      <a:pt x="32" y="10"/>
                    </a:lnTo>
                    <a:lnTo>
                      <a:pt x="38" y="9"/>
                    </a:lnTo>
                    <a:lnTo>
                      <a:pt x="39" y="6"/>
                    </a:lnTo>
                    <a:lnTo>
                      <a:pt x="39" y="2"/>
                    </a:lnTo>
                    <a:lnTo>
                      <a:pt x="35" y="0"/>
                    </a:lnTo>
                    <a:lnTo>
                      <a:pt x="28" y="0"/>
                    </a:lnTo>
                    <a:lnTo>
                      <a:pt x="20" y="0"/>
                    </a:lnTo>
                    <a:lnTo>
                      <a:pt x="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76" name="Freeform 117"/>
              <p:cNvSpPr>
                <a:spLocks/>
              </p:cNvSpPr>
              <p:nvPr/>
            </p:nvSpPr>
            <p:spPr bwMode="auto">
              <a:xfrm>
                <a:off x="1081" y="3025"/>
                <a:ext cx="40" cy="17"/>
              </a:xfrm>
              <a:custGeom>
                <a:avLst/>
                <a:gdLst>
                  <a:gd name="T0" fmla="*/ 34 w 40"/>
                  <a:gd name="T1" fmla="*/ 0 h 17"/>
                  <a:gd name="T2" fmla="*/ 27 w 40"/>
                  <a:gd name="T3" fmla="*/ 1 h 17"/>
                  <a:gd name="T4" fmla="*/ 19 w 40"/>
                  <a:gd name="T5" fmla="*/ 3 h 17"/>
                  <a:gd name="T6" fmla="*/ 9 w 40"/>
                  <a:gd name="T7" fmla="*/ 6 h 17"/>
                  <a:gd name="T8" fmla="*/ 3 w 40"/>
                  <a:gd name="T9" fmla="*/ 8 h 17"/>
                  <a:gd name="T10" fmla="*/ 0 w 40"/>
                  <a:gd name="T11" fmla="*/ 11 h 17"/>
                  <a:gd name="T12" fmla="*/ 0 w 40"/>
                  <a:gd name="T13" fmla="*/ 15 h 17"/>
                  <a:gd name="T14" fmla="*/ 4 w 40"/>
                  <a:gd name="T15" fmla="*/ 17 h 17"/>
                  <a:gd name="T16" fmla="*/ 9 w 40"/>
                  <a:gd name="T17" fmla="*/ 17 h 17"/>
                  <a:gd name="T18" fmla="*/ 15 w 40"/>
                  <a:gd name="T19" fmla="*/ 15 h 17"/>
                  <a:gd name="T20" fmla="*/ 22 w 40"/>
                  <a:gd name="T21" fmla="*/ 13 h 17"/>
                  <a:gd name="T22" fmla="*/ 30 w 40"/>
                  <a:gd name="T23" fmla="*/ 12 h 17"/>
                  <a:gd name="T24" fmla="*/ 35 w 40"/>
                  <a:gd name="T25" fmla="*/ 11 h 17"/>
                  <a:gd name="T26" fmla="*/ 39 w 40"/>
                  <a:gd name="T27" fmla="*/ 9 h 17"/>
                  <a:gd name="T28" fmla="*/ 40 w 40"/>
                  <a:gd name="T29" fmla="*/ 6 h 17"/>
                  <a:gd name="T30" fmla="*/ 39 w 40"/>
                  <a:gd name="T31" fmla="*/ 1 h 17"/>
                  <a:gd name="T32" fmla="*/ 34 w 40"/>
                  <a:gd name="T33" fmla="*/ 0 h 17"/>
                  <a:gd name="T34" fmla="*/ 34 w 40"/>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 h="17">
                    <a:moveTo>
                      <a:pt x="34" y="0"/>
                    </a:moveTo>
                    <a:lnTo>
                      <a:pt x="27" y="1"/>
                    </a:lnTo>
                    <a:lnTo>
                      <a:pt x="19" y="3"/>
                    </a:lnTo>
                    <a:lnTo>
                      <a:pt x="9" y="6"/>
                    </a:lnTo>
                    <a:lnTo>
                      <a:pt x="3" y="8"/>
                    </a:lnTo>
                    <a:lnTo>
                      <a:pt x="0" y="11"/>
                    </a:lnTo>
                    <a:lnTo>
                      <a:pt x="0" y="15"/>
                    </a:lnTo>
                    <a:lnTo>
                      <a:pt x="4" y="17"/>
                    </a:lnTo>
                    <a:lnTo>
                      <a:pt x="9" y="17"/>
                    </a:lnTo>
                    <a:lnTo>
                      <a:pt x="15" y="15"/>
                    </a:lnTo>
                    <a:lnTo>
                      <a:pt x="22" y="13"/>
                    </a:lnTo>
                    <a:lnTo>
                      <a:pt x="30" y="12"/>
                    </a:lnTo>
                    <a:lnTo>
                      <a:pt x="35" y="11"/>
                    </a:lnTo>
                    <a:lnTo>
                      <a:pt x="39" y="9"/>
                    </a:lnTo>
                    <a:lnTo>
                      <a:pt x="40" y="6"/>
                    </a:lnTo>
                    <a:lnTo>
                      <a:pt x="39" y="1"/>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77" name="Freeform 118"/>
              <p:cNvSpPr>
                <a:spLocks/>
              </p:cNvSpPr>
              <p:nvPr/>
            </p:nvSpPr>
            <p:spPr bwMode="auto">
              <a:xfrm>
                <a:off x="1086" y="2947"/>
                <a:ext cx="206" cy="94"/>
              </a:xfrm>
              <a:custGeom>
                <a:avLst/>
                <a:gdLst>
                  <a:gd name="T0" fmla="*/ 11 w 206"/>
                  <a:gd name="T1" fmla="*/ 45 h 94"/>
                  <a:gd name="T2" fmla="*/ 19 w 206"/>
                  <a:gd name="T3" fmla="*/ 36 h 94"/>
                  <a:gd name="T4" fmla="*/ 37 w 206"/>
                  <a:gd name="T5" fmla="*/ 38 h 94"/>
                  <a:gd name="T6" fmla="*/ 57 w 206"/>
                  <a:gd name="T7" fmla="*/ 37 h 94"/>
                  <a:gd name="T8" fmla="*/ 79 w 206"/>
                  <a:gd name="T9" fmla="*/ 36 h 94"/>
                  <a:gd name="T10" fmla="*/ 98 w 206"/>
                  <a:gd name="T11" fmla="*/ 34 h 94"/>
                  <a:gd name="T12" fmla="*/ 106 w 206"/>
                  <a:gd name="T13" fmla="*/ 34 h 94"/>
                  <a:gd name="T14" fmla="*/ 113 w 206"/>
                  <a:gd name="T15" fmla="*/ 33 h 94"/>
                  <a:gd name="T16" fmla="*/ 122 w 206"/>
                  <a:gd name="T17" fmla="*/ 34 h 94"/>
                  <a:gd name="T18" fmla="*/ 127 w 206"/>
                  <a:gd name="T19" fmla="*/ 38 h 94"/>
                  <a:gd name="T20" fmla="*/ 129 w 206"/>
                  <a:gd name="T21" fmla="*/ 41 h 94"/>
                  <a:gd name="T22" fmla="*/ 130 w 206"/>
                  <a:gd name="T23" fmla="*/ 47 h 94"/>
                  <a:gd name="T24" fmla="*/ 134 w 206"/>
                  <a:gd name="T25" fmla="*/ 56 h 94"/>
                  <a:gd name="T26" fmla="*/ 138 w 206"/>
                  <a:gd name="T27" fmla="*/ 64 h 94"/>
                  <a:gd name="T28" fmla="*/ 145 w 206"/>
                  <a:gd name="T29" fmla="*/ 69 h 94"/>
                  <a:gd name="T30" fmla="*/ 153 w 206"/>
                  <a:gd name="T31" fmla="*/ 72 h 94"/>
                  <a:gd name="T32" fmla="*/ 157 w 206"/>
                  <a:gd name="T33" fmla="*/ 76 h 94"/>
                  <a:gd name="T34" fmla="*/ 160 w 206"/>
                  <a:gd name="T35" fmla="*/ 83 h 94"/>
                  <a:gd name="T36" fmla="*/ 161 w 206"/>
                  <a:gd name="T37" fmla="*/ 89 h 94"/>
                  <a:gd name="T38" fmla="*/ 163 w 206"/>
                  <a:gd name="T39" fmla="*/ 92 h 94"/>
                  <a:gd name="T40" fmla="*/ 164 w 206"/>
                  <a:gd name="T41" fmla="*/ 94 h 94"/>
                  <a:gd name="T42" fmla="*/ 165 w 206"/>
                  <a:gd name="T43" fmla="*/ 94 h 94"/>
                  <a:gd name="T44" fmla="*/ 167 w 206"/>
                  <a:gd name="T45" fmla="*/ 94 h 94"/>
                  <a:gd name="T46" fmla="*/ 169 w 206"/>
                  <a:gd name="T47" fmla="*/ 91 h 94"/>
                  <a:gd name="T48" fmla="*/ 172 w 206"/>
                  <a:gd name="T49" fmla="*/ 89 h 94"/>
                  <a:gd name="T50" fmla="*/ 177 w 206"/>
                  <a:gd name="T51" fmla="*/ 88 h 94"/>
                  <a:gd name="T52" fmla="*/ 184 w 206"/>
                  <a:gd name="T53" fmla="*/ 87 h 94"/>
                  <a:gd name="T54" fmla="*/ 194 w 206"/>
                  <a:gd name="T55" fmla="*/ 87 h 94"/>
                  <a:gd name="T56" fmla="*/ 198 w 206"/>
                  <a:gd name="T57" fmla="*/ 87 h 94"/>
                  <a:gd name="T58" fmla="*/ 200 w 206"/>
                  <a:gd name="T59" fmla="*/ 85 h 94"/>
                  <a:gd name="T60" fmla="*/ 203 w 206"/>
                  <a:gd name="T61" fmla="*/ 81 h 94"/>
                  <a:gd name="T62" fmla="*/ 204 w 206"/>
                  <a:gd name="T63" fmla="*/ 77 h 94"/>
                  <a:gd name="T64" fmla="*/ 204 w 206"/>
                  <a:gd name="T65" fmla="*/ 74 h 94"/>
                  <a:gd name="T66" fmla="*/ 206 w 206"/>
                  <a:gd name="T67" fmla="*/ 70 h 94"/>
                  <a:gd name="T68" fmla="*/ 206 w 206"/>
                  <a:gd name="T69" fmla="*/ 58 h 94"/>
                  <a:gd name="T70" fmla="*/ 206 w 206"/>
                  <a:gd name="T71" fmla="*/ 43 h 94"/>
                  <a:gd name="T72" fmla="*/ 204 w 206"/>
                  <a:gd name="T73" fmla="*/ 30 h 94"/>
                  <a:gd name="T74" fmla="*/ 199 w 206"/>
                  <a:gd name="T75" fmla="*/ 17 h 94"/>
                  <a:gd name="T76" fmla="*/ 188 w 206"/>
                  <a:gd name="T77" fmla="*/ 9 h 94"/>
                  <a:gd name="T78" fmla="*/ 175 w 206"/>
                  <a:gd name="T79" fmla="*/ 3 h 94"/>
                  <a:gd name="T80" fmla="*/ 160 w 206"/>
                  <a:gd name="T81" fmla="*/ 1 h 94"/>
                  <a:gd name="T82" fmla="*/ 144 w 206"/>
                  <a:gd name="T83" fmla="*/ 0 h 94"/>
                  <a:gd name="T84" fmla="*/ 126 w 206"/>
                  <a:gd name="T85" fmla="*/ 0 h 94"/>
                  <a:gd name="T86" fmla="*/ 88 w 206"/>
                  <a:gd name="T87" fmla="*/ 2 h 94"/>
                  <a:gd name="T88" fmla="*/ 69 w 206"/>
                  <a:gd name="T89" fmla="*/ 4 h 94"/>
                  <a:gd name="T90" fmla="*/ 52 w 206"/>
                  <a:gd name="T91" fmla="*/ 7 h 94"/>
                  <a:gd name="T92" fmla="*/ 37 w 206"/>
                  <a:gd name="T93" fmla="*/ 10 h 94"/>
                  <a:gd name="T94" fmla="*/ 25 w 206"/>
                  <a:gd name="T95" fmla="*/ 13 h 94"/>
                  <a:gd name="T96" fmla="*/ 15 w 206"/>
                  <a:gd name="T97" fmla="*/ 17 h 94"/>
                  <a:gd name="T98" fmla="*/ 8 w 206"/>
                  <a:gd name="T99" fmla="*/ 20 h 94"/>
                  <a:gd name="T100" fmla="*/ 3 w 206"/>
                  <a:gd name="T101" fmla="*/ 24 h 94"/>
                  <a:gd name="T102" fmla="*/ 0 w 206"/>
                  <a:gd name="T103" fmla="*/ 29 h 94"/>
                  <a:gd name="T104" fmla="*/ 0 w 206"/>
                  <a:gd name="T105" fmla="*/ 34 h 94"/>
                  <a:gd name="T106" fmla="*/ 2 w 206"/>
                  <a:gd name="T107" fmla="*/ 38 h 94"/>
                  <a:gd name="T108" fmla="*/ 6 w 206"/>
                  <a:gd name="T109" fmla="*/ 41 h 94"/>
                  <a:gd name="T110" fmla="*/ 11 w 206"/>
                  <a:gd name="T111" fmla="*/ 45 h 94"/>
                  <a:gd name="T112" fmla="*/ 11 w 206"/>
                  <a:gd name="T113" fmla="*/ 45 h 9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06" h="94">
                    <a:moveTo>
                      <a:pt x="11" y="45"/>
                    </a:moveTo>
                    <a:lnTo>
                      <a:pt x="19" y="36"/>
                    </a:lnTo>
                    <a:lnTo>
                      <a:pt x="37" y="38"/>
                    </a:lnTo>
                    <a:lnTo>
                      <a:pt x="57" y="37"/>
                    </a:lnTo>
                    <a:lnTo>
                      <a:pt x="79" y="36"/>
                    </a:lnTo>
                    <a:lnTo>
                      <a:pt x="98" y="34"/>
                    </a:lnTo>
                    <a:lnTo>
                      <a:pt x="106" y="34"/>
                    </a:lnTo>
                    <a:lnTo>
                      <a:pt x="113" y="33"/>
                    </a:lnTo>
                    <a:lnTo>
                      <a:pt x="122" y="34"/>
                    </a:lnTo>
                    <a:lnTo>
                      <a:pt x="127" y="38"/>
                    </a:lnTo>
                    <a:lnTo>
                      <a:pt x="129" y="41"/>
                    </a:lnTo>
                    <a:lnTo>
                      <a:pt x="130" y="47"/>
                    </a:lnTo>
                    <a:lnTo>
                      <a:pt x="134" y="56"/>
                    </a:lnTo>
                    <a:lnTo>
                      <a:pt x="138" y="64"/>
                    </a:lnTo>
                    <a:lnTo>
                      <a:pt x="145" y="69"/>
                    </a:lnTo>
                    <a:lnTo>
                      <a:pt x="153" y="72"/>
                    </a:lnTo>
                    <a:lnTo>
                      <a:pt x="157" y="76"/>
                    </a:lnTo>
                    <a:lnTo>
                      <a:pt x="160" y="83"/>
                    </a:lnTo>
                    <a:lnTo>
                      <a:pt x="161" y="89"/>
                    </a:lnTo>
                    <a:lnTo>
                      <a:pt x="163" y="92"/>
                    </a:lnTo>
                    <a:lnTo>
                      <a:pt x="164" y="94"/>
                    </a:lnTo>
                    <a:lnTo>
                      <a:pt x="165" y="94"/>
                    </a:lnTo>
                    <a:lnTo>
                      <a:pt x="167" y="94"/>
                    </a:lnTo>
                    <a:lnTo>
                      <a:pt x="169" y="91"/>
                    </a:lnTo>
                    <a:lnTo>
                      <a:pt x="172" y="89"/>
                    </a:lnTo>
                    <a:lnTo>
                      <a:pt x="177" y="88"/>
                    </a:lnTo>
                    <a:lnTo>
                      <a:pt x="184" y="87"/>
                    </a:lnTo>
                    <a:lnTo>
                      <a:pt x="194" y="87"/>
                    </a:lnTo>
                    <a:lnTo>
                      <a:pt x="198" y="87"/>
                    </a:lnTo>
                    <a:lnTo>
                      <a:pt x="200" y="85"/>
                    </a:lnTo>
                    <a:lnTo>
                      <a:pt x="203" y="81"/>
                    </a:lnTo>
                    <a:lnTo>
                      <a:pt x="204" y="77"/>
                    </a:lnTo>
                    <a:lnTo>
                      <a:pt x="204" y="74"/>
                    </a:lnTo>
                    <a:lnTo>
                      <a:pt x="206" y="70"/>
                    </a:lnTo>
                    <a:lnTo>
                      <a:pt x="206" y="58"/>
                    </a:lnTo>
                    <a:lnTo>
                      <a:pt x="206" y="43"/>
                    </a:lnTo>
                    <a:lnTo>
                      <a:pt x="204" y="30"/>
                    </a:lnTo>
                    <a:lnTo>
                      <a:pt x="199" y="17"/>
                    </a:lnTo>
                    <a:lnTo>
                      <a:pt x="188" y="9"/>
                    </a:lnTo>
                    <a:lnTo>
                      <a:pt x="175" y="3"/>
                    </a:lnTo>
                    <a:lnTo>
                      <a:pt x="160" y="1"/>
                    </a:lnTo>
                    <a:lnTo>
                      <a:pt x="144" y="0"/>
                    </a:lnTo>
                    <a:lnTo>
                      <a:pt x="126" y="0"/>
                    </a:lnTo>
                    <a:lnTo>
                      <a:pt x="88" y="2"/>
                    </a:lnTo>
                    <a:lnTo>
                      <a:pt x="69" y="4"/>
                    </a:lnTo>
                    <a:lnTo>
                      <a:pt x="52" y="7"/>
                    </a:lnTo>
                    <a:lnTo>
                      <a:pt x="37" y="10"/>
                    </a:lnTo>
                    <a:lnTo>
                      <a:pt x="25" y="13"/>
                    </a:lnTo>
                    <a:lnTo>
                      <a:pt x="15" y="17"/>
                    </a:lnTo>
                    <a:lnTo>
                      <a:pt x="8" y="20"/>
                    </a:lnTo>
                    <a:lnTo>
                      <a:pt x="3" y="24"/>
                    </a:lnTo>
                    <a:lnTo>
                      <a:pt x="0" y="29"/>
                    </a:lnTo>
                    <a:lnTo>
                      <a:pt x="0" y="34"/>
                    </a:lnTo>
                    <a:lnTo>
                      <a:pt x="2" y="38"/>
                    </a:lnTo>
                    <a:lnTo>
                      <a:pt x="6" y="41"/>
                    </a:lnTo>
                    <a:lnTo>
                      <a:pt x="11" y="45"/>
                    </a:lnTo>
                    <a:close/>
                  </a:path>
                </a:pathLst>
              </a:custGeom>
              <a:solidFill>
                <a:srgbClr val="000000"/>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78" name="Freeform 119"/>
              <p:cNvSpPr>
                <a:spLocks/>
              </p:cNvSpPr>
              <p:nvPr/>
            </p:nvSpPr>
            <p:spPr bwMode="auto">
              <a:xfrm>
                <a:off x="1189" y="3051"/>
                <a:ext cx="15" cy="11"/>
              </a:xfrm>
              <a:custGeom>
                <a:avLst/>
                <a:gdLst>
                  <a:gd name="T0" fmla="*/ 15 w 15"/>
                  <a:gd name="T1" fmla="*/ 6 h 11"/>
                  <a:gd name="T2" fmla="*/ 12 w 15"/>
                  <a:gd name="T3" fmla="*/ 10 h 11"/>
                  <a:gd name="T4" fmla="*/ 7 w 15"/>
                  <a:gd name="T5" fmla="*/ 11 h 11"/>
                  <a:gd name="T6" fmla="*/ 1 w 15"/>
                  <a:gd name="T7" fmla="*/ 10 h 11"/>
                  <a:gd name="T8" fmla="*/ 0 w 15"/>
                  <a:gd name="T9" fmla="*/ 6 h 11"/>
                  <a:gd name="T10" fmla="*/ 1 w 15"/>
                  <a:gd name="T11" fmla="*/ 2 h 11"/>
                  <a:gd name="T12" fmla="*/ 7 w 15"/>
                  <a:gd name="T13" fmla="*/ 0 h 11"/>
                  <a:gd name="T14" fmla="*/ 12 w 15"/>
                  <a:gd name="T15" fmla="*/ 2 h 11"/>
                  <a:gd name="T16" fmla="*/ 15 w 15"/>
                  <a:gd name="T17" fmla="*/ 6 h 11"/>
                  <a:gd name="T18" fmla="*/ 15 w 15"/>
                  <a:gd name="T19" fmla="*/ 6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 h="11">
                    <a:moveTo>
                      <a:pt x="15" y="6"/>
                    </a:moveTo>
                    <a:lnTo>
                      <a:pt x="12" y="10"/>
                    </a:lnTo>
                    <a:lnTo>
                      <a:pt x="7" y="11"/>
                    </a:lnTo>
                    <a:lnTo>
                      <a:pt x="1" y="10"/>
                    </a:lnTo>
                    <a:lnTo>
                      <a:pt x="0" y="6"/>
                    </a:lnTo>
                    <a:lnTo>
                      <a:pt x="1" y="2"/>
                    </a:lnTo>
                    <a:lnTo>
                      <a:pt x="7" y="0"/>
                    </a:lnTo>
                    <a:lnTo>
                      <a:pt x="12" y="2"/>
                    </a:lnTo>
                    <a:lnTo>
                      <a:pt x="15"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79" name="Freeform 120"/>
              <p:cNvSpPr>
                <a:spLocks/>
              </p:cNvSpPr>
              <p:nvPr/>
            </p:nvSpPr>
            <p:spPr bwMode="auto">
              <a:xfrm>
                <a:off x="1107" y="3060"/>
                <a:ext cx="13" cy="12"/>
              </a:xfrm>
              <a:custGeom>
                <a:avLst/>
                <a:gdLst>
                  <a:gd name="T0" fmla="*/ 13 w 13"/>
                  <a:gd name="T1" fmla="*/ 5 h 12"/>
                  <a:gd name="T2" fmla="*/ 12 w 13"/>
                  <a:gd name="T3" fmla="*/ 10 h 12"/>
                  <a:gd name="T4" fmla="*/ 6 w 13"/>
                  <a:gd name="T5" fmla="*/ 12 h 12"/>
                  <a:gd name="T6" fmla="*/ 1 w 13"/>
                  <a:gd name="T7" fmla="*/ 10 h 12"/>
                  <a:gd name="T8" fmla="*/ 0 w 13"/>
                  <a:gd name="T9" fmla="*/ 5 h 12"/>
                  <a:gd name="T10" fmla="*/ 1 w 13"/>
                  <a:gd name="T11" fmla="*/ 2 h 12"/>
                  <a:gd name="T12" fmla="*/ 6 w 13"/>
                  <a:gd name="T13" fmla="*/ 0 h 12"/>
                  <a:gd name="T14" fmla="*/ 12 w 13"/>
                  <a:gd name="T15" fmla="*/ 2 h 12"/>
                  <a:gd name="T16" fmla="*/ 13 w 13"/>
                  <a:gd name="T17" fmla="*/ 5 h 12"/>
                  <a:gd name="T18" fmla="*/ 13 w 13"/>
                  <a:gd name="T19" fmla="*/ 5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 h="12">
                    <a:moveTo>
                      <a:pt x="13" y="5"/>
                    </a:moveTo>
                    <a:lnTo>
                      <a:pt x="12" y="10"/>
                    </a:lnTo>
                    <a:lnTo>
                      <a:pt x="6" y="12"/>
                    </a:lnTo>
                    <a:lnTo>
                      <a:pt x="1" y="10"/>
                    </a:lnTo>
                    <a:lnTo>
                      <a:pt x="0" y="5"/>
                    </a:lnTo>
                    <a:lnTo>
                      <a:pt x="1" y="2"/>
                    </a:lnTo>
                    <a:lnTo>
                      <a:pt x="6" y="0"/>
                    </a:lnTo>
                    <a:lnTo>
                      <a:pt x="12" y="2"/>
                    </a:lnTo>
                    <a:lnTo>
                      <a:pt x="1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80" name="Freeform 121"/>
              <p:cNvSpPr>
                <a:spLocks/>
              </p:cNvSpPr>
              <p:nvPr/>
            </p:nvSpPr>
            <p:spPr bwMode="auto">
              <a:xfrm>
                <a:off x="924" y="3188"/>
                <a:ext cx="87" cy="84"/>
              </a:xfrm>
              <a:custGeom>
                <a:avLst/>
                <a:gdLst>
                  <a:gd name="T0" fmla="*/ 34 w 87"/>
                  <a:gd name="T1" fmla="*/ 0 h 84"/>
                  <a:gd name="T2" fmla="*/ 47 w 87"/>
                  <a:gd name="T3" fmla="*/ 5 h 84"/>
                  <a:gd name="T4" fmla="*/ 62 w 87"/>
                  <a:gd name="T5" fmla="*/ 14 h 84"/>
                  <a:gd name="T6" fmla="*/ 76 w 87"/>
                  <a:gd name="T7" fmla="*/ 23 h 84"/>
                  <a:gd name="T8" fmla="*/ 87 w 87"/>
                  <a:gd name="T9" fmla="*/ 35 h 84"/>
                  <a:gd name="T10" fmla="*/ 84 w 87"/>
                  <a:gd name="T11" fmla="*/ 37 h 84"/>
                  <a:gd name="T12" fmla="*/ 83 w 87"/>
                  <a:gd name="T13" fmla="*/ 41 h 84"/>
                  <a:gd name="T14" fmla="*/ 80 w 87"/>
                  <a:gd name="T15" fmla="*/ 51 h 84"/>
                  <a:gd name="T16" fmla="*/ 76 w 87"/>
                  <a:gd name="T17" fmla="*/ 55 h 84"/>
                  <a:gd name="T18" fmla="*/ 72 w 87"/>
                  <a:gd name="T19" fmla="*/ 60 h 84"/>
                  <a:gd name="T20" fmla="*/ 66 w 87"/>
                  <a:gd name="T21" fmla="*/ 63 h 84"/>
                  <a:gd name="T22" fmla="*/ 58 w 87"/>
                  <a:gd name="T23" fmla="*/ 67 h 84"/>
                  <a:gd name="T24" fmla="*/ 56 w 87"/>
                  <a:gd name="T25" fmla="*/ 74 h 84"/>
                  <a:gd name="T26" fmla="*/ 47 w 87"/>
                  <a:gd name="T27" fmla="*/ 80 h 84"/>
                  <a:gd name="T28" fmla="*/ 38 w 87"/>
                  <a:gd name="T29" fmla="*/ 84 h 84"/>
                  <a:gd name="T30" fmla="*/ 30 w 87"/>
                  <a:gd name="T31" fmla="*/ 84 h 84"/>
                  <a:gd name="T32" fmla="*/ 23 w 87"/>
                  <a:gd name="T33" fmla="*/ 83 h 84"/>
                  <a:gd name="T34" fmla="*/ 20 w 87"/>
                  <a:gd name="T35" fmla="*/ 84 h 84"/>
                  <a:gd name="T36" fmla="*/ 15 w 87"/>
                  <a:gd name="T37" fmla="*/ 84 h 84"/>
                  <a:gd name="T38" fmla="*/ 5 w 87"/>
                  <a:gd name="T39" fmla="*/ 81 h 84"/>
                  <a:gd name="T40" fmla="*/ 1 w 87"/>
                  <a:gd name="T41" fmla="*/ 78 h 84"/>
                  <a:gd name="T42" fmla="*/ 0 w 87"/>
                  <a:gd name="T43" fmla="*/ 74 h 84"/>
                  <a:gd name="T44" fmla="*/ 0 w 87"/>
                  <a:gd name="T45" fmla="*/ 71 h 84"/>
                  <a:gd name="T46" fmla="*/ 4 w 87"/>
                  <a:gd name="T47" fmla="*/ 67 h 84"/>
                  <a:gd name="T48" fmla="*/ 10 w 87"/>
                  <a:gd name="T49" fmla="*/ 67 h 84"/>
                  <a:gd name="T50" fmla="*/ 16 w 87"/>
                  <a:gd name="T51" fmla="*/ 65 h 84"/>
                  <a:gd name="T52" fmla="*/ 23 w 87"/>
                  <a:gd name="T53" fmla="*/ 62 h 84"/>
                  <a:gd name="T54" fmla="*/ 26 w 87"/>
                  <a:gd name="T55" fmla="*/ 57 h 84"/>
                  <a:gd name="T56" fmla="*/ 18 w 87"/>
                  <a:gd name="T57" fmla="*/ 56 h 84"/>
                  <a:gd name="T58" fmla="*/ 10 w 87"/>
                  <a:gd name="T59" fmla="*/ 51 h 84"/>
                  <a:gd name="T60" fmla="*/ 3 w 87"/>
                  <a:gd name="T61" fmla="*/ 45 h 84"/>
                  <a:gd name="T62" fmla="*/ 1 w 87"/>
                  <a:gd name="T63" fmla="*/ 41 h 84"/>
                  <a:gd name="T64" fmla="*/ 1 w 87"/>
                  <a:gd name="T65" fmla="*/ 38 h 84"/>
                  <a:gd name="T66" fmla="*/ 3 w 87"/>
                  <a:gd name="T67" fmla="*/ 32 h 84"/>
                  <a:gd name="T68" fmla="*/ 7 w 87"/>
                  <a:gd name="T69" fmla="*/ 26 h 84"/>
                  <a:gd name="T70" fmla="*/ 18 w 87"/>
                  <a:gd name="T71" fmla="*/ 19 h 84"/>
                  <a:gd name="T72" fmla="*/ 27 w 87"/>
                  <a:gd name="T73" fmla="*/ 12 h 84"/>
                  <a:gd name="T74" fmla="*/ 31 w 87"/>
                  <a:gd name="T75" fmla="*/ 6 h 84"/>
                  <a:gd name="T76" fmla="*/ 34 w 87"/>
                  <a:gd name="T77" fmla="*/ 0 h 84"/>
                  <a:gd name="T78" fmla="*/ 34 w 87"/>
                  <a:gd name="T79" fmla="*/ 0 h 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7" h="84">
                    <a:moveTo>
                      <a:pt x="34" y="0"/>
                    </a:moveTo>
                    <a:lnTo>
                      <a:pt x="47" y="5"/>
                    </a:lnTo>
                    <a:lnTo>
                      <a:pt x="62" y="14"/>
                    </a:lnTo>
                    <a:lnTo>
                      <a:pt x="76" y="23"/>
                    </a:lnTo>
                    <a:lnTo>
                      <a:pt x="87" y="35"/>
                    </a:lnTo>
                    <a:lnTo>
                      <a:pt x="84" y="37"/>
                    </a:lnTo>
                    <a:lnTo>
                      <a:pt x="83" y="41"/>
                    </a:lnTo>
                    <a:lnTo>
                      <a:pt x="80" y="51"/>
                    </a:lnTo>
                    <a:lnTo>
                      <a:pt x="76" y="55"/>
                    </a:lnTo>
                    <a:lnTo>
                      <a:pt x="72" y="60"/>
                    </a:lnTo>
                    <a:lnTo>
                      <a:pt x="66" y="63"/>
                    </a:lnTo>
                    <a:lnTo>
                      <a:pt x="58" y="67"/>
                    </a:lnTo>
                    <a:lnTo>
                      <a:pt x="56" y="74"/>
                    </a:lnTo>
                    <a:lnTo>
                      <a:pt x="47" y="80"/>
                    </a:lnTo>
                    <a:lnTo>
                      <a:pt x="38" y="84"/>
                    </a:lnTo>
                    <a:lnTo>
                      <a:pt x="30" y="84"/>
                    </a:lnTo>
                    <a:lnTo>
                      <a:pt x="23" y="83"/>
                    </a:lnTo>
                    <a:lnTo>
                      <a:pt x="20" y="84"/>
                    </a:lnTo>
                    <a:lnTo>
                      <a:pt x="15" y="84"/>
                    </a:lnTo>
                    <a:lnTo>
                      <a:pt x="5" y="81"/>
                    </a:lnTo>
                    <a:lnTo>
                      <a:pt x="1" y="78"/>
                    </a:lnTo>
                    <a:lnTo>
                      <a:pt x="0" y="74"/>
                    </a:lnTo>
                    <a:lnTo>
                      <a:pt x="0" y="71"/>
                    </a:lnTo>
                    <a:lnTo>
                      <a:pt x="4" y="67"/>
                    </a:lnTo>
                    <a:lnTo>
                      <a:pt x="10" y="67"/>
                    </a:lnTo>
                    <a:lnTo>
                      <a:pt x="16" y="65"/>
                    </a:lnTo>
                    <a:lnTo>
                      <a:pt x="23" y="62"/>
                    </a:lnTo>
                    <a:lnTo>
                      <a:pt x="26" y="57"/>
                    </a:lnTo>
                    <a:lnTo>
                      <a:pt x="18" y="56"/>
                    </a:lnTo>
                    <a:lnTo>
                      <a:pt x="10" y="51"/>
                    </a:lnTo>
                    <a:lnTo>
                      <a:pt x="3" y="45"/>
                    </a:lnTo>
                    <a:lnTo>
                      <a:pt x="1" y="41"/>
                    </a:lnTo>
                    <a:lnTo>
                      <a:pt x="1" y="38"/>
                    </a:lnTo>
                    <a:lnTo>
                      <a:pt x="3" y="32"/>
                    </a:lnTo>
                    <a:lnTo>
                      <a:pt x="7" y="26"/>
                    </a:lnTo>
                    <a:lnTo>
                      <a:pt x="18" y="19"/>
                    </a:lnTo>
                    <a:lnTo>
                      <a:pt x="27" y="12"/>
                    </a:lnTo>
                    <a:lnTo>
                      <a:pt x="31" y="6"/>
                    </a:lnTo>
                    <a:lnTo>
                      <a:pt x="34" y="0"/>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81" name="Freeform 122"/>
              <p:cNvSpPr>
                <a:spLocks/>
              </p:cNvSpPr>
              <p:nvPr/>
            </p:nvSpPr>
            <p:spPr bwMode="auto">
              <a:xfrm>
                <a:off x="962" y="3227"/>
                <a:ext cx="20" cy="28"/>
              </a:xfrm>
              <a:custGeom>
                <a:avLst/>
                <a:gdLst>
                  <a:gd name="T0" fmla="*/ 12 w 20"/>
                  <a:gd name="T1" fmla="*/ 0 h 28"/>
                  <a:gd name="T2" fmla="*/ 7 w 20"/>
                  <a:gd name="T3" fmla="*/ 1 h 28"/>
                  <a:gd name="T4" fmla="*/ 3 w 20"/>
                  <a:gd name="T5" fmla="*/ 3 h 28"/>
                  <a:gd name="T6" fmla="*/ 0 w 20"/>
                  <a:gd name="T7" fmla="*/ 7 h 28"/>
                  <a:gd name="T8" fmla="*/ 1 w 20"/>
                  <a:gd name="T9" fmla="*/ 14 h 28"/>
                  <a:gd name="T10" fmla="*/ 4 w 20"/>
                  <a:gd name="T11" fmla="*/ 16 h 28"/>
                  <a:gd name="T12" fmla="*/ 7 w 20"/>
                  <a:gd name="T13" fmla="*/ 18 h 28"/>
                  <a:gd name="T14" fmla="*/ 12 w 20"/>
                  <a:gd name="T15" fmla="*/ 20 h 28"/>
                  <a:gd name="T16" fmla="*/ 18 w 20"/>
                  <a:gd name="T17" fmla="*/ 22 h 28"/>
                  <a:gd name="T18" fmla="*/ 19 w 20"/>
                  <a:gd name="T19" fmla="*/ 24 h 28"/>
                  <a:gd name="T20" fmla="*/ 20 w 20"/>
                  <a:gd name="T21" fmla="*/ 28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28">
                    <a:moveTo>
                      <a:pt x="12" y="0"/>
                    </a:moveTo>
                    <a:lnTo>
                      <a:pt x="7" y="1"/>
                    </a:lnTo>
                    <a:lnTo>
                      <a:pt x="3" y="3"/>
                    </a:lnTo>
                    <a:lnTo>
                      <a:pt x="0" y="7"/>
                    </a:lnTo>
                    <a:lnTo>
                      <a:pt x="1" y="14"/>
                    </a:lnTo>
                    <a:lnTo>
                      <a:pt x="4" y="16"/>
                    </a:lnTo>
                    <a:lnTo>
                      <a:pt x="7" y="18"/>
                    </a:lnTo>
                    <a:lnTo>
                      <a:pt x="12" y="20"/>
                    </a:lnTo>
                    <a:lnTo>
                      <a:pt x="18" y="22"/>
                    </a:lnTo>
                    <a:lnTo>
                      <a:pt x="19" y="24"/>
                    </a:lnTo>
                    <a:lnTo>
                      <a:pt x="20" y="28"/>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82" name="Freeform 123"/>
              <p:cNvSpPr>
                <a:spLocks/>
              </p:cNvSpPr>
              <p:nvPr/>
            </p:nvSpPr>
            <p:spPr bwMode="auto">
              <a:xfrm>
                <a:off x="947" y="3243"/>
                <a:ext cx="19" cy="28"/>
              </a:xfrm>
              <a:custGeom>
                <a:avLst/>
                <a:gdLst>
                  <a:gd name="T0" fmla="*/ 0 w 19"/>
                  <a:gd name="T1" fmla="*/ 28 h 28"/>
                  <a:gd name="T2" fmla="*/ 8 w 19"/>
                  <a:gd name="T3" fmla="*/ 20 h 28"/>
                  <a:gd name="T4" fmla="*/ 15 w 19"/>
                  <a:gd name="T5" fmla="*/ 13 h 28"/>
                  <a:gd name="T6" fmla="*/ 19 w 19"/>
                  <a:gd name="T7" fmla="*/ 6 h 28"/>
                  <a:gd name="T8" fmla="*/ 19 w 19"/>
                  <a:gd name="T9" fmla="*/ 2 h 28"/>
                  <a:gd name="T10" fmla="*/ 18 w 19"/>
                  <a:gd name="T11" fmla="*/ 0 h 28"/>
                  <a:gd name="T12" fmla="*/ 14 w 19"/>
                  <a:gd name="T13" fmla="*/ 0 h 28"/>
                  <a:gd name="T14" fmla="*/ 3 w 19"/>
                  <a:gd name="T15" fmla="*/ 2 h 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 h="28">
                    <a:moveTo>
                      <a:pt x="0" y="28"/>
                    </a:moveTo>
                    <a:lnTo>
                      <a:pt x="8" y="20"/>
                    </a:lnTo>
                    <a:lnTo>
                      <a:pt x="15" y="13"/>
                    </a:lnTo>
                    <a:lnTo>
                      <a:pt x="19" y="6"/>
                    </a:lnTo>
                    <a:lnTo>
                      <a:pt x="19" y="2"/>
                    </a:lnTo>
                    <a:lnTo>
                      <a:pt x="18" y="0"/>
                    </a:lnTo>
                    <a:lnTo>
                      <a:pt x="14" y="0"/>
                    </a:lnTo>
                    <a:lnTo>
                      <a:pt x="3" y="2"/>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83" name="Freeform 124"/>
              <p:cNvSpPr>
                <a:spLocks/>
              </p:cNvSpPr>
              <p:nvPr/>
            </p:nvSpPr>
            <p:spPr bwMode="auto">
              <a:xfrm>
                <a:off x="1170" y="3244"/>
                <a:ext cx="87" cy="82"/>
              </a:xfrm>
              <a:custGeom>
                <a:avLst/>
                <a:gdLst>
                  <a:gd name="T0" fmla="*/ 87 w 87"/>
                  <a:gd name="T1" fmla="*/ 60 h 82"/>
                  <a:gd name="T2" fmla="*/ 83 w 87"/>
                  <a:gd name="T3" fmla="*/ 43 h 82"/>
                  <a:gd name="T4" fmla="*/ 76 w 87"/>
                  <a:gd name="T5" fmla="*/ 31 h 82"/>
                  <a:gd name="T6" fmla="*/ 65 w 87"/>
                  <a:gd name="T7" fmla="*/ 21 h 82"/>
                  <a:gd name="T8" fmla="*/ 56 w 87"/>
                  <a:gd name="T9" fmla="*/ 16 h 82"/>
                  <a:gd name="T10" fmla="*/ 52 w 87"/>
                  <a:gd name="T11" fmla="*/ 8 h 82"/>
                  <a:gd name="T12" fmla="*/ 46 w 87"/>
                  <a:gd name="T13" fmla="*/ 3 h 82"/>
                  <a:gd name="T14" fmla="*/ 41 w 87"/>
                  <a:gd name="T15" fmla="*/ 0 h 82"/>
                  <a:gd name="T16" fmla="*/ 35 w 87"/>
                  <a:gd name="T17" fmla="*/ 0 h 82"/>
                  <a:gd name="T18" fmla="*/ 30 w 87"/>
                  <a:gd name="T19" fmla="*/ 2 h 82"/>
                  <a:gd name="T20" fmla="*/ 29 w 87"/>
                  <a:gd name="T21" fmla="*/ 5 h 82"/>
                  <a:gd name="T22" fmla="*/ 30 w 87"/>
                  <a:gd name="T23" fmla="*/ 9 h 82"/>
                  <a:gd name="T24" fmla="*/ 31 w 87"/>
                  <a:gd name="T25" fmla="*/ 13 h 82"/>
                  <a:gd name="T26" fmla="*/ 31 w 87"/>
                  <a:gd name="T27" fmla="*/ 15 h 82"/>
                  <a:gd name="T28" fmla="*/ 30 w 87"/>
                  <a:gd name="T29" fmla="*/ 17 h 82"/>
                  <a:gd name="T30" fmla="*/ 26 w 87"/>
                  <a:gd name="T31" fmla="*/ 20 h 82"/>
                  <a:gd name="T32" fmla="*/ 20 w 87"/>
                  <a:gd name="T33" fmla="*/ 22 h 82"/>
                  <a:gd name="T34" fmla="*/ 14 w 87"/>
                  <a:gd name="T35" fmla="*/ 26 h 82"/>
                  <a:gd name="T36" fmla="*/ 7 w 87"/>
                  <a:gd name="T37" fmla="*/ 31 h 82"/>
                  <a:gd name="T38" fmla="*/ 3 w 87"/>
                  <a:gd name="T39" fmla="*/ 34 h 82"/>
                  <a:gd name="T40" fmla="*/ 0 w 87"/>
                  <a:gd name="T41" fmla="*/ 38 h 82"/>
                  <a:gd name="T42" fmla="*/ 0 w 87"/>
                  <a:gd name="T43" fmla="*/ 43 h 82"/>
                  <a:gd name="T44" fmla="*/ 3 w 87"/>
                  <a:gd name="T45" fmla="*/ 47 h 82"/>
                  <a:gd name="T46" fmla="*/ 6 w 87"/>
                  <a:gd name="T47" fmla="*/ 50 h 82"/>
                  <a:gd name="T48" fmla="*/ 11 w 87"/>
                  <a:gd name="T49" fmla="*/ 50 h 82"/>
                  <a:gd name="T50" fmla="*/ 4 w 87"/>
                  <a:gd name="T51" fmla="*/ 55 h 82"/>
                  <a:gd name="T52" fmla="*/ 3 w 87"/>
                  <a:gd name="T53" fmla="*/ 61 h 82"/>
                  <a:gd name="T54" fmla="*/ 6 w 87"/>
                  <a:gd name="T55" fmla="*/ 65 h 82"/>
                  <a:gd name="T56" fmla="*/ 11 w 87"/>
                  <a:gd name="T57" fmla="*/ 65 h 82"/>
                  <a:gd name="T58" fmla="*/ 16 w 87"/>
                  <a:gd name="T59" fmla="*/ 64 h 82"/>
                  <a:gd name="T60" fmla="*/ 12 w 87"/>
                  <a:gd name="T61" fmla="*/ 71 h 82"/>
                  <a:gd name="T62" fmla="*/ 14 w 87"/>
                  <a:gd name="T63" fmla="*/ 77 h 82"/>
                  <a:gd name="T64" fmla="*/ 18 w 87"/>
                  <a:gd name="T65" fmla="*/ 79 h 82"/>
                  <a:gd name="T66" fmla="*/ 20 w 87"/>
                  <a:gd name="T67" fmla="*/ 80 h 82"/>
                  <a:gd name="T68" fmla="*/ 27 w 87"/>
                  <a:gd name="T69" fmla="*/ 80 h 82"/>
                  <a:gd name="T70" fmla="*/ 34 w 87"/>
                  <a:gd name="T71" fmla="*/ 78 h 82"/>
                  <a:gd name="T72" fmla="*/ 33 w 87"/>
                  <a:gd name="T73" fmla="*/ 80 h 82"/>
                  <a:gd name="T74" fmla="*/ 34 w 87"/>
                  <a:gd name="T75" fmla="*/ 81 h 82"/>
                  <a:gd name="T76" fmla="*/ 41 w 87"/>
                  <a:gd name="T77" fmla="*/ 82 h 82"/>
                  <a:gd name="T78" fmla="*/ 50 w 87"/>
                  <a:gd name="T79" fmla="*/ 81 h 82"/>
                  <a:gd name="T80" fmla="*/ 61 w 87"/>
                  <a:gd name="T81" fmla="*/ 77 h 82"/>
                  <a:gd name="T82" fmla="*/ 66 w 87"/>
                  <a:gd name="T83" fmla="*/ 75 h 82"/>
                  <a:gd name="T84" fmla="*/ 69 w 87"/>
                  <a:gd name="T85" fmla="*/ 73 h 82"/>
                  <a:gd name="T86" fmla="*/ 72 w 87"/>
                  <a:gd name="T87" fmla="*/ 69 h 82"/>
                  <a:gd name="T88" fmla="*/ 73 w 87"/>
                  <a:gd name="T89" fmla="*/ 66 h 82"/>
                  <a:gd name="T90" fmla="*/ 76 w 87"/>
                  <a:gd name="T91" fmla="*/ 64 h 82"/>
                  <a:gd name="T92" fmla="*/ 81 w 87"/>
                  <a:gd name="T93" fmla="*/ 62 h 82"/>
                  <a:gd name="T94" fmla="*/ 87 w 87"/>
                  <a:gd name="T95" fmla="*/ 60 h 82"/>
                  <a:gd name="T96" fmla="*/ 87 w 87"/>
                  <a:gd name="T97" fmla="*/ 60 h 8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7" h="82">
                    <a:moveTo>
                      <a:pt x="87" y="60"/>
                    </a:moveTo>
                    <a:lnTo>
                      <a:pt x="83" y="43"/>
                    </a:lnTo>
                    <a:lnTo>
                      <a:pt x="76" y="31"/>
                    </a:lnTo>
                    <a:lnTo>
                      <a:pt x="65" y="21"/>
                    </a:lnTo>
                    <a:lnTo>
                      <a:pt x="56" y="16"/>
                    </a:lnTo>
                    <a:lnTo>
                      <a:pt x="52" y="8"/>
                    </a:lnTo>
                    <a:lnTo>
                      <a:pt x="46" y="3"/>
                    </a:lnTo>
                    <a:lnTo>
                      <a:pt x="41" y="0"/>
                    </a:lnTo>
                    <a:lnTo>
                      <a:pt x="35" y="0"/>
                    </a:lnTo>
                    <a:lnTo>
                      <a:pt x="30" y="2"/>
                    </a:lnTo>
                    <a:lnTo>
                      <a:pt x="29" y="5"/>
                    </a:lnTo>
                    <a:lnTo>
                      <a:pt x="30" y="9"/>
                    </a:lnTo>
                    <a:lnTo>
                      <a:pt x="31" y="13"/>
                    </a:lnTo>
                    <a:lnTo>
                      <a:pt x="31" y="15"/>
                    </a:lnTo>
                    <a:lnTo>
                      <a:pt x="30" y="17"/>
                    </a:lnTo>
                    <a:lnTo>
                      <a:pt x="26" y="20"/>
                    </a:lnTo>
                    <a:lnTo>
                      <a:pt x="20" y="22"/>
                    </a:lnTo>
                    <a:lnTo>
                      <a:pt x="14" y="26"/>
                    </a:lnTo>
                    <a:lnTo>
                      <a:pt x="7" y="31"/>
                    </a:lnTo>
                    <a:lnTo>
                      <a:pt x="3" y="34"/>
                    </a:lnTo>
                    <a:lnTo>
                      <a:pt x="0" y="38"/>
                    </a:lnTo>
                    <a:lnTo>
                      <a:pt x="0" y="43"/>
                    </a:lnTo>
                    <a:lnTo>
                      <a:pt x="3" y="47"/>
                    </a:lnTo>
                    <a:lnTo>
                      <a:pt x="6" y="50"/>
                    </a:lnTo>
                    <a:lnTo>
                      <a:pt x="11" y="50"/>
                    </a:lnTo>
                    <a:lnTo>
                      <a:pt x="4" y="55"/>
                    </a:lnTo>
                    <a:lnTo>
                      <a:pt x="3" y="61"/>
                    </a:lnTo>
                    <a:lnTo>
                      <a:pt x="6" y="65"/>
                    </a:lnTo>
                    <a:lnTo>
                      <a:pt x="11" y="65"/>
                    </a:lnTo>
                    <a:lnTo>
                      <a:pt x="16" y="64"/>
                    </a:lnTo>
                    <a:lnTo>
                      <a:pt x="12" y="71"/>
                    </a:lnTo>
                    <a:lnTo>
                      <a:pt x="14" y="77"/>
                    </a:lnTo>
                    <a:lnTo>
                      <a:pt x="18" y="79"/>
                    </a:lnTo>
                    <a:lnTo>
                      <a:pt x="20" y="80"/>
                    </a:lnTo>
                    <a:lnTo>
                      <a:pt x="27" y="80"/>
                    </a:lnTo>
                    <a:lnTo>
                      <a:pt x="34" y="78"/>
                    </a:lnTo>
                    <a:lnTo>
                      <a:pt x="33" y="80"/>
                    </a:lnTo>
                    <a:lnTo>
                      <a:pt x="34" y="81"/>
                    </a:lnTo>
                    <a:lnTo>
                      <a:pt x="41" y="82"/>
                    </a:lnTo>
                    <a:lnTo>
                      <a:pt x="50" y="81"/>
                    </a:lnTo>
                    <a:lnTo>
                      <a:pt x="61" y="77"/>
                    </a:lnTo>
                    <a:lnTo>
                      <a:pt x="66" y="75"/>
                    </a:lnTo>
                    <a:lnTo>
                      <a:pt x="69" y="73"/>
                    </a:lnTo>
                    <a:lnTo>
                      <a:pt x="72" y="69"/>
                    </a:lnTo>
                    <a:lnTo>
                      <a:pt x="73" y="66"/>
                    </a:lnTo>
                    <a:lnTo>
                      <a:pt x="76" y="64"/>
                    </a:lnTo>
                    <a:lnTo>
                      <a:pt x="81" y="62"/>
                    </a:lnTo>
                    <a:lnTo>
                      <a:pt x="87" y="60"/>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84" name="Freeform 125"/>
              <p:cNvSpPr>
                <a:spLocks/>
              </p:cNvSpPr>
              <p:nvPr/>
            </p:nvSpPr>
            <p:spPr bwMode="auto">
              <a:xfrm>
                <a:off x="1204" y="3312"/>
                <a:ext cx="13" cy="10"/>
              </a:xfrm>
              <a:custGeom>
                <a:avLst/>
                <a:gdLst>
                  <a:gd name="T0" fmla="*/ 0 w 13"/>
                  <a:gd name="T1" fmla="*/ 10 h 10"/>
                  <a:gd name="T2" fmla="*/ 8 w 13"/>
                  <a:gd name="T3" fmla="*/ 4 h 10"/>
                  <a:gd name="T4" fmla="*/ 12 w 13"/>
                  <a:gd name="T5" fmla="*/ 1 h 10"/>
                  <a:gd name="T6" fmla="*/ 13 w 13"/>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10">
                    <a:moveTo>
                      <a:pt x="0" y="10"/>
                    </a:moveTo>
                    <a:lnTo>
                      <a:pt x="8" y="4"/>
                    </a:lnTo>
                    <a:lnTo>
                      <a:pt x="12" y="1"/>
                    </a:lnTo>
                    <a:lnTo>
                      <a:pt x="13"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85" name="Freeform 126"/>
              <p:cNvSpPr>
                <a:spLocks/>
              </p:cNvSpPr>
              <p:nvPr/>
            </p:nvSpPr>
            <p:spPr bwMode="auto">
              <a:xfrm>
                <a:off x="1186" y="3300"/>
                <a:ext cx="21" cy="8"/>
              </a:xfrm>
              <a:custGeom>
                <a:avLst/>
                <a:gdLst>
                  <a:gd name="T0" fmla="*/ 0 w 21"/>
                  <a:gd name="T1" fmla="*/ 8 h 8"/>
                  <a:gd name="T2" fmla="*/ 4 w 21"/>
                  <a:gd name="T3" fmla="*/ 7 h 8"/>
                  <a:gd name="T4" fmla="*/ 11 w 21"/>
                  <a:gd name="T5" fmla="*/ 4 h 8"/>
                  <a:gd name="T6" fmla="*/ 18 w 21"/>
                  <a:gd name="T7" fmla="*/ 2 h 8"/>
                  <a:gd name="T8" fmla="*/ 21 w 21"/>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8">
                    <a:moveTo>
                      <a:pt x="0" y="8"/>
                    </a:moveTo>
                    <a:lnTo>
                      <a:pt x="4" y="7"/>
                    </a:lnTo>
                    <a:lnTo>
                      <a:pt x="11" y="4"/>
                    </a:lnTo>
                    <a:lnTo>
                      <a:pt x="18" y="2"/>
                    </a:lnTo>
                    <a:lnTo>
                      <a:pt x="21"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86" name="Freeform 127"/>
              <p:cNvSpPr>
                <a:spLocks/>
              </p:cNvSpPr>
              <p:nvPr/>
            </p:nvSpPr>
            <p:spPr bwMode="auto">
              <a:xfrm>
                <a:off x="1181" y="3287"/>
                <a:ext cx="15" cy="7"/>
              </a:xfrm>
              <a:custGeom>
                <a:avLst/>
                <a:gdLst>
                  <a:gd name="T0" fmla="*/ 0 w 15"/>
                  <a:gd name="T1" fmla="*/ 7 h 7"/>
                  <a:gd name="T2" fmla="*/ 4 w 15"/>
                  <a:gd name="T3" fmla="*/ 4 h 7"/>
                  <a:gd name="T4" fmla="*/ 8 w 15"/>
                  <a:gd name="T5" fmla="*/ 2 h 7"/>
                  <a:gd name="T6" fmla="*/ 12 w 15"/>
                  <a:gd name="T7" fmla="*/ 1 h 7"/>
                  <a:gd name="T8" fmla="*/ 15 w 15"/>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7">
                    <a:moveTo>
                      <a:pt x="0" y="7"/>
                    </a:moveTo>
                    <a:lnTo>
                      <a:pt x="4" y="4"/>
                    </a:lnTo>
                    <a:lnTo>
                      <a:pt x="8" y="2"/>
                    </a:lnTo>
                    <a:lnTo>
                      <a:pt x="12" y="1"/>
                    </a:lnTo>
                    <a:lnTo>
                      <a:pt x="15"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87" name="Freeform 128"/>
              <p:cNvSpPr>
                <a:spLocks/>
              </p:cNvSpPr>
              <p:nvPr/>
            </p:nvSpPr>
            <p:spPr bwMode="auto">
              <a:xfrm>
                <a:off x="308" y="3541"/>
                <a:ext cx="366" cy="220"/>
              </a:xfrm>
              <a:custGeom>
                <a:avLst/>
                <a:gdLst>
                  <a:gd name="T0" fmla="*/ 86 w 366"/>
                  <a:gd name="T1" fmla="*/ 193 h 220"/>
                  <a:gd name="T2" fmla="*/ 106 w 366"/>
                  <a:gd name="T3" fmla="*/ 206 h 220"/>
                  <a:gd name="T4" fmla="*/ 148 w 366"/>
                  <a:gd name="T5" fmla="*/ 217 h 220"/>
                  <a:gd name="T6" fmla="*/ 171 w 366"/>
                  <a:gd name="T7" fmla="*/ 220 h 220"/>
                  <a:gd name="T8" fmla="*/ 194 w 366"/>
                  <a:gd name="T9" fmla="*/ 219 h 220"/>
                  <a:gd name="T10" fmla="*/ 233 w 366"/>
                  <a:gd name="T11" fmla="*/ 212 h 220"/>
                  <a:gd name="T12" fmla="*/ 256 w 366"/>
                  <a:gd name="T13" fmla="*/ 201 h 220"/>
                  <a:gd name="T14" fmla="*/ 265 w 366"/>
                  <a:gd name="T15" fmla="*/ 186 h 220"/>
                  <a:gd name="T16" fmla="*/ 265 w 366"/>
                  <a:gd name="T17" fmla="*/ 165 h 220"/>
                  <a:gd name="T18" fmla="*/ 262 w 366"/>
                  <a:gd name="T19" fmla="*/ 158 h 220"/>
                  <a:gd name="T20" fmla="*/ 290 w 366"/>
                  <a:gd name="T21" fmla="*/ 133 h 220"/>
                  <a:gd name="T22" fmla="*/ 321 w 366"/>
                  <a:gd name="T23" fmla="*/ 102 h 220"/>
                  <a:gd name="T24" fmla="*/ 350 w 366"/>
                  <a:gd name="T25" fmla="*/ 73 h 220"/>
                  <a:gd name="T26" fmla="*/ 363 w 366"/>
                  <a:gd name="T27" fmla="*/ 59 h 220"/>
                  <a:gd name="T28" fmla="*/ 351 w 366"/>
                  <a:gd name="T29" fmla="*/ 52 h 220"/>
                  <a:gd name="T30" fmla="*/ 329 w 366"/>
                  <a:gd name="T31" fmla="*/ 39 h 220"/>
                  <a:gd name="T32" fmla="*/ 320 w 366"/>
                  <a:gd name="T33" fmla="*/ 27 h 220"/>
                  <a:gd name="T34" fmla="*/ 294 w 366"/>
                  <a:gd name="T35" fmla="*/ 43 h 220"/>
                  <a:gd name="T36" fmla="*/ 256 w 366"/>
                  <a:gd name="T37" fmla="*/ 71 h 220"/>
                  <a:gd name="T38" fmla="*/ 238 w 366"/>
                  <a:gd name="T39" fmla="*/ 83 h 220"/>
                  <a:gd name="T40" fmla="*/ 228 w 366"/>
                  <a:gd name="T41" fmla="*/ 87 h 220"/>
                  <a:gd name="T42" fmla="*/ 213 w 366"/>
                  <a:gd name="T43" fmla="*/ 81 h 220"/>
                  <a:gd name="T44" fmla="*/ 188 w 366"/>
                  <a:gd name="T45" fmla="*/ 72 h 220"/>
                  <a:gd name="T46" fmla="*/ 135 w 366"/>
                  <a:gd name="T47" fmla="*/ 50 h 220"/>
                  <a:gd name="T48" fmla="*/ 82 w 366"/>
                  <a:gd name="T49" fmla="*/ 28 h 220"/>
                  <a:gd name="T50" fmla="*/ 52 w 366"/>
                  <a:gd name="T51" fmla="*/ 15 h 220"/>
                  <a:gd name="T52" fmla="*/ 32 w 366"/>
                  <a:gd name="T53" fmla="*/ 4 h 220"/>
                  <a:gd name="T54" fmla="*/ 23 w 366"/>
                  <a:gd name="T55" fmla="*/ 4 h 220"/>
                  <a:gd name="T56" fmla="*/ 9 w 366"/>
                  <a:gd name="T57" fmla="*/ 21 h 220"/>
                  <a:gd name="T58" fmla="*/ 0 w 366"/>
                  <a:gd name="T59" fmla="*/ 40 h 220"/>
                  <a:gd name="T60" fmla="*/ 5 w 366"/>
                  <a:gd name="T61" fmla="*/ 50 h 220"/>
                  <a:gd name="T62" fmla="*/ 23 w 366"/>
                  <a:gd name="T63" fmla="*/ 65 h 220"/>
                  <a:gd name="T64" fmla="*/ 54 w 366"/>
                  <a:gd name="T65" fmla="*/ 86 h 220"/>
                  <a:gd name="T66" fmla="*/ 70 w 366"/>
                  <a:gd name="T67" fmla="*/ 96 h 220"/>
                  <a:gd name="T68" fmla="*/ 74 w 366"/>
                  <a:gd name="T69" fmla="*/ 118 h 220"/>
                  <a:gd name="T70" fmla="*/ 79 w 366"/>
                  <a:gd name="T71" fmla="*/ 156 h 220"/>
                  <a:gd name="T72" fmla="*/ 82 w 366"/>
                  <a:gd name="T73" fmla="*/ 178 h 220"/>
                  <a:gd name="T74" fmla="*/ 82 w 366"/>
                  <a:gd name="T75" fmla="*/ 186 h 2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66" h="220">
                    <a:moveTo>
                      <a:pt x="82" y="186"/>
                    </a:moveTo>
                    <a:lnTo>
                      <a:pt x="86" y="193"/>
                    </a:lnTo>
                    <a:lnTo>
                      <a:pt x="96" y="199"/>
                    </a:lnTo>
                    <a:lnTo>
                      <a:pt x="106" y="206"/>
                    </a:lnTo>
                    <a:lnTo>
                      <a:pt x="120" y="211"/>
                    </a:lnTo>
                    <a:lnTo>
                      <a:pt x="148" y="217"/>
                    </a:lnTo>
                    <a:lnTo>
                      <a:pt x="160" y="219"/>
                    </a:lnTo>
                    <a:lnTo>
                      <a:pt x="171" y="220"/>
                    </a:lnTo>
                    <a:lnTo>
                      <a:pt x="182" y="220"/>
                    </a:lnTo>
                    <a:lnTo>
                      <a:pt x="194" y="219"/>
                    </a:lnTo>
                    <a:lnTo>
                      <a:pt x="221" y="215"/>
                    </a:lnTo>
                    <a:lnTo>
                      <a:pt x="233" y="212"/>
                    </a:lnTo>
                    <a:lnTo>
                      <a:pt x="247" y="207"/>
                    </a:lnTo>
                    <a:lnTo>
                      <a:pt x="256" y="201"/>
                    </a:lnTo>
                    <a:lnTo>
                      <a:pt x="265" y="194"/>
                    </a:lnTo>
                    <a:lnTo>
                      <a:pt x="265" y="186"/>
                    </a:lnTo>
                    <a:lnTo>
                      <a:pt x="265" y="175"/>
                    </a:lnTo>
                    <a:lnTo>
                      <a:pt x="265" y="165"/>
                    </a:lnTo>
                    <a:lnTo>
                      <a:pt x="263" y="161"/>
                    </a:lnTo>
                    <a:lnTo>
                      <a:pt x="262" y="158"/>
                    </a:lnTo>
                    <a:lnTo>
                      <a:pt x="274" y="148"/>
                    </a:lnTo>
                    <a:lnTo>
                      <a:pt x="290" y="133"/>
                    </a:lnTo>
                    <a:lnTo>
                      <a:pt x="305" y="118"/>
                    </a:lnTo>
                    <a:lnTo>
                      <a:pt x="321" y="102"/>
                    </a:lnTo>
                    <a:lnTo>
                      <a:pt x="336" y="87"/>
                    </a:lnTo>
                    <a:lnTo>
                      <a:pt x="350" y="73"/>
                    </a:lnTo>
                    <a:lnTo>
                      <a:pt x="359" y="63"/>
                    </a:lnTo>
                    <a:lnTo>
                      <a:pt x="363" y="59"/>
                    </a:lnTo>
                    <a:lnTo>
                      <a:pt x="366" y="56"/>
                    </a:lnTo>
                    <a:lnTo>
                      <a:pt x="351" y="52"/>
                    </a:lnTo>
                    <a:lnTo>
                      <a:pt x="336" y="44"/>
                    </a:lnTo>
                    <a:lnTo>
                      <a:pt x="329" y="39"/>
                    </a:lnTo>
                    <a:lnTo>
                      <a:pt x="323" y="34"/>
                    </a:lnTo>
                    <a:lnTo>
                      <a:pt x="320" y="27"/>
                    </a:lnTo>
                    <a:lnTo>
                      <a:pt x="317" y="21"/>
                    </a:lnTo>
                    <a:lnTo>
                      <a:pt x="294" y="43"/>
                    </a:lnTo>
                    <a:lnTo>
                      <a:pt x="269" y="63"/>
                    </a:lnTo>
                    <a:lnTo>
                      <a:pt x="256" y="71"/>
                    </a:lnTo>
                    <a:lnTo>
                      <a:pt x="247" y="78"/>
                    </a:lnTo>
                    <a:lnTo>
                      <a:pt x="238" y="83"/>
                    </a:lnTo>
                    <a:lnTo>
                      <a:pt x="231" y="87"/>
                    </a:lnTo>
                    <a:lnTo>
                      <a:pt x="228" y="87"/>
                    </a:lnTo>
                    <a:lnTo>
                      <a:pt x="223" y="85"/>
                    </a:lnTo>
                    <a:lnTo>
                      <a:pt x="213" y="81"/>
                    </a:lnTo>
                    <a:lnTo>
                      <a:pt x="201" y="77"/>
                    </a:lnTo>
                    <a:lnTo>
                      <a:pt x="188" y="72"/>
                    </a:lnTo>
                    <a:lnTo>
                      <a:pt x="171" y="64"/>
                    </a:lnTo>
                    <a:lnTo>
                      <a:pt x="135" y="50"/>
                    </a:lnTo>
                    <a:lnTo>
                      <a:pt x="100" y="36"/>
                    </a:lnTo>
                    <a:lnTo>
                      <a:pt x="82" y="28"/>
                    </a:lnTo>
                    <a:lnTo>
                      <a:pt x="66" y="21"/>
                    </a:lnTo>
                    <a:lnTo>
                      <a:pt x="52" y="15"/>
                    </a:lnTo>
                    <a:lnTo>
                      <a:pt x="40" y="8"/>
                    </a:lnTo>
                    <a:lnTo>
                      <a:pt x="32" y="4"/>
                    </a:lnTo>
                    <a:lnTo>
                      <a:pt x="27" y="0"/>
                    </a:lnTo>
                    <a:lnTo>
                      <a:pt x="23" y="4"/>
                    </a:lnTo>
                    <a:lnTo>
                      <a:pt x="19" y="8"/>
                    </a:lnTo>
                    <a:lnTo>
                      <a:pt x="9" y="21"/>
                    </a:lnTo>
                    <a:lnTo>
                      <a:pt x="2" y="34"/>
                    </a:lnTo>
                    <a:lnTo>
                      <a:pt x="0" y="40"/>
                    </a:lnTo>
                    <a:lnTo>
                      <a:pt x="0" y="44"/>
                    </a:lnTo>
                    <a:lnTo>
                      <a:pt x="5" y="50"/>
                    </a:lnTo>
                    <a:lnTo>
                      <a:pt x="13" y="58"/>
                    </a:lnTo>
                    <a:lnTo>
                      <a:pt x="23" y="65"/>
                    </a:lnTo>
                    <a:lnTo>
                      <a:pt x="33" y="73"/>
                    </a:lnTo>
                    <a:lnTo>
                      <a:pt x="54" y="86"/>
                    </a:lnTo>
                    <a:lnTo>
                      <a:pt x="63" y="92"/>
                    </a:lnTo>
                    <a:lnTo>
                      <a:pt x="70" y="96"/>
                    </a:lnTo>
                    <a:lnTo>
                      <a:pt x="71" y="106"/>
                    </a:lnTo>
                    <a:lnTo>
                      <a:pt x="74" y="118"/>
                    </a:lnTo>
                    <a:lnTo>
                      <a:pt x="78" y="143"/>
                    </a:lnTo>
                    <a:lnTo>
                      <a:pt x="79" y="156"/>
                    </a:lnTo>
                    <a:lnTo>
                      <a:pt x="81" y="168"/>
                    </a:lnTo>
                    <a:lnTo>
                      <a:pt x="82" y="178"/>
                    </a:lnTo>
                    <a:lnTo>
                      <a:pt x="82" y="186"/>
                    </a:lnTo>
                    <a:close/>
                  </a:path>
                </a:pathLst>
              </a:custGeom>
              <a:solidFill>
                <a:srgbClr val="101077"/>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88" name="Freeform 129"/>
              <p:cNvSpPr>
                <a:spLocks/>
              </p:cNvSpPr>
              <p:nvPr/>
            </p:nvSpPr>
            <p:spPr bwMode="auto">
              <a:xfrm>
                <a:off x="463" y="3628"/>
                <a:ext cx="76" cy="24"/>
              </a:xfrm>
              <a:custGeom>
                <a:avLst/>
                <a:gdLst>
                  <a:gd name="T0" fmla="*/ 76 w 76"/>
                  <a:gd name="T1" fmla="*/ 0 h 24"/>
                  <a:gd name="T2" fmla="*/ 62 w 76"/>
                  <a:gd name="T3" fmla="*/ 8 h 24"/>
                  <a:gd name="T4" fmla="*/ 45 w 76"/>
                  <a:gd name="T5" fmla="*/ 16 h 24"/>
                  <a:gd name="T6" fmla="*/ 23 w 76"/>
                  <a:gd name="T7" fmla="*/ 22 h 24"/>
                  <a:gd name="T8" fmla="*/ 12 w 76"/>
                  <a:gd name="T9" fmla="*/ 24 h 24"/>
                  <a:gd name="T10" fmla="*/ 0 w 76"/>
                  <a:gd name="T11" fmla="*/ 24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 h="24">
                    <a:moveTo>
                      <a:pt x="76" y="0"/>
                    </a:moveTo>
                    <a:lnTo>
                      <a:pt x="62" y="8"/>
                    </a:lnTo>
                    <a:lnTo>
                      <a:pt x="45" y="16"/>
                    </a:lnTo>
                    <a:lnTo>
                      <a:pt x="23" y="22"/>
                    </a:lnTo>
                    <a:lnTo>
                      <a:pt x="12" y="24"/>
                    </a:lnTo>
                    <a:lnTo>
                      <a:pt x="0" y="24"/>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89" name="Freeform 130"/>
              <p:cNvSpPr>
                <a:spLocks/>
              </p:cNvSpPr>
              <p:nvPr/>
            </p:nvSpPr>
            <p:spPr bwMode="auto">
              <a:xfrm>
                <a:off x="386" y="3727"/>
                <a:ext cx="189" cy="126"/>
              </a:xfrm>
              <a:custGeom>
                <a:avLst/>
                <a:gdLst>
                  <a:gd name="T0" fmla="*/ 4 w 189"/>
                  <a:gd name="T1" fmla="*/ 0 h 126"/>
                  <a:gd name="T2" fmla="*/ 8 w 189"/>
                  <a:gd name="T3" fmla="*/ 7 h 126"/>
                  <a:gd name="T4" fmla="*/ 18 w 189"/>
                  <a:gd name="T5" fmla="*/ 13 h 126"/>
                  <a:gd name="T6" fmla="*/ 28 w 189"/>
                  <a:gd name="T7" fmla="*/ 20 h 126"/>
                  <a:gd name="T8" fmla="*/ 42 w 189"/>
                  <a:gd name="T9" fmla="*/ 25 h 126"/>
                  <a:gd name="T10" fmla="*/ 70 w 189"/>
                  <a:gd name="T11" fmla="*/ 31 h 126"/>
                  <a:gd name="T12" fmla="*/ 82 w 189"/>
                  <a:gd name="T13" fmla="*/ 33 h 126"/>
                  <a:gd name="T14" fmla="*/ 93 w 189"/>
                  <a:gd name="T15" fmla="*/ 34 h 126"/>
                  <a:gd name="T16" fmla="*/ 104 w 189"/>
                  <a:gd name="T17" fmla="*/ 34 h 126"/>
                  <a:gd name="T18" fmla="*/ 116 w 189"/>
                  <a:gd name="T19" fmla="*/ 33 h 126"/>
                  <a:gd name="T20" fmla="*/ 143 w 189"/>
                  <a:gd name="T21" fmla="*/ 29 h 126"/>
                  <a:gd name="T22" fmla="*/ 155 w 189"/>
                  <a:gd name="T23" fmla="*/ 26 h 126"/>
                  <a:gd name="T24" fmla="*/ 169 w 189"/>
                  <a:gd name="T25" fmla="*/ 21 h 126"/>
                  <a:gd name="T26" fmla="*/ 178 w 189"/>
                  <a:gd name="T27" fmla="*/ 15 h 126"/>
                  <a:gd name="T28" fmla="*/ 187 w 189"/>
                  <a:gd name="T29" fmla="*/ 8 h 126"/>
                  <a:gd name="T30" fmla="*/ 188 w 189"/>
                  <a:gd name="T31" fmla="*/ 14 h 126"/>
                  <a:gd name="T32" fmla="*/ 189 w 189"/>
                  <a:gd name="T33" fmla="*/ 25 h 126"/>
                  <a:gd name="T34" fmla="*/ 189 w 189"/>
                  <a:gd name="T35" fmla="*/ 38 h 126"/>
                  <a:gd name="T36" fmla="*/ 188 w 189"/>
                  <a:gd name="T37" fmla="*/ 51 h 126"/>
                  <a:gd name="T38" fmla="*/ 184 w 189"/>
                  <a:gd name="T39" fmla="*/ 82 h 126"/>
                  <a:gd name="T40" fmla="*/ 181 w 189"/>
                  <a:gd name="T41" fmla="*/ 97 h 126"/>
                  <a:gd name="T42" fmla="*/ 178 w 189"/>
                  <a:gd name="T43" fmla="*/ 109 h 126"/>
                  <a:gd name="T44" fmla="*/ 172 w 189"/>
                  <a:gd name="T45" fmla="*/ 114 h 126"/>
                  <a:gd name="T46" fmla="*/ 161 w 189"/>
                  <a:gd name="T47" fmla="*/ 118 h 126"/>
                  <a:gd name="T48" fmla="*/ 139 w 189"/>
                  <a:gd name="T49" fmla="*/ 123 h 126"/>
                  <a:gd name="T50" fmla="*/ 116 w 189"/>
                  <a:gd name="T51" fmla="*/ 126 h 126"/>
                  <a:gd name="T52" fmla="*/ 95 w 189"/>
                  <a:gd name="T53" fmla="*/ 126 h 126"/>
                  <a:gd name="T54" fmla="*/ 74 w 189"/>
                  <a:gd name="T55" fmla="*/ 124 h 126"/>
                  <a:gd name="T56" fmla="*/ 53 w 189"/>
                  <a:gd name="T57" fmla="*/ 121 h 126"/>
                  <a:gd name="T58" fmla="*/ 43 w 189"/>
                  <a:gd name="T59" fmla="*/ 120 h 126"/>
                  <a:gd name="T60" fmla="*/ 35 w 189"/>
                  <a:gd name="T61" fmla="*/ 118 h 126"/>
                  <a:gd name="T62" fmla="*/ 28 w 189"/>
                  <a:gd name="T63" fmla="*/ 117 h 126"/>
                  <a:gd name="T64" fmla="*/ 24 w 189"/>
                  <a:gd name="T65" fmla="*/ 115 h 126"/>
                  <a:gd name="T66" fmla="*/ 19 w 189"/>
                  <a:gd name="T67" fmla="*/ 113 h 126"/>
                  <a:gd name="T68" fmla="*/ 16 w 189"/>
                  <a:gd name="T69" fmla="*/ 111 h 126"/>
                  <a:gd name="T70" fmla="*/ 15 w 189"/>
                  <a:gd name="T71" fmla="*/ 107 h 126"/>
                  <a:gd name="T72" fmla="*/ 16 w 189"/>
                  <a:gd name="T73" fmla="*/ 101 h 126"/>
                  <a:gd name="T74" fmla="*/ 18 w 189"/>
                  <a:gd name="T75" fmla="*/ 92 h 126"/>
                  <a:gd name="T76" fmla="*/ 19 w 189"/>
                  <a:gd name="T77" fmla="*/ 80 h 126"/>
                  <a:gd name="T78" fmla="*/ 16 w 189"/>
                  <a:gd name="T79" fmla="*/ 68 h 126"/>
                  <a:gd name="T80" fmla="*/ 11 w 189"/>
                  <a:gd name="T81" fmla="*/ 58 h 126"/>
                  <a:gd name="T82" fmla="*/ 5 w 189"/>
                  <a:gd name="T83" fmla="*/ 48 h 126"/>
                  <a:gd name="T84" fmla="*/ 0 w 189"/>
                  <a:gd name="T85" fmla="*/ 37 h 126"/>
                  <a:gd name="T86" fmla="*/ 0 w 189"/>
                  <a:gd name="T87" fmla="*/ 30 h 126"/>
                  <a:gd name="T88" fmla="*/ 0 w 189"/>
                  <a:gd name="T89" fmla="*/ 22 h 126"/>
                  <a:gd name="T90" fmla="*/ 1 w 189"/>
                  <a:gd name="T91" fmla="*/ 11 h 126"/>
                  <a:gd name="T92" fmla="*/ 4 w 189"/>
                  <a:gd name="T93" fmla="*/ 0 h 126"/>
                  <a:gd name="T94" fmla="*/ 4 w 189"/>
                  <a:gd name="T95" fmla="*/ 0 h 12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89" h="126">
                    <a:moveTo>
                      <a:pt x="4" y="0"/>
                    </a:moveTo>
                    <a:lnTo>
                      <a:pt x="8" y="7"/>
                    </a:lnTo>
                    <a:lnTo>
                      <a:pt x="18" y="13"/>
                    </a:lnTo>
                    <a:lnTo>
                      <a:pt x="28" y="20"/>
                    </a:lnTo>
                    <a:lnTo>
                      <a:pt x="42" y="25"/>
                    </a:lnTo>
                    <a:lnTo>
                      <a:pt x="70" y="31"/>
                    </a:lnTo>
                    <a:lnTo>
                      <a:pt x="82" y="33"/>
                    </a:lnTo>
                    <a:lnTo>
                      <a:pt x="93" y="34"/>
                    </a:lnTo>
                    <a:lnTo>
                      <a:pt x="104" y="34"/>
                    </a:lnTo>
                    <a:lnTo>
                      <a:pt x="116" y="33"/>
                    </a:lnTo>
                    <a:lnTo>
                      <a:pt x="143" y="29"/>
                    </a:lnTo>
                    <a:lnTo>
                      <a:pt x="155" y="26"/>
                    </a:lnTo>
                    <a:lnTo>
                      <a:pt x="169" y="21"/>
                    </a:lnTo>
                    <a:lnTo>
                      <a:pt x="178" y="15"/>
                    </a:lnTo>
                    <a:lnTo>
                      <a:pt x="187" y="8"/>
                    </a:lnTo>
                    <a:lnTo>
                      <a:pt x="188" y="14"/>
                    </a:lnTo>
                    <a:lnTo>
                      <a:pt x="189" y="25"/>
                    </a:lnTo>
                    <a:lnTo>
                      <a:pt x="189" y="38"/>
                    </a:lnTo>
                    <a:lnTo>
                      <a:pt x="188" y="51"/>
                    </a:lnTo>
                    <a:lnTo>
                      <a:pt x="184" y="82"/>
                    </a:lnTo>
                    <a:lnTo>
                      <a:pt x="181" y="97"/>
                    </a:lnTo>
                    <a:lnTo>
                      <a:pt x="178" y="109"/>
                    </a:lnTo>
                    <a:lnTo>
                      <a:pt x="172" y="114"/>
                    </a:lnTo>
                    <a:lnTo>
                      <a:pt x="161" y="118"/>
                    </a:lnTo>
                    <a:lnTo>
                      <a:pt x="139" y="123"/>
                    </a:lnTo>
                    <a:lnTo>
                      <a:pt x="116" y="126"/>
                    </a:lnTo>
                    <a:lnTo>
                      <a:pt x="95" y="126"/>
                    </a:lnTo>
                    <a:lnTo>
                      <a:pt x="74" y="124"/>
                    </a:lnTo>
                    <a:lnTo>
                      <a:pt x="53" y="121"/>
                    </a:lnTo>
                    <a:lnTo>
                      <a:pt x="43" y="120"/>
                    </a:lnTo>
                    <a:lnTo>
                      <a:pt x="35" y="118"/>
                    </a:lnTo>
                    <a:lnTo>
                      <a:pt x="28" y="117"/>
                    </a:lnTo>
                    <a:lnTo>
                      <a:pt x="24" y="115"/>
                    </a:lnTo>
                    <a:lnTo>
                      <a:pt x="19" y="113"/>
                    </a:lnTo>
                    <a:lnTo>
                      <a:pt x="16" y="111"/>
                    </a:lnTo>
                    <a:lnTo>
                      <a:pt x="15" y="107"/>
                    </a:lnTo>
                    <a:lnTo>
                      <a:pt x="16" y="101"/>
                    </a:lnTo>
                    <a:lnTo>
                      <a:pt x="18" y="92"/>
                    </a:lnTo>
                    <a:lnTo>
                      <a:pt x="19" y="80"/>
                    </a:lnTo>
                    <a:lnTo>
                      <a:pt x="16" y="68"/>
                    </a:lnTo>
                    <a:lnTo>
                      <a:pt x="11" y="58"/>
                    </a:lnTo>
                    <a:lnTo>
                      <a:pt x="5" y="48"/>
                    </a:lnTo>
                    <a:lnTo>
                      <a:pt x="0" y="37"/>
                    </a:lnTo>
                    <a:lnTo>
                      <a:pt x="0" y="30"/>
                    </a:lnTo>
                    <a:lnTo>
                      <a:pt x="0" y="22"/>
                    </a:lnTo>
                    <a:lnTo>
                      <a:pt x="1" y="11"/>
                    </a:lnTo>
                    <a:lnTo>
                      <a:pt x="4" y="0"/>
                    </a:lnTo>
                    <a:close/>
                  </a:path>
                </a:pathLst>
              </a:custGeom>
              <a:solidFill>
                <a:srgbClr val="BFBFB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90" name="Freeform 131"/>
              <p:cNvSpPr>
                <a:spLocks/>
              </p:cNvSpPr>
              <p:nvPr/>
            </p:nvSpPr>
            <p:spPr bwMode="auto">
              <a:xfrm>
                <a:off x="391" y="3469"/>
                <a:ext cx="175" cy="164"/>
              </a:xfrm>
              <a:custGeom>
                <a:avLst/>
                <a:gdLst>
                  <a:gd name="T0" fmla="*/ 71 w 175"/>
                  <a:gd name="T1" fmla="*/ 160 h 164"/>
                  <a:gd name="T2" fmla="*/ 95 w 175"/>
                  <a:gd name="T3" fmla="*/ 163 h 164"/>
                  <a:gd name="T4" fmla="*/ 117 w 175"/>
                  <a:gd name="T5" fmla="*/ 164 h 164"/>
                  <a:gd name="T6" fmla="*/ 136 w 175"/>
                  <a:gd name="T7" fmla="*/ 162 h 164"/>
                  <a:gd name="T8" fmla="*/ 153 w 175"/>
                  <a:gd name="T9" fmla="*/ 155 h 164"/>
                  <a:gd name="T10" fmla="*/ 160 w 175"/>
                  <a:gd name="T11" fmla="*/ 151 h 164"/>
                  <a:gd name="T12" fmla="*/ 165 w 175"/>
                  <a:gd name="T13" fmla="*/ 146 h 164"/>
                  <a:gd name="T14" fmla="*/ 168 w 175"/>
                  <a:gd name="T15" fmla="*/ 140 h 164"/>
                  <a:gd name="T16" fmla="*/ 171 w 175"/>
                  <a:gd name="T17" fmla="*/ 133 h 164"/>
                  <a:gd name="T18" fmla="*/ 172 w 175"/>
                  <a:gd name="T19" fmla="*/ 120 h 164"/>
                  <a:gd name="T20" fmla="*/ 173 w 175"/>
                  <a:gd name="T21" fmla="*/ 108 h 164"/>
                  <a:gd name="T22" fmla="*/ 173 w 175"/>
                  <a:gd name="T23" fmla="*/ 98 h 164"/>
                  <a:gd name="T24" fmla="*/ 172 w 175"/>
                  <a:gd name="T25" fmla="*/ 91 h 164"/>
                  <a:gd name="T26" fmla="*/ 171 w 175"/>
                  <a:gd name="T27" fmla="*/ 85 h 164"/>
                  <a:gd name="T28" fmla="*/ 173 w 175"/>
                  <a:gd name="T29" fmla="*/ 80 h 164"/>
                  <a:gd name="T30" fmla="*/ 175 w 175"/>
                  <a:gd name="T31" fmla="*/ 75 h 164"/>
                  <a:gd name="T32" fmla="*/ 175 w 175"/>
                  <a:gd name="T33" fmla="*/ 69 h 164"/>
                  <a:gd name="T34" fmla="*/ 171 w 175"/>
                  <a:gd name="T35" fmla="*/ 64 h 164"/>
                  <a:gd name="T36" fmla="*/ 164 w 175"/>
                  <a:gd name="T37" fmla="*/ 61 h 164"/>
                  <a:gd name="T38" fmla="*/ 159 w 175"/>
                  <a:gd name="T39" fmla="*/ 59 h 164"/>
                  <a:gd name="T40" fmla="*/ 155 w 175"/>
                  <a:gd name="T41" fmla="*/ 56 h 164"/>
                  <a:gd name="T42" fmla="*/ 153 w 175"/>
                  <a:gd name="T43" fmla="*/ 53 h 164"/>
                  <a:gd name="T44" fmla="*/ 152 w 175"/>
                  <a:gd name="T45" fmla="*/ 49 h 164"/>
                  <a:gd name="T46" fmla="*/ 150 w 175"/>
                  <a:gd name="T47" fmla="*/ 44 h 164"/>
                  <a:gd name="T48" fmla="*/ 148 w 175"/>
                  <a:gd name="T49" fmla="*/ 37 h 164"/>
                  <a:gd name="T50" fmla="*/ 145 w 175"/>
                  <a:gd name="T51" fmla="*/ 27 h 164"/>
                  <a:gd name="T52" fmla="*/ 138 w 175"/>
                  <a:gd name="T53" fmla="*/ 18 h 164"/>
                  <a:gd name="T54" fmla="*/ 130 w 175"/>
                  <a:gd name="T55" fmla="*/ 9 h 164"/>
                  <a:gd name="T56" fmla="*/ 118 w 175"/>
                  <a:gd name="T57" fmla="*/ 2 h 164"/>
                  <a:gd name="T58" fmla="*/ 110 w 175"/>
                  <a:gd name="T59" fmla="*/ 0 h 164"/>
                  <a:gd name="T60" fmla="*/ 102 w 175"/>
                  <a:gd name="T61" fmla="*/ 0 h 164"/>
                  <a:gd name="T62" fmla="*/ 92 w 175"/>
                  <a:gd name="T63" fmla="*/ 0 h 164"/>
                  <a:gd name="T64" fmla="*/ 80 w 175"/>
                  <a:gd name="T65" fmla="*/ 2 h 164"/>
                  <a:gd name="T66" fmla="*/ 60 w 175"/>
                  <a:gd name="T67" fmla="*/ 8 h 164"/>
                  <a:gd name="T68" fmla="*/ 41 w 175"/>
                  <a:gd name="T69" fmla="*/ 17 h 164"/>
                  <a:gd name="T70" fmla="*/ 26 w 175"/>
                  <a:gd name="T71" fmla="*/ 26 h 164"/>
                  <a:gd name="T72" fmla="*/ 15 w 175"/>
                  <a:gd name="T73" fmla="*/ 38 h 164"/>
                  <a:gd name="T74" fmla="*/ 7 w 175"/>
                  <a:gd name="T75" fmla="*/ 51 h 164"/>
                  <a:gd name="T76" fmla="*/ 2 w 175"/>
                  <a:gd name="T77" fmla="*/ 63 h 164"/>
                  <a:gd name="T78" fmla="*/ 0 w 175"/>
                  <a:gd name="T79" fmla="*/ 78 h 164"/>
                  <a:gd name="T80" fmla="*/ 3 w 175"/>
                  <a:gd name="T81" fmla="*/ 93 h 164"/>
                  <a:gd name="T82" fmla="*/ 7 w 175"/>
                  <a:gd name="T83" fmla="*/ 108 h 164"/>
                  <a:gd name="T84" fmla="*/ 14 w 175"/>
                  <a:gd name="T85" fmla="*/ 120 h 164"/>
                  <a:gd name="T86" fmla="*/ 21 w 175"/>
                  <a:gd name="T87" fmla="*/ 131 h 164"/>
                  <a:gd name="T88" fmla="*/ 29 w 175"/>
                  <a:gd name="T89" fmla="*/ 140 h 164"/>
                  <a:gd name="T90" fmla="*/ 38 w 175"/>
                  <a:gd name="T91" fmla="*/ 148 h 164"/>
                  <a:gd name="T92" fmla="*/ 49 w 175"/>
                  <a:gd name="T93" fmla="*/ 153 h 164"/>
                  <a:gd name="T94" fmla="*/ 60 w 175"/>
                  <a:gd name="T95" fmla="*/ 157 h 164"/>
                  <a:gd name="T96" fmla="*/ 71 w 175"/>
                  <a:gd name="T97" fmla="*/ 160 h 164"/>
                  <a:gd name="T98" fmla="*/ 71 w 175"/>
                  <a:gd name="T99" fmla="*/ 160 h 16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75" h="164">
                    <a:moveTo>
                      <a:pt x="71" y="160"/>
                    </a:moveTo>
                    <a:lnTo>
                      <a:pt x="95" y="163"/>
                    </a:lnTo>
                    <a:lnTo>
                      <a:pt x="117" y="164"/>
                    </a:lnTo>
                    <a:lnTo>
                      <a:pt x="136" y="162"/>
                    </a:lnTo>
                    <a:lnTo>
                      <a:pt x="153" y="155"/>
                    </a:lnTo>
                    <a:lnTo>
                      <a:pt x="160" y="151"/>
                    </a:lnTo>
                    <a:lnTo>
                      <a:pt x="165" y="146"/>
                    </a:lnTo>
                    <a:lnTo>
                      <a:pt x="168" y="140"/>
                    </a:lnTo>
                    <a:lnTo>
                      <a:pt x="171" y="133"/>
                    </a:lnTo>
                    <a:lnTo>
                      <a:pt x="172" y="120"/>
                    </a:lnTo>
                    <a:lnTo>
                      <a:pt x="173" y="108"/>
                    </a:lnTo>
                    <a:lnTo>
                      <a:pt x="173" y="98"/>
                    </a:lnTo>
                    <a:lnTo>
                      <a:pt x="172" y="91"/>
                    </a:lnTo>
                    <a:lnTo>
                      <a:pt x="171" y="85"/>
                    </a:lnTo>
                    <a:lnTo>
                      <a:pt x="173" y="80"/>
                    </a:lnTo>
                    <a:lnTo>
                      <a:pt x="175" y="75"/>
                    </a:lnTo>
                    <a:lnTo>
                      <a:pt x="175" y="69"/>
                    </a:lnTo>
                    <a:lnTo>
                      <a:pt x="171" y="64"/>
                    </a:lnTo>
                    <a:lnTo>
                      <a:pt x="164" y="61"/>
                    </a:lnTo>
                    <a:lnTo>
                      <a:pt x="159" y="59"/>
                    </a:lnTo>
                    <a:lnTo>
                      <a:pt x="155" y="56"/>
                    </a:lnTo>
                    <a:lnTo>
                      <a:pt x="153" y="53"/>
                    </a:lnTo>
                    <a:lnTo>
                      <a:pt x="152" y="49"/>
                    </a:lnTo>
                    <a:lnTo>
                      <a:pt x="150" y="44"/>
                    </a:lnTo>
                    <a:lnTo>
                      <a:pt x="148" y="37"/>
                    </a:lnTo>
                    <a:lnTo>
                      <a:pt x="145" y="27"/>
                    </a:lnTo>
                    <a:lnTo>
                      <a:pt x="138" y="18"/>
                    </a:lnTo>
                    <a:lnTo>
                      <a:pt x="130" y="9"/>
                    </a:lnTo>
                    <a:lnTo>
                      <a:pt x="118" y="2"/>
                    </a:lnTo>
                    <a:lnTo>
                      <a:pt x="110" y="0"/>
                    </a:lnTo>
                    <a:lnTo>
                      <a:pt x="102" y="0"/>
                    </a:lnTo>
                    <a:lnTo>
                      <a:pt x="92" y="0"/>
                    </a:lnTo>
                    <a:lnTo>
                      <a:pt x="80" y="2"/>
                    </a:lnTo>
                    <a:lnTo>
                      <a:pt x="60" y="8"/>
                    </a:lnTo>
                    <a:lnTo>
                      <a:pt x="41" y="17"/>
                    </a:lnTo>
                    <a:lnTo>
                      <a:pt x="26" y="26"/>
                    </a:lnTo>
                    <a:lnTo>
                      <a:pt x="15" y="38"/>
                    </a:lnTo>
                    <a:lnTo>
                      <a:pt x="7" y="51"/>
                    </a:lnTo>
                    <a:lnTo>
                      <a:pt x="2" y="63"/>
                    </a:lnTo>
                    <a:lnTo>
                      <a:pt x="0" y="78"/>
                    </a:lnTo>
                    <a:lnTo>
                      <a:pt x="3" y="93"/>
                    </a:lnTo>
                    <a:lnTo>
                      <a:pt x="7" y="108"/>
                    </a:lnTo>
                    <a:lnTo>
                      <a:pt x="14" y="120"/>
                    </a:lnTo>
                    <a:lnTo>
                      <a:pt x="21" y="131"/>
                    </a:lnTo>
                    <a:lnTo>
                      <a:pt x="29" y="140"/>
                    </a:lnTo>
                    <a:lnTo>
                      <a:pt x="38" y="148"/>
                    </a:lnTo>
                    <a:lnTo>
                      <a:pt x="49" y="153"/>
                    </a:lnTo>
                    <a:lnTo>
                      <a:pt x="60" y="157"/>
                    </a:lnTo>
                    <a:lnTo>
                      <a:pt x="71" y="160"/>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91" name="Freeform 132"/>
              <p:cNvSpPr>
                <a:spLocks/>
              </p:cNvSpPr>
              <p:nvPr/>
            </p:nvSpPr>
            <p:spPr bwMode="auto">
              <a:xfrm>
                <a:off x="339" y="3453"/>
                <a:ext cx="204" cy="232"/>
              </a:xfrm>
              <a:custGeom>
                <a:avLst/>
                <a:gdLst>
                  <a:gd name="T0" fmla="*/ 186 w 204"/>
                  <a:gd name="T1" fmla="*/ 29 h 232"/>
                  <a:gd name="T2" fmla="*/ 166 w 204"/>
                  <a:gd name="T3" fmla="*/ 28 h 232"/>
                  <a:gd name="T4" fmla="*/ 147 w 204"/>
                  <a:gd name="T5" fmla="*/ 30 h 232"/>
                  <a:gd name="T6" fmla="*/ 139 w 204"/>
                  <a:gd name="T7" fmla="*/ 32 h 232"/>
                  <a:gd name="T8" fmla="*/ 132 w 204"/>
                  <a:gd name="T9" fmla="*/ 35 h 232"/>
                  <a:gd name="T10" fmla="*/ 125 w 204"/>
                  <a:gd name="T11" fmla="*/ 41 h 232"/>
                  <a:gd name="T12" fmla="*/ 121 w 204"/>
                  <a:gd name="T13" fmla="*/ 49 h 232"/>
                  <a:gd name="T14" fmla="*/ 120 w 204"/>
                  <a:gd name="T15" fmla="*/ 53 h 232"/>
                  <a:gd name="T16" fmla="*/ 119 w 204"/>
                  <a:gd name="T17" fmla="*/ 59 h 232"/>
                  <a:gd name="T18" fmla="*/ 120 w 204"/>
                  <a:gd name="T19" fmla="*/ 68 h 232"/>
                  <a:gd name="T20" fmla="*/ 121 w 204"/>
                  <a:gd name="T21" fmla="*/ 78 h 232"/>
                  <a:gd name="T22" fmla="*/ 123 w 204"/>
                  <a:gd name="T23" fmla="*/ 89 h 232"/>
                  <a:gd name="T24" fmla="*/ 124 w 204"/>
                  <a:gd name="T25" fmla="*/ 101 h 232"/>
                  <a:gd name="T26" fmla="*/ 129 w 204"/>
                  <a:gd name="T27" fmla="*/ 128 h 232"/>
                  <a:gd name="T28" fmla="*/ 136 w 204"/>
                  <a:gd name="T29" fmla="*/ 155 h 232"/>
                  <a:gd name="T30" fmla="*/ 142 w 204"/>
                  <a:gd name="T31" fmla="*/ 181 h 232"/>
                  <a:gd name="T32" fmla="*/ 144 w 204"/>
                  <a:gd name="T33" fmla="*/ 192 h 232"/>
                  <a:gd name="T34" fmla="*/ 147 w 204"/>
                  <a:gd name="T35" fmla="*/ 204 h 232"/>
                  <a:gd name="T36" fmla="*/ 148 w 204"/>
                  <a:gd name="T37" fmla="*/ 212 h 232"/>
                  <a:gd name="T38" fmla="*/ 150 w 204"/>
                  <a:gd name="T39" fmla="*/ 221 h 232"/>
                  <a:gd name="T40" fmla="*/ 132 w 204"/>
                  <a:gd name="T41" fmla="*/ 227 h 232"/>
                  <a:gd name="T42" fmla="*/ 111 w 204"/>
                  <a:gd name="T43" fmla="*/ 231 h 232"/>
                  <a:gd name="T44" fmla="*/ 89 w 204"/>
                  <a:gd name="T45" fmla="*/ 232 h 232"/>
                  <a:gd name="T46" fmla="*/ 66 w 204"/>
                  <a:gd name="T47" fmla="*/ 231 h 232"/>
                  <a:gd name="T48" fmla="*/ 46 w 204"/>
                  <a:gd name="T49" fmla="*/ 229 h 232"/>
                  <a:gd name="T50" fmla="*/ 27 w 204"/>
                  <a:gd name="T51" fmla="*/ 224 h 232"/>
                  <a:gd name="T52" fmla="*/ 11 w 204"/>
                  <a:gd name="T53" fmla="*/ 218 h 232"/>
                  <a:gd name="T54" fmla="*/ 0 w 204"/>
                  <a:gd name="T55" fmla="*/ 208 h 232"/>
                  <a:gd name="T56" fmla="*/ 0 w 204"/>
                  <a:gd name="T57" fmla="*/ 197 h 232"/>
                  <a:gd name="T58" fmla="*/ 0 w 204"/>
                  <a:gd name="T59" fmla="*/ 184 h 232"/>
                  <a:gd name="T60" fmla="*/ 2 w 204"/>
                  <a:gd name="T61" fmla="*/ 155 h 232"/>
                  <a:gd name="T62" fmla="*/ 6 w 204"/>
                  <a:gd name="T63" fmla="*/ 124 h 232"/>
                  <a:gd name="T64" fmla="*/ 15 w 204"/>
                  <a:gd name="T65" fmla="*/ 93 h 232"/>
                  <a:gd name="T66" fmla="*/ 20 w 204"/>
                  <a:gd name="T67" fmla="*/ 78 h 232"/>
                  <a:gd name="T68" fmla="*/ 27 w 204"/>
                  <a:gd name="T69" fmla="*/ 65 h 232"/>
                  <a:gd name="T70" fmla="*/ 36 w 204"/>
                  <a:gd name="T71" fmla="*/ 51 h 232"/>
                  <a:gd name="T72" fmla="*/ 47 w 204"/>
                  <a:gd name="T73" fmla="*/ 39 h 232"/>
                  <a:gd name="T74" fmla="*/ 61 w 204"/>
                  <a:gd name="T75" fmla="*/ 28 h 232"/>
                  <a:gd name="T76" fmla="*/ 75 w 204"/>
                  <a:gd name="T77" fmla="*/ 18 h 232"/>
                  <a:gd name="T78" fmla="*/ 93 w 204"/>
                  <a:gd name="T79" fmla="*/ 10 h 232"/>
                  <a:gd name="T80" fmla="*/ 115 w 204"/>
                  <a:gd name="T81" fmla="*/ 4 h 232"/>
                  <a:gd name="T82" fmla="*/ 132 w 204"/>
                  <a:gd name="T83" fmla="*/ 1 h 232"/>
                  <a:gd name="T84" fmla="*/ 148 w 204"/>
                  <a:gd name="T85" fmla="*/ 0 h 232"/>
                  <a:gd name="T86" fmla="*/ 163 w 204"/>
                  <a:gd name="T87" fmla="*/ 1 h 232"/>
                  <a:gd name="T88" fmla="*/ 175 w 204"/>
                  <a:gd name="T89" fmla="*/ 3 h 232"/>
                  <a:gd name="T90" fmla="*/ 186 w 204"/>
                  <a:gd name="T91" fmla="*/ 7 h 232"/>
                  <a:gd name="T92" fmla="*/ 194 w 204"/>
                  <a:gd name="T93" fmla="*/ 12 h 232"/>
                  <a:gd name="T94" fmla="*/ 200 w 204"/>
                  <a:gd name="T95" fmla="*/ 16 h 232"/>
                  <a:gd name="T96" fmla="*/ 202 w 204"/>
                  <a:gd name="T97" fmla="*/ 21 h 232"/>
                  <a:gd name="T98" fmla="*/ 204 w 204"/>
                  <a:gd name="T99" fmla="*/ 25 h 232"/>
                  <a:gd name="T100" fmla="*/ 201 w 204"/>
                  <a:gd name="T101" fmla="*/ 28 h 232"/>
                  <a:gd name="T102" fmla="*/ 196 w 204"/>
                  <a:gd name="T103" fmla="*/ 30 h 232"/>
                  <a:gd name="T104" fmla="*/ 186 w 204"/>
                  <a:gd name="T105" fmla="*/ 29 h 232"/>
                  <a:gd name="T106" fmla="*/ 186 w 204"/>
                  <a:gd name="T107" fmla="*/ 29 h 2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4" h="232">
                    <a:moveTo>
                      <a:pt x="186" y="29"/>
                    </a:moveTo>
                    <a:lnTo>
                      <a:pt x="166" y="28"/>
                    </a:lnTo>
                    <a:lnTo>
                      <a:pt x="147" y="30"/>
                    </a:lnTo>
                    <a:lnTo>
                      <a:pt x="139" y="32"/>
                    </a:lnTo>
                    <a:lnTo>
                      <a:pt x="132" y="35"/>
                    </a:lnTo>
                    <a:lnTo>
                      <a:pt x="125" y="41"/>
                    </a:lnTo>
                    <a:lnTo>
                      <a:pt x="121" y="49"/>
                    </a:lnTo>
                    <a:lnTo>
                      <a:pt x="120" y="53"/>
                    </a:lnTo>
                    <a:lnTo>
                      <a:pt x="119" y="59"/>
                    </a:lnTo>
                    <a:lnTo>
                      <a:pt x="120" y="68"/>
                    </a:lnTo>
                    <a:lnTo>
                      <a:pt x="121" y="78"/>
                    </a:lnTo>
                    <a:lnTo>
                      <a:pt x="123" y="89"/>
                    </a:lnTo>
                    <a:lnTo>
                      <a:pt x="124" y="101"/>
                    </a:lnTo>
                    <a:lnTo>
                      <a:pt x="129" y="128"/>
                    </a:lnTo>
                    <a:lnTo>
                      <a:pt x="136" y="155"/>
                    </a:lnTo>
                    <a:lnTo>
                      <a:pt x="142" y="181"/>
                    </a:lnTo>
                    <a:lnTo>
                      <a:pt x="144" y="192"/>
                    </a:lnTo>
                    <a:lnTo>
                      <a:pt x="147" y="204"/>
                    </a:lnTo>
                    <a:lnTo>
                      <a:pt x="148" y="212"/>
                    </a:lnTo>
                    <a:lnTo>
                      <a:pt x="150" y="221"/>
                    </a:lnTo>
                    <a:lnTo>
                      <a:pt x="132" y="227"/>
                    </a:lnTo>
                    <a:lnTo>
                      <a:pt x="111" y="231"/>
                    </a:lnTo>
                    <a:lnTo>
                      <a:pt x="89" y="232"/>
                    </a:lnTo>
                    <a:lnTo>
                      <a:pt x="66" y="231"/>
                    </a:lnTo>
                    <a:lnTo>
                      <a:pt x="46" y="229"/>
                    </a:lnTo>
                    <a:lnTo>
                      <a:pt x="27" y="224"/>
                    </a:lnTo>
                    <a:lnTo>
                      <a:pt x="11" y="218"/>
                    </a:lnTo>
                    <a:lnTo>
                      <a:pt x="0" y="208"/>
                    </a:lnTo>
                    <a:lnTo>
                      <a:pt x="0" y="197"/>
                    </a:lnTo>
                    <a:lnTo>
                      <a:pt x="0" y="184"/>
                    </a:lnTo>
                    <a:lnTo>
                      <a:pt x="2" y="155"/>
                    </a:lnTo>
                    <a:lnTo>
                      <a:pt x="6" y="124"/>
                    </a:lnTo>
                    <a:lnTo>
                      <a:pt x="15" y="93"/>
                    </a:lnTo>
                    <a:lnTo>
                      <a:pt x="20" y="78"/>
                    </a:lnTo>
                    <a:lnTo>
                      <a:pt x="27" y="65"/>
                    </a:lnTo>
                    <a:lnTo>
                      <a:pt x="36" y="51"/>
                    </a:lnTo>
                    <a:lnTo>
                      <a:pt x="47" y="39"/>
                    </a:lnTo>
                    <a:lnTo>
                      <a:pt x="61" y="28"/>
                    </a:lnTo>
                    <a:lnTo>
                      <a:pt x="75" y="18"/>
                    </a:lnTo>
                    <a:lnTo>
                      <a:pt x="93" y="10"/>
                    </a:lnTo>
                    <a:lnTo>
                      <a:pt x="115" y="4"/>
                    </a:lnTo>
                    <a:lnTo>
                      <a:pt x="132" y="1"/>
                    </a:lnTo>
                    <a:lnTo>
                      <a:pt x="148" y="0"/>
                    </a:lnTo>
                    <a:lnTo>
                      <a:pt x="163" y="1"/>
                    </a:lnTo>
                    <a:lnTo>
                      <a:pt x="175" y="3"/>
                    </a:lnTo>
                    <a:lnTo>
                      <a:pt x="186" y="7"/>
                    </a:lnTo>
                    <a:lnTo>
                      <a:pt x="194" y="12"/>
                    </a:lnTo>
                    <a:lnTo>
                      <a:pt x="200" y="16"/>
                    </a:lnTo>
                    <a:lnTo>
                      <a:pt x="202" y="21"/>
                    </a:lnTo>
                    <a:lnTo>
                      <a:pt x="204" y="25"/>
                    </a:lnTo>
                    <a:lnTo>
                      <a:pt x="201" y="28"/>
                    </a:lnTo>
                    <a:lnTo>
                      <a:pt x="196" y="30"/>
                    </a:lnTo>
                    <a:lnTo>
                      <a:pt x="186" y="29"/>
                    </a:lnTo>
                    <a:close/>
                  </a:path>
                </a:pathLst>
              </a:custGeom>
              <a:solidFill>
                <a:srgbClr val="000000"/>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92" name="Freeform 133"/>
              <p:cNvSpPr>
                <a:spLocks/>
              </p:cNvSpPr>
              <p:nvPr/>
            </p:nvSpPr>
            <p:spPr bwMode="auto">
              <a:xfrm>
                <a:off x="486" y="3494"/>
                <a:ext cx="35" cy="29"/>
              </a:xfrm>
              <a:custGeom>
                <a:avLst/>
                <a:gdLst>
                  <a:gd name="T0" fmla="*/ 15 w 35"/>
                  <a:gd name="T1" fmla="*/ 0 h 29"/>
                  <a:gd name="T2" fmla="*/ 10 w 35"/>
                  <a:gd name="T3" fmla="*/ 2 h 29"/>
                  <a:gd name="T4" fmla="*/ 5 w 35"/>
                  <a:gd name="T5" fmla="*/ 8 h 29"/>
                  <a:gd name="T6" fmla="*/ 1 w 35"/>
                  <a:gd name="T7" fmla="*/ 15 h 29"/>
                  <a:gd name="T8" fmla="*/ 0 w 35"/>
                  <a:gd name="T9" fmla="*/ 24 h 29"/>
                  <a:gd name="T10" fmla="*/ 1 w 35"/>
                  <a:gd name="T11" fmla="*/ 28 h 29"/>
                  <a:gd name="T12" fmla="*/ 5 w 35"/>
                  <a:gd name="T13" fmla="*/ 29 h 29"/>
                  <a:gd name="T14" fmla="*/ 11 w 35"/>
                  <a:gd name="T15" fmla="*/ 28 h 29"/>
                  <a:gd name="T16" fmla="*/ 12 w 35"/>
                  <a:gd name="T17" fmla="*/ 25 h 29"/>
                  <a:gd name="T18" fmla="*/ 14 w 35"/>
                  <a:gd name="T19" fmla="*/ 18 h 29"/>
                  <a:gd name="T20" fmla="*/ 15 w 35"/>
                  <a:gd name="T21" fmla="*/ 14 h 29"/>
                  <a:gd name="T22" fmla="*/ 16 w 35"/>
                  <a:gd name="T23" fmla="*/ 12 h 29"/>
                  <a:gd name="T24" fmla="*/ 18 w 35"/>
                  <a:gd name="T25" fmla="*/ 11 h 29"/>
                  <a:gd name="T26" fmla="*/ 20 w 35"/>
                  <a:gd name="T27" fmla="*/ 12 h 29"/>
                  <a:gd name="T28" fmla="*/ 23 w 35"/>
                  <a:gd name="T29" fmla="*/ 16 h 29"/>
                  <a:gd name="T30" fmla="*/ 27 w 35"/>
                  <a:gd name="T31" fmla="*/ 19 h 29"/>
                  <a:gd name="T32" fmla="*/ 31 w 35"/>
                  <a:gd name="T33" fmla="*/ 19 h 29"/>
                  <a:gd name="T34" fmla="*/ 35 w 35"/>
                  <a:gd name="T35" fmla="*/ 16 h 29"/>
                  <a:gd name="T36" fmla="*/ 35 w 35"/>
                  <a:gd name="T37" fmla="*/ 12 h 29"/>
                  <a:gd name="T38" fmla="*/ 30 w 35"/>
                  <a:gd name="T39" fmla="*/ 6 h 29"/>
                  <a:gd name="T40" fmla="*/ 24 w 35"/>
                  <a:gd name="T41" fmla="*/ 2 h 29"/>
                  <a:gd name="T42" fmla="*/ 19 w 35"/>
                  <a:gd name="T43" fmla="*/ 0 h 29"/>
                  <a:gd name="T44" fmla="*/ 15 w 35"/>
                  <a:gd name="T45" fmla="*/ 0 h 29"/>
                  <a:gd name="T46" fmla="*/ 15 w 35"/>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5" h="29">
                    <a:moveTo>
                      <a:pt x="15" y="0"/>
                    </a:moveTo>
                    <a:lnTo>
                      <a:pt x="10" y="2"/>
                    </a:lnTo>
                    <a:lnTo>
                      <a:pt x="5" y="8"/>
                    </a:lnTo>
                    <a:lnTo>
                      <a:pt x="1" y="15"/>
                    </a:lnTo>
                    <a:lnTo>
                      <a:pt x="0" y="24"/>
                    </a:lnTo>
                    <a:lnTo>
                      <a:pt x="1" y="28"/>
                    </a:lnTo>
                    <a:lnTo>
                      <a:pt x="5" y="29"/>
                    </a:lnTo>
                    <a:lnTo>
                      <a:pt x="11" y="28"/>
                    </a:lnTo>
                    <a:lnTo>
                      <a:pt x="12" y="25"/>
                    </a:lnTo>
                    <a:lnTo>
                      <a:pt x="14" y="18"/>
                    </a:lnTo>
                    <a:lnTo>
                      <a:pt x="15" y="14"/>
                    </a:lnTo>
                    <a:lnTo>
                      <a:pt x="16" y="12"/>
                    </a:lnTo>
                    <a:lnTo>
                      <a:pt x="18" y="11"/>
                    </a:lnTo>
                    <a:lnTo>
                      <a:pt x="20" y="12"/>
                    </a:lnTo>
                    <a:lnTo>
                      <a:pt x="23" y="16"/>
                    </a:lnTo>
                    <a:lnTo>
                      <a:pt x="27" y="19"/>
                    </a:lnTo>
                    <a:lnTo>
                      <a:pt x="31" y="19"/>
                    </a:lnTo>
                    <a:lnTo>
                      <a:pt x="35" y="16"/>
                    </a:lnTo>
                    <a:lnTo>
                      <a:pt x="35" y="12"/>
                    </a:lnTo>
                    <a:lnTo>
                      <a:pt x="30" y="6"/>
                    </a:lnTo>
                    <a:lnTo>
                      <a:pt x="24" y="2"/>
                    </a:lnTo>
                    <a:lnTo>
                      <a:pt x="19"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93" name="Freeform 134"/>
              <p:cNvSpPr>
                <a:spLocks/>
              </p:cNvSpPr>
              <p:nvPr/>
            </p:nvSpPr>
            <p:spPr bwMode="auto">
              <a:xfrm>
                <a:off x="497" y="3593"/>
                <a:ext cx="40" cy="20"/>
              </a:xfrm>
              <a:custGeom>
                <a:avLst/>
                <a:gdLst>
                  <a:gd name="T0" fmla="*/ 1 w 40"/>
                  <a:gd name="T1" fmla="*/ 11 h 20"/>
                  <a:gd name="T2" fmla="*/ 0 w 40"/>
                  <a:gd name="T3" fmla="*/ 15 h 20"/>
                  <a:gd name="T4" fmla="*/ 1 w 40"/>
                  <a:gd name="T5" fmla="*/ 19 h 20"/>
                  <a:gd name="T6" fmla="*/ 7 w 40"/>
                  <a:gd name="T7" fmla="*/ 20 h 20"/>
                  <a:gd name="T8" fmla="*/ 11 w 40"/>
                  <a:gd name="T9" fmla="*/ 19 h 20"/>
                  <a:gd name="T10" fmla="*/ 16 w 40"/>
                  <a:gd name="T11" fmla="*/ 15 h 20"/>
                  <a:gd name="T12" fmla="*/ 22 w 40"/>
                  <a:gd name="T13" fmla="*/ 12 h 20"/>
                  <a:gd name="T14" fmla="*/ 28 w 40"/>
                  <a:gd name="T15" fmla="*/ 10 h 20"/>
                  <a:gd name="T16" fmla="*/ 34 w 40"/>
                  <a:gd name="T17" fmla="*/ 9 h 20"/>
                  <a:gd name="T18" fmla="*/ 38 w 40"/>
                  <a:gd name="T19" fmla="*/ 8 h 20"/>
                  <a:gd name="T20" fmla="*/ 40 w 40"/>
                  <a:gd name="T21" fmla="*/ 5 h 20"/>
                  <a:gd name="T22" fmla="*/ 38 w 40"/>
                  <a:gd name="T23" fmla="*/ 2 h 20"/>
                  <a:gd name="T24" fmla="*/ 34 w 40"/>
                  <a:gd name="T25" fmla="*/ 0 h 20"/>
                  <a:gd name="T26" fmla="*/ 26 w 40"/>
                  <a:gd name="T27" fmla="*/ 1 h 20"/>
                  <a:gd name="T28" fmla="*/ 17 w 40"/>
                  <a:gd name="T29" fmla="*/ 4 h 20"/>
                  <a:gd name="T30" fmla="*/ 8 w 40"/>
                  <a:gd name="T31" fmla="*/ 7 h 20"/>
                  <a:gd name="T32" fmla="*/ 1 w 40"/>
                  <a:gd name="T33" fmla="*/ 11 h 20"/>
                  <a:gd name="T34" fmla="*/ 1 w 40"/>
                  <a:gd name="T35" fmla="*/ 11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 h="20">
                    <a:moveTo>
                      <a:pt x="1" y="11"/>
                    </a:moveTo>
                    <a:lnTo>
                      <a:pt x="0" y="15"/>
                    </a:lnTo>
                    <a:lnTo>
                      <a:pt x="1" y="19"/>
                    </a:lnTo>
                    <a:lnTo>
                      <a:pt x="7" y="20"/>
                    </a:lnTo>
                    <a:lnTo>
                      <a:pt x="11" y="19"/>
                    </a:lnTo>
                    <a:lnTo>
                      <a:pt x="16" y="15"/>
                    </a:lnTo>
                    <a:lnTo>
                      <a:pt x="22" y="12"/>
                    </a:lnTo>
                    <a:lnTo>
                      <a:pt x="28" y="10"/>
                    </a:lnTo>
                    <a:lnTo>
                      <a:pt x="34" y="9"/>
                    </a:lnTo>
                    <a:lnTo>
                      <a:pt x="38" y="8"/>
                    </a:lnTo>
                    <a:lnTo>
                      <a:pt x="40" y="5"/>
                    </a:lnTo>
                    <a:lnTo>
                      <a:pt x="38" y="2"/>
                    </a:lnTo>
                    <a:lnTo>
                      <a:pt x="34" y="0"/>
                    </a:lnTo>
                    <a:lnTo>
                      <a:pt x="26" y="1"/>
                    </a:lnTo>
                    <a:lnTo>
                      <a:pt x="17" y="4"/>
                    </a:lnTo>
                    <a:lnTo>
                      <a:pt x="8" y="7"/>
                    </a:lnTo>
                    <a:lnTo>
                      <a:pt x="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94" name="Freeform 135"/>
              <p:cNvSpPr>
                <a:spLocks/>
              </p:cNvSpPr>
              <p:nvPr/>
            </p:nvSpPr>
            <p:spPr bwMode="auto">
              <a:xfrm>
                <a:off x="506" y="3526"/>
                <a:ext cx="11" cy="14"/>
              </a:xfrm>
              <a:custGeom>
                <a:avLst/>
                <a:gdLst>
                  <a:gd name="T0" fmla="*/ 11 w 11"/>
                  <a:gd name="T1" fmla="*/ 6 h 14"/>
                  <a:gd name="T2" fmla="*/ 10 w 11"/>
                  <a:gd name="T3" fmla="*/ 12 h 14"/>
                  <a:gd name="T4" fmla="*/ 8 w 11"/>
                  <a:gd name="T5" fmla="*/ 14 h 14"/>
                  <a:gd name="T6" fmla="*/ 6 w 11"/>
                  <a:gd name="T7" fmla="*/ 14 h 14"/>
                  <a:gd name="T8" fmla="*/ 4 w 11"/>
                  <a:gd name="T9" fmla="*/ 14 h 14"/>
                  <a:gd name="T10" fmla="*/ 3 w 11"/>
                  <a:gd name="T11" fmla="*/ 12 h 14"/>
                  <a:gd name="T12" fmla="*/ 0 w 11"/>
                  <a:gd name="T13" fmla="*/ 6 h 14"/>
                  <a:gd name="T14" fmla="*/ 3 w 11"/>
                  <a:gd name="T15" fmla="*/ 2 h 14"/>
                  <a:gd name="T16" fmla="*/ 6 w 11"/>
                  <a:gd name="T17" fmla="*/ 0 h 14"/>
                  <a:gd name="T18" fmla="*/ 10 w 11"/>
                  <a:gd name="T19" fmla="*/ 2 h 14"/>
                  <a:gd name="T20" fmla="*/ 11 w 11"/>
                  <a:gd name="T21" fmla="*/ 6 h 14"/>
                  <a:gd name="T22" fmla="*/ 11 w 11"/>
                  <a:gd name="T23" fmla="*/ 6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 h="14">
                    <a:moveTo>
                      <a:pt x="11" y="6"/>
                    </a:moveTo>
                    <a:lnTo>
                      <a:pt x="10" y="12"/>
                    </a:lnTo>
                    <a:lnTo>
                      <a:pt x="8" y="14"/>
                    </a:lnTo>
                    <a:lnTo>
                      <a:pt x="6" y="14"/>
                    </a:lnTo>
                    <a:lnTo>
                      <a:pt x="4" y="14"/>
                    </a:lnTo>
                    <a:lnTo>
                      <a:pt x="3" y="12"/>
                    </a:lnTo>
                    <a:lnTo>
                      <a:pt x="0" y="6"/>
                    </a:lnTo>
                    <a:lnTo>
                      <a:pt x="3" y="2"/>
                    </a:lnTo>
                    <a:lnTo>
                      <a:pt x="6" y="0"/>
                    </a:lnTo>
                    <a:lnTo>
                      <a:pt x="10" y="2"/>
                    </a:lnTo>
                    <a:lnTo>
                      <a:pt x="1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95" name="Freeform 136"/>
              <p:cNvSpPr>
                <a:spLocks/>
              </p:cNvSpPr>
              <p:nvPr/>
            </p:nvSpPr>
            <p:spPr bwMode="auto">
              <a:xfrm>
                <a:off x="625" y="3554"/>
                <a:ext cx="60" cy="43"/>
              </a:xfrm>
              <a:custGeom>
                <a:avLst/>
                <a:gdLst>
                  <a:gd name="T0" fmla="*/ 49 w 60"/>
                  <a:gd name="T1" fmla="*/ 43 h 43"/>
                  <a:gd name="T2" fmla="*/ 34 w 60"/>
                  <a:gd name="T3" fmla="*/ 39 h 43"/>
                  <a:gd name="T4" fmla="*/ 19 w 60"/>
                  <a:gd name="T5" fmla="*/ 31 h 43"/>
                  <a:gd name="T6" fmla="*/ 12 w 60"/>
                  <a:gd name="T7" fmla="*/ 26 h 43"/>
                  <a:gd name="T8" fmla="*/ 6 w 60"/>
                  <a:gd name="T9" fmla="*/ 21 h 43"/>
                  <a:gd name="T10" fmla="*/ 3 w 60"/>
                  <a:gd name="T11" fmla="*/ 14 h 43"/>
                  <a:gd name="T12" fmla="*/ 0 w 60"/>
                  <a:gd name="T13" fmla="*/ 8 h 43"/>
                  <a:gd name="T14" fmla="*/ 4 w 60"/>
                  <a:gd name="T15" fmla="*/ 4 h 43"/>
                  <a:gd name="T16" fmla="*/ 6 w 60"/>
                  <a:gd name="T17" fmla="*/ 2 h 43"/>
                  <a:gd name="T18" fmla="*/ 7 w 60"/>
                  <a:gd name="T19" fmla="*/ 0 h 43"/>
                  <a:gd name="T20" fmla="*/ 7 w 60"/>
                  <a:gd name="T21" fmla="*/ 0 h 43"/>
                  <a:gd name="T22" fmla="*/ 19 w 60"/>
                  <a:gd name="T23" fmla="*/ 9 h 43"/>
                  <a:gd name="T24" fmla="*/ 33 w 60"/>
                  <a:gd name="T25" fmla="*/ 18 h 43"/>
                  <a:gd name="T26" fmla="*/ 46 w 60"/>
                  <a:gd name="T27" fmla="*/ 25 h 43"/>
                  <a:gd name="T28" fmla="*/ 60 w 60"/>
                  <a:gd name="T29" fmla="*/ 29 h 43"/>
                  <a:gd name="T30" fmla="*/ 49 w 60"/>
                  <a:gd name="T31" fmla="*/ 43 h 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43">
                    <a:moveTo>
                      <a:pt x="49" y="43"/>
                    </a:moveTo>
                    <a:lnTo>
                      <a:pt x="34" y="39"/>
                    </a:lnTo>
                    <a:lnTo>
                      <a:pt x="19" y="31"/>
                    </a:lnTo>
                    <a:lnTo>
                      <a:pt x="12" y="26"/>
                    </a:lnTo>
                    <a:lnTo>
                      <a:pt x="6" y="21"/>
                    </a:lnTo>
                    <a:lnTo>
                      <a:pt x="3" y="14"/>
                    </a:lnTo>
                    <a:lnTo>
                      <a:pt x="0" y="8"/>
                    </a:lnTo>
                    <a:lnTo>
                      <a:pt x="4" y="4"/>
                    </a:lnTo>
                    <a:lnTo>
                      <a:pt x="6" y="2"/>
                    </a:lnTo>
                    <a:lnTo>
                      <a:pt x="7" y="0"/>
                    </a:lnTo>
                    <a:lnTo>
                      <a:pt x="19" y="9"/>
                    </a:lnTo>
                    <a:lnTo>
                      <a:pt x="33" y="18"/>
                    </a:lnTo>
                    <a:lnTo>
                      <a:pt x="46" y="25"/>
                    </a:lnTo>
                    <a:lnTo>
                      <a:pt x="60" y="29"/>
                    </a:lnTo>
                    <a:lnTo>
                      <a:pt x="49" y="43"/>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96" name="Freeform 137"/>
              <p:cNvSpPr>
                <a:spLocks/>
              </p:cNvSpPr>
              <p:nvPr/>
            </p:nvSpPr>
            <p:spPr bwMode="auto">
              <a:xfrm>
                <a:off x="632" y="3507"/>
                <a:ext cx="103" cy="76"/>
              </a:xfrm>
              <a:custGeom>
                <a:avLst/>
                <a:gdLst>
                  <a:gd name="T0" fmla="*/ 53 w 103"/>
                  <a:gd name="T1" fmla="*/ 76 h 76"/>
                  <a:gd name="T2" fmla="*/ 39 w 103"/>
                  <a:gd name="T3" fmla="*/ 72 h 76"/>
                  <a:gd name="T4" fmla="*/ 26 w 103"/>
                  <a:gd name="T5" fmla="*/ 65 h 76"/>
                  <a:gd name="T6" fmla="*/ 12 w 103"/>
                  <a:gd name="T7" fmla="*/ 56 h 76"/>
                  <a:gd name="T8" fmla="*/ 0 w 103"/>
                  <a:gd name="T9" fmla="*/ 47 h 76"/>
                  <a:gd name="T10" fmla="*/ 1 w 103"/>
                  <a:gd name="T11" fmla="*/ 40 h 76"/>
                  <a:gd name="T12" fmla="*/ 1 w 103"/>
                  <a:gd name="T13" fmla="*/ 35 h 76"/>
                  <a:gd name="T14" fmla="*/ 1 w 103"/>
                  <a:gd name="T15" fmla="*/ 30 h 76"/>
                  <a:gd name="T16" fmla="*/ 1 w 103"/>
                  <a:gd name="T17" fmla="*/ 23 h 76"/>
                  <a:gd name="T18" fmla="*/ 4 w 103"/>
                  <a:gd name="T19" fmla="*/ 17 h 76"/>
                  <a:gd name="T20" fmla="*/ 10 w 103"/>
                  <a:gd name="T21" fmla="*/ 12 h 76"/>
                  <a:gd name="T22" fmla="*/ 14 w 103"/>
                  <a:gd name="T23" fmla="*/ 11 h 76"/>
                  <a:gd name="T24" fmla="*/ 18 w 103"/>
                  <a:gd name="T25" fmla="*/ 11 h 76"/>
                  <a:gd name="T26" fmla="*/ 22 w 103"/>
                  <a:gd name="T27" fmla="*/ 14 h 76"/>
                  <a:gd name="T28" fmla="*/ 24 w 103"/>
                  <a:gd name="T29" fmla="*/ 19 h 76"/>
                  <a:gd name="T30" fmla="*/ 28 w 103"/>
                  <a:gd name="T31" fmla="*/ 23 h 76"/>
                  <a:gd name="T32" fmla="*/ 33 w 103"/>
                  <a:gd name="T33" fmla="*/ 26 h 76"/>
                  <a:gd name="T34" fmla="*/ 35 w 103"/>
                  <a:gd name="T35" fmla="*/ 28 h 76"/>
                  <a:gd name="T36" fmla="*/ 39 w 103"/>
                  <a:gd name="T37" fmla="*/ 28 h 76"/>
                  <a:gd name="T38" fmla="*/ 46 w 103"/>
                  <a:gd name="T39" fmla="*/ 25 h 76"/>
                  <a:gd name="T40" fmla="*/ 53 w 103"/>
                  <a:gd name="T41" fmla="*/ 20 h 76"/>
                  <a:gd name="T42" fmla="*/ 65 w 103"/>
                  <a:gd name="T43" fmla="*/ 8 h 76"/>
                  <a:gd name="T44" fmla="*/ 73 w 103"/>
                  <a:gd name="T45" fmla="*/ 5 h 76"/>
                  <a:gd name="T46" fmla="*/ 77 w 103"/>
                  <a:gd name="T47" fmla="*/ 2 h 76"/>
                  <a:gd name="T48" fmla="*/ 83 w 103"/>
                  <a:gd name="T49" fmla="*/ 1 h 76"/>
                  <a:gd name="T50" fmla="*/ 88 w 103"/>
                  <a:gd name="T51" fmla="*/ 0 h 76"/>
                  <a:gd name="T52" fmla="*/ 93 w 103"/>
                  <a:gd name="T53" fmla="*/ 3 h 76"/>
                  <a:gd name="T54" fmla="*/ 93 w 103"/>
                  <a:gd name="T55" fmla="*/ 6 h 76"/>
                  <a:gd name="T56" fmla="*/ 95 w 103"/>
                  <a:gd name="T57" fmla="*/ 11 h 76"/>
                  <a:gd name="T58" fmla="*/ 96 w 103"/>
                  <a:gd name="T59" fmla="*/ 17 h 76"/>
                  <a:gd name="T60" fmla="*/ 97 w 103"/>
                  <a:gd name="T61" fmla="*/ 19 h 76"/>
                  <a:gd name="T62" fmla="*/ 99 w 103"/>
                  <a:gd name="T63" fmla="*/ 21 h 76"/>
                  <a:gd name="T64" fmla="*/ 103 w 103"/>
                  <a:gd name="T65" fmla="*/ 24 h 76"/>
                  <a:gd name="T66" fmla="*/ 103 w 103"/>
                  <a:gd name="T67" fmla="*/ 27 h 76"/>
                  <a:gd name="T68" fmla="*/ 101 w 103"/>
                  <a:gd name="T69" fmla="*/ 31 h 76"/>
                  <a:gd name="T70" fmla="*/ 99 w 103"/>
                  <a:gd name="T71" fmla="*/ 35 h 76"/>
                  <a:gd name="T72" fmla="*/ 96 w 103"/>
                  <a:gd name="T73" fmla="*/ 37 h 76"/>
                  <a:gd name="T74" fmla="*/ 96 w 103"/>
                  <a:gd name="T75" fmla="*/ 42 h 76"/>
                  <a:gd name="T76" fmla="*/ 96 w 103"/>
                  <a:gd name="T77" fmla="*/ 46 h 76"/>
                  <a:gd name="T78" fmla="*/ 93 w 103"/>
                  <a:gd name="T79" fmla="*/ 52 h 76"/>
                  <a:gd name="T80" fmla="*/ 89 w 103"/>
                  <a:gd name="T81" fmla="*/ 59 h 76"/>
                  <a:gd name="T82" fmla="*/ 84 w 103"/>
                  <a:gd name="T83" fmla="*/ 65 h 76"/>
                  <a:gd name="T84" fmla="*/ 78 w 103"/>
                  <a:gd name="T85" fmla="*/ 70 h 76"/>
                  <a:gd name="T86" fmla="*/ 73 w 103"/>
                  <a:gd name="T87" fmla="*/ 72 h 76"/>
                  <a:gd name="T88" fmla="*/ 65 w 103"/>
                  <a:gd name="T89" fmla="*/ 74 h 76"/>
                  <a:gd name="T90" fmla="*/ 53 w 103"/>
                  <a:gd name="T91" fmla="*/ 76 h 76"/>
                  <a:gd name="T92" fmla="*/ 53 w 103"/>
                  <a:gd name="T93" fmla="*/ 76 h 7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03" h="76">
                    <a:moveTo>
                      <a:pt x="53" y="76"/>
                    </a:moveTo>
                    <a:lnTo>
                      <a:pt x="39" y="72"/>
                    </a:lnTo>
                    <a:lnTo>
                      <a:pt x="26" y="65"/>
                    </a:lnTo>
                    <a:lnTo>
                      <a:pt x="12" y="56"/>
                    </a:lnTo>
                    <a:lnTo>
                      <a:pt x="0" y="47"/>
                    </a:lnTo>
                    <a:lnTo>
                      <a:pt x="1" y="40"/>
                    </a:lnTo>
                    <a:lnTo>
                      <a:pt x="1" y="35"/>
                    </a:lnTo>
                    <a:lnTo>
                      <a:pt x="1" y="30"/>
                    </a:lnTo>
                    <a:lnTo>
                      <a:pt x="1" y="23"/>
                    </a:lnTo>
                    <a:lnTo>
                      <a:pt x="4" y="17"/>
                    </a:lnTo>
                    <a:lnTo>
                      <a:pt x="10" y="12"/>
                    </a:lnTo>
                    <a:lnTo>
                      <a:pt x="14" y="11"/>
                    </a:lnTo>
                    <a:lnTo>
                      <a:pt x="18" y="11"/>
                    </a:lnTo>
                    <a:lnTo>
                      <a:pt x="22" y="14"/>
                    </a:lnTo>
                    <a:lnTo>
                      <a:pt x="24" y="19"/>
                    </a:lnTo>
                    <a:lnTo>
                      <a:pt x="28" y="23"/>
                    </a:lnTo>
                    <a:lnTo>
                      <a:pt x="33" y="26"/>
                    </a:lnTo>
                    <a:lnTo>
                      <a:pt x="35" y="28"/>
                    </a:lnTo>
                    <a:lnTo>
                      <a:pt x="39" y="28"/>
                    </a:lnTo>
                    <a:lnTo>
                      <a:pt x="46" y="25"/>
                    </a:lnTo>
                    <a:lnTo>
                      <a:pt x="53" y="20"/>
                    </a:lnTo>
                    <a:lnTo>
                      <a:pt x="65" y="8"/>
                    </a:lnTo>
                    <a:lnTo>
                      <a:pt x="73" y="5"/>
                    </a:lnTo>
                    <a:lnTo>
                      <a:pt x="77" y="2"/>
                    </a:lnTo>
                    <a:lnTo>
                      <a:pt x="83" y="1"/>
                    </a:lnTo>
                    <a:lnTo>
                      <a:pt x="88" y="0"/>
                    </a:lnTo>
                    <a:lnTo>
                      <a:pt x="93" y="3"/>
                    </a:lnTo>
                    <a:lnTo>
                      <a:pt x="93" y="6"/>
                    </a:lnTo>
                    <a:lnTo>
                      <a:pt x="95" y="11"/>
                    </a:lnTo>
                    <a:lnTo>
                      <a:pt x="96" y="17"/>
                    </a:lnTo>
                    <a:lnTo>
                      <a:pt x="97" y="19"/>
                    </a:lnTo>
                    <a:lnTo>
                      <a:pt x="99" y="21"/>
                    </a:lnTo>
                    <a:lnTo>
                      <a:pt x="103" y="24"/>
                    </a:lnTo>
                    <a:lnTo>
                      <a:pt x="103" y="27"/>
                    </a:lnTo>
                    <a:lnTo>
                      <a:pt x="101" y="31"/>
                    </a:lnTo>
                    <a:lnTo>
                      <a:pt x="99" y="35"/>
                    </a:lnTo>
                    <a:lnTo>
                      <a:pt x="96" y="37"/>
                    </a:lnTo>
                    <a:lnTo>
                      <a:pt x="96" y="42"/>
                    </a:lnTo>
                    <a:lnTo>
                      <a:pt x="96" y="46"/>
                    </a:lnTo>
                    <a:lnTo>
                      <a:pt x="93" y="52"/>
                    </a:lnTo>
                    <a:lnTo>
                      <a:pt x="89" y="59"/>
                    </a:lnTo>
                    <a:lnTo>
                      <a:pt x="84" y="65"/>
                    </a:lnTo>
                    <a:lnTo>
                      <a:pt x="78" y="70"/>
                    </a:lnTo>
                    <a:lnTo>
                      <a:pt x="73" y="72"/>
                    </a:lnTo>
                    <a:lnTo>
                      <a:pt x="65" y="74"/>
                    </a:lnTo>
                    <a:lnTo>
                      <a:pt x="53" y="76"/>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97" name="Freeform 138"/>
              <p:cNvSpPr>
                <a:spLocks/>
              </p:cNvSpPr>
              <p:nvPr/>
            </p:nvSpPr>
            <p:spPr bwMode="auto">
              <a:xfrm>
                <a:off x="293" y="3534"/>
                <a:ext cx="42" cy="51"/>
              </a:xfrm>
              <a:custGeom>
                <a:avLst/>
                <a:gdLst>
                  <a:gd name="T0" fmla="*/ 15 w 42"/>
                  <a:gd name="T1" fmla="*/ 51 h 51"/>
                  <a:gd name="T2" fmla="*/ 15 w 42"/>
                  <a:gd name="T3" fmla="*/ 47 h 51"/>
                  <a:gd name="T4" fmla="*/ 17 w 42"/>
                  <a:gd name="T5" fmla="*/ 41 h 51"/>
                  <a:gd name="T6" fmla="*/ 24 w 42"/>
                  <a:gd name="T7" fmla="*/ 28 h 51"/>
                  <a:gd name="T8" fmla="*/ 34 w 42"/>
                  <a:gd name="T9" fmla="*/ 15 h 51"/>
                  <a:gd name="T10" fmla="*/ 38 w 42"/>
                  <a:gd name="T11" fmla="*/ 11 h 51"/>
                  <a:gd name="T12" fmla="*/ 42 w 42"/>
                  <a:gd name="T13" fmla="*/ 7 h 51"/>
                  <a:gd name="T14" fmla="*/ 38 w 42"/>
                  <a:gd name="T15" fmla="*/ 4 h 51"/>
                  <a:gd name="T16" fmla="*/ 36 w 42"/>
                  <a:gd name="T17" fmla="*/ 1 h 51"/>
                  <a:gd name="T18" fmla="*/ 35 w 42"/>
                  <a:gd name="T19" fmla="*/ 0 h 51"/>
                  <a:gd name="T20" fmla="*/ 23 w 42"/>
                  <a:gd name="T21" fmla="*/ 9 h 51"/>
                  <a:gd name="T22" fmla="*/ 12 w 42"/>
                  <a:gd name="T23" fmla="*/ 18 h 51"/>
                  <a:gd name="T24" fmla="*/ 4 w 42"/>
                  <a:gd name="T25" fmla="*/ 27 h 51"/>
                  <a:gd name="T26" fmla="*/ 1 w 42"/>
                  <a:gd name="T27" fmla="*/ 30 h 51"/>
                  <a:gd name="T28" fmla="*/ 0 w 42"/>
                  <a:gd name="T29" fmla="*/ 33 h 51"/>
                  <a:gd name="T30" fmla="*/ 15 w 42"/>
                  <a:gd name="T31" fmla="*/ 51 h 51"/>
                  <a:gd name="T32" fmla="*/ 15 w 42"/>
                  <a:gd name="T33" fmla="*/ 51 h 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2" h="51">
                    <a:moveTo>
                      <a:pt x="15" y="51"/>
                    </a:moveTo>
                    <a:lnTo>
                      <a:pt x="15" y="47"/>
                    </a:lnTo>
                    <a:lnTo>
                      <a:pt x="17" y="41"/>
                    </a:lnTo>
                    <a:lnTo>
                      <a:pt x="24" y="28"/>
                    </a:lnTo>
                    <a:lnTo>
                      <a:pt x="34" y="15"/>
                    </a:lnTo>
                    <a:lnTo>
                      <a:pt x="38" y="11"/>
                    </a:lnTo>
                    <a:lnTo>
                      <a:pt x="42" y="7"/>
                    </a:lnTo>
                    <a:lnTo>
                      <a:pt x="38" y="4"/>
                    </a:lnTo>
                    <a:lnTo>
                      <a:pt x="36" y="1"/>
                    </a:lnTo>
                    <a:lnTo>
                      <a:pt x="35" y="0"/>
                    </a:lnTo>
                    <a:lnTo>
                      <a:pt x="23" y="9"/>
                    </a:lnTo>
                    <a:lnTo>
                      <a:pt x="12" y="18"/>
                    </a:lnTo>
                    <a:lnTo>
                      <a:pt x="4" y="27"/>
                    </a:lnTo>
                    <a:lnTo>
                      <a:pt x="1" y="30"/>
                    </a:lnTo>
                    <a:lnTo>
                      <a:pt x="0" y="33"/>
                    </a:lnTo>
                    <a:lnTo>
                      <a:pt x="15" y="51"/>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98" name="Freeform 139"/>
              <p:cNvSpPr>
                <a:spLocks/>
              </p:cNvSpPr>
              <p:nvPr/>
            </p:nvSpPr>
            <p:spPr bwMode="auto">
              <a:xfrm>
                <a:off x="259" y="3485"/>
                <a:ext cx="69" cy="82"/>
              </a:xfrm>
              <a:custGeom>
                <a:avLst/>
                <a:gdLst>
                  <a:gd name="T0" fmla="*/ 34 w 69"/>
                  <a:gd name="T1" fmla="*/ 82 h 82"/>
                  <a:gd name="T2" fmla="*/ 35 w 69"/>
                  <a:gd name="T3" fmla="*/ 79 h 82"/>
                  <a:gd name="T4" fmla="*/ 38 w 69"/>
                  <a:gd name="T5" fmla="*/ 76 h 82"/>
                  <a:gd name="T6" fmla="*/ 46 w 69"/>
                  <a:gd name="T7" fmla="*/ 67 h 82"/>
                  <a:gd name="T8" fmla="*/ 57 w 69"/>
                  <a:gd name="T9" fmla="*/ 58 h 82"/>
                  <a:gd name="T10" fmla="*/ 69 w 69"/>
                  <a:gd name="T11" fmla="*/ 49 h 82"/>
                  <a:gd name="T12" fmla="*/ 63 w 69"/>
                  <a:gd name="T13" fmla="*/ 46 h 82"/>
                  <a:gd name="T14" fmla="*/ 58 w 69"/>
                  <a:gd name="T15" fmla="*/ 43 h 82"/>
                  <a:gd name="T16" fmla="*/ 54 w 69"/>
                  <a:gd name="T17" fmla="*/ 39 h 82"/>
                  <a:gd name="T18" fmla="*/ 54 w 69"/>
                  <a:gd name="T19" fmla="*/ 34 h 82"/>
                  <a:gd name="T20" fmla="*/ 57 w 69"/>
                  <a:gd name="T21" fmla="*/ 22 h 82"/>
                  <a:gd name="T22" fmla="*/ 55 w 69"/>
                  <a:gd name="T23" fmla="*/ 18 h 82"/>
                  <a:gd name="T24" fmla="*/ 53 w 69"/>
                  <a:gd name="T25" fmla="*/ 16 h 82"/>
                  <a:gd name="T26" fmla="*/ 49 w 69"/>
                  <a:gd name="T27" fmla="*/ 15 h 82"/>
                  <a:gd name="T28" fmla="*/ 43 w 69"/>
                  <a:gd name="T29" fmla="*/ 16 h 82"/>
                  <a:gd name="T30" fmla="*/ 39 w 69"/>
                  <a:gd name="T31" fmla="*/ 18 h 82"/>
                  <a:gd name="T32" fmla="*/ 35 w 69"/>
                  <a:gd name="T33" fmla="*/ 20 h 82"/>
                  <a:gd name="T34" fmla="*/ 32 w 69"/>
                  <a:gd name="T35" fmla="*/ 22 h 82"/>
                  <a:gd name="T36" fmla="*/ 28 w 69"/>
                  <a:gd name="T37" fmla="*/ 23 h 82"/>
                  <a:gd name="T38" fmla="*/ 26 w 69"/>
                  <a:gd name="T39" fmla="*/ 22 h 82"/>
                  <a:gd name="T40" fmla="*/ 23 w 69"/>
                  <a:gd name="T41" fmla="*/ 20 h 82"/>
                  <a:gd name="T42" fmla="*/ 16 w 69"/>
                  <a:gd name="T43" fmla="*/ 12 h 82"/>
                  <a:gd name="T44" fmla="*/ 9 w 69"/>
                  <a:gd name="T45" fmla="*/ 0 h 82"/>
                  <a:gd name="T46" fmla="*/ 4 w 69"/>
                  <a:gd name="T47" fmla="*/ 11 h 82"/>
                  <a:gd name="T48" fmla="*/ 1 w 69"/>
                  <a:gd name="T49" fmla="*/ 22 h 82"/>
                  <a:gd name="T50" fmla="*/ 0 w 69"/>
                  <a:gd name="T51" fmla="*/ 30 h 82"/>
                  <a:gd name="T52" fmla="*/ 1 w 69"/>
                  <a:gd name="T53" fmla="*/ 37 h 82"/>
                  <a:gd name="T54" fmla="*/ 4 w 69"/>
                  <a:gd name="T55" fmla="*/ 44 h 82"/>
                  <a:gd name="T56" fmla="*/ 5 w 69"/>
                  <a:gd name="T57" fmla="*/ 50 h 82"/>
                  <a:gd name="T58" fmla="*/ 5 w 69"/>
                  <a:gd name="T59" fmla="*/ 56 h 82"/>
                  <a:gd name="T60" fmla="*/ 8 w 69"/>
                  <a:gd name="T61" fmla="*/ 59 h 82"/>
                  <a:gd name="T62" fmla="*/ 11 w 69"/>
                  <a:gd name="T63" fmla="*/ 62 h 82"/>
                  <a:gd name="T64" fmla="*/ 19 w 69"/>
                  <a:gd name="T65" fmla="*/ 69 h 82"/>
                  <a:gd name="T66" fmla="*/ 24 w 69"/>
                  <a:gd name="T67" fmla="*/ 75 h 82"/>
                  <a:gd name="T68" fmla="*/ 30 w 69"/>
                  <a:gd name="T69" fmla="*/ 79 h 82"/>
                  <a:gd name="T70" fmla="*/ 34 w 69"/>
                  <a:gd name="T71" fmla="*/ 82 h 82"/>
                  <a:gd name="T72" fmla="*/ 34 w 69"/>
                  <a:gd name="T73" fmla="*/ 82 h 8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9" h="82">
                    <a:moveTo>
                      <a:pt x="34" y="82"/>
                    </a:moveTo>
                    <a:lnTo>
                      <a:pt x="35" y="79"/>
                    </a:lnTo>
                    <a:lnTo>
                      <a:pt x="38" y="76"/>
                    </a:lnTo>
                    <a:lnTo>
                      <a:pt x="46" y="67"/>
                    </a:lnTo>
                    <a:lnTo>
                      <a:pt x="57" y="58"/>
                    </a:lnTo>
                    <a:lnTo>
                      <a:pt x="69" y="49"/>
                    </a:lnTo>
                    <a:lnTo>
                      <a:pt x="63" y="46"/>
                    </a:lnTo>
                    <a:lnTo>
                      <a:pt x="58" y="43"/>
                    </a:lnTo>
                    <a:lnTo>
                      <a:pt x="54" y="39"/>
                    </a:lnTo>
                    <a:lnTo>
                      <a:pt x="54" y="34"/>
                    </a:lnTo>
                    <a:lnTo>
                      <a:pt x="57" y="22"/>
                    </a:lnTo>
                    <a:lnTo>
                      <a:pt x="55" y="18"/>
                    </a:lnTo>
                    <a:lnTo>
                      <a:pt x="53" y="16"/>
                    </a:lnTo>
                    <a:lnTo>
                      <a:pt x="49" y="15"/>
                    </a:lnTo>
                    <a:lnTo>
                      <a:pt x="43" y="16"/>
                    </a:lnTo>
                    <a:lnTo>
                      <a:pt x="39" y="18"/>
                    </a:lnTo>
                    <a:lnTo>
                      <a:pt x="35" y="20"/>
                    </a:lnTo>
                    <a:lnTo>
                      <a:pt x="32" y="22"/>
                    </a:lnTo>
                    <a:lnTo>
                      <a:pt x="28" y="23"/>
                    </a:lnTo>
                    <a:lnTo>
                      <a:pt x="26" y="22"/>
                    </a:lnTo>
                    <a:lnTo>
                      <a:pt x="23" y="20"/>
                    </a:lnTo>
                    <a:lnTo>
                      <a:pt x="16" y="12"/>
                    </a:lnTo>
                    <a:lnTo>
                      <a:pt x="9" y="0"/>
                    </a:lnTo>
                    <a:lnTo>
                      <a:pt x="4" y="11"/>
                    </a:lnTo>
                    <a:lnTo>
                      <a:pt x="1" y="22"/>
                    </a:lnTo>
                    <a:lnTo>
                      <a:pt x="0" y="30"/>
                    </a:lnTo>
                    <a:lnTo>
                      <a:pt x="1" y="37"/>
                    </a:lnTo>
                    <a:lnTo>
                      <a:pt x="4" y="44"/>
                    </a:lnTo>
                    <a:lnTo>
                      <a:pt x="5" y="50"/>
                    </a:lnTo>
                    <a:lnTo>
                      <a:pt x="5" y="56"/>
                    </a:lnTo>
                    <a:lnTo>
                      <a:pt x="8" y="59"/>
                    </a:lnTo>
                    <a:lnTo>
                      <a:pt x="11" y="62"/>
                    </a:lnTo>
                    <a:lnTo>
                      <a:pt x="19" y="69"/>
                    </a:lnTo>
                    <a:lnTo>
                      <a:pt x="24" y="75"/>
                    </a:lnTo>
                    <a:lnTo>
                      <a:pt x="30" y="79"/>
                    </a:lnTo>
                    <a:lnTo>
                      <a:pt x="34" y="82"/>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99" name="Freeform 140"/>
              <p:cNvSpPr>
                <a:spLocks/>
              </p:cNvSpPr>
              <p:nvPr/>
            </p:nvSpPr>
            <p:spPr bwMode="auto">
              <a:xfrm>
                <a:off x="287" y="3507"/>
                <a:ext cx="4" cy="7"/>
              </a:xfrm>
              <a:custGeom>
                <a:avLst/>
                <a:gdLst>
                  <a:gd name="T0" fmla="*/ 4 w 4"/>
                  <a:gd name="T1" fmla="*/ 0 h 7"/>
                  <a:gd name="T2" fmla="*/ 3 w 4"/>
                  <a:gd name="T3" fmla="*/ 1 h 7"/>
                  <a:gd name="T4" fmla="*/ 2 w 4"/>
                  <a:gd name="T5" fmla="*/ 3 h 7"/>
                  <a:gd name="T6" fmla="*/ 0 w 4"/>
                  <a:gd name="T7" fmla="*/ 6 h 7"/>
                  <a:gd name="T8" fmla="*/ 0 w 4"/>
                  <a:gd name="T9" fmla="*/ 7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7">
                    <a:moveTo>
                      <a:pt x="4" y="0"/>
                    </a:moveTo>
                    <a:lnTo>
                      <a:pt x="3" y="1"/>
                    </a:lnTo>
                    <a:lnTo>
                      <a:pt x="2" y="3"/>
                    </a:lnTo>
                    <a:lnTo>
                      <a:pt x="0" y="6"/>
                    </a:lnTo>
                    <a:lnTo>
                      <a:pt x="0" y="7"/>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1000" name="Freeform 141"/>
              <p:cNvSpPr>
                <a:spLocks/>
              </p:cNvSpPr>
              <p:nvPr/>
            </p:nvSpPr>
            <p:spPr bwMode="auto">
              <a:xfrm>
                <a:off x="339" y="3159"/>
                <a:ext cx="109" cy="84"/>
              </a:xfrm>
              <a:custGeom>
                <a:avLst/>
                <a:gdLst>
                  <a:gd name="T0" fmla="*/ 52 w 109"/>
                  <a:gd name="T1" fmla="*/ 84 h 84"/>
                  <a:gd name="T2" fmla="*/ 40 w 109"/>
                  <a:gd name="T3" fmla="*/ 82 h 84"/>
                  <a:gd name="T4" fmla="*/ 29 w 109"/>
                  <a:gd name="T5" fmla="*/ 80 h 84"/>
                  <a:gd name="T6" fmla="*/ 20 w 109"/>
                  <a:gd name="T7" fmla="*/ 77 h 84"/>
                  <a:gd name="T8" fmla="*/ 13 w 109"/>
                  <a:gd name="T9" fmla="*/ 72 h 84"/>
                  <a:gd name="T10" fmla="*/ 8 w 109"/>
                  <a:gd name="T11" fmla="*/ 67 h 84"/>
                  <a:gd name="T12" fmla="*/ 4 w 109"/>
                  <a:gd name="T13" fmla="*/ 62 h 84"/>
                  <a:gd name="T14" fmla="*/ 0 w 109"/>
                  <a:gd name="T15" fmla="*/ 50 h 84"/>
                  <a:gd name="T16" fmla="*/ 5 w 109"/>
                  <a:gd name="T17" fmla="*/ 45 h 84"/>
                  <a:gd name="T18" fmla="*/ 9 w 109"/>
                  <a:gd name="T19" fmla="*/ 40 h 84"/>
                  <a:gd name="T20" fmla="*/ 15 w 109"/>
                  <a:gd name="T21" fmla="*/ 29 h 84"/>
                  <a:gd name="T22" fmla="*/ 20 w 109"/>
                  <a:gd name="T23" fmla="*/ 19 h 84"/>
                  <a:gd name="T24" fmla="*/ 24 w 109"/>
                  <a:gd name="T25" fmla="*/ 15 h 84"/>
                  <a:gd name="T26" fmla="*/ 29 w 109"/>
                  <a:gd name="T27" fmla="*/ 11 h 84"/>
                  <a:gd name="T28" fmla="*/ 43 w 109"/>
                  <a:gd name="T29" fmla="*/ 5 h 84"/>
                  <a:gd name="T30" fmla="*/ 58 w 109"/>
                  <a:gd name="T31" fmla="*/ 2 h 84"/>
                  <a:gd name="T32" fmla="*/ 63 w 109"/>
                  <a:gd name="T33" fmla="*/ 0 h 84"/>
                  <a:gd name="T34" fmla="*/ 69 w 109"/>
                  <a:gd name="T35" fmla="*/ 0 h 84"/>
                  <a:gd name="T36" fmla="*/ 73 w 109"/>
                  <a:gd name="T37" fmla="*/ 3 h 84"/>
                  <a:gd name="T38" fmla="*/ 75 w 109"/>
                  <a:gd name="T39" fmla="*/ 6 h 84"/>
                  <a:gd name="T40" fmla="*/ 85 w 109"/>
                  <a:gd name="T41" fmla="*/ 7 h 84"/>
                  <a:gd name="T42" fmla="*/ 90 w 109"/>
                  <a:gd name="T43" fmla="*/ 9 h 84"/>
                  <a:gd name="T44" fmla="*/ 94 w 109"/>
                  <a:gd name="T45" fmla="*/ 11 h 84"/>
                  <a:gd name="T46" fmla="*/ 94 w 109"/>
                  <a:gd name="T47" fmla="*/ 14 h 84"/>
                  <a:gd name="T48" fmla="*/ 101 w 109"/>
                  <a:gd name="T49" fmla="*/ 16 h 84"/>
                  <a:gd name="T50" fmla="*/ 106 w 109"/>
                  <a:gd name="T51" fmla="*/ 21 h 84"/>
                  <a:gd name="T52" fmla="*/ 109 w 109"/>
                  <a:gd name="T53" fmla="*/ 27 h 84"/>
                  <a:gd name="T54" fmla="*/ 108 w 109"/>
                  <a:gd name="T55" fmla="*/ 29 h 84"/>
                  <a:gd name="T56" fmla="*/ 105 w 109"/>
                  <a:gd name="T57" fmla="*/ 32 h 84"/>
                  <a:gd name="T58" fmla="*/ 109 w 109"/>
                  <a:gd name="T59" fmla="*/ 38 h 84"/>
                  <a:gd name="T60" fmla="*/ 109 w 109"/>
                  <a:gd name="T61" fmla="*/ 45 h 84"/>
                  <a:gd name="T62" fmla="*/ 106 w 109"/>
                  <a:gd name="T63" fmla="*/ 51 h 84"/>
                  <a:gd name="T64" fmla="*/ 101 w 109"/>
                  <a:gd name="T65" fmla="*/ 55 h 84"/>
                  <a:gd name="T66" fmla="*/ 93 w 109"/>
                  <a:gd name="T67" fmla="*/ 60 h 84"/>
                  <a:gd name="T68" fmla="*/ 88 w 109"/>
                  <a:gd name="T69" fmla="*/ 65 h 84"/>
                  <a:gd name="T70" fmla="*/ 82 w 109"/>
                  <a:gd name="T71" fmla="*/ 70 h 84"/>
                  <a:gd name="T72" fmla="*/ 77 w 109"/>
                  <a:gd name="T73" fmla="*/ 75 h 84"/>
                  <a:gd name="T74" fmla="*/ 65 w 109"/>
                  <a:gd name="T75" fmla="*/ 82 h 84"/>
                  <a:gd name="T76" fmla="*/ 58 w 109"/>
                  <a:gd name="T77" fmla="*/ 83 h 84"/>
                  <a:gd name="T78" fmla="*/ 52 w 109"/>
                  <a:gd name="T79" fmla="*/ 84 h 84"/>
                  <a:gd name="T80" fmla="*/ 52 w 109"/>
                  <a:gd name="T81" fmla="*/ 84 h 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9" h="84">
                    <a:moveTo>
                      <a:pt x="52" y="84"/>
                    </a:moveTo>
                    <a:lnTo>
                      <a:pt x="40" y="82"/>
                    </a:lnTo>
                    <a:lnTo>
                      <a:pt x="29" y="80"/>
                    </a:lnTo>
                    <a:lnTo>
                      <a:pt x="20" y="77"/>
                    </a:lnTo>
                    <a:lnTo>
                      <a:pt x="13" y="72"/>
                    </a:lnTo>
                    <a:lnTo>
                      <a:pt x="8" y="67"/>
                    </a:lnTo>
                    <a:lnTo>
                      <a:pt x="4" y="62"/>
                    </a:lnTo>
                    <a:lnTo>
                      <a:pt x="0" y="50"/>
                    </a:lnTo>
                    <a:lnTo>
                      <a:pt x="5" y="45"/>
                    </a:lnTo>
                    <a:lnTo>
                      <a:pt x="9" y="40"/>
                    </a:lnTo>
                    <a:lnTo>
                      <a:pt x="15" y="29"/>
                    </a:lnTo>
                    <a:lnTo>
                      <a:pt x="20" y="19"/>
                    </a:lnTo>
                    <a:lnTo>
                      <a:pt x="24" y="15"/>
                    </a:lnTo>
                    <a:lnTo>
                      <a:pt x="29" y="11"/>
                    </a:lnTo>
                    <a:lnTo>
                      <a:pt x="43" y="5"/>
                    </a:lnTo>
                    <a:lnTo>
                      <a:pt x="58" y="2"/>
                    </a:lnTo>
                    <a:lnTo>
                      <a:pt x="63" y="0"/>
                    </a:lnTo>
                    <a:lnTo>
                      <a:pt x="69" y="0"/>
                    </a:lnTo>
                    <a:lnTo>
                      <a:pt x="73" y="3"/>
                    </a:lnTo>
                    <a:lnTo>
                      <a:pt x="75" y="6"/>
                    </a:lnTo>
                    <a:lnTo>
                      <a:pt x="85" y="7"/>
                    </a:lnTo>
                    <a:lnTo>
                      <a:pt x="90" y="9"/>
                    </a:lnTo>
                    <a:lnTo>
                      <a:pt x="94" y="11"/>
                    </a:lnTo>
                    <a:lnTo>
                      <a:pt x="94" y="14"/>
                    </a:lnTo>
                    <a:lnTo>
                      <a:pt x="101" y="16"/>
                    </a:lnTo>
                    <a:lnTo>
                      <a:pt x="106" y="21"/>
                    </a:lnTo>
                    <a:lnTo>
                      <a:pt x="109" y="27"/>
                    </a:lnTo>
                    <a:lnTo>
                      <a:pt x="108" y="29"/>
                    </a:lnTo>
                    <a:lnTo>
                      <a:pt x="105" y="32"/>
                    </a:lnTo>
                    <a:lnTo>
                      <a:pt x="109" y="38"/>
                    </a:lnTo>
                    <a:lnTo>
                      <a:pt x="109" y="45"/>
                    </a:lnTo>
                    <a:lnTo>
                      <a:pt x="106" y="51"/>
                    </a:lnTo>
                    <a:lnTo>
                      <a:pt x="101" y="55"/>
                    </a:lnTo>
                    <a:lnTo>
                      <a:pt x="93" y="60"/>
                    </a:lnTo>
                    <a:lnTo>
                      <a:pt x="88" y="65"/>
                    </a:lnTo>
                    <a:lnTo>
                      <a:pt x="82" y="70"/>
                    </a:lnTo>
                    <a:lnTo>
                      <a:pt x="77" y="75"/>
                    </a:lnTo>
                    <a:lnTo>
                      <a:pt x="65" y="82"/>
                    </a:lnTo>
                    <a:lnTo>
                      <a:pt x="58" y="83"/>
                    </a:lnTo>
                    <a:lnTo>
                      <a:pt x="52" y="84"/>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1001" name="Freeform 142"/>
              <p:cNvSpPr>
                <a:spLocks/>
              </p:cNvSpPr>
              <p:nvPr/>
            </p:nvSpPr>
            <p:spPr bwMode="auto">
              <a:xfrm>
                <a:off x="423" y="3191"/>
                <a:ext cx="21" cy="10"/>
              </a:xfrm>
              <a:custGeom>
                <a:avLst/>
                <a:gdLst>
                  <a:gd name="T0" fmla="*/ 21 w 21"/>
                  <a:gd name="T1" fmla="*/ 0 h 10"/>
                  <a:gd name="T2" fmla="*/ 17 w 21"/>
                  <a:gd name="T3" fmla="*/ 1 h 10"/>
                  <a:gd name="T4" fmla="*/ 9 w 21"/>
                  <a:gd name="T5" fmla="*/ 4 h 10"/>
                  <a:gd name="T6" fmla="*/ 4 w 21"/>
                  <a:gd name="T7" fmla="*/ 6 h 10"/>
                  <a:gd name="T8" fmla="*/ 0 w 21"/>
                  <a:gd name="T9" fmla="*/ 1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0">
                    <a:moveTo>
                      <a:pt x="21" y="0"/>
                    </a:moveTo>
                    <a:lnTo>
                      <a:pt x="17" y="1"/>
                    </a:lnTo>
                    <a:lnTo>
                      <a:pt x="9" y="4"/>
                    </a:lnTo>
                    <a:lnTo>
                      <a:pt x="4" y="6"/>
                    </a:lnTo>
                    <a:lnTo>
                      <a:pt x="0" y="1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1002" name="Freeform 143"/>
              <p:cNvSpPr>
                <a:spLocks/>
              </p:cNvSpPr>
              <p:nvPr/>
            </p:nvSpPr>
            <p:spPr bwMode="auto">
              <a:xfrm>
                <a:off x="408" y="3173"/>
                <a:ext cx="25" cy="16"/>
              </a:xfrm>
              <a:custGeom>
                <a:avLst/>
                <a:gdLst>
                  <a:gd name="T0" fmla="*/ 25 w 25"/>
                  <a:gd name="T1" fmla="*/ 0 h 16"/>
                  <a:gd name="T2" fmla="*/ 20 w 25"/>
                  <a:gd name="T3" fmla="*/ 3 h 16"/>
                  <a:gd name="T4" fmla="*/ 12 w 25"/>
                  <a:gd name="T5" fmla="*/ 9 h 16"/>
                  <a:gd name="T6" fmla="*/ 4 w 25"/>
                  <a:gd name="T7" fmla="*/ 13 h 16"/>
                  <a:gd name="T8" fmla="*/ 1 w 25"/>
                  <a:gd name="T9" fmla="*/ 15 h 16"/>
                  <a:gd name="T10" fmla="*/ 0 w 25"/>
                  <a:gd name="T11" fmla="*/ 16 h 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16">
                    <a:moveTo>
                      <a:pt x="25" y="0"/>
                    </a:moveTo>
                    <a:lnTo>
                      <a:pt x="20" y="3"/>
                    </a:lnTo>
                    <a:lnTo>
                      <a:pt x="12" y="9"/>
                    </a:lnTo>
                    <a:lnTo>
                      <a:pt x="4" y="13"/>
                    </a:lnTo>
                    <a:lnTo>
                      <a:pt x="1" y="15"/>
                    </a:lnTo>
                    <a:lnTo>
                      <a:pt x="0" y="16"/>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1003" name="Freeform 144"/>
              <p:cNvSpPr>
                <a:spLocks/>
              </p:cNvSpPr>
              <p:nvPr/>
            </p:nvSpPr>
            <p:spPr bwMode="auto">
              <a:xfrm>
                <a:off x="390" y="3165"/>
                <a:ext cx="24" cy="13"/>
              </a:xfrm>
              <a:custGeom>
                <a:avLst/>
                <a:gdLst>
                  <a:gd name="T0" fmla="*/ 24 w 24"/>
                  <a:gd name="T1" fmla="*/ 0 h 13"/>
                  <a:gd name="T2" fmla="*/ 18 w 24"/>
                  <a:gd name="T3" fmla="*/ 3 h 13"/>
                  <a:gd name="T4" fmla="*/ 10 w 24"/>
                  <a:gd name="T5" fmla="*/ 7 h 13"/>
                  <a:gd name="T6" fmla="*/ 4 w 24"/>
                  <a:gd name="T7" fmla="*/ 10 h 13"/>
                  <a:gd name="T8" fmla="*/ 0 w 24"/>
                  <a:gd name="T9" fmla="*/ 13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3">
                    <a:moveTo>
                      <a:pt x="24" y="0"/>
                    </a:moveTo>
                    <a:lnTo>
                      <a:pt x="18" y="3"/>
                    </a:lnTo>
                    <a:lnTo>
                      <a:pt x="10" y="7"/>
                    </a:lnTo>
                    <a:lnTo>
                      <a:pt x="4" y="10"/>
                    </a:lnTo>
                    <a:lnTo>
                      <a:pt x="0" y="13"/>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1004" name="Freeform 145"/>
              <p:cNvSpPr>
                <a:spLocks/>
              </p:cNvSpPr>
              <p:nvPr/>
            </p:nvSpPr>
            <p:spPr bwMode="auto">
              <a:xfrm>
                <a:off x="532" y="3103"/>
                <a:ext cx="105" cy="71"/>
              </a:xfrm>
              <a:custGeom>
                <a:avLst/>
                <a:gdLst>
                  <a:gd name="T0" fmla="*/ 0 w 105"/>
                  <a:gd name="T1" fmla="*/ 5 h 71"/>
                  <a:gd name="T2" fmla="*/ 16 w 105"/>
                  <a:gd name="T3" fmla="*/ 3 h 71"/>
                  <a:gd name="T4" fmla="*/ 32 w 105"/>
                  <a:gd name="T5" fmla="*/ 0 h 71"/>
                  <a:gd name="T6" fmla="*/ 50 w 105"/>
                  <a:gd name="T7" fmla="*/ 0 h 71"/>
                  <a:gd name="T8" fmla="*/ 66 w 105"/>
                  <a:gd name="T9" fmla="*/ 2 h 71"/>
                  <a:gd name="T10" fmla="*/ 81 w 105"/>
                  <a:gd name="T11" fmla="*/ 5 h 71"/>
                  <a:gd name="T12" fmla="*/ 93 w 105"/>
                  <a:gd name="T13" fmla="*/ 10 h 71"/>
                  <a:gd name="T14" fmla="*/ 101 w 105"/>
                  <a:gd name="T15" fmla="*/ 18 h 71"/>
                  <a:gd name="T16" fmla="*/ 105 w 105"/>
                  <a:gd name="T17" fmla="*/ 30 h 71"/>
                  <a:gd name="T18" fmla="*/ 104 w 105"/>
                  <a:gd name="T19" fmla="*/ 41 h 71"/>
                  <a:gd name="T20" fmla="*/ 100 w 105"/>
                  <a:gd name="T21" fmla="*/ 49 h 71"/>
                  <a:gd name="T22" fmla="*/ 95 w 105"/>
                  <a:gd name="T23" fmla="*/ 55 h 71"/>
                  <a:gd name="T24" fmla="*/ 87 w 105"/>
                  <a:gd name="T25" fmla="*/ 61 h 71"/>
                  <a:gd name="T26" fmla="*/ 78 w 105"/>
                  <a:gd name="T27" fmla="*/ 65 h 71"/>
                  <a:gd name="T28" fmla="*/ 70 w 105"/>
                  <a:gd name="T29" fmla="*/ 68 h 71"/>
                  <a:gd name="T30" fmla="*/ 54 w 105"/>
                  <a:gd name="T31" fmla="*/ 70 h 71"/>
                  <a:gd name="T32" fmla="*/ 41 w 105"/>
                  <a:gd name="T33" fmla="*/ 71 h 71"/>
                  <a:gd name="T34" fmla="*/ 27 w 105"/>
                  <a:gd name="T35" fmla="*/ 71 h 71"/>
                  <a:gd name="T36" fmla="*/ 15 w 105"/>
                  <a:gd name="T37" fmla="*/ 69 h 71"/>
                  <a:gd name="T38" fmla="*/ 5 w 105"/>
                  <a:gd name="T39" fmla="*/ 68 h 71"/>
                  <a:gd name="T40" fmla="*/ 14 w 105"/>
                  <a:gd name="T41" fmla="*/ 65 h 71"/>
                  <a:gd name="T42" fmla="*/ 22 w 105"/>
                  <a:gd name="T43" fmla="*/ 62 h 71"/>
                  <a:gd name="T44" fmla="*/ 31 w 105"/>
                  <a:gd name="T45" fmla="*/ 54 h 71"/>
                  <a:gd name="T46" fmla="*/ 37 w 105"/>
                  <a:gd name="T47" fmla="*/ 47 h 71"/>
                  <a:gd name="T48" fmla="*/ 38 w 105"/>
                  <a:gd name="T49" fmla="*/ 40 h 71"/>
                  <a:gd name="T50" fmla="*/ 38 w 105"/>
                  <a:gd name="T51" fmla="*/ 36 h 71"/>
                  <a:gd name="T52" fmla="*/ 35 w 105"/>
                  <a:gd name="T53" fmla="*/ 32 h 71"/>
                  <a:gd name="T54" fmla="*/ 30 w 105"/>
                  <a:gd name="T55" fmla="*/ 22 h 71"/>
                  <a:gd name="T56" fmla="*/ 18 w 105"/>
                  <a:gd name="T57" fmla="*/ 12 h 71"/>
                  <a:gd name="T58" fmla="*/ 9 w 105"/>
                  <a:gd name="T59" fmla="*/ 8 h 71"/>
                  <a:gd name="T60" fmla="*/ 0 w 105"/>
                  <a:gd name="T61" fmla="*/ 5 h 71"/>
                  <a:gd name="T62" fmla="*/ 0 w 105"/>
                  <a:gd name="T63" fmla="*/ 5 h 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5" h="71">
                    <a:moveTo>
                      <a:pt x="0" y="5"/>
                    </a:moveTo>
                    <a:lnTo>
                      <a:pt x="16" y="3"/>
                    </a:lnTo>
                    <a:lnTo>
                      <a:pt x="32" y="0"/>
                    </a:lnTo>
                    <a:lnTo>
                      <a:pt x="50" y="0"/>
                    </a:lnTo>
                    <a:lnTo>
                      <a:pt x="66" y="2"/>
                    </a:lnTo>
                    <a:lnTo>
                      <a:pt x="81" y="5"/>
                    </a:lnTo>
                    <a:lnTo>
                      <a:pt x="93" y="10"/>
                    </a:lnTo>
                    <a:lnTo>
                      <a:pt x="101" y="18"/>
                    </a:lnTo>
                    <a:lnTo>
                      <a:pt x="105" y="30"/>
                    </a:lnTo>
                    <a:lnTo>
                      <a:pt x="104" y="41"/>
                    </a:lnTo>
                    <a:lnTo>
                      <a:pt x="100" y="49"/>
                    </a:lnTo>
                    <a:lnTo>
                      <a:pt x="95" y="55"/>
                    </a:lnTo>
                    <a:lnTo>
                      <a:pt x="87" y="61"/>
                    </a:lnTo>
                    <a:lnTo>
                      <a:pt x="78" y="65"/>
                    </a:lnTo>
                    <a:lnTo>
                      <a:pt x="70" y="68"/>
                    </a:lnTo>
                    <a:lnTo>
                      <a:pt x="54" y="70"/>
                    </a:lnTo>
                    <a:lnTo>
                      <a:pt x="41" y="71"/>
                    </a:lnTo>
                    <a:lnTo>
                      <a:pt x="27" y="71"/>
                    </a:lnTo>
                    <a:lnTo>
                      <a:pt x="15" y="69"/>
                    </a:lnTo>
                    <a:lnTo>
                      <a:pt x="5" y="68"/>
                    </a:lnTo>
                    <a:lnTo>
                      <a:pt x="14" y="65"/>
                    </a:lnTo>
                    <a:lnTo>
                      <a:pt x="22" y="62"/>
                    </a:lnTo>
                    <a:lnTo>
                      <a:pt x="31" y="54"/>
                    </a:lnTo>
                    <a:lnTo>
                      <a:pt x="37" y="47"/>
                    </a:lnTo>
                    <a:lnTo>
                      <a:pt x="38" y="40"/>
                    </a:lnTo>
                    <a:lnTo>
                      <a:pt x="38" y="36"/>
                    </a:lnTo>
                    <a:lnTo>
                      <a:pt x="35" y="32"/>
                    </a:lnTo>
                    <a:lnTo>
                      <a:pt x="30" y="22"/>
                    </a:lnTo>
                    <a:lnTo>
                      <a:pt x="18" y="12"/>
                    </a:lnTo>
                    <a:lnTo>
                      <a:pt x="9" y="8"/>
                    </a:lnTo>
                    <a:lnTo>
                      <a:pt x="0" y="5"/>
                    </a:lnTo>
                    <a:close/>
                  </a:path>
                </a:pathLst>
              </a:custGeom>
              <a:solidFill>
                <a:srgbClr val="101077"/>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1005" name="Freeform 146"/>
              <p:cNvSpPr>
                <a:spLocks/>
              </p:cNvSpPr>
              <p:nvPr/>
            </p:nvSpPr>
            <p:spPr bwMode="auto">
              <a:xfrm>
                <a:off x="524" y="3108"/>
                <a:ext cx="46" cy="63"/>
              </a:xfrm>
              <a:custGeom>
                <a:avLst/>
                <a:gdLst>
                  <a:gd name="T0" fmla="*/ 13 w 46"/>
                  <a:gd name="T1" fmla="*/ 63 h 63"/>
                  <a:gd name="T2" fmla="*/ 22 w 46"/>
                  <a:gd name="T3" fmla="*/ 60 h 63"/>
                  <a:gd name="T4" fmla="*/ 30 w 46"/>
                  <a:gd name="T5" fmla="*/ 57 h 63"/>
                  <a:gd name="T6" fmla="*/ 39 w 46"/>
                  <a:gd name="T7" fmla="*/ 49 h 63"/>
                  <a:gd name="T8" fmla="*/ 45 w 46"/>
                  <a:gd name="T9" fmla="*/ 42 h 63"/>
                  <a:gd name="T10" fmla="*/ 46 w 46"/>
                  <a:gd name="T11" fmla="*/ 35 h 63"/>
                  <a:gd name="T12" fmla="*/ 46 w 46"/>
                  <a:gd name="T13" fmla="*/ 31 h 63"/>
                  <a:gd name="T14" fmla="*/ 43 w 46"/>
                  <a:gd name="T15" fmla="*/ 27 h 63"/>
                  <a:gd name="T16" fmla="*/ 38 w 46"/>
                  <a:gd name="T17" fmla="*/ 17 h 63"/>
                  <a:gd name="T18" fmla="*/ 26 w 46"/>
                  <a:gd name="T19" fmla="*/ 7 h 63"/>
                  <a:gd name="T20" fmla="*/ 17 w 46"/>
                  <a:gd name="T21" fmla="*/ 3 h 63"/>
                  <a:gd name="T22" fmla="*/ 8 w 46"/>
                  <a:gd name="T23" fmla="*/ 0 h 63"/>
                  <a:gd name="T24" fmla="*/ 19 w 46"/>
                  <a:gd name="T25" fmla="*/ 14 h 63"/>
                  <a:gd name="T26" fmla="*/ 23 w 46"/>
                  <a:gd name="T27" fmla="*/ 22 h 63"/>
                  <a:gd name="T28" fmla="*/ 24 w 46"/>
                  <a:gd name="T29" fmla="*/ 29 h 63"/>
                  <a:gd name="T30" fmla="*/ 23 w 46"/>
                  <a:gd name="T31" fmla="*/ 37 h 63"/>
                  <a:gd name="T32" fmla="*/ 19 w 46"/>
                  <a:gd name="T33" fmla="*/ 43 h 63"/>
                  <a:gd name="T34" fmla="*/ 11 w 46"/>
                  <a:gd name="T35" fmla="*/ 49 h 63"/>
                  <a:gd name="T36" fmla="*/ 0 w 46"/>
                  <a:gd name="T37" fmla="*/ 55 h 63"/>
                  <a:gd name="T38" fmla="*/ 13 w 46"/>
                  <a:gd name="T39" fmla="*/ 63 h 6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6" h="63">
                    <a:moveTo>
                      <a:pt x="13" y="63"/>
                    </a:moveTo>
                    <a:lnTo>
                      <a:pt x="22" y="60"/>
                    </a:lnTo>
                    <a:lnTo>
                      <a:pt x="30" y="57"/>
                    </a:lnTo>
                    <a:lnTo>
                      <a:pt x="39" y="49"/>
                    </a:lnTo>
                    <a:lnTo>
                      <a:pt x="45" y="42"/>
                    </a:lnTo>
                    <a:lnTo>
                      <a:pt x="46" y="35"/>
                    </a:lnTo>
                    <a:lnTo>
                      <a:pt x="46" y="31"/>
                    </a:lnTo>
                    <a:lnTo>
                      <a:pt x="43" y="27"/>
                    </a:lnTo>
                    <a:lnTo>
                      <a:pt x="38" y="17"/>
                    </a:lnTo>
                    <a:lnTo>
                      <a:pt x="26" y="7"/>
                    </a:lnTo>
                    <a:lnTo>
                      <a:pt x="17" y="3"/>
                    </a:lnTo>
                    <a:lnTo>
                      <a:pt x="8" y="0"/>
                    </a:lnTo>
                    <a:lnTo>
                      <a:pt x="19" y="14"/>
                    </a:lnTo>
                    <a:lnTo>
                      <a:pt x="23" y="22"/>
                    </a:lnTo>
                    <a:lnTo>
                      <a:pt x="24" y="29"/>
                    </a:lnTo>
                    <a:lnTo>
                      <a:pt x="23" y="37"/>
                    </a:lnTo>
                    <a:lnTo>
                      <a:pt x="19" y="43"/>
                    </a:lnTo>
                    <a:lnTo>
                      <a:pt x="11" y="49"/>
                    </a:lnTo>
                    <a:lnTo>
                      <a:pt x="0" y="55"/>
                    </a:lnTo>
                    <a:lnTo>
                      <a:pt x="13" y="63"/>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1006" name="Freeform 147"/>
              <p:cNvSpPr>
                <a:spLocks/>
              </p:cNvSpPr>
              <p:nvPr/>
            </p:nvSpPr>
            <p:spPr bwMode="auto">
              <a:xfrm>
                <a:off x="428" y="3096"/>
                <a:ext cx="120" cy="67"/>
              </a:xfrm>
              <a:custGeom>
                <a:avLst/>
                <a:gdLst>
                  <a:gd name="T0" fmla="*/ 96 w 120"/>
                  <a:gd name="T1" fmla="*/ 67 h 67"/>
                  <a:gd name="T2" fmla="*/ 107 w 120"/>
                  <a:gd name="T3" fmla="*/ 61 h 67"/>
                  <a:gd name="T4" fmla="*/ 115 w 120"/>
                  <a:gd name="T5" fmla="*/ 55 h 67"/>
                  <a:gd name="T6" fmla="*/ 119 w 120"/>
                  <a:gd name="T7" fmla="*/ 49 h 67"/>
                  <a:gd name="T8" fmla="*/ 120 w 120"/>
                  <a:gd name="T9" fmla="*/ 41 h 67"/>
                  <a:gd name="T10" fmla="*/ 119 w 120"/>
                  <a:gd name="T11" fmla="*/ 34 h 67"/>
                  <a:gd name="T12" fmla="*/ 115 w 120"/>
                  <a:gd name="T13" fmla="*/ 26 h 67"/>
                  <a:gd name="T14" fmla="*/ 104 w 120"/>
                  <a:gd name="T15" fmla="*/ 12 h 67"/>
                  <a:gd name="T16" fmla="*/ 91 w 120"/>
                  <a:gd name="T17" fmla="*/ 5 h 67"/>
                  <a:gd name="T18" fmla="*/ 73 w 120"/>
                  <a:gd name="T19" fmla="*/ 1 h 67"/>
                  <a:gd name="T20" fmla="*/ 55 w 120"/>
                  <a:gd name="T21" fmla="*/ 0 h 67"/>
                  <a:gd name="T22" fmla="*/ 38 w 120"/>
                  <a:gd name="T23" fmla="*/ 3 h 67"/>
                  <a:gd name="T24" fmla="*/ 22 w 120"/>
                  <a:gd name="T25" fmla="*/ 9 h 67"/>
                  <a:gd name="T26" fmla="*/ 13 w 120"/>
                  <a:gd name="T27" fmla="*/ 12 h 67"/>
                  <a:gd name="T28" fmla="*/ 7 w 120"/>
                  <a:gd name="T29" fmla="*/ 15 h 67"/>
                  <a:gd name="T30" fmla="*/ 3 w 120"/>
                  <a:gd name="T31" fmla="*/ 19 h 67"/>
                  <a:gd name="T32" fmla="*/ 1 w 120"/>
                  <a:gd name="T33" fmla="*/ 23 h 67"/>
                  <a:gd name="T34" fmla="*/ 1 w 120"/>
                  <a:gd name="T35" fmla="*/ 26 h 67"/>
                  <a:gd name="T36" fmla="*/ 7 w 120"/>
                  <a:gd name="T37" fmla="*/ 31 h 67"/>
                  <a:gd name="T38" fmla="*/ 1 w 120"/>
                  <a:gd name="T39" fmla="*/ 34 h 67"/>
                  <a:gd name="T40" fmla="*/ 0 w 120"/>
                  <a:gd name="T41" fmla="*/ 37 h 67"/>
                  <a:gd name="T42" fmla="*/ 0 w 120"/>
                  <a:gd name="T43" fmla="*/ 40 h 67"/>
                  <a:gd name="T44" fmla="*/ 0 w 120"/>
                  <a:gd name="T45" fmla="*/ 42 h 67"/>
                  <a:gd name="T46" fmla="*/ 7 w 120"/>
                  <a:gd name="T47" fmla="*/ 47 h 67"/>
                  <a:gd name="T48" fmla="*/ 9 w 120"/>
                  <a:gd name="T49" fmla="*/ 47 h 67"/>
                  <a:gd name="T50" fmla="*/ 13 w 120"/>
                  <a:gd name="T51" fmla="*/ 46 h 67"/>
                  <a:gd name="T52" fmla="*/ 12 w 120"/>
                  <a:gd name="T53" fmla="*/ 49 h 67"/>
                  <a:gd name="T54" fmla="*/ 11 w 120"/>
                  <a:gd name="T55" fmla="*/ 51 h 67"/>
                  <a:gd name="T56" fmla="*/ 13 w 120"/>
                  <a:gd name="T57" fmla="*/ 56 h 67"/>
                  <a:gd name="T58" fmla="*/ 19 w 120"/>
                  <a:gd name="T59" fmla="*/ 57 h 67"/>
                  <a:gd name="T60" fmla="*/ 23 w 120"/>
                  <a:gd name="T61" fmla="*/ 56 h 67"/>
                  <a:gd name="T62" fmla="*/ 26 w 120"/>
                  <a:gd name="T63" fmla="*/ 54 h 67"/>
                  <a:gd name="T64" fmla="*/ 24 w 120"/>
                  <a:gd name="T65" fmla="*/ 59 h 67"/>
                  <a:gd name="T66" fmla="*/ 27 w 120"/>
                  <a:gd name="T67" fmla="*/ 63 h 67"/>
                  <a:gd name="T68" fmla="*/ 35 w 120"/>
                  <a:gd name="T69" fmla="*/ 65 h 67"/>
                  <a:gd name="T70" fmla="*/ 45 w 120"/>
                  <a:gd name="T71" fmla="*/ 63 h 67"/>
                  <a:gd name="T72" fmla="*/ 58 w 120"/>
                  <a:gd name="T73" fmla="*/ 61 h 67"/>
                  <a:gd name="T74" fmla="*/ 73 w 120"/>
                  <a:gd name="T75" fmla="*/ 61 h 67"/>
                  <a:gd name="T76" fmla="*/ 88 w 120"/>
                  <a:gd name="T77" fmla="*/ 63 h 67"/>
                  <a:gd name="T78" fmla="*/ 93 w 120"/>
                  <a:gd name="T79" fmla="*/ 65 h 67"/>
                  <a:gd name="T80" fmla="*/ 96 w 120"/>
                  <a:gd name="T81" fmla="*/ 67 h 67"/>
                  <a:gd name="T82" fmla="*/ 96 w 120"/>
                  <a:gd name="T83" fmla="*/ 67 h 6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0" h="67">
                    <a:moveTo>
                      <a:pt x="96" y="67"/>
                    </a:moveTo>
                    <a:lnTo>
                      <a:pt x="107" y="61"/>
                    </a:lnTo>
                    <a:lnTo>
                      <a:pt x="115" y="55"/>
                    </a:lnTo>
                    <a:lnTo>
                      <a:pt x="119" y="49"/>
                    </a:lnTo>
                    <a:lnTo>
                      <a:pt x="120" y="41"/>
                    </a:lnTo>
                    <a:lnTo>
                      <a:pt x="119" y="34"/>
                    </a:lnTo>
                    <a:lnTo>
                      <a:pt x="115" y="26"/>
                    </a:lnTo>
                    <a:lnTo>
                      <a:pt x="104" y="12"/>
                    </a:lnTo>
                    <a:lnTo>
                      <a:pt x="91" y="5"/>
                    </a:lnTo>
                    <a:lnTo>
                      <a:pt x="73" y="1"/>
                    </a:lnTo>
                    <a:lnTo>
                      <a:pt x="55" y="0"/>
                    </a:lnTo>
                    <a:lnTo>
                      <a:pt x="38" y="3"/>
                    </a:lnTo>
                    <a:lnTo>
                      <a:pt x="22" y="9"/>
                    </a:lnTo>
                    <a:lnTo>
                      <a:pt x="13" y="12"/>
                    </a:lnTo>
                    <a:lnTo>
                      <a:pt x="7" y="15"/>
                    </a:lnTo>
                    <a:lnTo>
                      <a:pt x="3" y="19"/>
                    </a:lnTo>
                    <a:lnTo>
                      <a:pt x="1" y="23"/>
                    </a:lnTo>
                    <a:lnTo>
                      <a:pt x="1" y="26"/>
                    </a:lnTo>
                    <a:lnTo>
                      <a:pt x="7" y="31"/>
                    </a:lnTo>
                    <a:lnTo>
                      <a:pt x="1" y="34"/>
                    </a:lnTo>
                    <a:lnTo>
                      <a:pt x="0" y="37"/>
                    </a:lnTo>
                    <a:lnTo>
                      <a:pt x="0" y="40"/>
                    </a:lnTo>
                    <a:lnTo>
                      <a:pt x="0" y="42"/>
                    </a:lnTo>
                    <a:lnTo>
                      <a:pt x="7" y="47"/>
                    </a:lnTo>
                    <a:lnTo>
                      <a:pt x="9" y="47"/>
                    </a:lnTo>
                    <a:lnTo>
                      <a:pt x="13" y="46"/>
                    </a:lnTo>
                    <a:lnTo>
                      <a:pt x="12" y="49"/>
                    </a:lnTo>
                    <a:lnTo>
                      <a:pt x="11" y="51"/>
                    </a:lnTo>
                    <a:lnTo>
                      <a:pt x="13" y="56"/>
                    </a:lnTo>
                    <a:lnTo>
                      <a:pt x="19" y="57"/>
                    </a:lnTo>
                    <a:lnTo>
                      <a:pt x="23" y="56"/>
                    </a:lnTo>
                    <a:lnTo>
                      <a:pt x="26" y="54"/>
                    </a:lnTo>
                    <a:lnTo>
                      <a:pt x="24" y="59"/>
                    </a:lnTo>
                    <a:lnTo>
                      <a:pt x="27" y="63"/>
                    </a:lnTo>
                    <a:lnTo>
                      <a:pt x="35" y="65"/>
                    </a:lnTo>
                    <a:lnTo>
                      <a:pt x="45" y="63"/>
                    </a:lnTo>
                    <a:lnTo>
                      <a:pt x="58" y="61"/>
                    </a:lnTo>
                    <a:lnTo>
                      <a:pt x="73" y="61"/>
                    </a:lnTo>
                    <a:lnTo>
                      <a:pt x="88" y="63"/>
                    </a:lnTo>
                    <a:lnTo>
                      <a:pt x="93" y="65"/>
                    </a:lnTo>
                    <a:lnTo>
                      <a:pt x="96" y="67"/>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1007" name="Freeform 148"/>
              <p:cNvSpPr>
                <a:spLocks/>
              </p:cNvSpPr>
              <p:nvPr/>
            </p:nvSpPr>
            <p:spPr bwMode="auto">
              <a:xfrm>
                <a:off x="454" y="3137"/>
                <a:ext cx="25" cy="13"/>
              </a:xfrm>
              <a:custGeom>
                <a:avLst/>
                <a:gdLst>
                  <a:gd name="T0" fmla="*/ 0 w 25"/>
                  <a:gd name="T1" fmla="*/ 13 h 13"/>
                  <a:gd name="T2" fmla="*/ 14 w 25"/>
                  <a:gd name="T3" fmla="*/ 6 h 13"/>
                  <a:gd name="T4" fmla="*/ 20 w 25"/>
                  <a:gd name="T5" fmla="*/ 2 h 13"/>
                  <a:gd name="T6" fmla="*/ 25 w 25"/>
                  <a:gd name="T7" fmla="*/ 0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3">
                    <a:moveTo>
                      <a:pt x="0" y="13"/>
                    </a:moveTo>
                    <a:lnTo>
                      <a:pt x="14" y="6"/>
                    </a:lnTo>
                    <a:lnTo>
                      <a:pt x="20" y="2"/>
                    </a:lnTo>
                    <a:lnTo>
                      <a:pt x="25"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1008" name="Freeform 149"/>
              <p:cNvSpPr>
                <a:spLocks/>
              </p:cNvSpPr>
              <p:nvPr/>
            </p:nvSpPr>
            <p:spPr bwMode="auto">
              <a:xfrm>
                <a:off x="441" y="3127"/>
                <a:ext cx="25" cy="15"/>
              </a:xfrm>
              <a:custGeom>
                <a:avLst/>
                <a:gdLst>
                  <a:gd name="T0" fmla="*/ 0 w 25"/>
                  <a:gd name="T1" fmla="*/ 15 h 15"/>
                  <a:gd name="T2" fmla="*/ 7 w 25"/>
                  <a:gd name="T3" fmla="*/ 10 h 15"/>
                  <a:gd name="T4" fmla="*/ 14 w 25"/>
                  <a:gd name="T5" fmla="*/ 6 h 15"/>
                  <a:gd name="T6" fmla="*/ 21 w 25"/>
                  <a:gd name="T7" fmla="*/ 2 h 15"/>
                  <a:gd name="T8" fmla="*/ 25 w 25"/>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5">
                    <a:moveTo>
                      <a:pt x="0" y="15"/>
                    </a:moveTo>
                    <a:lnTo>
                      <a:pt x="7" y="10"/>
                    </a:lnTo>
                    <a:lnTo>
                      <a:pt x="14" y="6"/>
                    </a:lnTo>
                    <a:lnTo>
                      <a:pt x="21" y="2"/>
                    </a:lnTo>
                    <a:lnTo>
                      <a:pt x="25"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1009" name="Freeform 150"/>
              <p:cNvSpPr>
                <a:spLocks/>
              </p:cNvSpPr>
              <p:nvPr/>
            </p:nvSpPr>
            <p:spPr bwMode="auto">
              <a:xfrm>
                <a:off x="435" y="3118"/>
                <a:ext cx="19" cy="9"/>
              </a:xfrm>
              <a:custGeom>
                <a:avLst/>
                <a:gdLst>
                  <a:gd name="T0" fmla="*/ 0 w 19"/>
                  <a:gd name="T1" fmla="*/ 9 h 9"/>
                  <a:gd name="T2" fmla="*/ 9 w 19"/>
                  <a:gd name="T3" fmla="*/ 3 h 9"/>
                  <a:gd name="T4" fmla="*/ 19 w 19"/>
                  <a:gd name="T5" fmla="*/ 0 h 9"/>
                  <a:gd name="T6" fmla="*/ 0 60000 65536"/>
                  <a:gd name="T7" fmla="*/ 0 60000 65536"/>
                  <a:gd name="T8" fmla="*/ 0 60000 65536"/>
                </a:gdLst>
                <a:ahLst/>
                <a:cxnLst>
                  <a:cxn ang="T6">
                    <a:pos x="T0" y="T1"/>
                  </a:cxn>
                  <a:cxn ang="T7">
                    <a:pos x="T2" y="T3"/>
                  </a:cxn>
                  <a:cxn ang="T8">
                    <a:pos x="T4" y="T5"/>
                  </a:cxn>
                </a:cxnLst>
                <a:rect l="0" t="0" r="r" b="b"/>
                <a:pathLst>
                  <a:path w="19" h="9">
                    <a:moveTo>
                      <a:pt x="0" y="9"/>
                    </a:moveTo>
                    <a:lnTo>
                      <a:pt x="9" y="3"/>
                    </a:lnTo>
                    <a:lnTo>
                      <a:pt x="19"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grpSp>
        <p:sp>
          <p:nvSpPr>
            <p:cNvPr id="687" name="Rectangle 151"/>
            <p:cNvSpPr>
              <a:spLocks noChangeArrowheads="1"/>
            </p:cNvSpPr>
            <p:nvPr/>
          </p:nvSpPr>
          <p:spPr bwMode="auto">
            <a:xfrm>
              <a:off x="741" y="2536"/>
              <a:ext cx="494" cy="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688" name="Rectangle 152"/>
            <p:cNvSpPr>
              <a:spLocks noChangeArrowheads="1"/>
            </p:cNvSpPr>
            <p:nvPr/>
          </p:nvSpPr>
          <p:spPr bwMode="auto">
            <a:xfrm>
              <a:off x="857" y="2573"/>
              <a:ext cx="184"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a:solidFill>
                    <a:srgbClr val="3333CC"/>
                  </a:solidFill>
                  <a:latin typeface="HG創英角ﾎﾟｯﾌﾟ体" pitchFamily="49" charset="-128"/>
                  <a:ea typeface="HG丸ｺﾞｼｯｸM-PRO" pitchFamily="50" charset="-128"/>
                </a:rPr>
                <a:t>問題</a:t>
              </a:r>
              <a:endParaRPr lang="ja-JP" altLang="en-US" sz="1000">
                <a:latin typeface="Times New Roman" pitchFamily="18" charset="0"/>
                <a:ea typeface="HG丸ｺﾞｼｯｸM-PRO" pitchFamily="50" charset="-128"/>
              </a:endParaRPr>
            </a:p>
          </p:txBody>
        </p:sp>
        <p:grpSp>
          <p:nvGrpSpPr>
            <p:cNvPr id="689" name="Group 153"/>
            <p:cNvGrpSpPr>
              <a:grpSpLocks/>
            </p:cNvGrpSpPr>
            <p:nvPr/>
          </p:nvGrpSpPr>
          <p:grpSpPr bwMode="auto">
            <a:xfrm>
              <a:off x="412" y="2154"/>
              <a:ext cx="1082" cy="983"/>
              <a:chOff x="252" y="2947"/>
              <a:chExt cx="1082" cy="983"/>
            </a:xfrm>
          </p:grpSpPr>
          <p:sp>
            <p:nvSpPr>
              <p:cNvPr id="836" name="Freeform 154"/>
              <p:cNvSpPr>
                <a:spLocks/>
              </p:cNvSpPr>
              <p:nvPr/>
            </p:nvSpPr>
            <p:spPr bwMode="auto">
              <a:xfrm>
                <a:off x="418" y="3886"/>
                <a:ext cx="148" cy="44"/>
              </a:xfrm>
              <a:custGeom>
                <a:avLst/>
                <a:gdLst>
                  <a:gd name="T0" fmla="*/ 0 w 148"/>
                  <a:gd name="T1" fmla="*/ 13 h 44"/>
                  <a:gd name="T2" fmla="*/ 3 w 148"/>
                  <a:gd name="T3" fmla="*/ 19 h 44"/>
                  <a:gd name="T4" fmla="*/ 7 w 148"/>
                  <a:gd name="T5" fmla="*/ 27 h 44"/>
                  <a:gd name="T6" fmla="*/ 13 w 148"/>
                  <a:gd name="T7" fmla="*/ 33 h 44"/>
                  <a:gd name="T8" fmla="*/ 21 w 148"/>
                  <a:gd name="T9" fmla="*/ 39 h 44"/>
                  <a:gd name="T10" fmla="*/ 30 w 148"/>
                  <a:gd name="T11" fmla="*/ 43 h 44"/>
                  <a:gd name="T12" fmla="*/ 42 w 148"/>
                  <a:gd name="T13" fmla="*/ 44 h 44"/>
                  <a:gd name="T14" fmla="*/ 49 w 148"/>
                  <a:gd name="T15" fmla="*/ 43 h 44"/>
                  <a:gd name="T16" fmla="*/ 56 w 148"/>
                  <a:gd name="T17" fmla="*/ 41 h 44"/>
                  <a:gd name="T18" fmla="*/ 64 w 148"/>
                  <a:gd name="T19" fmla="*/ 38 h 44"/>
                  <a:gd name="T20" fmla="*/ 72 w 148"/>
                  <a:gd name="T21" fmla="*/ 33 h 44"/>
                  <a:gd name="T22" fmla="*/ 86 w 148"/>
                  <a:gd name="T23" fmla="*/ 35 h 44"/>
                  <a:gd name="T24" fmla="*/ 101 w 148"/>
                  <a:gd name="T25" fmla="*/ 35 h 44"/>
                  <a:gd name="T26" fmla="*/ 115 w 148"/>
                  <a:gd name="T27" fmla="*/ 35 h 44"/>
                  <a:gd name="T28" fmla="*/ 129 w 148"/>
                  <a:gd name="T29" fmla="*/ 33 h 44"/>
                  <a:gd name="T30" fmla="*/ 140 w 148"/>
                  <a:gd name="T31" fmla="*/ 29 h 44"/>
                  <a:gd name="T32" fmla="*/ 146 w 148"/>
                  <a:gd name="T33" fmla="*/ 22 h 44"/>
                  <a:gd name="T34" fmla="*/ 148 w 148"/>
                  <a:gd name="T35" fmla="*/ 17 h 44"/>
                  <a:gd name="T36" fmla="*/ 148 w 148"/>
                  <a:gd name="T37" fmla="*/ 13 h 44"/>
                  <a:gd name="T38" fmla="*/ 146 w 148"/>
                  <a:gd name="T39" fmla="*/ 6 h 44"/>
                  <a:gd name="T40" fmla="*/ 142 w 148"/>
                  <a:gd name="T41" fmla="*/ 0 h 44"/>
                  <a:gd name="T42" fmla="*/ 138 w 148"/>
                  <a:gd name="T43" fmla="*/ 3 h 44"/>
                  <a:gd name="T44" fmla="*/ 132 w 148"/>
                  <a:gd name="T45" fmla="*/ 6 h 44"/>
                  <a:gd name="T46" fmla="*/ 114 w 148"/>
                  <a:gd name="T47" fmla="*/ 15 h 44"/>
                  <a:gd name="T48" fmla="*/ 105 w 148"/>
                  <a:gd name="T49" fmla="*/ 17 h 44"/>
                  <a:gd name="T50" fmla="*/ 95 w 148"/>
                  <a:gd name="T51" fmla="*/ 18 h 44"/>
                  <a:gd name="T52" fmla="*/ 87 w 148"/>
                  <a:gd name="T53" fmla="*/ 18 h 44"/>
                  <a:gd name="T54" fmla="*/ 80 w 148"/>
                  <a:gd name="T55" fmla="*/ 15 h 44"/>
                  <a:gd name="T56" fmla="*/ 72 w 148"/>
                  <a:gd name="T57" fmla="*/ 17 h 44"/>
                  <a:gd name="T58" fmla="*/ 63 w 148"/>
                  <a:gd name="T59" fmla="*/ 19 h 44"/>
                  <a:gd name="T60" fmla="*/ 41 w 148"/>
                  <a:gd name="T61" fmla="*/ 21 h 44"/>
                  <a:gd name="T62" fmla="*/ 30 w 148"/>
                  <a:gd name="T63" fmla="*/ 21 h 44"/>
                  <a:gd name="T64" fmla="*/ 19 w 148"/>
                  <a:gd name="T65" fmla="*/ 20 h 44"/>
                  <a:gd name="T66" fmla="*/ 10 w 148"/>
                  <a:gd name="T67" fmla="*/ 18 h 44"/>
                  <a:gd name="T68" fmla="*/ 0 w 148"/>
                  <a:gd name="T69" fmla="*/ 13 h 44"/>
                  <a:gd name="T70" fmla="*/ 0 w 148"/>
                  <a:gd name="T71" fmla="*/ 13 h 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8" h="44">
                    <a:moveTo>
                      <a:pt x="0" y="13"/>
                    </a:moveTo>
                    <a:lnTo>
                      <a:pt x="3" y="19"/>
                    </a:lnTo>
                    <a:lnTo>
                      <a:pt x="7" y="27"/>
                    </a:lnTo>
                    <a:lnTo>
                      <a:pt x="13" y="33"/>
                    </a:lnTo>
                    <a:lnTo>
                      <a:pt x="21" y="39"/>
                    </a:lnTo>
                    <a:lnTo>
                      <a:pt x="30" y="43"/>
                    </a:lnTo>
                    <a:lnTo>
                      <a:pt x="42" y="44"/>
                    </a:lnTo>
                    <a:lnTo>
                      <a:pt x="49" y="43"/>
                    </a:lnTo>
                    <a:lnTo>
                      <a:pt x="56" y="41"/>
                    </a:lnTo>
                    <a:lnTo>
                      <a:pt x="64" y="38"/>
                    </a:lnTo>
                    <a:lnTo>
                      <a:pt x="72" y="33"/>
                    </a:lnTo>
                    <a:lnTo>
                      <a:pt x="86" y="35"/>
                    </a:lnTo>
                    <a:lnTo>
                      <a:pt x="101" y="35"/>
                    </a:lnTo>
                    <a:lnTo>
                      <a:pt x="115" y="35"/>
                    </a:lnTo>
                    <a:lnTo>
                      <a:pt x="129" y="33"/>
                    </a:lnTo>
                    <a:lnTo>
                      <a:pt x="140" y="29"/>
                    </a:lnTo>
                    <a:lnTo>
                      <a:pt x="146" y="22"/>
                    </a:lnTo>
                    <a:lnTo>
                      <a:pt x="148" y="17"/>
                    </a:lnTo>
                    <a:lnTo>
                      <a:pt x="148" y="13"/>
                    </a:lnTo>
                    <a:lnTo>
                      <a:pt x="146" y="6"/>
                    </a:lnTo>
                    <a:lnTo>
                      <a:pt x="142" y="0"/>
                    </a:lnTo>
                    <a:lnTo>
                      <a:pt x="138" y="3"/>
                    </a:lnTo>
                    <a:lnTo>
                      <a:pt x="132" y="6"/>
                    </a:lnTo>
                    <a:lnTo>
                      <a:pt x="114" y="15"/>
                    </a:lnTo>
                    <a:lnTo>
                      <a:pt x="105" y="17"/>
                    </a:lnTo>
                    <a:lnTo>
                      <a:pt x="95" y="18"/>
                    </a:lnTo>
                    <a:lnTo>
                      <a:pt x="87" y="18"/>
                    </a:lnTo>
                    <a:lnTo>
                      <a:pt x="80" y="15"/>
                    </a:lnTo>
                    <a:lnTo>
                      <a:pt x="72" y="17"/>
                    </a:lnTo>
                    <a:lnTo>
                      <a:pt x="63" y="19"/>
                    </a:lnTo>
                    <a:lnTo>
                      <a:pt x="41" y="21"/>
                    </a:lnTo>
                    <a:lnTo>
                      <a:pt x="30" y="21"/>
                    </a:lnTo>
                    <a:lnTo>
                      <a:pt x="19" y="20"/>
                    </a:lnTo>
                    <a:lnTo>
                      <a:pt x="10" y="18"/>
                    </a:lnTo>
                    <a:lnTo>
                      <a:pt x="0" y="13"/>
                    </a:lnTo>
                    <a:close/>
                  </a:path>
                </a:pathLst>
              </a:custGeom>
              <a:solidFill>
                <a:srgbClr val="7F1E02"/>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37" name="Freeform 155"/>
              <p:cNvSpPr>
                <a:spLocks/>
              </p:cNvSpPr>
              <p:nvPr/>
            </p:nvSpPr>
            <p:spPr bwMode="auto">
              <a:xfrm>
                <a:off x="490" y="3901"/>
                <a:ext cx="8" cy="18"/>
              </a:xfrm>
              <a:custGeom>
                <a:avLst/>
                <a:gdLst>
                  <a:gd name="T0" fmla="*/ 0 w 8"/>
                  <a:gd name="T1" fmla="*/ 18 h 18"/>
                  <a:gd name="T2" fmla="*/ 4 w 8"/>
                  <a:gd name="T3" fmla="*/ 15 h 18"/>
                  <a:gd name="T4" fmla="*/ 7 w 8"/>
                  <a:gd name="T5" fmla="*/ 10 h 18"/>
                  <a:gd name="T6" fmla="*/ 8 w 8"/>
                  <a:gd name="T7" fmla="*/ 6 h 18"/>
                  <a:gd name="T8" fmla="*/ 8 w 8"/>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8">
                    <a:moveTo>
                      <a:pt x="0" y="18"/>
                    </a:moveTo>
                    <a:lnTo>
                      <a:pt x="4" y="15"/>
                    </a:lnTo>
                    <a:lnTo>
                      <a:pt x="7" y="10"/>
                    </a:lnTo>
                    <a:lnTo>
                      <a:pt x="8" y="6"/>
                    </a:lnTo>
                    <a:lnTo>
                      <a:pt x="8"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38" name="Freeform 156"/>
              <p:cNvSpPr>
                <a:spLocks/>
              </p:cNvSpPr>
              <p:nvPr/>
            </p:nvSpPr>
            <p:spPr bwMode="auto">
              <a:xfrm>
                <a:off x="418" y="3828"/>
                <a:ext cx="146" cy="79"/>
              </a:xfrm>
              <a:custGeom>
                <a:avLst/>
                <a:gdLst>
                  <a:gd name="T0" fmla="*/ 142 w 146"/>
                  <a:gd name="T1" fmla="*/ 58 h 79"/>
                  <a:gd name="T2" fmla="*/ 138 w 146"/>
                  <a:gd name="T3" fmla="*/ 61 h 79"/>
                  <a:gd name="T4" fmla="*/ 132 w 146"/>
                  <a:gd name="T5" fmla="*/ 64 h 79"/>
                  <a:gd name="T6" fmla="*/ 114 w 146"/>
                  <a:gd name="T7" fmla="*/ 73 h 79"/>
                  <a:gd name="T8" fmla="*/ 105 w 146"/>
                  <a:gd name="T9" fmla="*/ 75 h 79"/>
                  <a:gd name="T10" fmla="*/ 95 w 146"/>
                  <a:gd name="T11" fmla="*/ 76 h 79"/>
                  <a:gd name="T12" fmla="*/ 87 w 146"/>
                  <a:gd name="T13" fmla="*/ 76 h 79"/>
                  <a:gd name="T14" fmla="*/ 80 w 146"/>
                  <a:gd name="T15" fmla="*/ 73 h 79"/>
                  <a:gd name="T16" fmla="*/ 72 w 146"/>
                  <a:gd name="T17" fmla="*/ 75 h 79"/>
                  <a:gd name="T18" fmla="*/ 63 w 146"/>
                  <a:gd name="T19" fmla="*/ 77 h 79"/>
                  <a:gd name="T20" fmla="*/ 41 w 146"/>
                  <a:gd name="T21" fmla="*/ 79 h 79"/>
                  <a:gd name="T22" fmla="*/ 30 w 146"/>
                  <a:gd name="T23" fmla="*/ 79 h 79"/>
                  <a:gd name="T24" fmla="*/ 19 w 146"/>
                  <a:gd name="T25" fmla="*/ 78 h 79"/>
                  <a:gd name="T26" fmla="*/ 10 w 146"/>
                  <a:gd name="T27" fmla="*/ 76 h 79"/>
                  <a:gd name="T28" fmla="*/ 0 w 146"/>
                  <a:gd name="T29" fmla="*/ 71 h 79"/>
                  <a:gd name="T30" fmla="*/ 0 w 146"/>
                  <a:gd name="T31" fmla="*/ 63 h 79"/>
                  <a:gd name="T32" fmla="*/ 0 w 146"/>
                  <a:gd name="T33" fmla="*/ 54 h 79"/>
                  <a:gd name="T34" fmla="*/ 2 w 146"/>
                  <a:gd name="T35" fmla="*/ 33 h 79"/>
                  <a:gd name="T36" fmla="*/ 3 w 146"/>
                  <a:gd name="T37" fmla="*/ 22 h 79"/>
                  <a:gd name="T38" fmla="*/ 5 w 146"/>
                  <a:gd name="T39" fmla="*/ 14 h 79"/>
                  <a:gd name="T40" fmla="*/ 6 w 146"/>
                  <a:gd name="T41" fmla="*/ 6 h 79"/>
                  <a:gd name="T42" fmla="*/ 7 w 146"/>
                  <a:gd name="T43" fmla="*/ 0 h 79"/>
                  <a:gd name="T44" fmla="*/ 32 w 146"/>
                  <a:gd name="T45" fmla="*/ 2 h 79"/>
                  <a:gd name="T46" fmla="*/ 53 w 146"/>
                  <a:gd name="T47" fmla="*/ 3 h 79"/>
                  <a:gd name="T48" fmla="*/ 72 w 146"/>
                  <a:gd name="T49" fmla="*/ 4 h 79"/>
                  <a:gd name="T50" fmla="*/ 88 w 146"/>
                  <a:gd name="T51" fmla="*/ 5 h 79"/>
                  <a:gd name="T52" fmla="*/ 102 w 146"/>
                  <a:gd name="T53" fmla="*/ 6 h 79"/>
                  <a:gd name="T54" fmla="*/ 113 w 146"/>
                  <a:gd name="T55" fmla="*/ 6 h 79"/>
                  <a:gd name="T56" fmla="*/ 122 w 146"/>
                  <a:gd name="T57" fmla="*/ 7 h 79"/>
                  <a:gd name="T58" fmla="*/ 129 w 146"/>
                  <a:gd name="T59" fmla="*/ 8 h 79"/>
                  <a:gd name="T60" fmla="*/ 136 w 146"/>
                  <a:gd name="T61" fmla="*/ 8 h 79"/>
                  <a:gd name="T62" fmla="*/ 140 w 146"/>
                  <a:gd name="T63" fmla="*/ 8 h 79"/>
                  <a:gd name="T64" fmla="*/ 145 w 146"/>
                  <a:gd name="T65" fmla="*/ 8 h 79"/>
                  <a:gd name="T66" fmla="*/ 146 w 146"/>
                  <a:gd name="T67" fmla="*/ 8 h 79"/>
                  <a:gd name="T68" fmla="*/ 146 w 146"/>
                  <a:gd name="T69" fmla="*/ 8 h 79"/>
                  <a:gd name="T70" fmla="*/ 144 w 146"/>
                  <a:gd name="T71" fmla="*/ 21 h 79"/>
                  <a:gd name="T72" fmla="*/ 141 w 146"/>
                  <a:gd name="T73" fmla="*/ 34 h 79"/>
                  <a:gd name="T74" fmla="*/ 141 w 146"/>
                  <a:gd name="T75" fmla="*/ 48 h 79"/>
                  <a:gd name="T76" fmla="*/ 142 w 146"/>
                  <a:gd name="T77" fmla="*/ 58 h 79"/>
                  <a:gd name="T78" fmla="*/ 142 w 146"/>
                  <a:gd name="T79" fmla="*/ 58 h 7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6" h="79">
                    <a:moveTo>
                      <a:pt x="142" y="58"/>
                    </a:moveTo>
                    <a:lnTo>
                      <a:pt x="138" y="61"/>
                    </a:lnTo>
                    <a:lnTo>
                      <a:pt x="132" y="64"/>
                    </a:lnTo>
                    <a:lnTo>
                      <a:pt x="114" y="73"/>
                    </a:lnTo>
                    <a:lnTo>
                      <a:pt x="105" y="75"/>
                    </a:lnTo>
                    <a:lnTo>
                      <a:pt x="95" y="76"/>
                    </a:lnTo>
                    <a:lnTo>
                      <a:pt x="87" y="76"/>
                    </a:lnTo>
                    <a:lnTo>
                      <a:pt x="80" y="73"/>
                    </a:lnTo>
                    <a:lnTo>
                      <a:pt x="72" y="75"/>
                    </a:lnTo>
                    <a:lnTo>
                      <a:pt x="63" y="77"/>
                    </a:lnTo>
                    <a:lnTo>
                      <a:pt x="41" y="79"/>
                    </a:lnTo>
                    <a:lnTo>
                      <a:pt x="30" y="79"/>
                    </a:lnTo>
                    <a:lnTo>
                      <a:pt x="19" y="78"/>
                    </a:lnTo>
                    <a:lnTo>
                      <a:pt x="10" y="76"/>
                    </a:lnTo>
                    <a:lnTo>
                      <a:pt x="0" y="71"/>
                    </a:lnTo>
                    <a:lnTo>
                      <a:pt x="0" y="63"/>
                    </a:lnTo>
                    <a:lnTo>
                      <a:pt x="0" y="54"/>
                    </a:lnTo>
                    <a:lnTo>
                      <a:pt x="2" y="33"/>
                    </a:lnTo>
                    <a:lnTo>
                      <a:pt x="3" y="22"/>
                    </a:lnTo>
                    <a:lnTo>
                      <a:pt x="5" y="14"/>
                    </a:lnTo>
                    <a:lnTo>
                      <a:pt x="6" y="6"/>
                    </a:lnTo>
                    <a:lnTo>
                      <a:pt x="7" y="0"/>
                    </a:lnTo>
                    <a:lnTo>
                      <a:pt x="32" y="2"/>
                    </a:lnTo>
                    <a:lnTo>
                      <a:pt x="53" y="3"/>
                    </a:lnTo>
                    <a:lnTo>
                      <a:pt x="72" y="4"/>
                    </a:lnTo>
                    <a:lnTo>
                      <a:pt x="88" y="5"/>
                    </a:lnTo>
                    <a:lnTo>
                      <a:pt x="102" y="6"/>
                    </a:lnTo>
                    <a:lnTo>
                      <a:pt x="113" y="6"/>
                    </a:lnTo>
                    <a:lnTo>
                      <a:pt x="122" y="7"/>
                    </a:lnTo>
                    <a:lnTo>
                      <a:pt x="129" y="8"/>
                    </a:lnTo>
                    <a:lnTo>
                      <a:pt x="136" y="8"/>
                    </a:lnTo>
                    <a:lnTo>
                      <a:pt x="140" y="8"/>
                    </a:lnTo>
                    <a:lnTo>
                      <a:pt x="145" y="8"/>
                    </a:lnTo>
                    <a:lnTo>
                      <a:pt x="146" y="8"/>
                    </a:lnTo>
                    <a:lnTo>
                      <a:pt x="144" y="21"/>
                    </a:lnTo>
                    <a:lnTo>
                      <a:pt x="141" y="34"/>
                    </a:lnTo>
                    <a:lnTo>
                      <a:pt x="141" y="48"/>
                    </a:lnTo>
                    <a:lnTo>
                      <a:pt x="142" y="58"/>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39" name="Freeform 157"/>
              <p:cNvSpPr>
                <a:spLocks/>
              </p:cNvSpPr>
              <p:nvPr/>
            </p:nvSpPr>
            <p:spPr bwMode="auto">
              <a:xfrm>
                <a:off x="494" y="3843"/>
                <a:ext cx="4" cy="58"/>
              </a:xfrm>
              <a:custGeom>
                <a:avLst/>
                <a:gdLst>
                  <a:gd name="T0" fmla="*/ 4 w 4"/>
                  <a:gd name="T1" fmla="*/ 58 h 58"/>
                  <a:gd name="T2" fmla="*/ 3 w 4"/>
                  <a:gd name="T3" fmla="*/ 51 h 58"/>
                  <a:gd name="T4" fmla="*/ 3 w 4"/>
                  <a:gd name="T5" fmla="*/ 43 h 58"/>
                  <a:gd name="T6" fmla="*/ 0 w 4"/>
                  <a:gd name="T7" fmla="*/ 26 h 58"/>
                  <a:gd name="T8" fmla="*/ 0 w 4"/>
                  <a:gd name="T9" fmla="*/ 18 h 58"/>
                  <a:gd name="T10" fmla="*/ 0 w 4"/>
                  <a:gd name="T11" fmla="*/ 10 h 58"/>
                  <a:gd name="T12" fmla="*/ 2 w 4"/>
                  <a:gd name="T13" fmla="*/ 4 h 58"/>
                  <a:gd name="T14" fmla="*/ 4 w 4"/>
                  <a:gd name="T15" fmla="*/ 0 h 5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58">
                    <a:moveTo>
                      <a:pt x="4" y="58"/>
                    </a:moveTo>
                    <a:lnTo>
                      <a:pt x="3" y="51"/>
                    </a:lnTo>
                    <a:lnTo>
                      <a:pt x="3" y="43"/>
                    </a:lnTo>
                    <a:lnTo>
                      <a:pt x="0" y="26"/>
                    </a:lnTo>
                    <a:lnTo>
                      <a:pt x="0" y="18"/>
                    </a:lnTo>
                    <a:lnTo>
                      <a:pt x="0" y="10"/>
                    </a:lnTo>
                    <a:lnTo>
                      <a:pt x="2" y="4"/>
                    </a:lnTo>
                    <a:lnTo>
                      <a:pt x="4"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40" name="Freeform 158"/>
              <p:cNvSpPr>
                <a:spLocks/>
              </p:cNvSpPr>
              <p:nvPr/>
            </p:nvSpPr>
            <p:spPr bwMode="auto">
              <a:xfrm>
                <a:off x="283" y="2988"/>
                <a:ext cx="241" cy="195"/>
              </a:xfrm>
              <a:custGeom>
                <a:avLst/>
                <a:gdLst>
                  <a:gd name="T0" fmla="*/ 21 w 241"/>
                  <a:gd name="T1" fmla="*/ 87 h 195"/>
                  <a:gd name="T2" fmla="*/ 25 w 241"/>
                  <a:gd name="T3" fmla="*/ 106 h 195"/>
                  <a:gd name="T4" fmla="*/ 25 w 241"/>
                  <a:gd name="T5" fmla="*/ 114 h 195"/>
                  <a:gd name="T6" fmla="*/ 26 w 241"/>
                  <a:gd name="T7" fmla="*/ 117 h 195"/>
                  <a:gd name="T8" fmla="*/ 12 w 241"/>
                  <a:gd name="T9" fmla="*/ 119 h 195"/>
                  <a:gd name="T10" fmla="*/ 0 w 241"/>
                  <a:gd name="T11" fmla="*/ 131 h 195"/>
                  <a:gd name="T12" fmla="*/ 7 w 241"/>
                  <a:gd name="T13" fmla="*/ 148 h 195"/>
                  <a:gd name="T14" fmla="*/ 27 w 241"/>
                  <a:gd name="T15" fmla="*/ 159 h 195"/>
                  <a:gd name="T16" fmla="*/ 41 w 241"/>
                  <a:gd name="T17" fmla="*/ 157 h 195"/>
                  <a:gd name="T18" fmla="*/ 52 w 241"/>
                  <a:gd name="T19" fmla="*/ 170 h 195"/>
                  <a:gd name="T20" fmla="*/ 71 w 241"/>
                  <a:gd name="T21" fmla="*/ 185 h 195"/>
                  <a:gd name="T22" fmla="*/ 103 w 241"/>
                  <a:gd name="T23" fmla="*/ 194 h 195"/>
                  <a:gd name="T24" fmla="*/ 154 w 241"/>
                  <a:gd name="T25" fmla="*/ 192 h 195"/>
                  <a:gd name="T26" fmla="*/ 175 w 241"/>
                  <a:gd name="T27" fmla="*/ 186 h 195"/>
                  <a:gd name="T28" fmla="*/ 200 w 241"/>
                  <a:gd name="T29" fmla="*/ 164 h 195"/>
                  <a:gd name="T30" fmla="*/ 211 w 241"/>
                  <a:gd name="T31" fmla="*/ 139 h 195"/>
                  <a:gd name="T32" fmla="*/ 214 w 241"/>
                  <a:gd name="T33" fmla="*/ 117 h 195"/>
                  <a:gd name="T34" fmla="*/ 226 w 241"/>
                  <a:gd name="T35" fmla="*/ 105 h 195"/>
                  <a:gd name="T36" fmla="*/ 238 w 241"/>
                  <a:gd name="T37" fmla="*/ 90 h 195"/>
                  <a:gd name="T38" fmla="*/ 238 w 241"/>
                  <a:gd name="T39" fmla="*/ 76 h 195"/>
                  <a:gd name="T40" fmla="*/ 226 w 241"/>
                  <a:gd name="T41" fmla="*/ 70 h 195"/>
                  <a:gd name="T42" fmla="*/ 213 w 241"/>
                  <a:gd name="T43" fmla="*/ 73 h 195"/>
                  <a:gd name="T44" fmla="*/ 206 w 241"/>
                  <a:gd name="T45" fmla="*/ 52 h 195"/>
                  <a:gd name="T46" fmla="*/ 185 w 241"/>
                  <a:gd name="T47" fmla="*/ 25 h 195"/>
                  <a:gd name="T48" fmla="*/ 152 w 241"/>
                  <a:gd name="T49" fmla="*/ 5 h 195"/>
                  <a:gd name="T50" fmla="*/ 129 w 241"/>
                  <a:gd name="T51" fmla="*/ 0 h 195"/>
                  <a:gd name="T52" fmla="*/ 100 w 241"/>
                  <a:gd name="T53" fmla="*/ 1 h 195"/>
                  <a:gd name="T54" fmla="*/ 73 w 241"/>
                  <a:gd name="T55" fmla="*/ 9 h 195"/>
                  <a:gd name="T56" fmla="*/ 53 w 241"/>
                  <a:gd name="T57" fmla="*/ 16 h 195"/>
                  <a:gd name="T58" fmla="*/ 29 w 241"/>
                  <a:gd name="T59" fmla="*/ 35 h 195"/>
                  <a:gd name="T60" fmla="*/ 19 w 241"/>
                  <a:gd name="T61" fmla="*/ 54 h 195"/>
                  <a:gd name="T62" fmla="*/ 18 w 241"/>
                  <a:gd name="T63" fmla="*/ 72 h 19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195">
                    <a:moveTo>
                      <a:pt x="18" y="72"/>
                    </a:moveTo>
                    <a:lnTo>
                      <a:pt x="21" y="87"/>
                    </a:lnTo>
                    <a:lnTo>
                      <a:pt x="22" y="98"/>
                    </a:lnTo>
                    <a:lnTo>
                      <a:pt x="25" y="106"/>
                    </a:lnTo>
                    <a:lnTo>
                      <a:pt x="25" y="111"/>
                    </a:lnTo>
                    <a:lnTo>
                      <a:pt x="25" y="114"/>
                    </a:lnTo>
                    <a:lnTo>
                      <a:pt x="26" y="115"/>
                    </a:lnTo>
                    <a:lnTo>
                      <a:pt x="26" y="117"/>
                    </a:lnTo>
                    <a:lnTo>
                      <a:pt x="18" y="118"/>
                    </a:lnTo>
                    <a:lnTo>
                      <a:pt x="12" y="119"/>
                    </a:lnTo>
                    <a:lnTo>
                      <a:pt x="4" y="124"/>
                    </a:lnTo>
                    <a:lnTo>
                      <a:pt x="0" y="131"/>
                    </a:lnTo>
                    <a:lnTo>
                      <a:pt x="2" y="141"/>
                    </a:lnTo>
                    <a:lnTo>
                      <a:pt x="7" y="148"/>
                    </a:lnTo>
                    <a:lnTo>
                      <a:pt x="15" y="155"/>
                    </a:lnTo>
                    <a:lnTo>
                      <a:pt x="27" y="159"/>
                    </a:lnTo>
                    <a:lnTo>
                      <a:pt x="34" y="159"/>
                    </a:lnTo>
                    <a:lnTo>
                      <a:pt x="41" y="157"/>
                    </a:lnTo>
                    <a:lnTo>
                      <a:pt x="45" y="163"/>
                    </a:lnTo>
                    <a:lnTo>
                      <a:pt x="52" y="170"/>
                    </a:lnTo>
                    <a:lnTo>
                      <a:pt x="60" y="178"/>
                    </a:lnTo>
                    <a:lnTo>
                      <a:pt x="71" y="185"/>
                    </a:lnTo>
                    <a:lnTo>
                      <a:pt x="84" y="190"/>
                    </a:lnTo>
                    <a:lnTo>
                      <a:pt x="103" y="194"/>
                    </a:lnTo>
                    <a:lnTo>
                      <a:pt x="126" y="195"/>
                    </a:lnTo>
                    <a:lnTo>
                      <a:pt x="154" y="192"/>
                    </a:lnTo>
                    <a:lnTo>
                      <a:pt x="165" y="189"/>
                    </a:lnTo>
                    <a:lnTo>
                      <a:pt x="175" y="186"/>
                    </a:lnTo>
                    <a:lnTo>
                      <a:pt x="190" y="176"/>
                    </a:lnTo>
                    <a:lnTo>
                      <a:pt x="200" y="164"/>
                    </a:lnTo>
                    <a:lnTo>
                      <a:pt x="208" y="151"/>
                    </a:lnTo>
                    <a:lnTo>
                      <a:pt x="211" y="139"/>
                    </a:lnTo>
                    <a:lnTo>
                      <a:pt x="213" y="126"/>
                    </a:lnTo>
                    <a:lnTo>
                      <a:pt x="214" y="117"/>
                    </a:lnTo>
                    <a:lnTo>
                      <a:pt x="214" y="109"/>
                    </a:lnTo>
                    <a:lnTo>
                      <a:pt x="226" y="105"/>
                    </a:lnTo>
                    <a:lnTo>
                      <a:pt x="233" y="99"/>
                    </a:lnTo>
                    <a:lnTo>
                      <a:pt x="238" y="90"/>
                    </a:lnTo>
                    <a:lnTo>
                      <a:pt x="241" y="83"/>
                    </a:lnTo>
                    <a:lnTo>
                      <a:pt x="238" y="76"/>
                    </a:lnTo>
                    <a:lnTo>
                      <a:pt x="234" y="71"/>
                    </a:lnTo>
                    <a:lnTo>
                      <a:pt x="226" y="70"/>
                    </a:lnTo>
                    <a:lnTo>
                      <a:pt x="219" y="71"/>
                    </a:lnTo>
                    <a:lnTo>
                      <a:pt x="213" y="73"/>
                    </a:lnTo>
                    <a:lnTo>
                      <a:pt x="211" y="64"/>
                    </a:lnTo>
                    <a:lnTo>
                      <a:pt x="206" y="52"/>
                    </a:lnTo>
                    <a:lnTo>
                      <a:pt x="198" y="38"/>
                    </a:lnTo>
                    <a:lnTo>
                      <a:pt x="185" y="25"/>
                    </a:lnTo>
                    <a:lnTo>
                      <a:pt x="171" y="13"/>
                    </a:lnTo>
                    <a:lnTo>
                      <a:pt x="152" y="5"/>
                    </a:lnTo>
                    <a:lnTo>
                      <a:pt x="141" y="1"/>
                    </a:lnTo>
                    <a:lnTo>
                      <a:pt x="129" y="0"/>
                    </a:lnTo>
                    <a:lnTo>
                      <a:pt x="115" y="0"/>
                    </a:lnTo>
                    <a:lnTo>
                      <a:pt x="100" y="1"/>
                    </a:lnTo>
                    <a:lnTo>
                      <a:pt x="85" y="5"/>
                    </a:lnTo>
                    <a:lnTo>
                      <a:pt x="73" y="9"/>
                    </a:lnTo>
                    <a:lnTo>
                      <a:pt x="62" y="12"/>
                    </a:lnTo>
                    <a:lnTo>
                      <a:pt x="53" y="16"/>
                    </a:lnTo>
                    <a:lnTo>
                      <a:pt x="38" y="26"/>
                    </a:lnTo>
                    <a:lnTo>
                      <a:pt x="29" y="35"/>
                    </a:lnTo>
                    <a:lnTo>
                      <a:pt x="22" y="45"/>
                    </a:lnTo>
                    <a:lnTo>
                      <a:pt x="19" y="54"/>
                    </a:lnTo>
                    <a:lnTo>
                      <a:pt x="18" y="64"/>
                    </a:lnTo>
                    <a:lnTo>
                      <a:pt x="18" y="72"/>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41" name="Freeform 159"/>
              <p:cNvSpPr>
                <a:spLocks/>
              </p:cNvSpPr>
              <p:nvPr/>
            </p:nvSpPr>
            <p:spPr bwMode="auto">
              <a:xfrm>
                <a:off x="496" y="3061"/>
                <a:ext cx="1" cy="36"/>
              </a:xfrm>
              <a:custGeom>
                <a:avLst/>
                <a:gdLst>
                  <a:gd name="T0" fmla="*/ 0 w 1"/>
                  <a:gd name="T1" fmla="*/ 0 h 36"/>
                  <a:gd name="T2" fmla="*/ 1 w 1"/>
                  <a:gd name="T3" fmla="*/ 8 h 36"/>
                  <a:gd name="T4" fmla="*/ 1 w 1"/>
                  <a:gd name="T5" fmla="*/ 18 h 36"/>
                  <a:gd name="T6" fmla="*/ 1 w 1"/>
                  <a:gd name="T7" fmla="*/ 28 h 36"/>
                  <a:gd name="T8" fmla="*/ 1 w 1"/>
                  <a:gd name="T9" fmla="*/ 3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36">
                    <a:moveTo>
                      <a:pt x="0" y="0"/>
                    </a:moveTo>
                    <a:lnTo>
                      <a:pt x="1" y="8"/>
                    </a:lnTo>
                    <a:lnTo>
                      <a:pt x="1" y="18"/>
                    </a:lnTo>
                    <a:lnTo>
                      <a:pt x="1" y="28"/>
                    </a:lnTo>
                    <a:lnTo>
                      <a:pt x="1" y="36"/>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42" name="Freeform 160"/>
              <p:cNvSpPr>
                <a:spLocks/>
              </p:cNvSpPr>
              <p:nvPr/>
            </p:nvSpPr>
            <p:spPr bwMode="auto">
              <a:xfrm>
                <a:off x="264" y="2956"/>
                <a:ext cx="232" cy="140"/>
              </a:xfrm>
              <a:custGeom>
                <a:avLst/>
                <a:gdLst>
                  <a:gd name="T0" fmla="*/ 229 w 232"/>
                  <a:gd name="T1" fmla="*/ 95 h 140"/>
                  <a:gd name="T2" fmla="*/ 230 w 232"/>
                  <a:gd name="T3" fmla="*/ 83 h 140"/>
                  <a:gd name="T4" fmla="*/ 232 w 232"/>
                  <a:gd name="T5" fmla="*/ 71 h 140"/>
                  <a:gd name="T6" fmla="*/ 227 w 232"/>
                  <a:gd name="T7" fmla="*/ 51 h 140"/>
                  <a:gd name="T8" fmla="*/ 221 w 232"/>
                  <a:gd name="T9" fmla="*/ 36 h 140"/>
                  <a:gd name="T10" fmla="*/ 211 w 232"/>
                  <a:gd name="T11" fmla="*/ 22 h 140"/>
                  <a:gd name="T12" fmla="*/ 200 w 232"/>
                  <a:gd name="T13" fmla="*/ 11 h 140"/>
                  <a:gd name="T14" fmla="*/ 190 w 232"/>
                  <a:gd name="T15" fmla="*/ 5 h 140"/>
                  <a:gd name="T16" fmla="*/ 180 w 232"/>
                  <a:gd name="T17" fmla="*/ 1 h 140"/>
                  <a:gd name="T18" fmla="*/ 173 w 232"/>
                  <a:gd name="T19" fmla="*/ 0 h 140"/>
                  <a:gd name="T20" fmla="*/ 163 w 232"/>
                  <a:gd name="T21" fmla="*/ 1 h 140"/>
                  <a:gd name="T22" fmla="*/ 148 w 232"/>
                  <a:gd name="T23" fmla="*/ 4 h 140"/>
                  <a:gd name="T24" fmla="*/ 138 w 232"/>
                  <a:gd name="T25" fmla="*/ 7 h 140"/>
                  <a:gd name="T26" fmla="*/ 130 w 232"/>
                  <a:gd name="T27" fmla="*/ 11 h 140"/>
                  <a:gd name="T28" fmla="*/ 121 w 232"/>
                  <a:gd name="T29" fmla="*/ 18 h 140"/>
                  <a:gd name="T30" fmla="*/ 110 w 232"/>
                  <a:gd name="T31" fmla="*/ 25 h 140"/>
                  <a:gd name="T32" fmla="*/ 100 w 232"/>
                  <a:gd name="T33" fmla="*/ 19 h 140"/>
                  <a:gd name="T34" fmla="*/ 92 w 232"/>
                  <a:gd name="T35" fmla="*/ 13 h 140"/>
                  <a:gd name="T36" fmla="*/ 83 w 232"/>
                  <a:gd name="T37" fmla="*/ 11 h 140"/>
                  <a:gd name="T38" fmla="*/ 75 w 232"/>
                  <a:gd name="T39" fmla="*/ 11 h 140"/>
                  <a:gd name="T40" fmla="*/ 68 w 232"/>
                  <a:gd name="T41" fmla="*/ 14 h 140"/>
                  <a:gd name="T42" fmla="*/ 60 w 232"/>
                  <a:gd name="T43" fmla="*/ 20 h 140"/>
                  <a:gd name="T44" fmla="*/ 50 w 232"/>
                  <a:gd name="T45" fmla="*/ 26 h 140"/>
                  <a:gd name="T46" fmla="*/ 41 w 232"/>
                  <a:gd name="T47" fmla="*/ 34 h 140"/>
                  <a:gd name="T48" fmla="*/ 31 w 232"/>
                  <a:gd name="T49" fmla="*/ 45 h 140"/>
                  <a:gd name="T50" fmla="*/ 22 w 232"/>
                  <a:gd name="T51" fmla="*/ 57 h 140"/>
                  <a:gd name="T52" fmla="*/ 14 w 232"/>
                  <a:gd name="T53" fmla="*/ 71 h 140"/>
                  <a:gd name="T54" fmla="*/ 4 w 232"/>
                  <a:gd name="T55" fmla="*/ 87 h 140"/>
                  <a:gd name="T56" fmla="*/ 0 w 232"/>
                  <a:gd name="T57" fmla="*/ 98 h 140"/>
                  <a:gd name="T58" fmla="*/ 0 w 232"/>
                  <a:gd name="T59" fmla="*/ 104 h 140"/>
                  <a:gd name="T60" fmla="*/ 2 w 232"/>
                  <a:gd name="T61" fmla="*/ 109 h 140"/>
                  <a:gd name="T62" fmla="*/ 6 w 232"/>
                  <a:gd name="T63" fmla="*/ 116 h 140"/>
                  <a:gd name="T64" fmla="*/ 14 w 232"/>
                  <a:gd name="T65" fmla="*/ 123 h 140"/>
                  <a:gd name="T66" fmla="*/ 26 w 232"/>
                  <a:gd name="T67" fmla="*/ 131 h 140"/>
                  <a:gd name="T68" fmla="*/ 44 w 232"/>
                  <a:gd name="T69" fmla="*/ 140 h 140"/>
                  <a:gd name="T70" fmla="*/ 42 w 232"/>
                  <a:gd name="T71" fmla="*/ 134 h 140"/>
                  <a:gd name="T72" fmla="*/ 41 w 232"/>
                  <a:gd name="T73" fmla="*/ 128 h 140"/>
                  <a:gd name="T74" fmla="*/ 41 w 232"/>
                  <a:gd name="T75" fmla="*/ 125 h 140"/>
                  <a:gd name="T76" fmla="*/ 41 w 232"/>
                  <a:gd name="T77" fmla="*/ 122 h 140"/>
                  <a:gd name="T78" fmla="*/ 40 w 232"/>
                  <a:gd name="T79" fmla="*/ 120 h 140"/>
                  <a:gd name="T80" fmla="*/ 40 w 232"/>
                  <a:gd name="T81" fmla="*/ 120 h 140"/>
                  <a:gd name="T82" fmla="*/ 49 w 232"/>
                  <a:gd name="T83" fmla="*/ 114 h 140"/>
                  <a:gd name="T84" fmla="*/ 58 w 232"/>
                  <a:gd name="T85" fmla="*/ 105 h 140"/>
                  <a:gd name="T86" fmla="*/ 72 w 232"/>
                  <a:gd name="T87" fmla="*/ 96 h 140"/>
                  <a:gd name="T88" fmla="*/ 84 w 232"/>
                  <a:gd name="T89" fmla="*/ 85 h 140"/>
                  <a:gd name="T90" fmla="*/ 98 w 232"/>
                  <a:gd name="T91" fmla="*/ 74 h 140"/>
                  <a:gd name="T92" fmla="*/ 107 w 232"/>
                  <a:gd name="T93" fmla="*/ 62 h 140"/>
                  <a:gd name="T94" fmla="*/ 115 w 232"/>
                  <a:gd name="T95" fmla="*/ 51 h 140"/>
                  <a:gd name="T96" fmla="*/ 118 w 232"/>
                  <a:gd name="T97" fmla="*/ 41 h 140"/>
                  <a:gd name="T98" fmla="*/ 144 w 232"/>
                  <a:gd name="T99" fmla="*/ 57 h 140"/>
                  <a:gd name="T100" fmla="*/ 172 w 232"/>
                  <a:gd name="T101" fmla="*/ 74 h 140"/>
                  <a:gd name="T102" fmla="*/ 187 w 232"/>
                  <a:gd name="T103" fmla="*/ 81 h 140"/>
                  <a:gd name="T104" fmla="*/ 202 w 232"/>
                  <a:gd name="T105" fmla="*/ 86 h 140"/>
                  <a:gd name="T106" fmla="*/ 215 w 232"/>
                  <a:gd name="T107" fmla="*/ 92 h 140"/>
                  <a:gd name="T108" fmla="*/ 229 w 232"/>
                  <a:gd name="T109" fmla="*/ 95 h 140"/>
                  <a:gd name="T110" fmla="*/ 229 w 232"/>
                  <a:gd name="T111" fmla="*/ 95 h 1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32" h="140">
                    <a:moveTo>
                      <a:pt x="229" y="95"/>
                    </a:moveTo>
                    <a:lnTo>
                      <a:pt x="230" y="83"/>
                    </a:lnTo>
                    <a:lnTo>
                      <a:pt x="232" y="71"/>
                    </a:lnTo>
                    <a:lnTo>
                      <a:pt x="227" y="51"/>
                    </a:lnTo>
                    <a:lnTo>
                      <a:pt x="221" y="36"/>
                    </a:lnTo>
                    <a:lnTo>
                      <a:pt x="211" y="22"/>
                    </a:lnTo>
                    <a:lnTo>
                      <a:pt x="200" y="11"/>
                    </a:lnTo>
                    <a:lnTo>
                      <a:pt x="190" y="5"/>
                    </a:lnTo>
                    <a:lnTo>
                      <a:pt x="180" y="1"/>
                    </a:lnTo>
                    <a:lnTo>
                      <a:pt x="173" y="0"/>
                    </a:lnTo>
                    <a:lnTo>
                      <a:pt x="163" y="1"/>
                    </a:lnTo>
                    <a:lnTo>
                      <a:pt x="148" y="4"/>
                    </a:lnTo>
                    <a:lnTo>
                      <a:pt x="138" y="7"/>
                    </a:lnTo>
                    <a:lnTo>
                      <a:pt x="130" y="11"/>
                    </a:lnTo>
                    <a:lnTo>
                      <a:pt x="121" y="18"/>
                    </a:lnTo>
                    <a:lnTo>
                      <a:pt x="110" y="25"/>
                    </a:lnTo>
                    <a:lnTo>
                      <a:pt x="100" y="19"/>
                    </a:lnTo>
                    <a:lnTo>
                      <a:pt x="92" y="13"/>
                    </a:lnTo>
                    <a:lnTo>
                      <a:pt x="83" y="11"/>
                    </a:lnTo>
                    <a:lnTo>
                      <a:pt x="75" y="11"/>
                    </a:lnTo>
                    <a:lnTo>
                      <a:pt x="68" y="14"/>
                    </a:lnTo>
                    <a:lnTo>
                      <a:pt x="60" y="20"/>
                    </a:lnTo>
                    <a:lnTo>
                      <a:pt x="50" y="26"/>
                    </a:lnTo>
                    <a:lnTo>
                      <a:pt x="41" y="34"/>
                    </a:lnTo>
                    <a:lnTo>
                      <a:pt x="31" y="45"/>
                    </a:lnTo>
                    <a:lnTo>
                      <a:pt x="22" y="57"/>
                    </a:lnTo>
                    <a:lnTo>
                      <a:pt x="14" y="71"/>
                    </a:lnTo>
                    <a:lnTo>
                      <a:pt x="4" y="87"/>
                    </a:lnTo>
                    <a:lnTo>
                      <a:pt x="0" y="98"/>
                    </a:lnTo>
                    <a:lnTo>
                      <a:pt x="0" y="104"/>
                    </a:lnTo>
                    <a:lnTo>
                      <a:pt x="2" y="109"/>
                    </a:lnTo>
                    <a:lnTo>
                      <a:pt x="6" y="116"/>
                    </a:lnTo>
                    <a:lnTo>
                      <a:pt x="14" y="123"/>
                    </a:lnTo>
                    <a:lnTo>
                      <a:pt x="26" y="131"/>
                    </a:lnTo>
                    <a:lnTo>
                      <a:pt x="44" y="140"/>
                    </a:lnTo>
                    <a:lnTo>
                      <a:pt x="42" y="134"/>
                    </a:lnTo>
                    <a:lnTo>
                      <a:pt x="41" y="128"/>
                    </a:lnTo>
                    <a:lnTo>
                      <a:pt x="41" y="125"/>
                    </a:lnTo>
                    <a:lnTo>
                      <a:pt x="41" y="122"/>
                    </a:lnTo>
                    <a:lnTo>
                      <a:pt x="40" y="120"/>
                    </a:lnTo>
                    <a:lnTo>
                      <a:pt x="49" y="114"/>
                    </a:lnTo>
                    <a:lnTo>
                      <a:pt x="58" y="105"/>
                    </a:lnTo>
                    <a:lnTo>
                      <a:pt x="72" y="96"/>
                    </a:lnTo>
                    <a:lnTo>
                      <a:pt x="84" y="85"/>
                    </a:lnTo>
                    <a:lnTo>
                      <a:pt x="98" y="74"/>
                    </a:lnTo>
                    <a:lnTo>
                      <a:pt x="107" y="62"/>
                    </a:lnTo>
                    <a:lnTo>
                      <a:pt x="115" y="51"/>
                    </a:lnTo>
                    <a:lnTo>
                      <a:pt x="118" y="41"/>
                    </a:lnTo>
                    <a:lnTo>
                      <a:pt x="144" y="57"/>
                    </a:lnTo>
                    <a:lnTo>
                      <a:pt x="172" y="74"/>
                    </a:lnTo>
                    <a:lnTo>
                      <a:pt x="187" y="81"/>
                    </a:lnTo>
                    <a:lnTo>
                      <a:pt x="202" y="86"/>
                    </a:lnTo>
                    <a:lnTo>
                      <a:pt x="215" y="92"/>
                    </a:lnTo>
                    <a:lnTo>
                      <a:pt x="229" y="95"/>
                    </a:lnTo>
                    <a:close/>
                  </a:path>
                </a:pathLst>
              </a:custGeom>
              <a:solidFill>
                <a:srgbClr val="000000"/>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43" name="Freeform 161"/>
              <p:cNvSpPr>
                <a:spLocks/>
              </p:cNvSpPr>
              <p:nvPr/>
            </p:nvSpPr>
            <p:spPr bwMode="auto">
              <a:xfrm>
                <a:off x="333" y="3062"/>
                <a:ext cx="50" cy="28"/>
              </a:xfrm>
              <a:custGeom>
                <a:avLst/>
                <a:gdLst>
                  <a:gd name="T0" fmla="*/ 15 w 50"/>
                  <a:gd name="T1" fmla="*/ 2 h 28"/>
                  <a:gd name="T2" fmla="*/ 10 w 50"/>
                  <a:gd name="T3" fmla="*/ 6 h 28"/>
                  <a:gd name="T4" fmla="*/ 6 w 50"/>
                  <a:gd name="T5" fmla="*/ 11 h 28"/>
                  <a:gd name="T6" fmla="*/ 2 w 50"/>
                  <a:gd name="T7" fmla="*/ 16 h 28"/>
                  <a:gd name="T8" fmla="*/ 0 w 50"/>
                  <a:gd name="T9" fmla="*/ 22 h 28"/>
                  <a:gd name="T10" fmla="*/ 3 w 50"/>
                  <a:gd name="T11" fmla="*/ 26 h 28"/>
                  <a:gd name="T12" fmla="*/ 7 w 50"/>
                  <a:gd name="T13" fmla="*/ 28 h 28"/>
                  <a:gd name="T14" fmla="*/ 11 w 50"/>
                  <a:gd name="T15" fmla="*/ 27 h 28"/>
                  <a:gd name="T16" fmla="*/ 14 w 50"/>
                  <a:gd name="T17" fmla="*/ 24 h 28"/>
                  <a:gd name="T18" fmla="*/ 15 w 50"/>
                  <a:gd name="T19" fmla="*/ 16 h 28"/>
                  <a:gd name="T20" fmla="*/ 21 w 50"/>
                  <a:gd name="T21" fmla="*/ 11 h 28"/>
                  <a:gd name="T22" fmla="*/ 30 w 50"/>
                  <a:gd name="T23" fmla="*/ 10 h 28"/>
                  <a:gd name="T24" fmla="*/ 41 w 50"/>
                  <a:gd name="T25" fmla="*/ 13 h 28"/>
                  <a:gd name="T26" fmla="*/ 46 w 50"/>
                  <a:gd name="T27" fmla="*/ 14 h 28"/>
                  <a:gd name="T28" fmla="*/ 49 w 50"/>
                  <a:gd name="T29" fmla="*/ 12 h 28"/>
                  <a:gd name="T30" fmla="*/ 50 w 50"/>
                  <a:gd name="T31" fmla="*/ 8 h 28"/>
                  <a:gd name="T32" fmla="*/ 48 w 50"/>
                  <a:gd name="T33" fmla="*/ 5 h 28"/>
                  <a:gd name="T34" fmla="*/ 39 w 50"/>
                  <a:gd name="T35" fmla="*/ 1 h 28"/>
                  <a:gd name="T36" fmla="*/ 31 w 50"/>
                  <a:gd name="T37" fmla="*/ 0 h 28"/>
                  <a:gd name="T38" fmla="*/ 23 w 50"/>
                  <a:gd name="T39" fmla="*/ 0 h 28"/>
                  <a:gd name="T40" fmla="*/ 15 w 50"/>
                  <a:gd name="T41" fmla="*/ 2 h 28"/>
                  <a:gd name="T42" fmla="*/ 15 w 50"/>
                  <a:gd name="T43" fmla="*/ 2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0" h="28">
                    <a:moveTo>
                      <a:pt x="15" y="2"/>
                    </a:moveTo>
                    <a:lnTo>
                      <a:pt x="10" y="6"/>
                    </a:lnTo>
                    <a:lnTo>
                      <a:pt x="6" y="11"/>
                    </a:lnTo>
                    <a:lnTo>
                      <a:pt x="2" y="16"/>
                    </a:lnTo>
                    <a:lnTo>
                      <a:pt x="0" y="22"/>
                    </a:lnTo>
                    <a:lnTo>
                      <a:pt x="3" y="26"/>
                    </a:lnTo>
                    <a:lnTo>
                      <a:pt x="7" y="28"/>
                    </a:lnTo>
                    <a:lnTo>
                      <a:pt x="11" y="27"/>
                    </a:lnTo>
                    <a:lnTo>
                      <a:pt x="14" y="24"/>
                    </a:lnTo>
                    <a:lnTo>
                      <a:pt x="15" y="16"/>
                    </a:lnTo>
                    <a:lnTo>
                      <a:pt x="21" y="11"/>
                    </a:lnTo>
                    <a:lnTo>
                      <a:pt x="30" y="10"/>
                    </a:lnTo>
                    <a:lnTo>
                      <a:pt x="41" y="13"/>
                    </a:lnTo>
                    <a:lnTo>
                      <a:pt x="46" y="14"/>
                    </a:lnTo>
                    <a:lnTo>
                      <a:pt x="49" y="12"/>
                    </a:lnTo>
                    <a:lnTo>
                      <a:pt x="50" y="8"/>
                    </a:lnTo>
                    <a:lnTo>
                      <a:pt x="48" y="5"/>
                    </a:lnTo>
                    <a:lnTo>
                      <a:pt x="39" y="1"/>
                    </a:lnTo>
                    <a:lnTo>
                      <a:pt x="31" y="0"/>
                    </a:lnTo>
                    <a:lnTo>
                      <a:pt x="23" y="0"/>
                    </a:lnTo>
                    <a:lnTo>
                      <a:pt x="1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44" name="Freeform 162"/>
              <p:cNvSpPr>
                <a:spLocks/>
              </p:cNvSpPr>
              <p:nvPr/>
            </p:nvSpPr>
            <p:spPr bwMode="auto">
              <a:xfrm>
                <a:off x="423" y="3044"/>
                <a:ext cx="43" cy="27"/>
              </a:xfrm>
              <a:custGeom>
                <a:avLst/>
                <a:gdLst>
                  <a:gd name="T0" fmla="*/ 0 w 43"/>
                  <a:gd name="T1" fmla="*/ 20 h 27"/>
                  <a:gd name="T2" fmla="*/ 0 w 43"/>
                  <a:gd name="T3" fmla="*/ 24 h 27"/>
                  <a:gd name="T4" fmla="*/ 4 w 43"/>
                  <a:gd name="T5" fmla="*/ 27 h 27"/>
                  <a:gd name="T6" fmla="*/ 8 w 43"/>
                  <a:gd name="T7" fmla="*/ 26 h 27"/>
                  <a:gd name="T8" fmla="*/ 12 w 43"/>
                  <a:gd name="T9" fmla="*/ 24 h 27"/>
                  <a:gd name="T10" fmla="*/ 14 w 43"/>
                  <a:gd name="T11" fmla="*/ 17 h 27"/>
                  <a:gd name="T12" fmla="*/ 20 w 43"/>
                  <a:gd name="T13" fmla="*/ 13 h 27"/>
                  <a:gd name="T14" fmla="*/ 24 w 43"/>
                  <a:gd name="T15" fmla="*/ 10 h 27"/>
                  <a:gd name="T16" fmla="*/ 28 w 43"/>
                  <a:gd name="T17" fmla="*/ 10 h 27"/>
                  <a:gd name="T18" fmla="*/ 29 w 43"/>
                  <a:gd name="T19" fmla="*/ 10 h 27"/>
                  <a:gd name="T20" fmla="*/ 31 w 43"/>
                  <a:gd name="T21" fmla="*/ 13 h 27"/>
                  <a:gd name="T22" fmla="*/ 33 w 43"/>
                  <a:gd name="T23" fmla="*/ 16 h 27"/>
                  <a:gd name="T24" fmla="*/ 37 w 43"/>
                  <a:gd name="T25" fmla="*/ 17 h 27"/>
                  <a:gd name="T26" fmla="*/ 43 w 43"/>
                  <a:gd name="T27" fmla="*/ 16 h 27"/>
                  <a:gd name="T28" fmla="*/ 43 w 43"/>
                  <a:gd name="T29" fmla="*/ 12 h 27"/>
                  <a:gd name="T30" fmla="*/ 43 w 43"/>
                  <a:gd name="T31" fmla="*/ 8 h 27"/>
                  <a:gd name="T32" fmla="*/ 39 w 43"/>
                  <a:gd name="T33" fmla="*/ 4 h 27"/>
                  <a:gd name="T34" fmla="*/ 35 w 43"/>
                  <a:gd name="T35" fmla="*/ 1 h 27"/>
                  <a:gd name="T36" fmla="*/ 29 w 43"/>
                  <a:gd name="T37" fmla="*/ 0 h 27"/>
                  <a:gd name="T38" fmla="*/ 21 w 43"/>
                  <a:gd name="T39" fmla="*/ 0 h 27"/>
                  <a:gd name="T40" fmla="*/ 12 w 43"/>
                  <a:gd name="T41" fmla="*/ 5 h 27"/>
                  <a:gd name="T42" fmla="*/ 5 w 43"/>
                  <a:gd name="T43" fmla="*/ 11 h 27"/>
                  <a:gd name="T44" fmla="*/ 0 w 43"/>
                  <a:gd name="T45" fmla="*/ 20 h 27"/>
                  <a:gd name="T46" fmla="*/ 0 w 43"/>
                  <a:gd name="T47" fmla="*/ 20 h 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3" h="27">
                    <a:moveTo>
                      <a:pt x="0" y="20"/>
                    </a:moveTo>
                    <a:lnTo>
                      <a:pt x="0" y="24"/>
                    </a:lnTo>
                    <a:lnTo>
                      <a:pt x="4" y="27"/>
                    </a:lnTo>
                    <a:lnTo>
                      <a:pt x="8" y="26"/>
                    </a:lnTo>
                    <a:lnTo>
                      <a:pt x="12" y="24"/>
                    </a:lnTo>
                    <a:lnTo>
                      <a:pt x="14" y="17"/>
                    </a:lnTo>
                    <a:lnTo>
                      <a:pt x="20" y="13"/>
                    </a:lnTo>
                    <a:lnTo>
                      <a:pt x="24" y="10"/>
                    </a:lnTo>
                    <a:lnTo>
                      <a:pt x="28" y="10"/>
                    </a:lnTo>
                    <a:lnTo>
                      <a:pt x="29" y="10"/>
                    </a:lnTo>
                    <a:lnTo>
                      <a:pt x="31" y="13"/>
                    </a:lnTo>
                    <a:lnTo>
                      <a:pt x="33" y="16"/>
                    </a:lnTo>
                    <a:lnTo>
                      <a:pt x="37" y="17"/>
                    </a:lnTo>
                    <a:lnTo>
                      <a:pt x="43" y="16"/>
                    </a:lnTo>
                    <a:lnTo>
                      <a:pt x="43" y="12"/>
                    </a:lnTo>
                    <a:lnTo>
                      <a:pt x="43" y="8"/>
                    </a:lnTo>
                    <a:lnTo>
                      <a:pt x="39" y="4"/>
                    </a:lnTo>
                    <a:lnTo>
                      <a:pt x="35" y="1"/>
                    </a:lnTo>
                    <a:lnTo>
                      <a:pt x="29" y="0"/>
                    </a:lnTo>
                    <a:lnTo>
                      <a:pt x="21" y="0"/>
                    </a:lnTo>
                    <a:lnTo>
                      <a:pt x="12" y="5"/>
                    </a:lnTo>
                    <a:lnTo>
                      <a:pt x="5" y="11"/>
                    </a:lnTo>
                    <a:lnTo>
                      <a:pt x="0"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45" name="Freeform 163"/>
              <p:cNvSpPr>
                <a:spLocks/>
              </p:cNvSpPr>
              <p:nvPr/>
            </p:nvSpPr>
            <p:spPr bwMode="auto">
              <a:xfrm>
                <a:off x="299" y="3119"/>
                <a:ext cx="23" cy="11"/>
              </a:xfrm>
              <a:custGeom>
                <a:avLst/>
                <a:gdLst>
                  <a:gd name="T0" fmla="*/ 0 w 23"/>
                  <a:gd name="T1" fmla="*/ 2 h 11"/>
                  <a:gd name="T2" fmla="*/ 2 w 23"/>
                  <a:gd name="T3" fmla="*/ 6 h 11"/>
                  <a:gd name="T4" fmla="*/ 5 w 23"/>
                  <a:gd name="T5" fmla="*/ 8 h 11"/>
                  <a:gd name="T6" fmla="*/ 11 w 23"/>
                  <a:gd name="T7" fmla="*/ 9 h 11"/>
                  <a:gd name="T8" fmla="*/ 17 w 23"/>
                  <a:gd name="T9" fmla="*/ 10 h 11"/>
                  <a:gd name="T10" fmla="*/ 19 w 23"/>
                  <a:gd name="T11" fmla="*/ 11 h 11"/>
                  <a:gd name="T12" fmla="*/ 22 w 23"/>
                  <a:gd name="T13" fmla="*/ 9 h 11"/>
                  <a:gd name="T14" fmla="*/ 23 w 23"/>
                  <a:gd name="T15" fmla="*/ 6 h 11"/>
                  <a:gd name="T16" fmla="*/ 21 w 23"/>
                  <a:gd name="T17" fmla="*/ 3 h 11"/>
                  <a:gd name="T18" fmla="*/ 14 w 23"/>
                  <a:gd name="T19" fmla="*/ 1 h 11"/>
                  <a:gd name="T20" fmla="*/ 6 w 23"/>
                  <a:gd name="T21" fmla="*/ 0 h 11"/>
                  <a:gd name="T22" fmla="*/ 3 w 23"/>
                  <a:gd name="T23" fmla="*/ 0 h 11"/>
                  <a:gd name="T24" fmla="*/ 0 w 23"/>
                  <a:gd name="T25" fmla="*/ 2 h 11"/>
                  <a:gd name="T26" fmla="*/ 0 w 23"/>
                  <a:gd name="T27" fmla="*/ 2 h 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 h="11">
                    <a:moveTo>
                      <a:pt x="0" y="2"/>
                    </a:moveTo>
                    <a:lnTo>
                      <a:pt x="2" y="6"/>
                    </a:lnTo>
                    <a:lnTo>
                      <a:pt x="5" y="8"/>
                    </a:lnTo>
                    <a:lnTo>
                      <a:pt x="11" y="9"/>
                    </a:lnTo>
                    <a:lnTo>
                      <a:pt x="17" y="10"/>
                    </a:lnTo>
                    <a:lnTo>
                      <a:pt x="19" y="11"/>
                    </a:lnTo>
                    <a:lnTo>
                      <a:pt x="22" y="9"/>
                    </a:lnTo>
                    <a:lnTo>
                      <a:pt x="23" y="6"/>
                    </a:lnTo>
                    <a:lnTo>
                      <a:pt x="21" y="3"/>
                    </a:lnTo>
                    <a:lnTo>
                      <a:pt x="14" y="1"/>
                    </a:lnTo>
                    <a:lnTo>
                      <a:pt x="6" y="0"/>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46" name="Freeform 164"/>
              <p:cNvSpPr>
                <a:spLocks/>
              </p:cNvSpPr>
              <p:nvPr/>
            </p:nvSpPr>
            <p:spPr bwMode="auto">
              <a:xfrm>
                <a:off x="441" y="3073"/>
                <a:ext cx="15" cy="13"/>
              </a:xfrm>
              <a:custGeom>
                <a:avLst/>
                <a:gdLst>
                  <a:gd name="T0" fmla="*/ 15 w 15"/>
                  <a:gd name="T1" fmla="*/ 6 h 13"/>
                  <a:gd name="T2" fmla="*/ 13 w 15"/>
                  <a:gd name="T3" fmla="*/ 10 h 13"/>
                  <a:gd name="T4" fmla="*/ 7 w 15"/>
                  <a:gd name="T5" fmla="*/ 13 h 13"/>
                  <a:gd name="T6" fmla="*/ 3 w 15"/>
                  <a:gd name="T7" fmla="*/ 10 h 13"/>
                  <a:gd name="T8" fmla="*/ 0 w 15"/>
                  <a:gd name="T9" fmla="*/ 6 h 13"/>
                  <a:gd name="T10" fmla="*/ 3 w 15"/>
                  <a:gd name="T11" fmla="*/ 2 h 13"/>
                  <a:gd name="T12" fmla="*/ 7 w 15"/>
                  <a:gd name="T13" fmla="*/ 0 h 13"/>
                  <a:gd name="T14" fmla="*/ 13 w 15"/>
                  <a:gd name="T15" fmla="*/ 2 h 13"/>
                  <a:gd name="T16" fmla="*/ 15 w 15"/>
                  <a:gd name="T17" fmla="*/ 6 h 13"/>
                  <a:gd name="T18" fmla="*/ 15 w 15"/>
                  <a:gd name="T19" fmla="*/ 6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 h="13">
                    <a:moveTo>
                      <a:pt x="15" y="6"/>
                    </a:moveTo>
                    <a:lnTo>
                      <a:pt x="13" y="10"/>
                    </a:lnTo>
                    <a:lnTo>
                      <a:pt x="7" y="13"/>
                    </a:lnTo>
                    <a:lnTo>
                      <a:pt x="3" y="10"/>
                    </a:lnTo>
                    <a:lnTo>
                      <a:pt x="0" y="6"/>
                    </a:lnTo>
                    <a:lnTo>
                      <a:pt x="3" y="2"/>
                    </a:lnTo>
                    <a:lnTo>
                      <a:pt x="7" y="0"/>
                    </a:lnTo>
                    <a:lnTo>
                      <a:pt x="13" y="2"/>
                    </a:lnTo>
                    <a:lnTo>
                      <a:pt x="15"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47" name="Freeform 165"/>
              <p:cNvSpPr>
                <a:spLocks/>
              </p:cNvSpPr>
              <p:nvPr/>
            </p:nvSpPr>
            <p:spPr bwMode="auto">
              <a:xfrm>
                <a:off x="263" y="3132"/>
                <a:ext cx="266" cy="172"/>
              </a:xfrm>
              <a:custGeom>
                <a:avLst/>
                <a:gdLst>
                  <a:gd name="T0" fmla="*/ 124 w 266"/>
                  <a:gd name="T1" fmla="*/ 0 h 172"/>
                  <a:gd name="T2" fmla="*/ 108 w 266"/>
                  <a:gd name="T3" fmla="*/ 2 h 172"/>
                  <a:gd name="T4" fmla="*/ 89 w 266"/>
                  <a:gd name="T5" fmla="*/ 6 h 172"/>
                  <a:gd name="T6" fmla="*/ 69 w 266"/>
                  <a:gd name="T7" fmla="*/ 14 h 172"/>
                  <a:gd name="T8" fmla="*/ 47 w 266"/>
                  <a:gd name="T9" fmla="*/ 24 h 172"/>
                  <a:gd name="T10" fmla="*/ 38 w 266"/>
                  <a:gd name="T11" fmla="*/ 32 h 172"/>
                  <a:gd name="T12" fmla="*/ 28 w 266"/>
                  <a:gd name="T13" fmla="*/ 40 h 172"/>
                  <a:gd name="T14" fmla="*/ 20 w 266"/>
                  <a:gd name="T15" fmla="*/ 50 h 172"/>
                  <a:gd name="T16" fmla="*/ 14 w 266"/>
                  <a:gd name="T17" fmla="*/ 61 h 172"/>
                  <a:gd name="T18" fmla="*/ 7 w 266"/>
                  <a:gd name="T19" fmla="*/ 75 h 172"/>
                  <a:gd name="T20" fmla="*/ 3 w 266"/>
                  <a:gd name="T21" fmla="*/ 90 h 172"/>
                  <a:gd name="T22" fmla="*/ 0 w 266"/>
                  <a:gd name="T23" fmla="*/ 108 h 172"/>
                  <a:gd name="T24" fmla="*/ 0 w 266"/>
                  <a:gd name="T25" fmla="*/ 127 h 172"/>
                  <a:gd name="T26" fmla="*/ 1 w 266"/>
                  <a:gd name="T27" fmla="*/ 138 h 172"/>
                  <a:gd name="T28" fmla="*/ 4 w 266"/>
                  <a:gd name="T29" fmla="*/ 148 h 172"/>
                  <a:gd name="T30" fmla="*/ 8 w 266"/>
                  <a:gd name="T31" fmla="*/ 156 h 172"/>
                  <a:gd name="T32" fmla="*/ 15 w 266"/>
                  <a:gd name="T33" fmla="*/ 163 h 172"/>
                  <a:gd name="T34" fmla="*/ 26 w 266"/>
                  <a:gd name="T35" fmla="*/ 167 h 172"/>
                  <a:gd name="T36" fmla="*/ 39 w 266"/>
                  <a:gd name="T37" fmla="*/ 170 h 172"/>
                  <a:gd name="T38" fmla="*/ 57 w 266"/>
                  <a:gd name="T39" fmla="*/ 172 h 172"/>
                  <a:gd name="T40" fmla="*/ 78 w 266"/>
                  <a:gd name="T41" fmla="*/ 172 h 172"/>
                  <a:gd name="T42" fmla="*/ 107 w 266"/>
                  <a:gd name="T43" fmla="*/ 165 h 172"/>
                  <a:gd name="T44" fmla="*/ 131 w 266"/>
                  <a:gd name="T45" fmla="*/ 158 h 172"/>
                  <a:gd name="T46" fmla="*/ 151 w 266"/>
                  <a:gd name="T47" fmla="*/ 153 h 172"/>
                  <a:gd name="T48" fmla="*/ 169 w 266"/>
                  <a:gd name="T49" fmla="*/ 148 h 172"/>
                  <a:gd name="T50" fmla="*/ 185 w 266"/>
                  <a:gd name="T51" fmla="*/ 145 h 172"/>
                  <a:gd name="T52" fmla="*/ 197 w 266"/>
                  <a:gd name="T53" fmla="*/ 142 h 172"/>
                  <a:gd name="T54" fmla="*/ 208 w 266"/>
                  <a:gd name="T55" fmla="*/ 138 h 172"/>
                  <a:gd name="T56" fmla="*/ 216 w 266"/>
                  <a:gd name="T57" fmla="*/ 136 h 172"/>
                  <a:gd name="T58" fmla="*/ 223 w 266"/>
                  <a:gd name="T59" fmla="*/ 134 h 172"/>
                  <a:gd name="T60" fmla="*/ 228 w 266"/>
                  <a:gd name="T61" fmla="*/ 133 h 172"/>
                  <a:gd name="T62" fmla="*/ 234 w 266"/>
                  <a:gd name="T63" fmla="*/ 132 h 172"/>
                  <a:gd name="T64" fmla="*/ 235 w 266"/>
                  <a:gd name="T65" fmla="*/ 131 h 172"/>
                  <a:gd name="T66" fmla="*/ 235 w 266"/>
                  <a:gd name="T67" fmla="*/ 131 h 172"/>
                  <a:gd name="T68" fmla="*/ 241 w 266"/>
                  <a:gd name="T69" fmla="*/ 120 h 172"/>
                  <a:gd name="T70" fmla="*/ 246 w 266"/>
                  <a:gd name="T71" fmla="*/ 112 h 172"/>
                  <a:gd name="T72" fmla="*/ 254 w 266"/>
                  <a:gd name="T73" fmla="*/ 97 h 172"/>
                  <a:gd name="T74" fmla="*/ 260 w 266"/>
                  <a:gd name="T75" fmla="*/ 87 h 172"/>
                  <a:gd name="T76" fmla="*/ 264 w 266"/>
                  <a:gd name="T77" fmla="*/ 79 h 172"/>
                  <a:gd name="T78" fmla="*/ 265 w 266"/>
                  <a:gd name="T79" fmla="*/ 75 h 172"/>
                  <a:gd name="T80" fmla="*/ 266 w 266"/>
                  <a:gd name="T81" fmla="*/ 73 h 172"/>
                  <a:gd name="T82" fmla="*/ 266 w 266"/>
                  <a:gd name="T83" fmla="*/ 72 h 172"/>
                  <a:gd name="T84" fmla="*/ 266 w 266"/>
                  <a:gd name="T85" fmla="*/ 72 h 172"/>
                  <a:gd name="T86" fmla="*/ 124 w 266"/>
                  <a:gd name="T87" fmla="*/ 0 h 1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66" h="172">
                    <a:moveTo>
                      <a:pt x="124" y="0"/>
                    </a:moveTo>
                    <a:lnTo>
                      <a:pt x="108" y="2"/>
                    </a:lnTo>
                    <a:lnTo>
                      <a:pt x="89" y="6"/>
                    </a:lnTo>
                    <a:lnTo>
                      <a:pt x="69" y="14"/>
                    </a:lnTo>
                    <a:lnTo>
                      <a:pt x="47" y="24"/>
                    </a:lnTo>
                    <a:lnTo>
                      <a:pt x="38" y="32"/>
                    </a:lnTo>
                    <a:lnTo>
                      <a:pt x="28" y="40"/>
                    </a:lnTo>
                    <a:lnTo>
                      <a:pt x="20" y="50"/>
                    </a:lnTo>
                    <a:lnTo>
                      <a:pt x="14" y="61"/>
                    </a:lnTo>
                    <a:lnTo>
                      <a:pt x="7" y="75"/>
                    </a:lnTo>
                    <a:lnTo>
                      <a:pt x="3" y="90"/>
                    </a:lnTo>
                    <a:lnTo>
                      <a:pt x="0" y="108"/>
                    </a:lnTo>
                    <a:lnTo>
                      <a:pt x="0" y="127"/>
                    </a:lnTo>
                    <a:lnTo>
                      <a:pt x="1" y="138"/>
                    </a:lnTo>
                    <a:lnTo>
                      <a:pt x="4" y="148"/>
                    </a:lnTo>
                    <a:lnTo>
                      <a:pt x="8" y="156"/>
                    </a:lnTo>
                    <a:lnTo>
                      <a:pt x="15" y="163"/>
                    </a:lnTo>
                    <a:lnTo>
                      <a:pt x="26" y="167"/>
                    </a:lnTo>
                    <a:lnTo>
                      <a:pt x="39" y="170"/>
                    </a:lnTo>
                    <a:lnTo>
                      <a:pt x="57" y="172"/>
                    </a:lnTo>
                    <a:lnTo>
                      <a:pt x="78" y="172"/>
                    </a:lnTo>
                    <a:lnTo>
                      <a:pt x="107" y="165"/>
                    </a:lnTo>
                    <a:lnTo>
                      <a:pt x="131" y="158"/>
                    </a:lnTo>
                    <a:lnTo>
                      <a:pt x="151" y="153"/>
                    </a:lnTo>
                    <a:lnTo>
                      <a:pt x="169" y="148"/>
                    </a:lnTo>
                    <a:lnTo>
                      <a:pt x="185" y="145"/>
                    </a:lnTo>
                    <a:lnTo>
                      <a:pt x="197" y="142"/>
                    </a:lnTo>
                    <a:lnTo>
                      <a:pt x="208" y="138"/>
                    </a:lnTo>
                    <a:lnTo>
                      <a:pt x="216" y="136"/>
                    </a:lnTo>
                    <a:lnTo>
                      <a:pt x="223" y="134"/>
                    </a:lnTo>
                    <a:lnTo>
                      <a:pt x="228" y="133"/>
                    </a:lnTo>
                    <a:lnTo>
                      <a:pt x="234" y="132"/>
                    </a:lnTo>
                    <a:lnTo>
                      <a:pt x="235" y="131"/>
                    </a:lnTo>
                    <a:lnTo>
                      <a:pt x="241" y="120"/>
                    </a:lnTo>
                    <a:lnTo>
                      <a:pt x="246" y="112"/>
                    </a:lnTo>
                    <a:lnTo>
                      <a:pt x="254" y="97"/>
                    </a:lnTo>
                    <a:lnTo>
                      <a:pt x="260" y="87"/>
                    </a:lnTo>
                    <a:lnTo>
                      <a:pt x="264" y="79"/>
                    </a:lnTo>
                    <a:lnTo>
                      <a:pt x="265" y="75"/>
                    </a:lnTo>
                    <a:lnTo>
                      <a:pt x="266" y="73"/>
                    </a:lnTo>
                    <a:lnTo>
                      <a:pt x="266" y="72"/>
                    </a:lnTo>
                    <a:lnTo>
                      <a:pt x="124" y="0"/>
                    </a:lnTo>
                    <a:close/>
                  </a:path>
                </a:pathLst>
              </a:custGeom>
              <a:solidFill>
                <a:srgbClr val="101077"/>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48" name="Freeform 166"/>
              <p:cNvSpPr>
                <a:spLocks/>
              </p:cNvSpPr>
              <p:nvPr/>
            </p:nvSpPr>
            <p:spPr bwMode="auto">
              <a:xfrm>
                <a:off x="286" y="3243"/>
                <a:ext cx="105" cy="59"/>
              </a:xfrm>
              <a:custGeom>
                <a:avLst/>
                <a:gdLst>
                  <a:gd name="T0" fmla="*/ 105 w 105"/>
                  <a:gd name="T1" fmla="*/ 0 h 59"/>
                  <a:gd name="T2" fmla="*/ 100 w 105"/>
                  <a:gd name="T3" fmla="*/ 9 h 59"/>
                  <a:gd name="T4" fmla="*/ 92 w 105"/>
                  <a:gd name="T5" fmla="*/ 21 h 59"/>
                  <a:gd name="T6" fmla="*/ 81 w 105"/>
                  <a:gd name="T7" fmla="*/ 33 h 59"/>
                  <a:gd name="T8" fmla="*/ 69 w 105"/>
                  <a:gd name="T9" fmla="*/ 43 h 59"/>
                  <a:gd name="T10" fmla="*/ 55 w 105"/>
                  <a:gd name="T11" fmla="*/ 52 h 59"/>
                  <a:gd name="T12" fmla="*/ 39 w 105"/>
                  <a:gd name="T13" fmla="*/ 57 h 59"/>
                  <a:gd name="T14" fmla="*/ 20 w 105"/>
                  <a:gd name="T15" fmla="*/ 59 h 59"/>
                  <a:gd name="T16" fmla="*/ 11 w 105"/>
                  <a:gd name="T17" fmla="*/ 58 h 59"/>
                  <a:gd name="T18" fmla="*/ 0 w 105"/>
                  <a:gd name="T19" fmla="*/ 55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5" h="59">
                    <a:moveTo>
                      <a:pt x="105" y="0"/>
                    </a:moveTo>
                    <a:lnTo>
                      <a:pt x="100" y="9"/>
                    </a:lnTo>
                    <a:lnTo>
                      <a:pt x="92" y="21"/>
                    </a:lnTo>
                    <a:lnTo>
                      <a:pt x="81" y="33"/>
                    </a:lnTo>
                    <a:lnTo>
                      <a:pt x="69" y="43"/>
                    </a:lnTo>
                    <a:lnTo>
                      <a:pt x="55" y="52"/>
                    </a:lnTo>
                    <a:lnTo>
                      <a:pt x="39" y="57"/>
                    </a:lnTo>
                    <a:lnTo>
                      <a:pt x="20" y="59"/>
                    </a:lnTo>
                    <a:lnTo>
                      <a:pt x="11" y="58"/>
                    </a:lnTo>
                    <a:lnTo>
                      <a:pt x="0" y="55"/>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49" name="Freeform 167"/>
              <p:cNvSpPr>
                <a:spLocks/>
              </p:cNvSpPr>
              <p:nvPr/>
            </p:nvSpPr>
            <p:spPr bwMode="auto">
              <a:xfrm>
                <a:off x="285" y="3209"/>
                <a:ext cx="54" cy="38"/>
              </a:xfrm>
              <a:custGeom>
                <a:avLst/>
                <a:gdLst>
                  <a:gd name="T0" fmla="*/ 0 w 54"/>
                  <a:gd name="T1" fmla="*/ 38 h 38"/>
                  <a:gd name="T2" fmla="*/ 8 w 54"/>
                  <a:gd name="T3" fmla="*/ 28 h 38"/>
                  <a:gd name="T4" fmla="*/ 21 w 54"/>
                  <a:gd name="T5" fmla="*/ 16 h 38"/>
                  <a:gd name="T6" fmla="*/ 36 w 54"/>
                  <a:gd name="T7" fmla="*/ 6 h 38"/>
                  <a:gd name="T8" fmla="*/ 44 w 54"/>
                  <a:gd name="T9" fmla="*/ 2 h 38"/>
                  <a:gd name="T10" fmla="*/ 54 w 5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38">
                    <a:moveTo>
                      <a:pt x="0" y="38"/>
                    </a:moveTo>
                    <a:lnTo>
                      <a:pt x="8" y="28"/>
                    </a:lnTo>
                    <a:lnTo>
                      <a:pt x="21" y="16"/>
                    </a:lnTo>
                    <a:lnTo>
                      <a:pt x="36" y="6"/>
                    </a:lnTo>
                    <a:lnTo>
                      <a:pt x="44" y="2"/>
                    </a:lnTo>
                    <a:lnTo>
                      <a:pt x="54"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50" name="Freeform 168"/>
              <p:cNvSpPr>
                <a:spLocks/>
              </p:cNvSpPr>
              <p:nvPr/>
            </p:nvSpPr>
            <p:spPr bwMode="auto">
              <a:xfrm>
                <a:off x="329" y="3209"/>
                <a:ext cx="62" cy="50"/>
              </a:xfrm>
              <a:custGeom>
                <a:avLst/>
                <a:gdLst>
                  <a:gd name="T0" fmla="*/ 10 w 62"/>
                  <a:gd name="T1" fmla="*/ 0 h 50"/>
                  <a:gd name="T2" fmla="*/ 2 w 62"/>
                  <a:gd name="T3" fmla="*/ 2 h 50"/>
                  <a:gd name="T4" fmla="*/ 0 w 62"/>
                  <a:gd name="T5" fmla="*/ 9 h 50"/>
                  <a:gd name="T6" fmla="*/ 0 w 62"/>
                  <a:gd name="T7" fmla="*/ 16 h 50"/>
                  <a:gd name="T8" fmla="*/ 2 w 62"/>
                  <a:gd name="T9" fmla="*/ 23 h 50"/>
                  <a:gd name="T10" fmla="*/ 6 w 62"/>
                  <a:gd name="T11" fmla="*/ 30 h 50"/>
                  <a:gd name="T12" fmla="*/ 12 w 62"/>
                  <a:gd name="T13" fmla="*/ 36 h 50"/>
                  <a:gd name="T14" fmla="*/ 22 w 62"/>
                  <a:gd name="T15" fmla="*/ 41 h 50"/>
                  <a:gd name="T16" fmla="*/ 35 w 62"/>
                  <a:gd name="T17" fmla="*/ 47 h 50"/>
                  <a:gd name="T18" fmla="*/ 53 w 62"/>
                  <a:gd name="T19" fmla="*/ 50 h 50"/>
                  <a:gd name="T20" fmla="*/ 58 w 62"/>
                  <a:gd name="T21" fmla="*/ 41 h 50"/>
                  <a:gd name="T22" fmla="*/ 62 w 62"/>
                  <a:gd name="T23" fmla="*/ 34 h 50"/>
                  <a:gd name="T24" fmla="*/ 50 w 62"/>
                  <a:gd name="T25" fmla="*/ 32 h 50"/>
                  <a:gd name="T26" fmla="*/ 39 w 62"/>
                  <a:gd name="T27" fmla="*/ 30 h 50"/>
                  <a:gd name="T28" fmla="*/ 30 w 62"/>
                  <a:gd name="T29" fmla="*/ 27 h 50"/>
                  <a:gd name="T30" fmla="*/ 23 w 62"/>
                  <a:gd name="T31" fmla="*/ 22 h 50"/>
                  <a:gd name="T32" fmla="*/ 18 w 62"/>
                  <a:gd name="T33" fmla="*/ 17 h 50"/>
                  <a:gd name="T34" fmla="*/ 14 w 62"/>
                  <a:gd name="T35" fmla="*/ 12 h 50"/>
                  <a:gd name="T36" fmla="*/ 10 w 62"/>
                  <a:gd name="T37" fmla="*/ 0 h 50"/>
                  <a:gd name="T38" fmla="*/ 10 w 62"/>
                  <a:gd name="T39" fmla="*/ 0 h 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2" h="50">
                    <a:moveTo>
                      <a:pt x="10" y="0"/>
                    </a:moveTo>
                    <a:lnTo>
                      <a:pt x="2" y="2"/>
                    </a:lnTo>
                    <a:lnTo>
                      <a:pt x="0" y="9"/>
                    </a:lnTo>
                    <a:lnTo>
                      <a:pt x="0" y="16"/>
                    </a:lnTo>
                    <a:lnTo>
                      <a:pt x="2" y="23"/>
                    </a:lnTo>
                    <a:lnTo>
                      <a:pt x="6" y="30"/>
                    </a:lnTo>
                    <a:lnTo>
                      <a:pt x="12" y="36"/>
                    </a:lnTo>
                    <a:lnTo>
                      <a:pt x="22" y="41"/>
                    </a:lnTo>
                    <a:lnTo>
                      <a:pt x="35" y="47"/>
                    </a:lnTo>
                    <a:lnTo>
                      <a:pt x="53" y="50"/>
                    </a:lnTo>
                    <a:lnTo>
                      <a:pt x="58" y="41"/>
                    </a:lnTo>
                    <a:lnTo>
                      <a:pt x="62" y="34"/>
                    </a:lnTo>
                    <a:lnTo>
                      <a:pt x="50" y="32"/>
                    </a:lnTo>
                    <a:lnTo>
                      <a:pt x="39" y="30"/>
                    </a:lnTo>
                    <a:lnTo>
                      <a:pt x="30" y="27"/>
                    </a:lnTo>
                    <a:lnTo>
                      <a:pt x="23" y="22"/>
                    </a:lnTo>
                    <a:lnTo>
                      <a:pt x="18" y="17"/>
                    </a:lnTo>
                    <a:lnTo>
                      <a:pt x="14" y="12"/>
                    </a:lnTo>
                    <a:lnTo>
                      <a:pt x="10" y="0"/>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51" name="Freeform 169"/>
              <p:cNvSpPr>
                <a:spLocks/>
              </p:cNvSpPr>
              <p:nvPr/>
            </p:nvSpPr>
            <p:spPr bwMode="auto">
              <a:xfrm>
                <a:off x="905" y="3079"/>
                <a:ext cx="187" cy="127"/>
              </a:xfrm>
              <a:custGeom>
                <a:avLst/>
                <a:gdLst>
                  <a:gd name="T0" fmla="*/ 2 w 187"/>
                  <a:gd name="T1" fmla="*/ 32 h 127"/>
                  <a:gd name="T2" fmla="*/ 16 w 187"/>
                  <a:gd name="T3" fmla="*/ 18 h 127"/>
                  <a:gd name="T4" fmla="*/ 34 w 187"/>
                  <a:gd name="T5" fmla="*/ 8 h 127"/>
                  <a:gd name="T6" fmla="*/ 56 w 187"/>
                  <a:gd name="T7" fmla="*/ 1 h 127"/>
                  <a:gd name="T8" fmla="*/ 66 w 187"/>
                  <a:gd name="T9" fmla="*/ 0 h 127"/>
                  <a:gd name="T10" fmla="*/ 80 w 187"/>
                  <a:gd name="T11" fmla="*/ 0 h 127"/>
                  <a:gd name="T12" fmla="*/ 92 w 187"/>
                  <a:gd name="T13" fmla="*/ 2 h 127"/>
                  <a:gd name="T14" fmla="*/ 106 w 187"/>
                  <a:gd name="T15" fmla="*/ 4 h 127"/>
                  <a:gd name="T16" fmla="*/ 118 w 187"/>
                  <a:gd name="T17" fmla="*/ 9 h 127"/>
                  <a:gd name="T18" fmla="*/ 131 w 187"/>
                  <a:gd name="T19" fmla="*/ 15 h 127"/>
                  <a:gd name="T20" fmla="*/ 146 w 187"/>
                  <a:gd name="T21" fmla="*/ 22 h 127"/>
                  <a:gd name="T22" fmla="*/ 160 w 187"/>
                  <a:gd name="T23" fmla="*/ 32 h 127"/>
                  <a:gd name="T24" fmla="*/ 173 w 187"/>
                  <a:gd name="T25" fmla="*/ 42 h 127"/>
                  <a:gd name="T26" fmla="*/ 187 w 187"/>
                  <a:gd name="T27" fmla="*/ 55 h 127"/>
                  <a:gd name="T28" fmla="*/ 168 w 187"/>
                  <a:gd name="T29" fmla="*/ 68 h 127"/>
                  <a:gd name="T30" fmla="*/ 152 w 187"/>
                  <a:gd name="T31" fmla="*/ 78 h 127"/>
                  <a:gd name="T32" fmla="*/ 135 w 187"/>
                  <a:gd name="T33" fmla="*/ 88 h 127"/>
                  <a:gd name="T34" fmla="*/ 123 w 187"/>
                  <a:gd name="T35" fmla="*/ 96 h 127"/>
                  <a:gd name="T36" fmla="*/ 112 w 187"/>
                  <a:gd name="T37" fmla="*/ 103 h 127"/>
                  <a:gd name="T38" fmla="*/ 104 w 187"/>
                  <a:gd name="T39" fmla="*/ 109 h 127"/>
                  <a:gd name="T40" fmla="*/ 96 w 187"/>
                  <a:gd name="T41" fmla="*/ 114 h 127"/>
                  <a:gd name="T42" fmla="*/ 91 w 187"/>
                  <a:gd name="T43" fmla="*/ 117 h 127"/>
                  <a:gd name="T44" fmla="*/ 83 w 187"/>
                  <a:gd name="T45" fmla="*/ 123 h 127"/>
                  <a:gd name="T46" fmla="*/ 79 w 187"/>
                  <a:gd name="T47" fmla="*/ 125 h 127"/>
                  <a:gd name="T48" fmla="*/ 77 w 187"/>
                  <a:gd name="T49" fmla="*/ 127 h 127"/>
                  <a:gd name="T50" fmla="*/ 77 w 187"/>
                  <a:gd name="T51" fmla="*/ 127 h 127"/>
                  <a:gd name="T52" fmla="*/ 64 w 187"/>
                  <a:gd name="T53" fmla="*/ 122 h 127"/>
                  <a:gd name="T54" fmla="*/ 52 w 187"/>
                  <a:gd name="T55" fmla="*/ 117 h 127"/>
                  <a:gd name="T56" fmla="*/ 33 w 187"/>
                  <a:gd name="T57" fmla="*/ 111 h 127"/>
                  <a:gd name="T58" fmla="*/ 19 w 187"/>
                  <a:gd name="T59" fmla="*/ 106 h 127"/>
                  <a:gd name="T60" fmla="*/ 10 w 187"/>
                  <a:gd name="T61" fmla="*/ 103 h 127"/>
                  <a:gd name="T62" fmla="*/ 4 w 187"/>
                  <a:gd name="T63" fmla="*/ 101 h 127"/>
                  <a:gd name="T64" fmla="*/ 0 w 187"/>
                  <a:gd name="T65" fmla="*/ 99 h 127"/>
                  <a:gd name="T66" fmla="*/ 0 w 187"/>
                  <a:gd name="T67" fmla="*/ 98 h 127"/>
                  <a:gd name="T68" fmla="*/ 0 w 187"/>
                  <a:gd name="T69" fmla="*/ 98 h 127"/>
                  <a:gd name="T70" fmla="*/ 2 w 187"/>
                  <a:gd name="T71" fmla="*/ 32 h 1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87" h="127">
                    <a:moveTo>
                      <a:pt x="2" y="32"/>
                    </a:moveTo>
                    <a:lnTo>
                      <a:pt x="16" y="18"/>
                    </a:lnTo>
                    <a:lnTo>
                      <a:pt x="34" y="8"/>
                    </a:lnTo>
                    <a:lnTo>
                      <a:pt x="56" y="1"/>
                    </a:lnTo>
                    <a:lnTo>
                      <a:pt x="66" y="0"/>
                    </a:lnTo>
                    <a:lnTo>
                      <a:pt x="80" y="0"/>
                    </a:lnTo>
                    <a:lnTo>
                      <a:pt x="92" y="2"/>
                    </a:lnTo>
                    <a:lnTo>
                      <a:pt x="106" y="4"/>
                    </a:lnTo>
                    <a:lnTo>
                      <a:pt x="118" y="9"/>
                    </a:lnTo>
                    <a:lnTo>
                      <a:pt x="131" y="15"/>
                    </a:lnTo>
                    <a:lnTo>
                      <a:pt x="146" y="22"/>
                    </a:lnTo>
                    <a:lnTo>
                      <a:pt x="160" y="32"/>
                    </a:lnTo>
                    <a:lnTo>
                      <a:pt x="173" y="42"/>
                    </a:lnTo>
                    <a:lnTo>
                      <a:pt x="187" y="55"/>
                    </a:lnTo>
                    <a:lnTo>
                      <a:pt x="168" y="68"/>
                    </a:lnTo>
                    <a:lnTo>
                      <a:pt x="152" y="78"/>
                    </a:lnTo>
                    <a:lnTo>
                      <a:pt x="135" y="88"/>
                    </a:lnTo>
                    <a:lnTo>
                      <a:pt x="123" y="96"/>
                    </a:lnTo>
                    <a:lnTo>
                      <a:pt x="112" y="103"/>
                    </a:lnTo>
                    <a:lnTo>
                      <a:pt x="104" y="109"/>
                    </a:lnTo>
                    <a:lnTo>
                      <a:pt x="96" y="114"/>
                    </a:lnTo>
                    <a:lnTo>
                      <a:pt x="91" y="117"/>
                    </a:lnTo>
                    <a:lnTo>
                      <a:pt x="83" y="123"/>
                    </a:lnTo>
                    <a:lnTo>
                      <a:pt x="79" y="125"/>
                    </a:lnTo>
                    <a:lnTo>
                      <a:pt x="77" y="127"/>
                    </a:lnTo>
                    <a:lnTo>
                      <a:pt x="64" y="122"/>
                    </a:lnTo>
                    <a:lnTo>
                      <a:pt x="52" y="117"/>
                    </a:lnTo>
                    <a:lnTo>
                      <a:pt x="33" y="111"/>
                    </a:lnTo>
                    <a:lnTo>
                      <a:pt x="19" y="106"/>
                    </a:lnTo>
                    <a:lnTo>
                      <a:pt x="10" y="103"/>
                    </a:lnTo>
                    <a:lnTo>
                      <a:pt x="4" y="101"/>
                    </a:lnTo>
                    <a:lnTo>
                      <a:pt x="0" y="99"/>
                    </a:lnTo>
                    <a:lnTo>
                      <a:pt x="0" y="98"/>
                    </a:lnTo>
                    <a:lnTo>
                      <a:pt x="2" y="32"/>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52" name="Freeform 170"/>
              <p:cNvSpPr>
                <a:spLocks/>
              </p:cNvSpPr>
              <p:nvPr/>
            </p:nvSpPr>
            <p:spPr bwMode="auto">
              <a:xfrm>
                <a:off x="733" y="3284"/>
                <a:ext cx="601" cy="323"/>
              </a:xfrm>
              <a:custGeom>
                <a:avLst/>
                <a:gdLst>
                  <a:gd name="T0" fmla="*/ 36 w 601"/>
                  <a:gd name="T1" fmla="*/ 222 h 323"/>
                  <a:gd name="T2" fmla="*/ 61 w 601"/>
                  <a:gd name="T3" fmla="*/ 238 h 323"/>
                  <a:gd name="T4" fmla="*/ 90 w 601"/>
                  <a:gd name="T5" fmla="*/ 245 h 323"/>
                  <a:gd name="T6" fmla="*/ 126 w 601"/>
                  <a:gd name="T7" fmla="*/ 244 h 323"/>
                  <a:gd name="T8" fmla="*/ 169 w 601"/>
                  <a:gd name="T9" fmla="*/ 230 h 323"/>
                  <a:gd name="T10" fmla="*/ 203 w 601"/>
                  <a:gd name="T11" fmla="*/ 203 h 323"/>
                  <a:gd name="T12" fmla="*/ 224 w 601"/>
                  <a:gd name="T13" fmla="*/ 166 h 323"/>
                  <a:gd name="T14" fmla="*/ 233 w 601"/>
                  <a:gd name="T15" fmla="*/ 127 h 323"/>
                  <a:gd name="T16" fmla="*/ 236 w 601"/>
                  <a:gd name="T17" fmla="*/ 98 h 323"/>
                  <a:gd name="T18" fmla="*/ 244 w 601"/>
                  <a:gd name="T19" fmla="*/ 77 h 323"/>
                  <a:gd name="T20" fmla="*/ 259 w 601"/>
                  <a:gd name="T21" fmla="*/ 57 h 323"/>
                  <a:gd name="T22" fmla="*/ 283 w 601"/>
                  <a:gd name="T23" fmla="*/ 39 h 323"/>
                  <a:gd name="T24" fmla="*/ 330 w 601"/>
                  <a:gd name="T25" fmla="*/ 16 h 323"/>
                  <a:gd name="T26" fmla="*/ 368 w 601"/>
                  <a:gd name="T27" fmla="*/ 5 h 323"/>
                  <a:gd name="T28" fmla="*/ 410 w 601"/>
                  <a:gd name="T29" fmla="*/ 0 h 323"/>
                  <a:gd name="T30" fmla="*/ 457 w 601"/>
                  <a:gd name="T31" fmla="*/ 2 h 323"/>
                  <a:gd name="T32" fmla="*/ 501 w 601"/>
                  <a:gd name="T33" fmla="*/ 12 h 323"/>
                  <a:gd name="T34" fmla="*/ 534 w 601"/>
                  <a:gd name="T35" fmla="*/ 28 h 323"/>
                  <a:gd name="T36" fmla="*/ 562 w 601"/>
                  <a:gd name="T37" fmla="*/ 48 h 323"/>
                  <a:gd name="T38" fmla="*/ 580 w 601"/>
                  <a:gd name="T39" fmla="*/ 71 h 323"/>
                  <a:gd name="T40" fmla="*/ 594 w 601"/>
                  <a:gd name="T41" fmla="*/ 95 h 323"/>
                  <a:gd name="T42" fmla="*/ 601 w 601"/>
                  <a:gd name="T43" fmla="*/ 146 h 323"/>
                  <a:gd name="T44" fmla="*/ 591 w 601"/>
                  <a:gd name="T45" fmla="*/ 189 h 323"/>
                  <a:gd name="T46" fmla="*/ 572 w 601"/>
                  <a:gd name="T47" fmla="*/ 234 h 323"/>
                  <a:gd name="T48" fmla="*/ 545 w 601"/>
                  <a:gd name="T49" fmla="*/ 266 h 323"/>
                  <a:gd name="T50" fmla="*/ 521 w 601"/>
                  <a:gd name="T51" fmla="*/ 284 h 323"/>
                  <a:gd name="T52" fmla="*/ 490 w 601"/>
                  <a:gd name="T53" fmla="*/ 298 h 323"/>
                  <a:gd name="T54" fmla="*/ 449 w 601"/>
                  <a:gd name="T55" fmla="*/ 306 h 323"/>
                  <a:gd name="T56" fmla="*/ 430 w 601"/>
                  <a:gd name="T57" fmla="*/ 289 h 323"/>
                  <a:gd name="T58" fmla="*/ 434 w 601"/>
                  <a:gd name="T59" fmla="*/ 258 h 323"/>
                  <a:gd name="T60" fmla="*/ 438 w 601"/>
                  <a:gd name="T61" fmla="*/ 236 h 323"/>
                  <a:gd name="T62" fmla="*/ 441 w 601"/>
                  <a:gd name="T63" fmla="*/ 219 h 323"/>
                  <a:gd name="T64" fmla="*/ 443 w 601"/>
                  <a:gd name="T65" fmla="*/ 209 h 323"/>
                  <a:gd name="T66" fmla="*/ 444 w 601"/>
                  <a:gd name="T67" fmla="*/ 202 h 323"/>
                  <a:gd name="T68" fmla="*/ 444 w 601"/>
                  <a:gd name="T69" fmla="*/ 200 h 323"/>
                  <a:gd name="T70" fmla="*/ 464 w 601"/>
                  <a:gd name="T71" fmla="*/ 189 h 323"/>
                  <a:gd name="T72" fmla="*/ 490 w 601"/>
                  <a:gd name="T73" fmla="*/ 157 h 323"/>
                  <a:gd name="T74" fmla="*/ 495 w 601"/>
                  <a:gd name="T75" fmla="*/ 120 h 323"/>
                  <a:gd name="T76" fmla="*/ 483 w 601"/>
                  <a:gd name="T77" fmla="*/ 96 h 323"/>
                  <a:gd name="T78" fmla="*/ 468 w 601"/>
                  <a:gd name="T79" fmla="*/ 86 h 323"/>
                  <a:gd name="T80" fmla="*/ 443 w 601"/>
                  <a:gd name="T81" fmla="*/ 78 h 323"/>
                  <a:gd name="T82" fmla="*/ 417 w 601"/>
                  <a:gd name="T83" fmla="*/ 76 h 323"/>
                  <a:gd name="T84" fmla="*/ 397 w 601"/>
                  <a:gd name="T85" fmla="*/ 80 h 323"/>
                  <a:gd name="T86" fmla="*/ 371 w 601"/>
                  <a:gd name="T87" fmla="*/ 96 h 323"/>
                  <a:gd name="T88" fmla="*/ 348 w 601"/>
                  <a:gd name="T89" fmla="*/ 125 h 323"/>
                  <a:gd name="T90" fmla="*/ 333 w 601"/>
                  <a:gd name="T91" fmla="*/ 155 h 323"/>
                  <a:gd name="T92" fmla="*/ 328 w 601"/>
                  <a:gd name="T93" fmla="*/ 171 h 323"/>
                  <a:gd name="T94" fmla="*/ 315 w 601"/>
                  <a:gd name="T95" fmla="*/ 213 h 323"/>
                  <a:gd name="T96" fmla="*/ 292 w 601"/>
                  <a:gd name="T97" fmla="*/ 259 h 323"/>
                  <a:gd name="T98" fmla="*/ 267 w 601"/>
                  <a:gd name="T99" fmla="*/ 287 h 323"/>
                  <a:gd name="T100" fmla="*/ 242 w 601"/>
                  <a:gd name="T101" fmla="*/ 300 h 323"/>
                  <a:gd name="T102" fmla="*/ 198 w 601"/>
                  <a:gd name="T103" fmla="*/ 312 h 323"/>
                  <a:gd name="T104" fmla="*/ 146 w 601"/>
                  <a:gd name="T105" fmla="*/ 321 h 323"/>
                  <a:gd name="T106" fmla="*/ 95 w 601"/>
                  <a:gd name="T107" fmla="*/ 323 h 323"/>
                  <a:gd name="T108" fmla="*/ 36 w 601"/>
                  <a:gd name="T109" fmla="*/ 311 h 323"/>
                  <a:gd name="T110" fmla="*/ 0 w 601"/>
                  <a:gd name="T111" fmla="*/ 299 h 32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1" h="323">
                    <a:moveTo>
                      <a:pt x="25" y="212"/>
                    </a:moveTo>
                    <a:lnTo>
                      <a:pt x="36" y="222"/>
                    </a:lnTo>
                    <a:lnTo>
                      <a:pt x="48" y="230"/>
                    </a:lnTo>
                    <a:lnTo>
                      <a:pt x="61" y="238"/>
                    </a:lnTo>
                    <a:lnTo>
                      <a:pt x="75" y="243"/>
                    </a:lnTo>
                    <a:lnTo>
                      <a:pt x="90" y="245"/>
                    </a:lnTo>
                    <a:lnTo>
                      <a:pt x="107" y="246"/>
                    </a:lnTo>
                    <a:lnTo>
                      <a:pt x="126" y="244"/>
                    </a:lnTo>
                    <a:lnTo>
                      <a:pt x="148" y="239"/>
                    </a:lnTo>
                    <a:lnTo>
                      <a:pt x="169" y="230"/>
                    </a:lnTo>
                    <a:lnTo>
                      <a:pt x="188" y="218"/>
                    </a:lnTo>
                    <a:lnTo>
                      <a:pt x="203" y="203"/>
                    </a:lnTo>
                    <a:lnTo>
                      <a:pt x="214" y="185"/>
                    </a:lnTo>
                    <a:lnTo>
                      <a:pt x="224" y="166"/>
                    </a:lnTo>
                    <a:lnTo>
                      <a:pt x="230" y="147"/>
                    </a:lnTo>
                    <a:lnTo>
                      <a:pt x="233" y="127"/>
                    </a:lnTo>
                    <a:lnTo>
                      <a:pt x="234" y="108"/>
                    </a:lnTo>
                    <a:lnTo>
                      <a:pt x="236" y="98"/>
                    </a:lnTo>
                    <a:lnTo>
                      <a:pt x="238" y="88"/>
                    </a:lnTo>
                    <a:lnTo>
                      <a:pt x="244" y="77"/>
                    </a:lnTo>
                    <a:lnTo>
                      <a:pt x="251" y="68"/>
                    </a:lnTo>
                    <a:lnTo>
                      <a:pt x="259" y="57"/>
                    </a:lnTo>
                    <a:lnTo>
                      <a:pt x="271" y="48"/>
                    </a:lnTo>
                    <a:lnTo>
                      <a:pt x="283" y="39"/>
                    </a:lnTo>
                    <a:lnTo>
                      <a:pt x="298" y="30"/>
                    </a:lnTo>
                    <a:lnTo>
                      <a:pt x="330" y="16"/>
                    </a:lnTo>
                    <a:lnTo>
                      <a:pt x="348" y="10"/>
                    </a:lnTo>
                    <a:lnTo>
                      <a:pt x="368" y="5"/>
                    </a:lnTo>
                    <a:lnTo>
                      <a:pt x="388" y="2"/>
                    </a:lnTo>
                    <a:lnTo>
                      <a:pt x="410" y="0"/>
                    </a:lnTo>
                    <a:lnTo>
                      <a:pt x="433" y="0"/>
                    </a:lnTo>
                    <a:lnTo>
                      <a:pt x="457" y="2"/>
                    </a:lnTo>
                    <a:lnTo>
                      <a:pt x="480" y="6"/>
                    </a:lnTo>
                    <a:lnTo>
                      <a:pt x="501" y="12"/>
                    </a:lnTo>
                    <a:lnTo>
                      <a:pt x="518" y="19"/>
                    </a:lnTo>
                    <a:lnTo>
                      <a:pt x="534" y="28"/>
                    </a:lnTo>
                    <a:lnTo>
                      <a:pt x="549" y="37"/>
                    </a:lnTo>
                    <a:lnTo>
                      <a:pt x="562" y="48"/>
                    </a:lnTo>
                    <a:lnTo>
                      <a:pt x="572" y="58"/>
                    </a:lnTo>
                    <a:lnTo>
                      <a:pt x="580" y="71"/>
                    </a:lnTo>
                    <a:lnTo>
                      <a:pt x="587" y="82"/>
                    </a:lnTo>
                    <a:lnTo>
                      <a:pt x="594" y="95"/>
                    </a:lnTo>
                    <a:lnTo>
                      <a:pt x="601" y="122"/>
                    </a:lnTo>
                    <a:lnTo>
                      <a:pt x="601" y="146"/>
                    </a:lnTo>
                    <a:lnTo>
                      <a:pt x="598" y="167"/>
                    </a:lnTo>
                    <a:lnTo>
                      <a:pt x="591" y="189"/>
                    </a:lnTo>
                    <a:lnTo>
                      <a:pt x="583" y="211"/>
                    </a:lnTo>
                    <a:lnTo>
                      <a:pt x="572" y="234"/>
                    </a:lnTo>
                    <a:lnTo>
                      <a:pt x="556" y="256"/>
                    </a:lnTo>
                    <a:lnTo>
                      <a:pt x="545" y="266"/>
                    </a:lnTo>
                    <a:lnTo>
                      <a:pt x="534" y="275"/>
                    </a:lnTo>
                    <a:lnTo>
                      <a:pt x="521" y="284"/>
                    </a:lnTo>
                    <a:lnTo>
                      <a:pt x="506" y="292"/>
                    </a:lnTo>
                    <a:lnTo>
                      <a:pt x="490" y="298"/>
                    </a:lnTo>
                    <a:lnTo>
                      <a:pt x="471" y="302"/>
                    </a:lnTo>
                    <a:lnTo>
                      <a:pt x="449" y="306"/>
                    </a:lnTo>
                    <a:lnTo>
                      <a:pt x="426" y="309"/>
                    </a:lnTo>
                    <a:lnTo>
                      <a:pt x="430" y="289"/>
                    </a:lnTo>
                    <a:lnTo>
                      <a:pt x="432" y="273"/>
                    </a:lnTo>
                    <a:lnTo>
                      <a:pt x="434" y="258"/>
                    </a:lnTo>
                    <a:lnTo>
                      <a:pt x="437" y="245"/>
                    </a:lnTo>
                    <a:lnTo>
                      <a:pt x="438" y="236"/>
                    </a:lnTo>
                    <a:lnTo>
                      <a:pt x="440" y="226"/>
                    </a:lnTo>
                    <a:lnTo>
                      <a:pt x="441" y="219"/>
                    </a:lnTo>
                    <a:lnTo>
                      <a:pt x="443" y="213"/>
                    </a:lnTo>
                    <a:lnTo>
                      <a:pt x="443" y="209"/>
                    </a:lnTo>
                    <a:lnTo>
                      <a:pt x="443" y="206"/>
                    </a:lnTo>
                    <a:lnTo>
                      <a:pt x="444" y="202"/>
                    </a:lnTo>
                    <a:lnTo>
                      <a:pt x="444" y="201"/>
                    </a:lnTo>
                    <a:lnTo>
                      <a:pt x="444" y="200"/>
                    </a:lnTo>
                    <a:lnTo>
                      <a:pt x="455" y="195"/>
                    </a:lnTo>
                    <a:lnTo>
                      <a:pt x="464" y="189"/>
                    </a:lnTo>
                    <a:lnTo>
                      <a:pt x="479" y="175"/>
                    </a:lnTo>
                    <a:lnTo>
                      <a:pt x="490" y="157"/>
                    </a:lnTo>
                    <a:lnTo>
                      <a:pt x="495" y="140"/>
                    </a:lnTo>
                    <a:lnTo>
                      <a:pt x="495" y="120"/>
                    </a:lnTo>
                    <a:lnTo>
                      <a:pt x="489" y="105"/>
                    </a:lnTo>
                    <a:lnTo>
                      <a:pt x="483" y="96"/>
                    </a:lnTo>
                    <a:lnTo>
                      <a:pt x="476" y="91"/>
                    </a:lnTo>
                    <a:lnTo>
                      <a:pt x="468" y="86"/>
                    </a:lnTo>
                    <a:lnTo>
                      <a:pt x="457" y="81"/>
                    </a:lnTo>
                    <a:lnTo>
                      <a:pt x="443" y="78"/>
                    </a:lnTo>
                    <a:lnTo>
                      <a:pt x="429" y="76"/>
                    </a:lnTo>
                    <a:lnTo>
                      <a:pt x="417" y="76"/>
                    </a:lnTo>
                    <a:lnTo>
                      <a:pt x="406" y="78"/>
                    </a:lnTo>
                    <a:lnTo>
                      <a:pt x="397" y="80"/>
                    </a:lnTo>
                    <a:lnTo>
                      <a:pt x="387" y="85"/>
                    </a:lnTo>
                    <a:lnTo>
                      <a:pt x="371" y="96"/>
                    </a:lnTo>
                    <a:lnTo>
                      <a:pt x="359" y="110"/>
                    </a:lnTo>
                    <a:lnTo>
                      <a:pt x="348" y="125"/>
                    </a:lnTo>
                    <a:lnTo>
                      <a:pt x="340" y="141"/>
                    </a:lnTo>
                    <a:lnTo>
                      <a:pt x="333" y="155"/>
                    </a:lnTo>
                    <a:lnTo>
                      <a:pt x="330" y="163"/>
                    </a:lnTo>
                    <a:lnTo>
                      <a:pt x="328" y="171"/>
                    </a:lnTo>
                    <a:lnTo>
                      <a:pt x="322" y="190"/>
                    </a:lnTo>
                    <a:lnTo>
                      <a:pt x="315" y="213"/>
                    </a:lnTo>
                    <a:lnTo>
                      <a:pt x="306" y="236"/>
                    </a:lnTo>
                    <a:lnTo>
                      <a:pt x="292" y="259"/>
                    </a:lnTo>
                    <a:lnTo>
                      <a:pt x="278" y="279"/>
                    </a:lnTo>
                    <a:lnTo>
                      <a:pt x="267" y="287"/>
                    </a:lnTo>
                    <a:lnTo>
                      <a:pt x="256" y="295"/>
                    </a:lnTo>
                    <a:lnTo>
                      <a:pt x="242" y="300"/>
                    </a:lnTo>
                    <a:lnTo>
                      <a:pt x="228" y="304"/>
                    </a:lnTo>
                    <a:lnTo>
                      <a:pt x="198" y="312"/>
                    </a:lnTo>
                    <a:lnTo>
                      <a:pt x="172" y="317"/>
                    </a:lnTo>
                    <a:lnTo>
                      <a:pt x="146" y="321"/>
                    </a:lnTo>
                    <a:lnTo>
                      <a:pt x="121" y="323"/>
                    </a:lnTo>
                    <a:lnTo>
                      <a:pt x="95" y="323"/>
                    </a:lnTo>
                    <a:lnTo>
                      <a:pt x="67" y="319"/>
                    </a:lnTo>
                    <a:lnTo>
                      <a:pt x="36" y="311"/>
                    </a:lnTo>
                    <a:lnTo>
                      <a:pt x="18" y="305"/>
                    </a:lnTo>
                    <a:lnTo>
                      <a:pt x="0" y="299"/>
                    </a:lnTo>
                    <a:lnTo>
                      <a:pt x="25" y="212"/>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53" name="Freeform 171"/>
              <p:cNvSpPr>
                <a:spLocks/>
              </p:cNvSpPr>
              <p:nvPr/>
            </p:nvSpPr>
            <p:spPr bwMode="auto">
              <a:xfrm>
                <a:off x="655" y="3340"/>
                <a:ext cx="399" cy="476"/>
              </a:xfrm>
              <a:custGeom>
                <a:avLst/>
                <a:gdLst>
                  <a:gd name="T0" fmla="*/ 212 w 399"/>
                  <a:gd name="T1" fmla="*/ 347 h 476"/>
                  <a:gd name="T2" fmla="*/ 168 w 399"/>
                  <a:gd name="T3" fmla="*/ 323 h 476"/>
                  <a:gd name="T4" fmla="*/ 137 w 399"/>
                  <a:gd name="T5" fmla="*/ 289 h 476"/>
                  <a:gd name="T6" fmla="*/ 122 w 399"/>
                  <a:gd name="T7" fmla="*/ 248 h 476"/>
                  <a:gd name="T8" fmla="*/ 124 w 399"/>
                  <a:gd name="T9" fmla="*/ 205 h 476"/>
                  <a:gd name="T10" fmla="*/ 149 w 399"/>
                  <a:gd name="T11" fmla="*/ 164 h 476"/>
                  <a:gd name="T12" fmla="*/ 195 w 399"/>
                  <a:gd name="T13" fmla="*/ 131 h 476"/>
                  <a:gd name="T14" fmla="*/ 226 w 399"/>
                  <a:gd name="T15" fmla="*/ 119 h 476"/>
                  <a:gd name="T16" fmla="*/ 265 w 399"/>
                  <a:gd name="T17" fmla="*/ 111 h 476"/>
                  <a:gd name="T18" fmla="*/ 310 w 399"/>
                  <a:gd name="T19" fmla="*/ 107 h 476"/>
                  <a:gd name="T20" fmla="*/ 296 w 399"/>
                  <a:gd name="T21" fmla="*/ 72 h 476"/>
                  <a:gd name="T22" fmla="*/ 284 w 399"/>
                  <a:gd name="T23" fmla="*/ 45 h 476"/>
                  <a:gd name="T24" fmla="*/ 276 w 399"/>
                  <a:gd name="T25" fmla="*/ 26 h 476"/>
                  <a:gd name="T26" fmla="*/ 272 w 399"/>
                  <a:gd name="T27" fmla="*/ 14 h 476"/>
                  <a:gd name="T28" fmla="*/ 268 w 399"/>
                  <a:gd name="T29" fmla="*/ 5 h 476"/>
                  <a:gd name="T30" fmla="*/ 266 w 399"/>
                  <a:gd name="T31" fmla="*/ 1 h 476"/>
                  <a:gd name="T32" fmla="*/ 243 w 399"/>
                  <a:gd name="T33" fmla="*/ 9 h 476"/>
                  <a:gd name="T34" fmla="*/ 187 w 399"/>
                  <a:gd name="T35" fmla="*/ 31 h 476"/>
                  <a:gd name="T36" fmla="*/ 123 w 399"/>
                  <a:gd name="T37" fmla="*/ 58 h 476"/>
                  <a:gd name="T38" fmla="*/ 64 w 399"/>
                  <a:gd name="T39" fmla="*/ 95 h 476"/>
                  <a:gd name="T40" fmla="*/ 19 w 399"/>
                  <a:gd name="T41" fmla="*/ 144 h 476"/>
                  <a:gd name="T42" fmla="*/ 5 w 399"/>
                  <a:gd name="T43" fmla="*/ 173 h 476"/>
                  <a:gd name="T44" fmla="*/ 0 w 399"/>
                  <a:gd name="T45" fmla="*/ 206 h 476"/>
                  <a:gd name="T46" fmla="*/ 3 w 399"/>
                  <a:gd name="T47" fmla="*/ 243 h 476"/>
                  <a:gd name="T48" fmla="*/ 15 w 399"/>
                  <a:gd name="T49" fmla="*/ 283 h 476"/>
                  <a:gd name="T50" fmla="*/ 39 w 399"/>
                  <a:gd name="T51" fmla="*/ 329 h 476"/>
                  <a:gd name="T52" fmla="*/ 76 w 399"/>
                  <a:gd name="T53" fmla="*/ 378 h 476"/>
                  <a:gd name="T54" fmla="*/ 126 w 399"/>
                  <a:gd name="T55" fmla="*/ 433 h 476"/>
                  <a:gd name="T56" fmla="*/ 177 w 399"/>
                  <a:gd name="T57" fmla="*/ 448 h 476"/>
                  <a:gd name="T58" fmla="*/ 215 w 399"/>
                  <a:gd name="T59" fmla="*/ 458 h 476"/>
                  <a:gd name="T60" fmla="*/ 243 w 399"/>
                  <a:gd name="T61" fmla="*/ 466 h 476"/>
                  <a:gd name="T62" fmla="*/ 261 w 399"/>
                  <a:gd name="T63" fmla="*/ 471 h 476"/>
                  <a:gd name="T64" fmla="*/ 272 w 399"/>
                  <a:gd name="T65" fmla="*/ 474 h 476"/>
                  <a:gd name="T66" fmla="*/ 280 w 399"/>
                  <a:gd name="T67" fmla="*/ 476 h 476"/>
                  <a:gd name="T68" fmla="*/ 302 w 399"/>
                  <a:gd name="T69" fmla="*/ 461 h 476"/>
                  <a:gd name="T70" fmla="*/ 335 w 399"/>
                  <a:gd name="T71" fmla="*/ 435 h 476"/>
                  <a:gd name="T72" fmla="*/ 360 w 399"/>
                  <a:gd name="T73" fmla="*/ 416 h 476"/>
                  <a:gd name="T74" fmla="*/ 377 w 399"/>
                  <a:gd name="T75" fmla="*/ 404 h 476"/>
                  <a:gd name="T76" fmla="*/ 392 w 399"/>
                  <a:gd name="T77" fmla="*/ 392 h 476"/>
                  <a:gd name="T78" fmla="*/ 399 w 399"/>
                  <a:gd name="T79" fmla="*/ 388 h 476"/>
                  <a:gd name="T80" fmla="*/ 241 w 399"/>
                  <a:gd name="T81" fmla="*/ 351 h 4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99" h="476">
                    <a:moveTo>
                      <a:pt x="241" y="351"/>
                    </a:moveTo>
                    <a:lnTo>
                      <a:pt x="212" y="347"/>
                    </a:lnTo>
                    <a:lnTo>
                      <a:pt x="189" y="337"/>
                    </a:lnTo>
                    <a:lnTo>
                      <a:pt x="168" y="323"/>
                    </a:lnTo>
                    <a:lnTo>
                      <a:pt x="150" y="307"/>
                    </a:lnTo>
                    <a:lnTo>
                      <a:pt x="137" y="289"/>
                    </a:lnTo>
                    <a:lnTo>
                      <a:pt x="127" y="269"/>
                    </a:lnTo>
                    <a:lnTo>
                      <a:pt x="122" y="248"/>
                    </a:lnTo>
                    <a:lnTo>
                      <a:pt x="120" y="226"/>
                    </a:lnTo>
                    <a:lnTo>
                      <a:pt x="124" y="205"/>
                    </a:lnTo>
                    <a:lnTo>
                      <a:pt x="134" y="184"/>
                    </a:lnTo>
                    <a:lnTo>
                      <a:pt x="149" y="164"/>
                    </a:lnTo>
                    <a:lnTo>
                      <a:pt x="168" y="147"/>
                    </a:lnTo>
                    <a:lnTo>
                      <a:pt x="195" y="131"/>
                    </a:lnTo>
                    <a:lnTo>
                      <a:pt x="210" y="125"/>
                    </a:lnTo>
                    <a:lnTo>
                      <a:pt x="226" y="119"/>
                    </a:lnTo>
                    <a:lnTo>
                      <a:pt x="245" y="115"/>
                    </a:lnTo>
                    <a:lnTo>
                      <a:pt x="265" y="111"/>
                    </a:lnTo>
                    <a:lnTo>
                      <a:pt x="287" y="109"/>
                    </a:lnTo>
                    <a:lnTo>
                      <a:pt x="310" y="107"/>
                    </a:lnTo>
                    <a:lnTo>
                      <a:pt x="302" y="89"/>
                    </a:lnTo>
                    <a:lnTo>
                      <a:pt x="296" y="72"/>
                    </a:lnTo>
                    <a:lnTo>
                      <a:pt x="289" y="58"/>
                    </a:lnTo>
                    <a:lnTo>
                      <a:pt x="284" y="45"/>
                    </a:lnTo>
                    <a:lnTo>
                      <a:pt x="280" y="35"/>
                    </a:lnTo>
                    <a:lnTo>
                      <a:pt x="276" y="26"/>
                    </a:lnTo>
                    <a:lnTo>
                      <a:pt x="273" y="19"/>
                    </a:lnTo>
                    <a:lnTo>
                      <a:pt x="272" y="14"/>
                    </a:lnTo>
                    <a:lnTo>
                      <a:pt x="269" y="10"/>
                    </a:lnTo>
                    <a:lnTo>
                      <a:pt x="268" y="5"/>
                    </a:lnTo>
                    <a:lnTo>
                      <a:pt x="266" y="2"/>
                    </a:lnTo>
                    <a:lnTo>
                      <a:pt x="266" y="1"/>
                    </a:lnTo>
                    <a:lnTo>
                      <a:pt x="266" y="0"/>
                    </a:lnTo>
                    <a:lnTo>
                      <a:pt x="243" y="9"/>
                    </a:lnTo>
                    <a:lnTo>
                      <a:pt x="215" y="19"/>
                    </a:lnTo>
                    <a:lnTo>
                      <a:pt x="187" y="31"/>
                    </a:lnTo>
                    <a:lnTo>
                      <a:pt x="154" y="43"/>
                    </a:lnTo>
                    <a:lnTo>
                      <a:pt x="123" y="58"/>
                    </a:lnTo>
                    <a:lnTo>
                      <a:pt x="92" y="76"/>
                    </a:lnTo>
                    <a:lnTo>
                      <a:pt x="64" y="95"/>
                    </a:lnTo>
                    <a:lnTo>
                      <a:pt x="39" y="118"/>
                    </a:lnTo>
                    <a:lnTo>
                      <a:pt x="19" y="144"/>
                    </a:lnTo>
                    <a:lnTo>
                      <a:pt x="12" y="158"/>
                    </a:lnTo>
                    <a:lnTo>
                      <a:pt x="5" y="173"/>
                    </a:lnTo>
                    <a:lnTo>
                      <a:pt x="1" y="189"/>
                    </a:lnTo>
                    <a:lnTo>
                      <a:pt x="0" y="206"/>
                    </a:lnTo>
                    <a:lnTo>
                      <a:pt x="0" y="223"/>
                    </a:lnTo>
                    <a:lnTo>
                      <a:pt x="3" y="243"/>
                    </a:lnTo>
                    <a:lnTo>
                      <a:pt x="7" y="262"/>
                    </a:lnTo>
                    <a:lnTo>
                      <a:pt x="15" y="283"/>
                    </a:lnTo>
                    <a:lnTo>
                      <a:pt x="26" y="305"/>
                    </a:lnTo>
                    <a:lnTo>
                      <a:pt x="39" y="329"/>
                    </a:lnTo>
                    <a:lnTo>
                      <a:pt x="55" y="353"/>
                    </a:lnTo>
                    <a:lnTo>
                      <a:pt x="76" y="378"/>
                    </a:lnTo>
                    <a:lnTo>
                      <a:pt x="99" y="406"/>
                    </a:lnTo>
                    <a:lnTo>
                      <a:pt x="126" y="433"/>
                    </a:lnTo>
                    <a:lnTo>
                      <a:pt x="154" y="442"/>
                    </a:lnTo>
                    <a:lnTo>
                      <a:pt x="177" y="448"/>
                    </a:lnTo>
                    <a:lnTo>
                      <a:pt x="197" y="453"/>
                    </a:lnTo>
                    <a:lnTo>
                      <a:pt x="215" y="458"/>
                    </a:lnTo>
                    <a:lnTo>
                      <a:pt x="230" y="463"/>
                    </a:lnTo>
                    <a:lnTo>
                      <a:pt x="243" y="466"/>
                    </a:lnTo>
                    <a:lnTo>
                      <a:pt x="253" y="469"/>
                    </a:lnTo>
                    <a:lnTo>
                      <a:pt x="261" y="471"/>
                    </a:lnTo>
                    <a:lnTo>
                      <a:pt x="268" y="472"/>
                    </a:lnTo>
                    <a:lnTo>
                      <a:pt x="272" y="474"/>
                    </a:lnTo>
                    <a:lnTo>
                      <a:pt x="279" y="475"/>
                    </a:lnTo>
                    <a:lnTo>
                      <a:pt x="280" y="476"/>
                    </a:lnTo>
                    <a:lnTo>
                      <a:pt x="302" y="461"/>
                    </a:lnTo>
                    <a:lnTo>
                      <a:pt x="319" y="447"/>
                    </a:lnTo>
                    <a:lnTo>
                      <a:pt x="335" y="435"/>
                    </a:lnTo>
                    <a:lnTo>
                      <a:pt x="349" y="425"/>
                    </a:lnTo>
                    <a:lnTo>
                      <a:pt x="360" y="416"/>
                    </a:lnTo>
                    <a:lnTo>
                      <a:pt x="370" y="409"/>
                    </a:lnTo>
                    <a:lnTo>
                      <a:pt x="377" y="404"/>
                    </a:lnTo>
                    <a:lnTo>
                      <a:pt x="384" y="398"/>
                    </a:lnTo>
                    <a:lnTo>
                      <a:pt x="392" y="392"/>
                    </a:lnTo>
                    <a:lnTo>
                      <a:pt x="398" y="389"/>
                    </a:lnTo>
                    <a:lnTo>
                      <a:pt x="399" y="388"/>
                    </a:lnTo>
                    <a:lnTo>
                      <a:pt x="241" y="351"/>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54" name="Freeform 172"/>
              <p:cNvSpPr>
                <a:spLocks/>
              </p:cNvSpPr>
              <p:nvPr/>
            </p:nvSpPr>
            <p:spPr bwMode="auto">
              <a:xfrm>
                <a:off x="408" y="3207"/>
                <a:ext cx="421" cy="281"/>
              </a:xfrm>
              <a:custGeom>
                <a:avLst/>
                <a:gdLst>
                  <a:gd name="T0" fmla="*/ 23 w 421"/>
                  <a:gd name="T1" fmla="*/ 281 h 281"/>
                  <a:gd name="T2" fmla="*/ 12 w 421"/>
                  <a:gd name="T3" fmla="*/ 260 h 281"/>
                  <a:gd name="T4" fmla="*/ 4 w 421"/>
                  <a:gd name="T5" fmla="*/ 238 h 281"/>
                  <a:gd name="T6" fmla="*/ 0 w 421"/>
                  <a:gd name="T7" fmla="*/ 213 h 281"/>
                  <a:gd name="T8" fmla="*/ 1 w 421"/>
                  <a:gd name="T9" fmla="*/ 201 h 281"/>
                  <a:gd name="T10" fmla="*/ 2 w 421"/>
                  <a:gd name="T11" fmla="*/ 188 h 281"/>
                  <a:gd name="T12" fmla="*/ 6 w 421"/>
                  <a:gd name="T13" fmla="*/ 174 h 281"/>
                  <a:gd name="T14" fmla="*/ 13 w 421"/>
                  <a:gd name="T15" fmla="*/ 159 h 281"/>
                  <a:gd name="T16" fmla="*/ 21 w 421"/>
                  <a:gd name="T17" fmla="*/ 145 h 281"/>
                  <a:gd name="T18" fmla="*/ 32 w 421"/>
                  <a:gd name="T19" fmla="*/ 129 h 281"/>
                  <a:gd name="T20" fmla="*/ 46 w 421"/>
                  <a:gd name="T21" fmla="*/ 112 h 281"/>
                  <a:gd name="T22" fmla="*/ 63 w 421"/>
                  <a:gd name="T23" fmla="*/ 95 h 281"/>
                  <a:gd name="T24" fmla="*/ 83 w 421"/>
                  <a:gd name="T25" fmla="*/ 77 h 281"/>
                  <a:gd name="T26" fmla="*/ 106 w 421"/>
                  <a:gd name="T27" fmla="*/ 58 h 281"/>
                  <a:gd name="T28" fmla="*/ 131 w 421"/>
                  <a:gd name="T29" fmla="*/ 40 h 281"/>
                  <a:gd name="T30" fmla="*/ 158 w 421"/>
                  <a:gd name="T31" fmla="*/ 26 h 281"/>
                  <a:gd name="T32" fmla="*/ 184 w 421"/>
                  <a:gd name="T33" fmla="*/ 16 h 281"/>
                  <a:gd name="T34" fmla="*/ 211 w 421"/>
                  <a:gd name="T35" fmla="*/ 7 h 281"/>
                  <a:gd name="T36" fmla="*/ 238 w 421"/>
                  <a:gd name="T37" fmla="*/ 2 h 281"/>
                  <a:gd name="T38" fmla="*/ 263 w 421"/>
                  <a:gd name="T39" fmla="*/ 0 h 281"/>
                  <a:gd name="T40" fmla="*/ 289 w 421"/>
                  <a:gd name="T41" fmla="*/ 0 h 281"/>
                  <a:gd name="T42" fmla="*/ 312 w 421"/>
                  <a:gd name="T43" fmla="*/ 3 h 281"/>
                  <a:gd name="T44" fmla="*/ 335 w 421"/>
                  <a:gd name="T45" fmla="*/ 7 h 281"/>
                  <a:gd name="T46" fmla="*/ 355 w 421"/>
                  <a:gd name="T47" fmla="*/ 14 h 281"/>
                  <a:gd name="T48" fmla="*/ 373 w 421"/>
                  <a:gd name="T49" fmla="*/ 22 h 281"/>
                  <a:gd name="T50" fmla="*/ 389 w 421"/>
                  <a:gd name="T51" fmla="*/ 32 h 281"/>
                  <a:gd name="T52" fmla="*/ 403 w 421"/>
                  <a:gd name="T53" fmla="*/ 43 h 281"/>
                  <a:gd name="T54" fmla="*/ 412 w 421"/>
                  <a:gd name="T55" fmla="*/ 55 h 281"/>
                  <a:gd name="T56" fmla="*/ 419 w 421"/>
                  <a:gd name="T57" fmla="*/ 69 h 281"/>
                  <a:gd name="T58" fmla="*/ 421 w 421"/>
                  <a:gd name="T59" fmla="*/ 82 h 281"/>
                  <a:gd name="T60" fmla="*/ 412 w 421"/>
                  <a:gd name="T61" fmla="*/ 92 h 281"/>
                  <a:gd name="T62" fmla="*/ 404 w 421"/>
                  <a:gd name="T63" fmla="*/ 100 h 281"/>
                  <a:gd name="T64" fmla="*/ 390 w 421"/>
                  <a:gd name="T65" fmla="*/ 114 h 281"/>
                  <a:gd name="T66" fmla="*/ 381 w 421"/>
                  <a:gd name="T67" fmla="*/ 125 h 281"/>
                  <a:gd name="T68" fmla="*/ 374 w 421"/>
                  <a:gd name="T69" fmla="*/ 131 h 281"/>
                  <a:gd name="T70" fmla="*/ 370 w 421"/>
                  <a:gd name="T71" fmla="*/ 135 h 281"/>
                  <a:gd name="T72" fmla="*/ 367 w 421"/>
                  <a:gd name="T73" fmla="*/ 137 h 281"/>
                  <a:gd name="T74" fmla="*/ 367 w 421"/>
                  <a:gd name="T75" fmla="*/ 138 h 281"/>
                  <a:gd name="T76" fmla="*/ 367 w 421"/>
                  <a:gd name="T77" fmla="*/ 138 h 281"/>
                  <a:gd name="T78" fmla="*/ 366 w 421"/>
                  <a:gd name="T79" fmla="*/ 131 h 281"/>
                  <a:gd name="T80" fmla="*/ 363 w 421"/>
                  <a:gd name="T81" fmla="*/ 125 h 281"/>
                  <a:gd name="T82" fmla="*/ 355 w 421"/>
                  <a:gd name="T83" fmla="*/ 114 h 281"/>
                  <a:gd name="T84" fmla="*/ 340 w 421"/>
                  <a:gd name="T85" fmla="*/ 106 h 281"/>
                  <a:gd name="T86" fmla="*/ 323 w 421"/>
                  <a:gd name="T87" fmla="*/ 100 h 281"/>
                  <a:gd name="T88" fmla="*/ 301 w 421"/>
                  <a:gd name="T89" fmla="*/ 98 h 281"/>
                  <a:gd name="T90" fmla="*/ 277 w 421"/>
                  <a:gd name="T91" fmla="*/ 98 h 281"/>
                  <a:gd name="T92" fmla="*/ 251 w 421"/>
                  <a:gd name="T93" fmla="*/ 102 h 281"/>
                  <a:gd name="T94" fmla="*/ 225 w 421"/>
                  <a:gd name="T95" fmla="*/ 109 h 281"/>
                  <a:gd name="T96" fmla="*/ 200 w 421"/>
                  <a:gd name="T97" fmla="*/ 117 h 281"/>
                  <a:gd name="T98" fmla="*/ 175 w 421"/>
                  <a:gd name="T99" fmla="*/ 129 h 281"/>
                  <a:gd name="T100" fmla="*/ 152 w 421"/>
                  <a:gd name="T101" fmla="*/ 144 h 281"/>
                  <a:gd name="T102" fmla="*/ 133 w 421"/>
                  <a:gd name="T103" fmla="*/ 162 h 281"/>
                  <a:gd name="T104" fmla="*/ 119 w 421"/>
                  <a:gd name="T105" fmla="*/ 183 h 281"/>
                  <a:gd name="T106" fmla="*/ 108 w 421"/>
                  <a:gd name="T107" fmla="*/ 206 h 281"/>
                  <a:gd name="T108" fmla="*/ 104 w 421"/>
                  <a:gd name="T109" fmla="*/ 219 h 281"/>
                  <a:gd name="T110" fmla="*/ 102 w 421"/>
                  <a:gd name="T111" fmla="*/ 232 h 281"/>
                  <a:gd name="T112" fmla="*/ 102 w 421"/>
                  <a:gd name="T113" fmla="*/ 247 h 281"/>
                  <a:gd name="T114" fmla="*/ 104 w 421"/>
                  <a:gd name="T115" fmla="*/ 262 h 281"/>
                  <a:gd name="T116" fmla="*/ 23 w 421"/>
                  <a:gd name="T117" fmla="*/ 281 h 2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21" h="281">
                    <a:moveTo>
                      <a:pt x="23" y="281"/>
                    </a:moveTo>
                    <a:lnTo>
                      <a:pt x="12" y="260"/>
                    </a:lnTo>
                    <a:lnTo>
                      <a:pt x="4" y="238"/>
                    </a:lnTo>
                    <a:lnTo>
                      <a:pt x="0" y="213"/>
                    </a:lnTo>
                    <a:lnTo>
                      <a:pt x="1" y="201"/>
                    </a:lnTo>
                    <a:lnTo>
                      <a:pt x="2" y="188"/>
                    </a:lnTo>
                    <a:lnTo>
                      <a:pt x="6" y="174"/>
                    </a:lnTo>
                    <a:lnTo>
                      <a:pt x="13" y="159"/>
                    </a:lnTo>
                    <a:lnTo>
                      <a:pt x="21" y="145"/>
                    </a:lnTo>
                    <a:lnTo>
                      <a:pt x="32" y="129"/>
                    </a:lnTo>
                    <a:lnTo>
                      <a:pt x="46" y="112"/>
                    </a:lnTo>
                    <a:lnTo>
                      <a:pt x="63" y="95"/>
                    </a:lnTo>
                    <a:lnTo>
                      <a:pt x="83" y="77"/>
                    </a:lnTo>
                    <a:lnTo>
                      <a:pt x="106" y="58"/>
                    </a:lnTo>
                    <a:lnTo>
                      <a:pt x="131" y="40"/>
                    </a:lnTo>
                    <a:lnTo>
                      <a:pt x="158" y="26"/>
                    </a:lnTo>
                    <a:lnTo>
                      <a:pt x="184" y="16"/>
                    </a:lnTo>
                    <a:lnTo>
                      <a:pt x="211" y="7"/>
                    </a:lnTo>
                    <a:lnTo>
                      <a:pt x="238" y="2"/>
                    </a:lnTo>
                    <a:lnTo>
                      <a:pt x="263" y="0"/>
                    </a:lnTo>
                    <a:lnTo>
                      <a:pt x="289" y="0"/>
                    </a:lnTo>
                    <a:lnTo>
                      <a:pt x="312" y="3"/>
                    </a:lnTo>
                    <a:lnTo>
                      <a:pt x="335" y="7"/>
                    </a:lnTo>
                    <a:lnTo>
                      <a:pt x="355" y="14"/>
                    </a:lnTo>
                    <a:lnTo>
                      <a:pt x="373" y="22"/>
                    </a:lnTo>
                    <a:lnTo>
                      <a:pt x="389" y="32"/>
                    </a:lnTo>
                    <a:lnTo>
                      <a:pt x="403" y="43"/>
                    </a:lnTo>
                    <a:lnTo>
                      <a:pt x="412" y="55"/>
                    </a:lnTo>
                    <a:lnTo>
                      <a:pt x="419" y="69"/>
                    </a:lnTo>
                    <a:lnTo>
                      <a:pt x="421" y="82"/>
                    </a:lnTo>
                    <a:lnTo>
                      <a:pt x="412" y="92"/>
                    </a:lnTo>
                    <a:lnTo>
                      <a:pt x="404" y="100"/>
                    </a:lnTo>
                    <a:lnTo>
                      <a:pt x="390" y="114"/>
                    </a:lnTo>
                    <a:lnTo>
                      <a:pt x="381" y="125"/>
                    </a:lnTo>
                    <a:lnTo>
                      <a:pt x="374" y="131"/>
                    </a:lnTo>
                    <a:lnTo>
                      <a:pt x="370" y="135"/>
                    </a:lnTo>
                    <a:lnTo>
                      <a:pt x="367" y="137"/>
                    </a:lnTo>
                    <a:lnTo>
                      <a:pt x="367" y="138"/>
                    </a:lnTo>
                    <a:lnTo>
                      <a:pt x="366" y="131"/>
                    </a:lnTo>
                    <a:lnTo>
                      <a:pt x="363" y="125"/>
                    </a:lnTo>
                    <a:lnTo>
                      <a:pt x="355" y="114"/>
                    </a:lnTo>
                    <a:lnTo>
                      <a:pt x="340" y="106"/>
                    </a:lnTo>
                    <a:lnTo>
                      <a:pt x="323" y="100"/>
                    </a:lnTo>
                    <a:lnTo>
                      <a:pt x="301" y="98"/>
                    </a:lnTo>
                    <a:lnTo>
                      <a:pt x="277" y="98"/>
                    </a:lnTo>
                    <a:lnTo>
                      <a:pt x="251" y="102"/>
                    </a:lnTo>
                    <a:lnTo>
                      <a:pt x="225" y="109"/>
                    </a:lnTo>
                    <a:lnTo>
                      <a:pt x="200" y="117"/>
                    </a:lnTo>
                    <a:lnTo>
                      <a:pt x="175" y="129"/>
                    </a:lnTo>
                    <a:lnTo>
                      <a:pt x="152" y="144"/>
                    </a:lnTo>
                    <a:lnTo>
                      <a:pt x="133" y="162"/>
                    </a:lnTo>
                    <a:lnTo>
                      <a:pt x="119" y="183"/>
                    </a:lnTo>
                    <a:lnTo>
                      <a:pt x="108" y="206"/>
                    </a:lnTo>
                    <a:lnTo>
                      <a:pt x="104" y="219"/>
                    </a:lnTo>
                    <a:lnTo>
                      <a:pt x="102" y="232"/>
                    </a:lnTo>
                    <a:lnTo>
                      <a:pt x="102" y="247"/>
                    </a:lnTo>
                    <a:lnTo>
                      <a:pt x="104" y="262"/>
                    </a:lnTo>
                    <a:lnTo>
                      <a:pt x="23" y="281"/>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55" name="Freeform 173"/>
              <p:cNvSpPr>
                <a:spLocks/>
              </p:cNvSpPr>
              <p:nvPr/>
            </p:nvSpPr>
            <p:spPr bwMode="auto">
              <a:xfrm>
                <a:off x="335" y="3280"/>
                <a:ext cx="363" cy="224"/>
              </a:xfrm>
              <a:custGeom>
                <a:avLst/>
                <a:gdLst>
                  <a:gd name="T0" fmla="*/ 0 w 363"/>
                  <a:gd name="T1" fmla="*/ 96 h 224"/>
                  <a:gd name="T2" fmla="*/ 19 w 363"/>
                  <a:gd name="T3" fmla="*/ 85 h 224"/>
                  <a:gd name="T4" fmla="*/ 40 w 363"/>
                  <a:gd name="T5" fmla="*/ 77 h 224"/>
                  <a:gd name="T6" fmla="*/ 63 w 363"/>
                  <a:gd name="T7" fmla="*/ 72 h 224"/>
                  <a:gd name="T8" fmla="*/ 86 w 363"/>
                  <a:gd name="T9" fmla="*/ 67 h 224"/>
                  <a:gd name="T10" fmla="*/ 110 w 363"/>
                  <a:gd name="T11" fmla="*/ 66 h 224"/>
                  <a:gd name="T12" fmla="*/ 135 w 363"/>
                  <a:gd name="T13" fmla="*/ 67 h 224"/>
                  <a:gd name="T14" fmla="*/ 158 w 363"/>
                  <a:gd name="T15" fmla="*/ 72 h 224"/>
                  <a:gd name="T16" fmla="*/ 181 w 363"/>
                  <a:gd name="T17" fmla="*/ 78 h 224"/>
                  <a:gd name="T18" fmla="*/ 202 w 363"/>
                  <a:gd name="T19" fmla="*/ 86 h 224"/>
                  <a:gd name="T20" fmla="*/ 221 w 363"/>
                  <a:gd name="T21" fmla="*/ 98 h 224"/>
                  <a:gd name="T22" fmla="*/ 239 w 363"/>
                  <a:gd name="T23" fmla="*/ 112 h 224"/>
                  <a:gd name="T24" fmla="*/ 252 w 363"/>
                  <a:gd name="T25" fmla="*/ 129 h 224"/>
                  <a:gd name="T26" fmla="*/ 265 w 363"/>
                  <a:gd name="T27" fmla="*/ 148 h 224"/>
                  <a:gd name="T28" fmla="*/ 273 w 363"/>
                  <a:gd name="T29" fmla="*/ 171 h 224"/>
                  <a:gd name="T30" fmla="*/ 275 w 363"/>
                  <a:gd name="T31" fmla="*/ 196 h 224"/>
                  <a:gd name="T32" fmla="*/ 275 w 363"/>
                  <a:gd name="T33" fmla="*/ 224 h 224"/>
                  <a:gd name="T34" fmla="*/ 290 w 363"/>
                  <a:gd name="T35" fmla="*/ 221 h 224"/>
                  <a:gd name="T36" fmla="*/ 304 w 363"/>
                  <a:gd name="T37" fmla="*/ 218 h 224"/>
                  <a:gd name="T38" fmla="*/ 316 w 363"/>
                  <a:gd name="T39" fmla="*/ 216 h 224"/>
                  <a:gd name="T40" fmla="*/ 325 w 363"/>
                  <a:gd name="T41" fmla="*/ 214 h 224"/>
                  <a:gd name="T42" fmla="*/ 342 w 363"/>
                  <a:gd name="T43" fmla="*/ 212 h 224"/>
                  <a:gd name="T44" fmla="*/ 352 w 363"/>
                  <a:gd name="T45" fmla="*/ 210 h 224"/>
                  <a:gd name="T46" fmla="*/ 358 w 363"/>
                  <a:gd name="T47" fmla="*/ 208 h 224"/>
                  <a:gd name="T48" fmla="*/ 362 w 363"/>
                  <a:gd name="T49" fmla="*/ 208 h 224"/>
                  <a:gd name="T50" fmla="*/ 363 w 363"/>
                  <a:gd name="T51" fmla="*/ 208 h 224"/>
                  <a:gd name="T52" fmla="*/ 363 w 363"/>
                  <a:gd name="T53" fmla="*/ 208 h 224"/>
                  <a:gd name="T54" fmla="*/ 358 w 363"/>
                  <a:gd name="T55" fmla="*/ 164 h 224"/>
                  <a:gd name="T56" fmla="*/ 354 w 363"/>
                  <a:gd name="T57" fmla="*/ 142 h 224"/>
                  <a:gd name="T58" fmla="*/ 348 w 363"/>
                  <a:gd name="T59" fmla="*/ 122 h 224"/>
                  <a:gd name="T60" fmla="*/ 342 w 363"/>
                  <a:gd name="T61" fmla="*/ 102 h 224"/>
                  <a:gd name="T62" fmla="*/ 332 w 363"/>
                  <a:gd name="T63" fmla="*/ 84 h 224"/>
                  <a:gd name="T64" fmla="*/ 321 w 363"/>
                  <a:gd name="T65" fmla="*/ 66 h 224"/>
                  <a:gd name="T66" fmla="*/ 308 w 363"/>
                  <a:gd name="T67" fmla="*/ 52 h 224"/>
                  <a:gd name="T68" fmla="*/ 293 w 363"/>
                  <a:gd name="T69" fmla="*/ 38 h 224"/>
                  <a:gd name="T70" fmla="*/ 275 w 363"/>
                  <a:gd name="T71" fmla="*/ 25 h 224"/>
                  <a:gd name="T72" fmla="*/ 255 w 363"/>
                  <a:gd name="T73" fmla="*/ 16 h 224"/>
                  <a:gd name="T74" fmla="*/ 234 w 363"/>
                  <a:gd name="T75" fmla="*/ 8 h 224"/>
                  <a:gd name="T76" fmla="*/ 208 w 363"/>
                  <a:gd name="T77" fmla="*/ 3 h 224"/>
                  <a:gd name="T78" fmla="*/ 179 w 363"/>
                  <a:gd name="T79" fmla="*/ 0 h 224"/>
                  <a:gd name="T80" fmla="*/ 148 w 363"/>
                  <a:gd name="T81" fmla="*/ 0 h 224"/>
                  <a:gd name="T82" fmla="*/ 115 w 363"/>
                  <a:gd name="T83" fmla="*/ 3 h 224"/>
                  <a:gd name="T84" fmla="*/ 96 w 363"/>
                  <a:gd name="T85" fmla="*/ 13 h 224"/>
                  <a:gd name="T86" fmla="*/ 78 w 363"/>
                  <a:gd name="T87" fmla="*/ 21 h 224"/>
                  <a:gd name="T88" fmla="*/ 63 w 363"/>
                  <a:gd name="T89" fmla="*/ 28 h 224"/>
                  <a:gd name="T90" fmla="*/ 51 w 363"/>
                  <a:gd name="T91" fmla="*/ 35 h 224"/>
                  <a:gd name="T92" fmla="*/ 40 w 363"/>
                  <a:gd name="T93" fmla="*/ 40 h 224"/>
                  <a:gd name="T94" fmla="*/ 31 w 363"/>
                  <a:gd name="T95" fmla="*/ 44 h 224"/>
                  <a:gd name="T96" fmla="*/ 24 w 363"/>
                  <a:gd name="T97" fmla="*/ 48 h 224"/>
                  <a:gd name="T98" fmla="*/ 19 w 363"/>
                  <a:gd name="T99" fmla="*/ 51 h 224"/>
                  <a:gd name="T100" fmla="*/ 10 w 363"/>
                  <a:gd name="T101" fmla="*/ 55 h 224"/>
                  <a:gd name="T102" fmla="*/ 6 w 363"/>
                  <a:gd name="T103" fmla="*/ 57 h 224"/>
                  <a:gd name="T104" fmla="*/ 4 w 363"/>
                  <a:gd name="T105" fmla="*/ 58 h 224"/>
                  <a:gd name="T106" fmla="*/ 4 w 363"/>
                  <a:gd name="T107" fmla="*/ 58 h 224"/>
                  <a:gd name="T108" fmla="*/ 0 w 363"/>
                  <a:gd name="T109" fmla="*/ 96 h 2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3" h="224">
                    <a:moveTo>
                      <a:pt x="0" y="96"/>
                    </a:moveTo>
                    <a:lnTo>
                      <a:pt x="19" y="85"/>
                    </a:lnTo>
                    <a:lnTo>
                      <a:pt x="40" y="77"/>
                    </a:lnTo>
                    <a:lnTo>
                      <a:pt x="63" y="72"/>
                    </a:lnTo>
                    <a:lnTo>
                      <a:pt x="86" y="67"/>
                    </a:lnTo>
                    <a:lnTo>
                      <a:pt x="110" y="66"/>
                    </a:lnTo>
                    <a:lnTo>
                      <a:pt x="135" y="67"/>
                    </a:lnTo>
                    <a:lnTo>
                      <a:pt x="158" y="72"/>
                    </a:lnTo>
                    <a:lnTo>
                      <a:pt x="181" y="78"/>
                    </a:lnTo>
                    <a:lnTo>
                      <a:pt x="202" y="86"/>
                    </a:lnTo>
                    <a:lnTo>
                      <a:pt x="221" y="98"/>
                    </a:lnTo>
                    <a:lnTo>
                      <a:pt x="239" y="112"/>
                    </a:lnTo>
                    <a:lnTo>
                      <a:pt x="252" y="129"/>
                    </a:lnTo>
                    <a:lnTo>
                      <a:pt x="265" y="148"/>
                    </a:lnTo>
                    <a:lnTo>
                      <a:pt x="273" y="171"/>
                    </a:lnTo>
                    <a:lnTo>
                      <a:pt x="275" y="196"/>
                    </a:lnTo>
                    <a:lnTo>
                      <a:pt x="275" y="224"/>
                    </a:lnTo>
                    <a:lnTo>
                      <a:pt x="290" y="221"/>
                    </a:lnTo>
                    <a:lnTo>
                      <a:pt x="304" y="218"/>
                    </a:lnTo>
                    <a:lnTo>
                      <a:pt x="316" y="216"/>
                    </a:lnTo>
                    <a:lnTo>
                      <a:pt x="325" y="214"/>
                    </a:lnTo>
                    <a:lnTo>
                      <a:pt x="342" y="212"/>
                    </a:lnTo>
                    <a:lnTo>
                      <a:pt x="352" y="210"/>
                    </a:lnTo>
                    <a:lnTo>
                      <a:pt x="358" y="208"/>
                    </a:lnTo>
                    <a:lnTo>
                      <a:pt x="362" y="208"/>
                    </a:lnTo>
                    <a:lnTo>
                      <a:pt x="363" y="208"/>
                    </a:lnTo>
                    <a:lnTo>
                      <a:pt x="358" y="164"/>
                    </a:lnTo>
                    <a:lnTo>
                      <a:pt x="354" y="142"/>
                    </a:lnTo>
                    <a:lnTo>
                      <a:pt x="348" y="122"/>
                    </a:lnTo>
                    <a:lnTo>
                      <a:pt x="342" y="102"/>
                    </a:lnTo>
                    <a:lnTo>
                      <a:pt x="332" y="84"/>
                    </a:lnTo>
                    <a:lnTo>
                      <a:pt x="321" y="66"/>
                    </a:lnTo>
                    <a:lnTo>
                      <a:pt x="308" y="52"/>
                    </a:lnTo>
                    <a:lnTo>
                      <a:pt x="293" y="38"/>
                    </a:lnTo>
                    <a:lnTo>
                      <a:pt x="275" y="25"/>
                    </a:lnTo>
                    <a:lnTo>
                      <a:pt x="255" y="16"/>
                    </a:lnTo>
                    <a:lnTo>
                      <a:pt x="234" y="8"/>
                    </a:lnTo>
                    <a:lnTo>
                      <a:pt x="208" y="3"/>
                    </a:lnTo>
                    <a:lnTo>
                      <a:pt x="179" y="0"/>
                    </a:lnTo>
                    <a:lnTo>
                      <a:pt x="148" y="0"/>
                    </a:lnTo>
                    <a:lnTo>
                      <a:pt x="115" y="3"/>
                    </a:lnTo>
                    <a:lnTo>
                      <a:pt x="96" y="13"/>
                    </a:lnTo>
                    <a:lnTo>
                      <a:pt x="78" y="21"/>
                    </a:lnTo>
                    <a:lnTo>
                      <a:pt x="63" y="28"/>
                    </a:lnTo>
                    <a:lnTo>
                      <a:pt x="51" y="35"/>
                    </a:lnTo>
                    <a:lnTo>
                      <a:pt x="40" y="40"/>
                    </a:lnTo>
                    <a:lnTo>
                      <a:pt x="31" y="44"/>
                    </a:lnTo>
                    <a:lnTo>
                      <a:pt x="24" y="48"/>
                    </a:lnTo>
                    <a:lnTo>
                      <a:pt x="19" y="51"/>
                    </a:lnTo>
                    <a:lnTo>
                      <a:pt x="10" y="55"/>
                    </a:lnTo>
                    <a:lnTo>
                      <a:pt x="6" y="57"/>
                    </a:lnTo>
                    <a:lnTo>
                      <a:pt x="4" y="58"/>
                    </a:lnTo>
                    <a:lnTo>
                      <a:pt x="0" y="96"/>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56" name="Freeform 174"/>
              <p:cNvSpPr>
                <a:spLocks/>
              </p:cNvSpPr>
              <p:nvPr/>
            </p:nvSpPr>
            <p:spPr bwMode="auto">
              <a:xfrm>
                <a:off x="252" y="3184"/>
                <a:ext cx="376" cy="409"/>
              </a:xfrm>
              <a:custGeom>
                <a:avLst/>
                <a:gdLst>
                  <a:gd name="T0" fmla="*/ 154 w 376"/>
                  <a:gd name="T1" fmla="*/ 297 h 409"/>
                  <a:gd name="T2" fmla="*/ 118 w 376"/>
                  <a:gd name="T3" fmla="*/ 280 h 409"/>
                  <a:gd name="T4" fmla="*/ 99 w 376"/>
                  <a:gd name="T5" fmla="*/ 257 h 409"/>
                  <a:gd name="T6" fmla="*/ 95 w 376"/>
                  <a:gd name="T7" fmla="*/ 229 h 409"/>
                  <a:gd name="T8" fmla="*/ 106 w 376"/>
                  <a:gd name="T9" fmla="*/ 193 h 409"/>
                  <a:gd name="T10" fmla="*/ 126 w 376"/>
                  <a:gd name="T11" fmla="*/ 165 h 409"/>
                  <a:gd name="T12" fmla="*/ 158 w 376"/>
                  <a:gd name="T13" fmla="*/ 141 h 409"/>
                  <a:gd name="T14" fmla="*/ 202 w 376"/>
                  <a:gd name="T15" fmla="*/ 121 h 409"/>
                  <a:gd name="T16" fmla="*/ 254 w 376"/>
                  <a:gd name="T17" fmla="*/ 98 h 409"/>
                  <a:gd name="T18" fmla="*/ 302 w 376"/>
                  <a:gd name="T19" fmla="*/ 73 h 409"/>
                  <a:gd name="T20" fmla="*/ 338 w 376"/>
                  <a:gd name="T21" fmla="*/ 48 h 409"/>
                  <a:gd name="T22" fmla="*/ 367 w 376"/>
                  <a:gd name="T23" fmla="*/ 27 h 409"/>
                  <a:gd name="T24" fmla="*/ 357 w 376"/>
                  <a:gd name="T25" fmla="*/ 16 h 409"/>
                  <a:gd name="T26" fmla="*/ 326 w 376"/>
                  <a:gd name="T27" fmla="*/ 10 h 409"/>
                  <a:gd name="T28" fmla="*/ 304 w 376"/>
                  <a:gd name="T29" fmla="*/ 6 h 409"/>
                  <a:gd name="T30" fmla="*/ 283 w 376"/>
                  <a:gd name="T31" fmla="*/ 3 h 409"/>
                  <a:gd name="T32" fmla="*/ 272 w 376"/>
                  <a:gd name="T33" fmla="*/ 1 h 409"/>
                  <a:gd name="T34" fmla="*/ 269 w 376"/>
                  <a:gd name="T35" fmla="*/ 0 h 409"/>
                  <a:gd name="T36" fmla="*/ 234 w 376"/>
                  <a:gd name="T37" fmla="*/ 28 h 409"/>
                  <a:gd name="T38" fmla="*/ 206 w 376"/>
                  <a:gd name="T39" fmla="*/ 50 h 409"/>
                  <a:gd name="T40" fmla="*/ 160 w 376"/>
                  <a:gd name="T41" fmla="*/ 77 h 409"/>
                  <a:gd name="T42" fmla="*/ 123 w 376"/>
                  <a:gd name="T43" fmla="*/ 94 h 409"/>
                  <a:gd name="T44" fmla="*/ 79 w 376"/>
                  <a:gd name="T45" fmla="*/ 116 h 409"/>
                  <a:gd name="T46" fmla="*/ 37 w 376"/>
                  <a:gd name="T47" fmla="*/ 149 h 409"/>
                  <a:gd name="T48" fmla="*/ 7 w 376"/>
                  <a:gd name="T49" fmla="*/ 194 h 409"/>
                  <a:gd name="T50" fmla="*/ 0 w 376"/>
                  <a:gd name="T51" fmla="*/ 223 h 409"/>
                  <a:gd name="T52" fmla="*/ 3 w 376"/>
                  <a:gd name="T53" fmla="*/ 259 h 409"/>
                  <a:gd name="T54" fmla="*/ 14 w 376"/>
                  <a:gd name="T55" fmla="*/ 297 h 409"/>
                  <a:gd name="T56" fmla="*/ 29 w 376"/>
                  <a:gd name="T57" fmla="*/ 330 h 409"/>
                  <a:gd name="T58" fmla="*/ 42 w 376"/>
                  <a:gd name="T59" fmla="*/ 355 h 409"/>
                  <a:gd name="T60" fmla="*/ 69 w 376"/>
                  <a:gd name="T61" fmla="*/ 373 h 409"/>
                  <a:gd name="T62" fmla="*/ 88 w 376"/>
                  <a:gd name="T63" fmla="*/ 386 h 409"/>
                  <a:gd name="T64" fmla="*/ 111 w 376"/>
                  <a:gd name="T65" fmla="*/ 402 h 409"/>
                  <a:gd name="T66" fmla="*/ 119 w 376"/>
                  <a:gd name="T67" fmla="*/ 407 h 409"/>
                  <a:gd name="T68" fmla="*/ 120 w 376"/>
                  <a:gd name="T69" fmla="*/ 409 h 40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76" h="409">
                    <a:moveTo>
                      <a:pt x="179" y="304"/>
                    </a:moveTo>
                    <a:lnTo>
                      <a:pt x="154" y="297"/>
                    </a:lnTo>
                    <a:lnTo>
                      <a:pt x="134" y="289"/>
                    </a:lnTo>
                    <a:lnTo>
                      <a:pt x="118" y="280"/>
                    </a:lnTo>
                    <a:lnTo>
                      <a:pt x="106" y="269"/>
                    </a:lnTo>
                    <a:lnTo>
                      <a:pt x="99" y="257"/>
                    </a:lnTo>
                    <a:lnTo>
                      <a:pt x="95" y="245"/>
                    </a:lnTo>
                    <a:lnTo>
                      <a:pt x="95" y="229"/>
                    </a:lnTo>
                    <a:lnTo>
                      <a:pt x="99" y="211"/>
                    </a:lnTo>
                    <a:lnTo>
                      <a:pt x="106" y="193"/>
                    </a:lnTo>
                    <a:lnTo>
                      <a:pt x="114" y="178"/>
                    </a:lnTo>
                    <a:lnTo>
                      <a:pt x="126" y="165"/>
                    </a:lnTo>
                    <a:lnTo>
                      <a:pt x="141" y="153"/>
                    </a:lnTo>
                    <a:lnTo>
                      <a:pt x="158" y="141"/>
                    </a:lnTo>
                    <a:lnTo>
                      <a:pt x="179" y="132"/>
                    </a:lnTo>
                    <a:lnTo>
                      <a:pt x="202" y="121"/>
                    </a:lnTo>
                    <a:lnTo>
                      <a:pt x="229" y="110"/>
                    </a:lnTo>
                    <a:lnTo>
                      <a:pt x="254" y="98"/>
                    </a:lnTo>
                    <a:lnTo>
                      <a:pt x="279" y="86"/>
                    </a:lnTo>
                    <a:lnTo>
                      <a:pt x="302" y="73"/>
                    </a:lnTo>
                    <a:lnTo>
                      <a:pt x="321" y="60"/>
                    </a:lnTo>
                    <a:lnTo>
                      <a:pt x="338" y="48"/>
                    </a:lnTo>
                    <a:lnTo>
                      <a:pt x="353" y="37"/>
                    </a:lnTo>
                    <a:lnTo>
                      <a:pt x="367" y="27"/>
                    </a:lnTo>
                    <a:lnTo>
                      <a:pt x="376" y="19"/>
                    </a:lnTo>
                    <a:lnTo>
                      <a:pt x="357" y="16"/>
                    </a:lnTo>
                    <a:lnTo>
                      <a:pt x="341" y="12"/>
                    </a:lnTo>
                    <a:lnTo>
                      <a:pt x="326" y="10"/>
                    </a:lnTo>
                    <a:lnTo>
                      <a:pt x="315" y="8"/>
                    </a:lnTo>
                    <a:lnTo>
                      <a:pt x="304" y="6"/>
                    </a:lnTo>
                    <a:lnTo>
                      <a:pt x="295" y="5"/>
                    </a:lnTo>
                    <a:lnTo>
                      <a:pt x="283" y="3"/>
                    </a:lnTo>
                    <a:lnTo>
                      <a:pt x="276" y="1"/>
                    </a:lnTo>
                    <a:lnTo>
                      <a:pt x="272" y="1"/>
                    </a:lnTo>
                    <a:lnTo>
                      <a:pt x="269" y="0"/>
                    </a:lnTo>
                    <a:lnTo>
                      <a:pt x="252" y="16"/>
                    </a:lnTo>
                    <a:lnTo>
                      <a:pt x="234" y="28"/>
                    </a:lnTo>
                    <a:lnTo>
                      <a:pt x="219" y="41"/>
                    </a:lnTo>
                    <a:lnTo>
                      <a:pt x="206" y="50"/>
                    </a:lnTo>
                    <a:lnTo>
                      <a:pt x="176" y="68"/>
                    </a:lnTo>
                    <a:lnTo>
                      <a:pt x="160" y="77"/>
                    </a:lnTo>
                    <a:lnTo>
                      <a:pt x="143" y="85"/>
                    </a:lnTo>
                    <a:lnTo>
                      <a:pt x="123" y="94"/>
                    </a:lnTo>
                    <a:lnTo>
                      <a:pt x="102" y="104"/>
                    </a:lnTo>
                    <a:lnTo>
                      <a:pt x="79" y="116"/>
                    </a:lnTo>
                    <a:lnTo>
                      <a:pt x="57" y="131"/>
                    </a:lnTo>
                    <a:lnTo>
                      <a:pt x="37" y="149"/>
                    </a:lnTo>
                    <a:lnTo>
                      <a:pt x="20" y="169"/>
                    </a:lnTo>
                    <a:lnTo>
                      <a:pt x="7" y="194"/>
                    </a:lnTo>
                    <a:lnTo>
                      <a:pt x="3" y="208"/>
                    </a:lnTo>
                    <a:lnTo>
                      <a:pt x="0" y="223"/>
                    </a:lnTo>
                    <a:lnTo>
                      <a:pt x="0" y="240"/>
                    </a:lnTo>
                    <a:lnTo>
                      <a:pt x="3" y="259"/>
                    </a:lnTo>
                    <a:lnTo>
                      <a:pt x="7" y="278"/>
                    </a:lnTo>
                    <a:lnTo>
                      <a:pt x="14" y="297"/>
                    </a:lnTo>
                    <a:lnTo>
                      <a:pt x="20" y="314"/>
                    </a:lnTo>
                    <a:lnTo>
                      <a:pt x="29" y="330"/>
                    </a:lnTo>
                    <a:lnTo>
                      <a:pt x="35" y="344"/>
                    </a:lnTo>
                    <a:lnTo>
                      <a:pt x="42" y="355"/>
                    </a:lnTo>
                    <a:lnTo>
                      <a:pt x="56" y="364"/>
                    </a:lnTo>
                    <a:lnTo>
                      <a:pt x="69" y="373"/>
                    </a:lnTo>
                    <a:lnTo>
                      <a:pt x="79" y="380"/>
                    </a:lnTo>
                    <a:lnTo>
                      <a:pt x="88" y="386"/>
                    </a:lnTo>
                    <a:lnTo>
                      <a:pt x="102" y="395"/>
                    </a:lnTo>
                    <a:lnTo>
                      <a:pt x="111" y="402"/>
                    </a:lnTo>
                    <a:lnTo>
                      <a:pt x="116" y="405"/>
                    </a:lnTo>
                    <a:lnTo>
                      <a:pt x="119" y="407"/>
                    </a:lnTo>
                    <a:lnTo>
                      <a:pt x="120" y="409"/>
                    </a:lnTo>
                    <a:lnTo>
                      <a:pt x="179" y="304"/>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57" name="Freeform 175"/>
              <p:cNvSpPr>
                <a:spLocks/>
              </p:cNvSpPr>
              <p:nvPr/>
            </p:nvSpPr>
            <p:spPr bwMode="auto">
              <a:xfrm>
                <a:off x="564" y="3008"/>
                <a:ext cx="651" cy="668"/>
              </a:xfrm>
              <a:custGeom>
                <a:avLst/>
                <a:gdLst>
                  <a:gd name="T0" fmla="*/ 41 w 651"/>
                  <a:gd name="T1" fmla="*/ 103 h 668"/>
                  <a:gd name="T2" fmla="*/ 99 w 651"/>
                  <a:gd name="T3" fmla="*/ 50 h 668"/>
                  <a:gd name="T4" fmla="*/ 153 w 651"/>
                  <a:gd name="T5" fmla="*/ 16 h 668"/>
                  <a:gd name="T6" fmla="*/ 210 w 651"/>
                  <a:gd name="T7" fmla="*/ 0 h 668"/>
                  <a:gd name="T8" fmla="*/ 272 w 651"/>
                  <a:gd name="T9" fmla="*/ 4 h 668"/>
                  <a:gd name="T10" fmla="*/ 334 w 651"/>
                  <a:gd name="T11" fmla="*/ 22 h 668"/>
                  <a:gd name="T12" fmla="*/ 367 w 651"/>
                  <a:gd name="T13" fmla="*/ 48 h 668"/>
                  <a:gd name="T14" fmla="*/ 387 w 651"/>
                  <a:gd name="T15" fmla="*/ 97 h 668"/>
                  <a:gd name="T16" fmla="*/ 390 w 651"/>
                  <a:gd name="T17" fmla="*/ 156 h 668"/>
                  <a:gd name="T18" fmla="*/ 387 w 651"/>
                  <a:gd name="T19" fmla="*/ 179 h 668"/>
                  <a:gd name="T20" fmla="*/ 386 w 651"/>
                  <a:gd name="T21" fmla="*/ 201 h 668"/>
                  <a:gd name="T22" fmla="*/ 387 w 651"/>
                  <a:gd name="T23" fmla="*/ 259 h 668"/>
                  <a:gd name="T24" fmla="*/ 397 w 651"/>
                  <a:gd name="T25" fmla="*/ 317 h 668"/>
                  <a:gd name="T26" fmla="*/ 407 w 651"/>
                  <a:gd name="T27" fmla="*/ 341 h 668"/>
                  <a:gd name="T28" fmla="*/ 438 w 651"/>
                  <a:gd name="T29" fmla="*/ 366 h 668"/>
                  <a:gd name="T30" fmla="*/ 497 w 651"/>
                  <a:gd name="T31" fmla="*/ 386 h 668"/>
                  <a:gd name="T32" fmla="*/ 567 w 651"/>
                  <a:gd name="T33" fmla="*/ 409 h 668"/>
                  <a:gd name="T34" fmla="*/ 613 w 651"/>
                  <a:gd name="T35" fmla="*/ 435 h 668"/>
                  <a:gd name="T36" fmla="*/ 639 w 651"/>
                  <a:gd name="T37" fmla="*/ 462 h 668"/>
                  <a:gd name="T38" fmla="*/ 651 w 651"/>
                  <a:gd name="T39" fmla="*/ 510 h 668"/>
                  <a:gd name="T40" fmla="*/ 643 w 651"/>
                  <a:gd name="T41" fmla="*/ 569 h 668"/>
                  <a:gd name="T42" fmla="*/ 618 w 651"/>
                  <a:gd name="T43" fmla="*/ 626 h 668"/>
                  <a:gd name="T44" fmla="*/ 580 w 651"/>
                  <a:gd name="T45" fmla="*/ 668 h 668"/>
                  <a:gd name="T46" fmla="*/ 562 w 651"/>
                  <a:gd name="T47" fmla="*/ 632 h 668"/>
                  <a:gd name="T48" fmla="*/ 548 w 651"/>
                  <a:gd name="T49" fmla="*/ 609 h 668"/>
                  <a:gd name="T50" fmla="*/ 539 w 651"/>
                  <a:gd name="T51" fmla="*/ 591 h 668"/>
                  <a:gd name="T52" fmla="*/ 548 w 651"/>
                  <a:gd name="T53" fmla="*/ 570 h 668"/>
                  <a:gd name="T54" fmla="*/ 551 w 651"/>
                  <a:gd name="T55" fmla="*/ 519 h 668"/>
                  <a:gd name="T56" fmla="*/ 524 w 651"/>
                  <a:gd name="T57" fmla="*/ 488 h 668"/>
                  <a:gd name="T58" fmla="*/ 493 w 651"/>
                  <a:gd name="T59" fmla="*/ 479 h 668"/>
                  <a:gd name="T60" fmla="*/ 438 w 651"/>
                  <a:gd name="T61" fmla="*/ 459 h 668"/>
                  <a:gd name="T62" fmla="*/ 375 w 651"/>
                  <a:gd name="T63" fmla="*/ 422 h 668"/>
                  <a:gd name="T64" fmla="*/ 332 w 651"/>
                  <a:gd name="T65" fmla="*/ 381 h 668"/>
                  <a:gd name="T66" fmla="*/ 301 w 651"/>
                  <a:gd name="T67" fmla="*/ 327 h 668"/>
                  <a:gd name="T68" fmla="*/ 280 w 651"/>
                  <a:gd name="T69" fmla="*/ 256 h 668"/>
                  <a:gd name="T70" fmla="*/ 274 w 651"/>
                  <a:gd name="T71" fmla="*/ 182 h 668"/>
                  <a:gd name="T72" fmla="*/ 272 w 651"/>
                  <a:gd name="T73" fmla="*/ 138 h 668"/>
                  <a:gd name="T74" fmla="*/ 264 w 651"/>
                  <a:gd name="T75" fmla="*/ 109 h 668"/>
                  <a:gd name="T76" fmla="*/ 249 w 651"/>
                  <a:gd name="T77" fmla="*/ 92 h 668"/>
                  <a:gd name="T78" fmla="*/ 217 w 651"/>
                  <a:gd name="T79" fmla="*/ 89 h 668"/>
                  <a:gd name="T80" fmla="*/ 168 w 651"/>
                  <a:gd name="T81" fmla="*/ 101 h 668"/>
                  <a:gd name="T82" fmla="*/ 137 w 651"/>
                  <a:gd name="T83" fmla="*/ 121 h 668"/>
                  <a:gd name="T84" fmla="*/ 105 w 651"/>
                  <a:gd name="T85" fmla="*/ 153 h 668"/>
                  <a:gd name="T86" fmla="*/ 0 w 651"/>
                  <a:gd name="T87" fmla="*/ 150 h 6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51" h="668">
                    <a:moveTo>
                      <a:pt x="0" y="150"/>
                    </a:moveTo>
                    <a:lnTo>
                      <a:pt x="21" y="126"/>
                    </a:lnTo>
                    <a:lnTo>
                      <a:pt x="41" y="103"/>
                    </a:lnTo>
                    <a:lnTo>
                      <a:pt x="61" y="83"/>
                    </a:lnTo>
                    <a:lnTo>
                      <a:pt x="80" y="65"/>
                    </a:lnTo>
                    <a:lnTo>
                      <a:pt x="99" y="50"/>
                    </a:lnTo>
                    <a:lnTo>
                      <a:pt x="117" y="36"/>
                    </a:lnTo>
                    <a:lnTo>
                      <a:pt x="136" y="25"/>
                    </a:lnTo>
                    <a:lnTo>
                      <a:pt x="153" y="16"/>
                    </a:lnTo>
                    <a:lnTo>
                      <a:pt x="172" y="9"/>
                    </a:lnTo>
                    <a:lnTo>
                      <a:pt x="191" y="4"/>
                    </a:lnTo>
                    <a:lnTo>
                      <a:pt x="210" y="0"/>
                    </a:lnTo>
                    <a:lnTo>
                      <a:pt x="230" y="0"/>
                    </a:lnTo>
                    <a:lnTo>
                      <a:pt x="251" y="0"/>
                    </a:lnTo>
                    <a:lnTo>
                      <a:pt x="272" y="4"/>
                    </a:lnTo>
                    <a:lnTo>
                      <a:pt x="295" y="9"/>
                    </a:lnTo>
                    <a:lnTo>
                      <a:pt x="318" y="15"/>
                    </a:lnTo>
                    <a:lnTo>
                      <a:pt x="334" y="22"/>
                    </a:lnTo>
                    <a:lnTo>
                      <a:pt x="347" y="29"/>
                    </a:lnTo>
                    <a:lnTo>
                      <a:pt x="359" y="38"/>
                    </a:lnTo>
                    <a:lnTo>
                      <a:pt x="367" y="48"/>
                    </a:lnTo>
                    <a:lnTo>
                      <a:pt x="375" y="60"/>
                    </a:lnTo>
                    <a:lnTo>
                      <a:pt x="380" y="71"/>
                    </a:lnTo>
                    <a:lnTo>
                      <a:pt x="387" y="97"/>
                    </a:lnTo>
                    <a:lnTo>
                      <a:pt x="390" y="122"/>
                    </a:lnTo>
                    <a:lnTo>
                      <a:pt x="390" y="145"/>
                    </a:lnTo>
                    <a:lnTo>
                      <a:pt x="390" y="156"/>
                    </a:lnTo>
                    <a:lnTo>
                      <a:pt x="388" y="165"/>
                    </a:lnTo>
                    <a:lnTo>
                      <a:pt x="387" y="173"/>
                    </a:lnTo>
                    <a:lnTo>
                      <a:pt x="387" y="179"/>
                    </a:lnTo>
                    <a:lnTo>
                      <a:pt x="387" y="184"/>
                    </a:lnTo>
                    <a:lnTo>
                      <a:pt x="386" y="193"/>
                    </a:lnTo>
                    <a:lnTo>
                      <a:pt x="386" y="201"/>
                    </a:lnTo>
                    <a:lnTo>
                      <a:pt x="386" y="212"/>
                    </a:lnTo>
                    <a:lnTo>
                      <a:pt x="386" y="235"/>
                    </a:lnTo>
                    <a:lnTo>
                      <a:pt x="387" y="259"/>
                    </a:lnTo>
                    <a:lnTo>
                      <a:pt x="390" y="285"/>
                    </a:lnTo>
                    <a:lnTo>
                      <a:pt x="394" y="308"/>
                    </a:lnTo>
                    <a:lnTo>
                      <a:pt x="397" y="317"/>
                    </a:lnTo>
                    <a:lnTo>
                      <a:pt x="399" y="327"/>
                    </a:lnTo>
                    <a:lnTo>
                      <a:pt x="403" y="335"/>
                    </a:lnTo>
                    <a:lnTo>
                      <a:pt x="407" y="341"/>
                    </a:lnTo>
                    <a:lnTo>
                      <a:pt x="418" y="351"/>
                    </a:lnTo>
                    <a:lnTo>
                      <a:pt x="428" y="358"/>
                    </a:lnTo>
                    <a:lnTo>
                      <a:pt x="438" y="366"/>
                    </a:lnTo>
                    <a:lnTo>
                      <a:pt x="448" y="371"/>
                    </a:lnTo>
                    <a:lnTo>
                      <a:pt x="471" y="380"/>
                    </a:lnTo>
                    <a:lnTo>
                      <a:pt x="497" y="386"/>
                    </a:lnTo>
                    <a:lnTo>
                      <a:pt x="522" y="393"/>
                    </a:lnTo>
                    <a:lnTo>
                      <a:pt x="547" y="401"/>
                    </a:lnTo>
                    <a:lnTo>
                      <a:pt x="567" y="409"/>
                    </a:lnTo>
                    <a:lnTo>
                      <a:pt x="586" y="418"/>
                    </a:lnTo>
                    <a:lnTo>
                      <a:pt x="601" y="425"/>
                    </a:lnTo>
                    <a:lnTo>
                      <a:pt x="613" y="435"/>
                    </a:lnTo>
                    <a:lnTo>
                      <a:pt x="624" y="443"/>
                    </a:lnTo>
                    <a:lnTo>
                      <a:pt x="632" y="452"/>
                    </a:lnTo>
                    <a:lnTo>
                      <a:pt x="639" y="462"/>
                    </a:lnTo>
                    <a:lnTo>
                      <a:pt x="644" y="471"/>
                    </a:lnTo>
                    <a:lnTo>
                      <a:pt x="649" y="490"/>
                    </a:lnTo>
                    <a:lnTo>
                      <a:pt x="651" y="510"/>
                    </a:lnTo>
                    <a:lnTo>
                      <a:pt x="649" y="530"/>
                    </a:lnTo>
                    <a:lnTo>
                      <a:pt x="647" y="550"/>
                    </a:lnTo>
                    <a:lnTo>
                      <a:pt x="643" y="569"/>
                    </a:lnTo>
                    <a:lnTo>
                      <a:pt x="636" y="589"/>
                    </a:lnTo>
                    <a:lnTo>
                      <a:pt x="628" y="608"/>
                    </a:lnTo>
                    <a:lnTo>
                      <a:pt x="618" y="626"/>
                    </a:lnTo>
                    <a:lnTo>
                      <a:pt x="607" y="642"/>
                    </a:lnTo>
                    <a:lnTo>
                      <a:pt x="595" y="656"/>
                    </a:lnTo>
                    <a:lnTo>
                      <a:pt x="580" y="668"/>
                    </a:lnTo>
                    <a:lnTo>
                      <a:pt x="574" y="654"/>
                    </a:lnTo>
                    <a:lnTo>
                      <a:pt x="567" y="643"/>
                    </a:lnTo>
                    <a:lnTo>
                      <a:pt x="562" y="632"/>
                    </a:lnTo>
                    <a:lnTo>
                      <a:pt x="556" y="623"/>
                    </a:lnTo>
                    <a:lnTo>
                      <a:pt x="552" y="615"/>
                    </a:lnTo>
                    <a:lnTo>
                      <a:pt x="548" y="609"/>
                    </a:lnTo>
                    <a:lnTo>
                      <a:pt x="543" y="599"/>
                    </a:lnTo>
                    <a:lnTo>
                      <a:pt x="540" y="594"/>
                    </a:lnTo>
                    <a:lnTo>
                      <a:pt x="539" y="591"/>
                    </a:lnTo>
                    <a:lnTo>
                      <a:pt x="537" y="590"/>
                    </a:lnTo>
                    <a:lnTo>
                      <a:pt x="548" y="570"/>
                    </a:lnTo>
                    <a:lnTo>
                      <a:pt x="553" y="551"/>
                    </a:lnTo>
                    <a:lnTo>
                      <a:pt x="553" y="534"/>
                    </a:lnTo>
                    <a:lnTo>
                      <a:pt x="551" y="519"/>
                    </a:lnTo>
                    <a:lnTo>
                      <a:pt x="544" y="506"/>
                    </a:lnTo>
                    <a:lnTo>
                      <a:pt x="536" y="496"/>
                    </a:lnTo>
                    <a:lnTo>
                      <a:pt x="524" y="488"/>
                    </a:lnTo>
                    <a:lnTo>
                      <a:pt x="510" y="483"/>
                    </a:lnTo>
                    <a:lnTo>
                      <a:pt x="502" y="482"/>
                    </a:lnTo>
                    <a:lnTo>
                      <a:pt x="493" y="479"/>
                    </a:lnTo>
                    <a:lnTo>
                      <a:pt x="482" y="476"/>
                    </a:lnTo>
                    <a:lnTo>
                      <a:pt x="468" y="470"/>
                    </a:lnTo>
                    <a:lnTo>
                      <a:pt x="438" y="459"/>
                    </a:lnTo>
                    <a:lnTo>
                      <a:pt x="407" y="443"/>
                    </a:lnTo>
                    <a:lnTo>
                      <a:pt x="391" y="433"/>
                    </a:lnTo>
                    <a:lnTo>
                      <a:pt x="375" y="422"/>
                    </a:lnTo>
                    <a:lnTo>
                      <a:pt x="360" y="409"/>
                    </a:lnTo>
                    <a:lnTo>
                      <a:pt x="345" y="395"/>
                    </a:lnTo>
                    <a:lnTo>
                      <a:pt x="332" y="381"/>
                    </a:lnTo>
                    <a:lnTo>
                      <a:pt x="320" y="365"/>
                    </a:lnTo>
                    <a:lnTo>
                      <a:pt x="309" y="347"/>
                    </a:lnTo>
                    <a:lnTo>
                      <a:pt x="301" y="327"/>
                    </a:lnTo>
                    <a:lnTo>
                      <a:pt x="294" y="308"/>
                    </a:lnTo>
                    <a:lnTo>
                      <a:pt x="288" y="290"/>
                    </a:lnTo>
                    <a:lnTo>
                      <a:pt x="280" y="256"/>
                    </a:lnTo>
                    <a:lnTo>
                      <a:pt x="276" y="228"/>
                    </a:lnTo>
                    <a:lnTo>
                      <a:pt x="274" y="203"/>
                    </a:lnTo>
                    <a:lnTo>
                      <a:pt x="274" y="182"/>
                    </a:lnTo>
                    <a:lnTo>
                      <a:pt x="274" y="164"/>
                    </a:lnTo>
                    <a:lnTo>
                      <a:pt x="274" y="150"/>
                    </a:lnTo>
                    <a:lnTo>
                      <a:pt x="272" y="138"/>
                    </a:lnTo>
                    <a:lnTo>
                      <a:pt x="270" y="127"/>
                    </a:lnTo>
                    <a:lnTo>
                      <a:pt x="267" y="118"/>
                    </a:lnTo>
                    <a:lnTo>
                      <a:pt x="264" y="109"/>
                    </a:lnTo>
                    <a:lnTo>
                      <a:pt x="260" y="103"/>
                    </a:lnTo>
                    <a:lnTo>
                      <a:pt x="255" y="97"/>
                    </a:lnTo>
                    <a:lnTo>
                      <a:pt x="249" y="92"/>
                    </a:lnTo>
                    <a:lnTo>
                      <a:pt x="240" y="90"/>
                    </a:lnTo>
                    <a:lnTo>
                      <a:pt x="230" y="89"/>
                    </a:lnTo>
                    <a:lnTo>
                      <a:pt x="217" y="89"/>
                    </a:lnTo>
                    <a:lnTo>
                      <a:pt x="203" y="90"/>
                    </a:lnTo>
                    <a:lnTo>
                      <a:pt x="187" y="94"/>
                    </a:lnTo>
                    <a:lnTo>
                      <a:pt x="168" y="101"/>
                    </a:lnTo>
                    <a:lnTo>
                      <a:pt x="159" y="107"/>
                    </a:lnTo>
                    <a:lnTo>
                      <a:pt x="148" y="113"/>
                    </a:lnTo>
                    <a:lnTo>
                      <a:pt x="137" y="121"/>
                    </a:lnTo>
                    <a:lnTo>
                      <a:pt x="126" y="129"/>
                    </a:lnTo>
                    <a:lnTo>
                      <a:pt x="115" y="140"/>
                    </a:lnTo>
                    <a:lnTo>
                      <a:pt x="105" y="153"/>
                    </a:lnTo>
                    <a:lnTo>
                      <a:pt x="94" y="166"/>
                    </a:lnTo>
                    <a:lnTo>
                      <a:pt x="82" y="182"/>
                    </a:lnTo>
                    <a:lnTo>
                      <a:pt x="0" y="150"/>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58" name="Freeform 176"/>
              <p:cNvSpPr>
                <a:spLocks/>
              </p:cNvSpPr>
              <p:nvPr/>
            </p:nvSpPr>
            <p:spPr bwMode="auto">
              <a:xfrm>
                <a:off x="486" y="3532"/>
                <a:ext cx="700" cy="310"/>
              </a:xfrm>
              <a:custGeom>
                <a:avLst/>
                <a:gdLst>
                  <a:gd name="T0" fmla="*/ 514 w 700"/>
                  <a:gd name="T1" fmla="*/ 217 h 310"/>
                  <a:gd name="T2" fmla="*/ 479 w 700"/>
                  <a:gd name="T3" fmla="*/ 225 h 310"/>
                  <a:gd name="T4" fmla="*/ 442 w 700"/>
                  <a:gd name="T5" fmla="*/ 228 h 310"/>
                  <a:gd name="T6" fmla="*/ 400 w 700"/>
                  <a:gd name="T7" fmla="*/ 227 h 310"/>
                  <a:gd name="T8" fmla="*/ 349 w 700"/>
                  <a:gd name="T9" fmla="*/ 222 h 310"/>
                  <a:gd name="T10" fmla="*/ 293 w 700"/>
                  <a:gd name="T11" fmla="*/ 209 h 310"/>
                  <a:gd name="T12" fmla="*/ 237 w 700"/>
                  <a:gd name="T13" fmla="*/ 187 h 310"/>
                  <a:gd name="T14" fmla="*/ 185 w 700"/>
                  <a:gd name="T15" fmla="*/ 153 h 310"/>
                  <a:gd name="T16" fmla="*/ 145 w 700"/>
                  <a:gd name="T17" fmla="*/ 106 h 310"/>
                  <a:gd name="T18" fmla="*/ 116 w 700"/>
                  <a:gd name="T19" fmla="*/ 43 h 310"/>
                  <a:gd name="T20" fmla="*/ 91 w 700"/>
                  <a:gd name="T21" fmla="*/ 7 h 310"/>
                  <a:gd name="T22" fmla="*/ 60 w 700"/>
                  <a:gd name="T23" fmla="*/ 12 h 310"/>
                  <a:gd name="T24" fmla="*/ 35 w 700"/>
                  <a:gd name="T25" fmla="*/ 14 h 310"/>
                  <a:gd name="T26" fmla="*/ 15 w 700"/>
                  <a:gd name="T27" fmla="*/ 17 h 310"/>
                  <a:gd name="T28" fmla="*/ 3 w 700"/>
                  <a:gd name="T29" fmla="*/ 19 h 310"/>
                  <a:gd name="T30" fmla="*/ 0 w 700"/>
                  <a:gd name="T31" fmla="*/ 19 h 310"/>
                  <a:gd name="T32" fmla="*/ 12 w 700"/>
                  <a:gd name="T33" fmla="*/ 53 h 310"/>
                  <a:gd name="T34" fmla="*/ 33 w 700"/>
                  <a:gd name="T35" fmla="*/ 96 h 310"/>
                  <a:gd name="T36" fmla="*/ 64 w 700"/>
                  <a:gd name="T37" fmla="*/ 147 h 310"/>
                  <a:gd name="T38" fmla="*/ 108 w 700"/>
                  <a:gd name="T39" fmla="*/ 198 h 310"/>
                  <a:gd name="T40" fmla="*/ 166 w 700"/>
                  <a:gd name="T41" fmla="*/ 244 h 310"/>
                  <a:gd name="T42" fmla="*/ 242 w 700"/>
                  <a:gd name="T43" fmla="*/ 281 h 310"/>
                  <a:gd name="T44" fmla="*/ 334 w 700"/>
                  <a:gd name="T45" fmla="*/ 304 h 310"/>
                  <a:gd name="T46" fmla="*/ 387 w 700"/>
                  <a:gd name="T47" fmla="*/ 310 h 310"/>
                  <a:gd name="T48" fmla="*/ 446 w 700"/>
                  <a:gd name="T49" fmla="*/ 309 h 310"/>
                  <a:gd name="T50" fmla="*/ 502 w 700"/>
                  <a:gd name="T51" fmla="*/ 302 h 310"/>
                  <a:gd name="T52" fmla="*/ 556 w 700"/>
                  <a:gd name="T53" fmla="*/ 290 h 310"/>
                  <a:gd name="T54" fmla="*/ 606 w 700"/>
                  <a:gd name="T55" fmla="*/ 271 h 310"/>
                  <a:gd name="T56" fmla="*/ 649 w 700"/>
                  <a:gd name="T57" fmla="*/ 244 h 310"/>
                  <a:gd name="T58" fmla="*/ 680 w 700"/>
                  <a:gd name="T59" fmla="*/ 212 h 310"/>
                  <a:gd name="T60" fmla="*/ 698 w 700"/>
                  <a:gd name="T61" fmla="*/ 171 h 310"/>
                  <a:gd name="T62" fmla="*/ 698 w 700"/>
                  <a:gd name="T63" fmla="*/ 124 h 310"/>
                  <a:gd name="T64" fmla="*/ 679 w 700"/>
                  <a:gd name="T65" fmla="*/ 68 h 310"/>
                  <a:gd name="T66" fmla="*/ 663 w 700"/>
                  <a:gd name="T67" fmla="*/ 49 h 310"/>
                  <a:gd name="T68" fmla="*/ 640 w 700"/>
                  <a:gd name="T69" fmla="*/ 32 h 310"/>
                  <a:gd name="T70" fmla="*/ 579 w 700"/>
                  <a:gd name="T71" fmla="*/ 9 h 310"/>
                  <a:gd name="T72" fmla="*/ 512 w 700"/>
                  <a:gd name="T73" fmla="*/ 0 h 310"/>
                  <a:gd name="T74" fmla="*/ 471 w 700"/>
                  <a:gd name="T75" fmla="*/ 6 h 310"/>
                  <a:gd name="T76" fmla="*/ 438 w 700"/>
                  <a:gd name="T77" fmla="*/ 20 h 310"/>
                  <a:gd name="T78" fmla="*/ 399 w 700"/>
                  <a:gd name="T79" fmla="*/ 51 h 310"/>
                  <a:gd name="T80" fmla="*/ 377 w 700"/>
                  <a:gd name="T81" fmla="*/ 81 h 310"/>
                  <a:gd name="T82" fmla="*/ 370 w 700"/>
                  <a:gd name="T83" fmla="*/ 103 h 310"/>
                  <a:gd name="T84" fmla="*/ 370 w 700"/>
                  <a:gd name="T85" fmla="*/ 127 h 310"/>
                  <a:gd name="T86" fmla="*/ 379 w 700"/>
                  <a:gd name="T87" fmla="*/ 155 h 310"/>
                  <a:gd name="T88" fmla="*/ 398 w 700"/>
                  <a:gd name="T89" fmla="*/ 180 h 310"/>
                  <a:gd name="T90" fmla="*/ 427 w 700"/>
                  <a:gd name="T91" fmla="*/ 198 h 310"/>
                  <a:gd name="T92" fmla="*/ 465 w 700"/>
                  <a:gd name="T93" fmla="*/ 208 h 310"/>
                  <a:gd name="T94" fmla="*/ 506 w 700"/>
                  <a:gd name="T95" fmla="*/ 212 h 310"/>
                  <a:gd name="T96" fmla="*/ 545 w 700"/>
                  <a:gd name="T97" fmla="*/ 199 h 310"/>
                  <a:gd name="T98" fmla="*/ 571 w 700"/>
                  <a:gd name="T99" fmla="*/ 174 h 310"/>
                  <a:gd name="T100" fmla="*/ 584 w 700"/>
                  <a:gd name="T101" fmla="*/ 147 h 310"/>
                  <a:gd name="T102" fmla="*/ 568 w 700"/>
                  <a:gd name="T103" fmla="*/ 138 h 310"/>
                  <a:gd name="T104" fmla="*/ 538 w 700"/>
                  <a:gd name="T105" fmla="*/ 142 h 310"/>
                  <a:gd name="T106" fmla="*/ 514 w 700"/>
                  <a:gd name="T107" fmla="*/ 137 h 310"/>
                  <a:gd name="T108" fmla="*/ 504 w 700"/>
                  <a:gd name="T109" fmla="*/ 123 h 310"/>
                  <a:gd name="T110" fmla="*/ 510 w 700"/>
                  <a:gd name="T111" fmla="*/ 108 h 310"/>
                  <a:gd name="T112" fmla="*/ 527 w 700"/>
                  <a:gd name="T113" fmla="*/ 96 h 310"/>
                  <a:gd name="T114" fmla="*/ 549 w 700"/>
                  <a:gd name="T115" fmla="*/ 94 h 310"/>
                  <a:gd name="T116" fmla="*/ 565 w 700"/>
                  <a:gd name="T117" fmla="*/ 101 h 310"/>
                  <a:gd name="T118" fmla="*/ 580 w 700"/>
                  <a:gd name="T119" fmla="*/ 118 h 310"/>
                  <a:gd name="T120" fmla="*/ 527 w 700"/>
                  <a:gd name="T121" fmla="*/ 210 h 3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700" h="310">
                    <a:moveTo>
                      <a:pt x="527" y="210"/>
                    </a:moveTo>
                    <a:lnTo>
                      <a:pt x="514" y="217"/>
                    </a:lnTo>
                    <a:lnTo>
                      <a:pt x="498" y="222"/>
                    </a:lnTo>
                    <a:lnTo>
                      <a:pt x="479" y="225"/>
                    </a:lnTo>
                    <a:lnTo>
                      <a:pt x="458" y="227"/>
                    </a:lnTo>
                    <a:lnTo>
                      <a:pt x="442" y="228"/>
                    </a:lnTo>
                    <a:lnTo>
                      <a:pt x="423" y="228"/>
                    </a:lnTo>
                    <a:lnTo>
                      <a:pt x="400" y="227"/>
                    </a:lnTo>
                    <a:lnTo>
                      <a:pt x="376" y="225"/>
                    </a:lnTo>
                    <a:lnTo>
                      <a:pt x="349" y="222"/>
                    </a:lnTo>
                    <a:lnTo>
                      <a:pt x="322" y="216"/>
                    </a:lnTo>
                    <a:lnTo>
                      <a:pt x="293" y="209"/>
                    </a:lnTo>
                    <a:lnTo>
                      <a:pt x="265" y="200"/>
                    </a:lnTo>
                    <a:lnTo>
                      <a:pt x="237" y="187"/>
                    </a:lnTo>
                    <a:lnTo>
                      <a:pt x="211" y="172"/>
                    </a:lnTo>
                    <a:lnTo>
                      <a:pt x="185" y="153"/>
                    </a:lnTo>
                    <a:lnTo>
                      <a:pt x="164" y="132"/>
                    </a:lnTo>
                    <a:lnTo>
                      <a:pt x="145" y="106"/>
                    </a:lnTo>
                    <a:lnTo>
                      <a:pt x="128" y="76"/>
                    </a:lnTo>
                    <a:lnTo>
                      <a:pt x="116" y="43"/>
                    </a:lnTo>
                    <a:lnTo>
                      <a:pt x="110" y="5"/>
                    </a:lnTo>
                    <a:lnTo>
                      <a:pt x="91" y="7"/>
                    </a:lnTo>
                    <a:lnTo>
                      <a:pt x="73" y="10"/>
                    </a:lnTo>
                    <a:lnTo>
                      <a:pt x="60" y="12"/>
                    </a:lnTo>
                    <a:lnTo>
                      <a:pt x="46" y="13"/>
                    </a:lnTo>
                    <a:lnTo>
                      <a:pt x="35" y="14"/>
                    </a:lnTo>
                    <a:lnTo>
                      <a:pt x="27" y="15"/>
                    </a:lnTo>
                    <a:lnTo>
                      <a:pt x="15" y="17"/>
                    </a:lnTo>
                    <a:lnTo>
                      <a:pt x="7" y="18"/>
                    </a:lnTo>
                    <a:lnTo>
                      <a:pt x="3" y="19"/>
                    </a:lnTo>
                    <a:lnTo>
                      <a:pt x="0" y="19"/>
                    </a:lnTo>
                    <a:lnTo>
                      <a:pt x="5" y="34"/>
                    </a:lnTo>
                    <a:lnTo>
                      <a:pt x="12" y="53"/>
                    </a:lnTo>
                    <a:lnTo>
                      <a:pt x="20" y="73"/>
                    </a:lnTo>
                    <a:lnTo>
                      <a:pt x="33" y="96"/>
                    </a:lnTo>
                    <a:lnTo>
                      <a:pt x="46" y="122"/>
                    </a:lnTo>
                    <a:lnTo>
                      <a:pt x="64" y="147"/>
                    </a:lnTo>
                    <a:lnTo>
                      <a:pt x="84" y="172"/>
                    </a:lnTo>
                    <a:lnTo>
                      <a:pt x="108" y="198"/>
                    </a:lnTo>
                    <a:lnTo>
                      <a:pt x="135" y="222"/>
                    </a:lnTo>
                    <a:lnTo>
                      <a:pt x="166" y="244"/>
                    </a:lnTo>
                    <a:lnTo>
                      <a:pt x="201" y="264"/>
                    </a:lnTo>
                    <a:lnTo>
                      <a:pt x="242" y="281"/>
                    </a:lnTo>
                    <a:lnTo>
                      <a:pt x="285" y="295"/>
                    </a:lnTo>
                    <a:lnTo>
                      <a:pt x="334" y="304"/>
                    </a:lnTo>
                    <a:lnTo>
                      <a:pt x="360" y="308"/>
                    </a:lnTo>
                    <a:lnTo>
                      <a:pt x="387" y="310"/>
                    </a:lnTo>
                    <a:lnTo>
                      <a:pt x="416" y="310"/>
                    </a:lnTo>
                    <a:lnTo>
                      <a:pt x="446" y="309"/>
                    </a:lnTo>
                    <a:lnTo>
                      <a:pt x="473" y="307"/>
                    </a:lnTo>
                    <a:lnTo>
                      <a:pt x="502" y="302"/>
                    </a:lnTo>
                    <a:lnTo>
                      <a:pt x="529" y="297"/>
                    </a:lnTo>
                    <a:lnTo>
                      <a:pt x="556" y="290"/>
                    </a:lnTo>
                    <a:lnTo>
                      <a:pt x="581" y="281"/>
                    </a:lnTo>
                    <a:lnTo>
                      <a:pt x="606" y="271"/>
                    </a:lnTo>
                    <a:lnTo>
                      <a:pt x="629" y="258"/>
                    </a:lnTo>
                    <a:lnTo>
                      <a:pt x="649" y="244"/>
                    </a:lnTo>
                    <a:lnTo>
                      <a:pt x="667" y="229"/>
                    </a:lnTo>
                    <a:lnTo>
                      <a:pt x="680" y="212"/>
                    </a:lnTo>
                    <a:lnTo>
                      <a:pt x="691" y="193"/>
                    </a:lnTo>
                    <a:lnTo>
                      <a:pt x="698" y="171"/>
                    </a:lnTo>
                    <a:lnTo>
                      <a:pt x="700" y="148"/>
                    </a:lnTo>
                    <a:lnTo>
                      <a:pt x="698" y="124"/>
                    </a:lnTo>
                    <a:lnTo>
                      <a:pt x="691" y="96"/>
                    </a:lnTo>
                    <a:lnTo>
                      <a:pt x="679" y="68"/>
                    </a:lnTo>
                    <a:lnTo>
                      <a:pt x="672" y="58"/>
                    </a:lnTo>
                    <a:lnTo>
                      <a:pt x="663" y="49"/>
                    </a:lnTo>
                    <a:lnTo>
                      <a:pt x="652" y="40"/>
                    </a:lnTo>
                    <a:lnTo>
                      <a:pt x="640" y="32"/>
                    </a:lnTo>
                    <a:lnTo>
                      <a:pt x="611" y="18"/>
                    </a:lnTo>
                    <a:lnTo>
                      <a:pt x="579" y="9"/>
                    </a:lnTo>
                    <a:lnTo>
                      <a:pt x="545" y="2"/>
                    </a:lnTo>
                    <a:lnTo>
                      <a:pt x="512" y="0"/>
                    </a:lnTo>
                    <a:lnTo>
                      <a:pt x="483" y="2"/>
                    </a:lnTo>
                    <a:lnTo>
                      <a:pt x="471" y="6"/>
                    </a:lnTo>
                    <a:lnTo>
                      <a:pt x="458" y="10"/>
                    </a:lnTo>
                    <a:lnTo>
                      <a:pt x="438" y="20"/>
                    </a:lnTo>
                    <a:lnTo>
                      <a:pt x="418" y="34"/>
                    </a:lnTo>
                    <a:lnTo>
                      <a:pt x="399" y="51"/>
                    </a:lnTo>
                    <a:lnTo>
                      <a:pt x="384" y="70"/>
                    </a:lnTo>
                    <a:lnTo>
                      <a:pt x="377" y="81"/>
                    </a:lnTo>
                    <a:lnTo>
                      <a:pt x="373" y="91"/>
                    </a:lnTo>
                    <a:lnTo>
                      <a:pt x="370" y="103"/>
                    </a:lnTo>
                    <a:lnTo>
                      <a:pt x="369" y="114"/>
                    </a:lnTo>
                    <a:lnTo>
                      <a:pt x="370" y="127"/>
                    </a:lnTo>
                    <a:lnTo>
                      <a:pt x="373" y="141"/>
                    </a:lnTo>
                    <a:lnTo>
                      <a:pt x="379" y="155"/>
                    </a:lnTo>
                    <a:lnTo>
                      <a:pt x="387" y="168"/>
                    </a:lnTo>
                    <a:lnTo>
                      <a:pt x="398" y="180"/>
                    </a:lnTo>
                    <a:lnTo>
                      <a:pt x="411" y="190"/>
                    </a:lnTo>
                    <a:lnTo>
                      <a:pt x="427" y="198"/>
                    </a:lnTo>
                    <a:lnTo>
                      <a:pt x="445" y="204"/>
                    </a:lnTo>
                    <a:lnTo>
                      <a:pt x="465" y="208"/>
                    </a:lnTo>
                    <a:lnTo>
                      <a:pt x="485" y="212"/>
                    </a:lnTo>
                    <a:lnTo>
                      <a:pt x="506" y="212"/>
                    </a:lnTo>
                    <a:lnTo>
                      <a:pt x="527" y="210"/>
                    </a:lnTo>
                    <a:lnTo>
                      <a:pt x="545" y="199"/>
                    </a:lnTo>
                    <a:lnTo>
                      <a:pt x="560" y="186"/>
                    </a:lnTo>
                    <a:lnTo>
                      <a:pt x="571" y="174"/>
                    </a:lnTo>
                    <a:lnTo>
                      <a:pt x="579" y="162"/>
                    </a:lnTo>
                    <a:lnTo>
                      <a:pt x="584" y="147"/>
                    </a:lnTo>
                    <a:lnTo>
                      <a:pt x="584" y="131"/>
                    </a:lnTo>
                    <a:lnTo>
                      <a:pt x="568" y="138"/>
                    </a:lnTo>
                    <a:lnTo>
                      <a:pt x="553" y="141"/>
                    </a:lnTo>
                    <a:lnTo>
                      <a:pt x="538" y="142"/>
                    </a:lnTo>
                    <a:lnTo>
                      <a:pt x="525" y="141"/>
                    </a:lnTo>
                    <a:lnTo>
                      <a:pt x="514" y="137"/>
                    </a:lnTo>
                    <a:lnTo>
                      <a:pt x="507" y="130"/>
                    </a:lnTo>
                    <a:lnTo>
                      <a:pt x="504" y="123"/>
                    </a:lnTo>
                    <a:lnTo>
                      <a:pt x="506" y="115"/>
                    </a:lnTo>
                    <a:lnTo>
                      <a:pt x="510" y="108"/>
                    </a:lnTo>
                    <a:lnTo>
                      <a:pt x="516" y="101"/>
                    </a:lnTo>
                    <a:lnTo>
                      <a:pt x="527" y="96"/>
                    </a:lnTo>
                    <a:lnTo>
                      <a:pt x="541" y="94"/>
                    </a:lnTo>
                    <a:lnTo>
                      <a:pt x="549" y="94"/>
                    </a:lnTo>
                    <a:lnTo>
                      <a:pt x="557" y="97"/>
                    </a:lnTo>
                    <a:lnTo>
                      <a:pt x="565" y="101"/>
                    </a:lnTo>
                    <a:lnTo>
                      <a:pt x="571" y="105"/>
                    </a:lnTo>
                    <a:lnTo>
                      <a:pt x="580" y="118"/>
                    </a:lnTo>
                    <a:lnTo>
                      <a:pt x="584" y="131"/>
                    </a:lnTo>
                    <a:lnTo>
                      <a:pt x="527" y="2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59" name="Freeform 177"/>
              <p:cNvSpPr>
                <a:spLocks/>
              </p:cNvSpPr>
              <p:nvPr/>
            </p:nvSpPr>
            <p:spPr bwMode="auto">
              <a:xfrm>
                <a:off x="486" y="3532"/>
                <a:ext cx="700" cy="310"/>
              </a:xfrm>
              <a:custGeom>
                <a:avLst/>
                <a:gdLst>
                  <a:gd name="T0" fmla="*/ 514 w 700"/>
                  <a:gd name="T1" fmla="*/ 217 h 310"/>
                  <a:gd name="T2" fmla="*/ 479 w 700"/>
                  <a:gd name="T3" fmla="*/ 225 h 310"/>
                  <a:gd name="T4" fmla="*/ 442 w 700"/>
                  <a:gd name="T5" fmla="*/ 228 h 310"/>
                  <a:gd name="T6" fmla="*/ 400 w 700"/>
                  <a:gd name="T7" fmla="*/ 227 h 310"/>
                  <a:gd name="T8" fmla="*/ 349 w 700"/>
                  <a:gd name="T9" fmla="*/ 222 h 310"/>
                  <a:gd name="T10" fmla="*/ 293 w 700"/>
                  <a:gd name="T11" fmla="*/ 209 h 310"/>
                  <a:gd name="T12" fmla="*/ 237 w 700"/>
                  <a:gd name="T13" fmla="*/ 187 h 310"/>
                  <a:gd name="T14" fmla="*/ 185 w 700"/>
                  <a:gd name="T15" fmla="*/ 153 h 310"/>
                  <a:gd name="T16" fmla="*/ 145 w 700"/>
                  <a:gd name="T17" fmla="*/ 106 h 310"/>
                  <a:gd name="T18" fmla="*/ 116 w 700"/>
                  <a:gd name="T19" fmla="*/ 43 h 310"/>
                  <a:gd name="T20" fmla="*/ 91 w 700"/>
                  <a:gd name="T21" fmla="*/ 7 h 310"/>
                  <a:gd name="T22" fmla="*/ 60 w 700"/>
                  <a:gd name="T23" fmla="*/ 12 h 310"/>
                  <a:gd name="T24" fmla="*/ 35 w 700"/>
                  <a:gd name="T25" fmla="*/ 14 h 310"/>
                  <a:gd name="T26" fmla="*/ 15 w 700"/>
                  <a:gd name="T27" fmla="*/ 17 h 310"/>
                  <a:gd name="T28" fmla="*/ 3 w 700"/>
                  <a:gd name="T29" fmla="*/ 19 h 310"/>
                  <a:gd name="T30" fmla="*/ 0 w 700"/>
                  <a:gd name="T31" fmla="*/ 19 h 310"/>
                  <a:gd name="T32" fmla="*/ 12 w 700"/>
                  <a:gd name="T33" fmla="*/ 53 h 310"/>
                  <a:gd name="T34" fmla="*/ 33 w 700"/>
                  <a:gd name="T35" fmla="*/ 96 h 310"/>
                  <a:gd name="T36" fmla="*/ 64 w 700"/>
                  <a:gd name="T37" fmla="*/ 147 h 310"/>
                  <a:gd name="T38" fmla="*/ 108 w 700"/>
                  <a:gd name="T39" fmla="*/ 198 h 310"/>
                  <a:gd name="T40" fmla="*/ 166 w 700"/>
                  <a:gd name="T41" fmla="*/ 244 h 310"/>
                  <a:gd name="T42" fmla="*/ 242 w 700"/>
                  <a:gd name="T43" fmla="*/ 281 h 310"/>
                  <a:gd name="T44" fmla="*/ 334 w 700"/>
                  <a:gd name="T45" fmla="*/ 304 h 310"/>
                  <a:gd name="T46" fmla="*/ 387 w 700"/>
                  <a:gd name="T47" fmla="*/ 310 h 310"/>
                  <a:gd name="T48" fmla="*/ 446 w 700"/>
                  <a:gd name="T49" fmla="*/ 309 h 310"/>
                  <a:gd name="T50" fmla="*/ 502 w 700"/>
                  <a:gd name="T51" fmla="*/ 302 h 310"/>
                  <a:gd name="T52" fmla="*/ 556 w 700"/>
                  <a:gd name="T53" fmla="*/ 290 h 310"/>
                  <a:gd name="T54" fmla="*/ 606 w 700"/>
                  <a:gd name="T55" fmla="*/ 271 h 310"/>
                  <a:gd name="T56" fmla="*/ 649 w 700"/>
                  <a:gd name="T57" fmla="*/ 244 h 310"/>
                  <a:gd name="T58" fmla="*/ 680 w 700"/>
                  <a:gd name="T59" fmla="*/ 212 h 310"/>
                  <a:gd name="T60" fmla="*/ 698 w 700"/>
                  <a:gd name="T61" fmla="*/ 171 h 310"/>
                  <a:gd name="T62" fmla="*/ 698 w 700"/>
                  <a:gd name="T63" fmla="*/ 124 h 310"/>
                  <a:gd name="T64" fmla="*/ 679 w 700"/>
                  <a:gd name="T65" fmla="*/ 68 h 310"/>
                  <a:gd name="T66" fmla="*/ 663 w 700"/>
                  <a:gd name="T67" fmla="*/ 49 h 310"/>
                  <a:gd name="T68" fmla="*/ 640 w 700"/>
                  <a:gd name="T69" fmla="*/ 32 h 310"/>
                  <a:gd name="T70" fmla="*/ 579 w 700"/>
                  <a:gd name="T71" fmla="*/ 9 h 310"/>
                  <a:gd name="T72" fmla="*/ 512 w 700"/>
                  <a:gd name="T73" fmla="*/ 0 h 310"/>
                  <a:gd name="T74" fmla="*/ 471 w 700"/>
                  <a:gd name="T75" fmla="*/ 6 h 310"/>
                  <a:gd name="T76" fmla="*/ 438 w 700"/>
                  <a:gd name="T77" fmla="*/ 20 h 310"/>
                  <a:gd name="T78" fmla="*/ 399 w 700"/>
                  <a:gd name="T79" fmla="*/ 51 h 310"/>
                  <a:gd name="T80" fmla="*/ 377 w 700"/>
                  <a:gd name="T81" fmla="*/ 81 h 310"/>
                  <a:gd name="T82" fmla="*/ 370 w 700"/>
                  <a:gd name="T83" fmla="*/ 103 h 310"/>
                  <a:gd name="T84" fmla="*/ 370 w 700"/>
                  <a:gd name="T85" fmla="*/ 127 h 310"/>
                  <a:gd name="T86" fmla="*/ 379 w 700"/>
                  <a:gd name="T87" fmla="*/ 155 h 310"/>
                  <a:gd name="T88" fmla="*/ 398 w 700"/>
                  <a:gd name="T89" fmla="*/ 180 h 310"/>
                  <a:gd name="T90" fmla="*/ 427 w 700"/>
                  <a:gd name="T91" fmla="*/ 198 h 310"/>
                  <a:gd name="T92" fmla="*/ 465 w 700"/>
                  <a:gd name="T93" fmla="*/ 208 h 310"/>
                  <a:gd name="T94" fmla="*/ 506 w 700"/>
                  <a:gd name="T95" fmla="*/ 212 h 310"/>
                  <a:gd name="T96" fmla="*/ 545 w 700"/>
                  <a:gd name="T97" fmla="*/ 199 h 310"/>
                  <a:gd name="T98" fmla="*/ 571 w 700"/>
                  <a:gd name="T99" fmla="*/ 174 h 310"/>
                  <a:gd name="T100" fmla="*/ 584 w 700"/>
                  <a:gd name="T101" fmla="*/ 147 h 310"/>
                  <a:gd name="T102" fmla="*/ 568 w 700"/>
                  <a:gd name="T103" fmla="*/ 138 h 310"/>
                  <a:gd name="T104" fmla="*/ 538 w 700"/>
                  <a:gd name="T105" fmla="*/ 142 h 310"/>
                  <a:gd name="T106" fmla="*/ 514 w 700"/>
                  <a:gd name="T107" fmla="*/ 137 h 310"/>
                  <a:gd name="T108" fmla="*/ 504 w 700"/>
                  <a:gd name="T109" fmla="*/ 123 h 310"/>
                  <a:gd name="T110" fmla="*/ 510 w 700"/>
                  <a:gd name="T111" fmla="*/ 108 h 310"/>
                  <a:gd name="T112" fmla="*/ 527 w 700"/>
                  <a:gd name="T113" fmla="*/ 96 h 310"/>
                  <a:gd name="T114" fmla="*/ 549 w 700"/>
                  <a:gd name="T115" fmla="*/ 94 h 310"/>
                  <a:gd name="T116" fmla="*/ 565 w 700"/>
                  <a:gd name="T117" fmla="*/ 101 h 310"/>
                  <a:gd name="T118" fmla="*/ 580 w 700"/>
                  <a:gd name="T119" fmla="*/ 118 h 3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0" h="310">
                    <a:moveTo>
                      <a:pt x="527" y="210"/>
                    </a:moveTo>
                    <a:lnTo>
                      <a:pt x="514" y="217"/>
                    </a:lnTo>
                    <a:lnTo>
                      <a:pt x="498" y="222"/>
                    </a:lnTo>
                    <a:lnTo>
                      <a:pt x="479" y="225"/>
                    </a:lnTo>
                    <a:lnTo>
                      <a:pt x="458" y="227"/>
                    </a:lnTo>
                    <a:lnTo>
                      <a:pt x="442" y="228"/>
                    </a:lnTo>
                    <a:lnTo>
                      <a:pt x="423" y="228"/>
                    </a:lnTo>
                    <a:lnTo>
                      <a:pt x="400" y="227"/>
                    </a:lnTo>
                    <a:lnTo>
                      <a:pt x="376" y="225"/>
                    </a:lnTo>
                    <a:lnTo>
                      <a:pt x="349" y="222"/>
                    </a:lnTo>
                    <a:lnTo>
                      <a:pt x="322" y="216"/>
                    </a:lnTo>
                    <a:lnTo>
                      <a:pt x="293" y="209"/>
                    </a:lnTo>
                    <a:lnTo>
                      <a:pt x="265" y="200"/>
                    </a:lnTo>
                    <a:lnTo>
                      <a:pt x="237" y="187"/>
                    </a:lnTo>
                    <a:lnTo>
                      <a:pt x="211" y="172"/>
                    </a:lnTo>
                    <a:lnTo>
                      <a:pt x="185" y="153"/>
                    </a:lnTo>
                    <a:lnTo>
                      <a:pt x="164" y="132"/>
                    </a:lnTo>
                    <a:lnTo>
                      <a:pt x="145" y="106"/>
                    </a:lnTo>
                    <a:lnTo>
                      <a:pt x="128" y="76"/>
                    </a:lnTo>
                    <a:lnTo>
                      <a:pt x="116" y="43"/>
                    </a:lnTo>
                    <a:lnTo>
                      <a:pt x="110" y="5"/>
                    </a:lnTo>
                    <a:lnTo>
                      <a:pt x="91" y="7"/>
                    </a:lnTo>
                    <a:lnTo>
                      <a:pt x="73" y="10"/>
                    </a:lnTo>
                    <a:lnTo>
                      <a:pt x="60" y="12"/>
                    </a:lnTo>
                    <a:lnTo>
                      <a:pt x="46" y="13"/>
                    </a:lnTo>
                    <a:lnTo>
                      <a:pt x="35" y="14"/>
                    </a:lnTo>
                    <a:lnTo>
                      <a:pt x="27" y="15"/>
                    </a:lnTo>
                    <a:lnTo>
                      <a:pt x="15" y="17"/>
                    </a:lnTo>
                    <a:lnTo>
                      <a:pt x="7" y="18"/>
                    </a:lnTo>
                    <a:lnTo>
                      <a:pt x="3" y="19"/>
                    </a:lnTo>
                    <a:lnTo>
                      <a:pt x="0" y="19"/>
                    </a:lnTo>
                    <a:lnTo>
                      <a:pt x="5" y="34"/>
                    </a:lnTo>
                    <a:lnTo>
                      <a:pt x="12" y="53"/>
                    </a:lnTo>
                    <a:lnTo>
                      <a:pt x="20" y="73"/>
                    </a:lnTo>
                    <a:lnTo>
                      <a:pt x="33" y="96"/>
                    </a:lnTo>
                    <a:lnTo>
                      <a:pt x="46" y="122"/>
                    </a:lnTo>
                    <a:lnTo>
                      <a:pt x="64" y="147"/>
                    </a:lnTo>
                    <a:lnTo>
                      <a:pt x="84" y="172"/>
                    </a:lnTo>
                    <a:lnTo>
                      <a:pt x="108" y="198"/>
                    </a:lnTo>
                    <a:lnTo>
                      <a:pt x="135" y="222"/>
                    </a:lnTo>
                    <a:lnTo>
                      <a:pt x="166" y="244"/>
                    </a:lnTo>
                    <a:lnTo>
                      <a:pt x="201" y="264"/>
                    </a:lnTo>
                    <a:lnTo>
                      <a:pt x="242" y="281"/>
                    </a:lnTo>
                    <a:lnTo>
                      <a:pt x="285" y="295"/>
                    </a:lnTo>
                    <a:lnTo>
                      <a:pt x="334" y="304"/>
                    </a:lnTo>
                    <a:lnTo>
                      <a:pt x="360" y="308"/>
                    </a:lnTo>
                    <a:lnTo>
                      <a:pt x="387" y="310"/>
                    </a:lnTo>
                    <a:lnTo>
                      <a:pt x="416" y="310"/>
                    </a:lnTo>
                    <a:lnTo>
                      <a:pt x="446" y="309"/>
                    </a:lnTo>
                    <a:lnTo>
                      <a:pt x="473" y="307"/>
                    </a:lnTo>
                    <a:lnTo>
                      <a:pt x="502" y="302"/>
                    </a:lnTo>
                    <a:lnTo>
                      <a:pt x="529" y="297"/>
                    </a:lnTo>
                    <a:lnTo>
                      <a:pt x="556" y="290"/>
                    </a:lnTo>
                    <a:lnTo>
                      <a:pt x="581" y="281"/>
                    </a:lnTo>
                    <a:lnTo>
                      <a:pt x="606" y="271"/>
                    </a:lnTo>
                    <a:lnTo>
                      <a:pt x="629" y="258"/>
                    </a:lnTo>
                    <a:lnTo>
                      <a:pt x="649" y="244"/>
                    </a:lnTo>
                    <a:lnTo>
                      <a:pt x="667" y="229"/>
                    </a:lnTo>
                    <a:lnTo>
                      <a:pt x="680" y="212"/>
                    </a:lnTo>
                    <a:lnTo>
                      <a:pt x="691" y="193"/>
                    </a:lnTo>
                    <a:lnTo>
                      <a:pt x="698" y="171"/>
                    </a:lnTo>
                    <a:lnTo>
                      <a:pt x="700" y="148"/>
                    </a:lnTo>
                    <a:lnTo>
                      <a:pt x="698" y="124"/>
                    </a:lnTo>
                    <a:lnTo>
                      <a:pt x="691" y="96"/>
                    </a:lnTo>
                    <a:lnTo>
                      <a:pt x="679" y="68"/>
                    </a:lnTo>
                    <a:lnTo>
                      <a:pt x="672" y="58"/>
                    </a:lnTo>
                    <a:lnTo>
                      <a:pt x="663" y="49"/>
                    </a:lnTo>
                    <a:lnTo>
                      <a:pt x="652" y="40"/>
                    </a:lnTo>
                    <a:lnTo>
                      <a:pt x="640" y="32"/>
                    </a:lnTo>
                    <a:lnTo>
                      <a:pt x="611" y="18"/>
                    </a:lnTo>
                    <a:lnTo>
                      <a:pt x="579" y="9"/>
                    </a:lnTo>
                    <a:lnTo>
                      <a:pt x="545" y="2"/>
                    </a:lnTo>
                    <a:lnTo>
                      <a:pt x="512" y="0"/>
                    </a:lnTo>
                    <a:lnTo>
                      <a:pt x="483" y="2"/>
                    </a:lnTo>
                    <a:lnTo>
                      <a:pt x="471" y="6"/>
                    </a:lnTo>
                    <a:lnTo>
                      <a:pt x="458" y="10"/>
                    </a:lnTo>
                    <a:lnTo>
                      <a:pt x="438" y="20"/>
                    </a:lnTo>
                    <a:lnTo>
                      <a:pt x="418" y="34"/>
                    </a:lnTo>
                    <a:lnTo>
                      <a:pt x="399" y="51"/>
                    </a:lnTo>
                    <a:lnTo>
                      <a:pt x="384" y="70"/>
                    </a:lnTo>
                    <a:lnTo>
                      <a:pt x="377" y="81"/>
                    </a:lnTo>
                    <a:lnTo>
                      <a:pt x="373" y="91"/>
                    </a:lnTo>
                    <a:lnTo>
                      <a:pt x="370" y="103"/>
                    </a:lnTo>
                    <a:lnTo>
                      <a:pt x="369" y="114"/>
                    </a:lnTo>
                    <a:lnTo>
                      <a:pt x="370" y="127"/>
                    </a:lnTo>
                    <a:lnTo>
                      <a:pt x="373" y="141"/>
                    </a:lnTo>
                    <a:lnTo>
                      <a:pt x="379" y="155"/>
                    </a:lnTo>
                    <a:lnTo>
                      <a:pt x="387" y="168"/>
                    </a:lnTo>
                    <a:lnTo>
                      <a:pt x="398" y="180"/>
                    </a:lnTo>
                    <a:lnTo>
                      <a:pt x="411" y="190"/>
                    </a:lnTo>
                    <a:lnTo>
                      <a:pt x="427" y="198"/>
                    </a:lnTo>
                    <a:lnTo>
                      <a:pt x="445" y="204"/>
                    </a:lnTo>
                    <a:lnTo>
                      <a:pt x="465" y="208"/>
                    </a:lnTo>
                    <a:lnTo>
                      <a:pt x="485" y="212"/>
                    </a:lnTo>
                    <a:lnTo>
                      <a:pt x="506" y="212"/>
                    </a:lnTo>
                    <a:lnTo>
                      <a:pt x="527" y="210"/>
                    </a:lnTo>
                    <a:lnTo>
                      <a:pt x="545" y="199"/>
                    </a:lnTo>
                    <a:lnTo>
                      <a:pt x="560" y="186"/>
                    </a:lnTo>
                    <a:lnTo>
                      <a:pt x="571" y="174"/>
                    </a:lnTo>
                    <a:lnTo>
                      <a:pt x="579" y="162"/>
                    </a:lnTo>
                    <a:lnTo>
                      <a:pt x="584" y="147"/>
                    </a:lnTo>
                    <a:lnTo>
                      <a:pt x="584" y="131"/>
                    </a:lnTo>
                    <a:lnTo>
                      <a:pt x="568" y="138"/>
                    </a:lnTo>
                    <a:lnTo>
                      <a:pt x="553" y="141"/>
                    </a:lnTo>
                    <a:lnTo>
                      <a:pt x="538" y="142"/>
                    </a:lnTo>
                    <a:lnTo>
                      <a:pt x="525" y="141"/>
                    </a:lnTo>
                    <a:lnTo>
                      <a:pt x="514" y="137"/>
                    </a:lnTo>
                    <a:lnTo>
                      <a:pt x="507" y="130"/>
                    </a:lnTo>
                    <a:lnTo>
                      <a:pt x="504" y="123"/>
                    </a:lnTo>
                    <a:lnTo>
                      <a:pt x="506" y="115"/>
                    </a:lnTo>
                    <a:lnTo>
                      <a:pt x="510" y="108"/>
                    </a:lnTo>
                    <a:lnTo>
                      <a:pt x="516" y="101"/>
                    </a:lnTo>
                    <a:lnTo>
                      <a:pt x="527" y="96"/>
                    </a:lnTo>
                    <a:lnTo>
                      <a:pt x="541" y="94"/>
                    </a:lnTo>
                    <a:lnTo>
                      <a:pt x="549" y="94"/>
                    </a:lnTo>
                    <a:lnTo>
                      <a:pt x="557" y="97"/>
                    </a:lnTo>
                    <a:lnTo>
                      <a:pt x="565" y="101"/>
                    </a:lnTo>
                    <a:lnTo>
                      <a:pt x="571" y="105"/>
                    </a:lnTo>
                    <a:lnTo>
                      <a:pt x="580" y="118"/>
                    </a:lnTo>
                    <a:lnTo>
                      <a:pt x="584" y="131"/>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60" name="Freeform 178"/>
              <p:cNvSpPr>
                <a:spLocks/>
              </p:cNvSpPr>
              <p:nvPr/>
            </p:nvSpPr>
            <p:spPr bwMode="auto">
              <a:xfrm>
                <a:off x="343" y="3086"/>
                <a:ext cx="538" cy="480"/>
              </a:xfrm>
              <a:custGeom>
                <a:avLst/>
                <a:gdLst>
                  <a:gd name="T0" fmla="*/ 39 w 538"/>
                  <a:gd name="T1" fmla="*/ 1 h 480"/>
                  <a:gd name="T2" fmla="*/ 59 w 538"/>
                  <a:gd name="T3" fmla="*/ 0 h 480"/>
                  <a:gd name="T4" fmla="*/ 77 w 538"/>
                  <a:gd name="T5" fmla="*/ 6 h 480"/>
                  <a:gd name="T6" fmla="*/ 94 w 538"/>
                  <a:gd name="T7" fmla="*/ 23 h 480"/>
                  <a:gd name="T8" fmla="*/ 108 w 538"/>
                  <a:gd name="T9" fmla="*/ 41 h 480"/>
                  <a:gd name="T10" fmla="*/ 134 w 538"/>
                  <a:gd name="T11" fmla="*/ 64 h 480"/>
                  <a:gd name="T12" fmla="*/ 173 w 538"/>
                  <a:gd name="T13" fmla="*/ 81 h 480"/>
                  <a:gd name="T14" fmla="*/ 213 w 538"/>
                  <a:gd name="T15" fmla="*/ 84 h 480"/>
                  <a:gd name="T16" fmla="*/ 259 w 538"/>
                  <a:gd name="T17" fmla="*/ 80 h 480"/>
                  <a:gd name="T18" fmla="*/ 319 w 538"/>
                  <a:gd name="T19" fmla="*/ 76 h 480"/>
                  <a:gd name="T20" fmla="*/ 376 w 538"/>
                  <a:gd name="T21" fmla="*/ 81 h 480"/>
                  <a:gd name="T22" fmla="*/ 420 w 538"/>
                  <a:gd name="T23" fmla="*/ 96 h 480"/>
                  <a:gd name="T24" fmla="*/ 451 w 538"/>
                  <a:gd name="T25" fmla="*/ 111 h 480"/>
                  <a:gd name="T26" fmla="*/ 493 w 538"/>
                  <a:gd name="T27" fmla="*/ 140 h 480"/>
                  <a:gd name="T28" fmla="*/ 527 w 538"/>
                  <a:gd name="T29" fmla="*/ 190 h 480"/>
                  <a:gd name="T30" fmla="*/ 536 w 538"/>
                  <a:gd name="T31" fmla="*/ 219 h 480"/>
                  <a:gd name="T32" fmla="*/ 538 w 538"/>
                  <a:gd name="T33" fmla="*/ 253 h 480"/>
                  <a:gd name="T34" fmla="*/ 530 w 538"/>
                  <a:gd name="T35" fmla="*/ 288 h 480"/>
                  <a:gd name="T36" fmla="*/ 512 w 538"/>
                  <a:gd name="T37" fmla="*/ 326 h 480"/>
                  <a:gd name="T38" fmla="*/ 485 w 538"/>
                  <a:gd name="T39" fmla="*/ 365 h 480"/>
                  <a:gd name="T40" fmla="*/ 439 w 538"/>
                  <a:gd name="T41" fmla="*/ 408 h 480"/>
                  <a:gd name="T42" fmla="*/ 374 w 538"/>
                  <a:gd name="T43" fmla="*/ 444 h 480"/>
                  <a:gd name="T44" fmla="*/ 312 w 538"/>
                  <a:gd name="T45" fmla="*/ 464 h 480"/>
                  <a:gd name="T46" fmla="*/ 262 w 538"/>
                  <a:gd name="T47" fmla="*/ 473 h 480"/>
                  <a:gd name="T48" fmla="*/ 205 w 538"/>
                  <a:gd name="T49" fmla="*/ 479 h 480"/>
                  <a:gd name="T50" fmla="*/ 173 w 538"/>
                  <a:gd name="T51" fmla="*/ 467 h 480"/>
                  <a:gd name="T52" fmla="*/ 170 w 538"/>
                  <a:gd name="T53" fmla="*/ 445 h 480"/>
                  <a:gd name="T54" fmla="*/ 167 w 538"/>
                  <a:gd name="T55" fmla="*/ 429 h 480"/>
                  <a:gd name="T56" fmla="*/ 166 w 538"/>
                  <a:gd name="T57" fmla="*/ 415 h 480"/>
                  <a:gd name="T58" fmla="*/ 165 w 538"/>
                  <a:gd name="T59" fmla="*/ 407 h 480"/>
                  <a:gd name="T60" fmla="*/ 165 w 538"/>
                  <a:gd name="T61" fmla="*/ 406 h 480"/>
                  <a:gd name="T62" fmla="*/ 244 w 538"/>
                  <a:gd name="T63" fmla="*/ 400 h 480"/>
                  <a:gd name="T64" fmla="*/ 301 w 538"/>
                  <a:gd name="T65" fmla="*/ 387 h 480"/>
                  <a:gd name="T66" fmla="*/ 334 w 538"/>
                  <a:gd name="T67" fmla="*/ 373 h 480"/>
                  <a:gd name="T68" fmla="*/ 365 w 538"/>
                  <a:gd name="T69" fmla="*/ 353 h 480"/>
                  <a:gd name="T70" fmla="*/ 389 w 538"/>
                  <a:gd name="T71" fmla="*/ 327 h 480"/>
                  <a:gd name="T72" fmla="*/ 411 w 538"/>
                  <a:gd name="T73" fmla="*/ 291 h 480"/>
                  <a:gd name="T74" fmla="*/ 423 w 538"/>
                  <a:gd name="T75" fmla="*/ 251 h 480"/>
                  <a:gd name="T76" fmla="*/ 424 w 538"/>
                  <a:gd name="T77" fmla="*/ 218 h 480"/>
                  <a:gd name="T78" fmla="*/ 416 w 538"/>
                  <a:gd name="T79" fmla="*/ 192 h 480"/>
                  <a:gd name="T80" fmla="*/ 400 w 538"/>
                  <a:gd name="T81" fmla="*/ 172 h 480"/>
                  <a:gd name="T82" fmla="*/ 378 w 538"/>
                  <a:gd name="T83" fmla="*/ 157 h 480"/>
                  <a:gd name="T84" fmla="*/ 353 w 538"/>
                  <a:gd name="T85" fmla="*/ 147 h 480"/>
                  <a:gd name="T86" fmla="*/ 312 w 538"/>
                  <a:gd name="T87" fmla="*/ 143 h 480"/>
                  <a:gd name="T88" fmla="*/ 261 w 538"/>
                  <a:gd name="T89" fmla="*/ 150 h 480"/>
                  <a:gd name="T90" fmla="*/ 201 w 538"/>
                  <a:gd name="T91" fmla="*/ 155 h 480"/>
                  <a:gd name="T92" fmla="*/ 167 w 538"/>
                  <a:gd name="T93" fmla="*/ 153 h 480"/>
                  <a:gd name="T94" fmla="*/ 132 w 538"/>
                  <a:gd name="T95" fmla="*/ 143 h 480"/>
                  <a:gd name="T96" fmla="*/ 94 w 538"/>
                  <a:gd name="T97" fmla="*/ 126 h 480"/>
                  <a:gd name="T98" fmla="*/ 55 w 538"/>
                  <a:gd name="T99" fmla="*/ 100 h 480"/>
                  <a:gd name="T100" fmla="*/ 13 w 538"/>
                  <a:gd name="T101" fmla="*/ 61 h 480"/>
                  <a:gd name="T102" fmla="*/ 4 w 538"/>
                  <a:gd name="T103" fmla="*/ 48 h 480"/>
                  <a:gd name="T104" fmla="*/ 0 w 538"/>
                  <a:gd name="T105" fmla="*/ 28 h 480"/>
                  <a:gd name="T106" fmla="*/ 9 w 538"/>
                  <a:gd name="T107" fmla="*/ 14 h 480"/>
                  <a:gd name="T108" fmla="*/ 23 w 538"/>
                  <a:gd name="T109" fmla="*/ 7 h 480"/>
                  <a:gd name="T110" fmla="*/ 27 w 538"/>
                  <a:gd name="T111" fmla="*/ 5 h 48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38" h="480">
                    <a:moveTo>
                      <a:pt x="27" y="5"/>
                    </a:moveTo>
                    <a:lnTo>
                      <a:pt x="39" y="1"/>
                    </a:lnTo>
                    <a:lnTo>
                      <a:pt x="50" y="0"/>
                    </a:lnTo>
                    <a:lnTo>
                      <a:pt x="59" y="0"/>
                    </a:lnTo>
                    <a:lnTo>
                      <a:pt x="69" y="2"/>
                    </a:lnTo>
                    <a:lnTo>
                      <a:pt x="77" y="6"/>
                    </a:lnTo>
                    <a:lnTo>
                      <a:pt x="84" y="10"/>
                    </a:lnTo>
                    <a:lnTo>
                      <a:pt x="94" y="23"/>
                    </a:lnTo>
                    <a:lnTo>
                      <a:pt x="100" y="31"/>
                    </a:lnTo>
                    <a:lnTo>
                      <a:pt x="108" y="41"/>
                    </a:lnTo>
                    <a:lnTo>
                      <a:pt x="119" y="52"/>
                    </a:lnTo>
                    <a:lnTo>
                      <a:pt x="134" y="64"/>
                    </a:lnTo>
                    <a:lnTo>
                      <a:pt x="151" y="73"/>
                    </a:lnTo>
                    <a:lnTo>
                      <a:pt x="173" y="81"/>
                    </a:lnTo>
                    <a:lnTo>
                      <a:pt x="198" y="84"/>
                    </a:lnTo>
                    <a:lnTo>
                      <a:pt x="213" y="84"/>
                    </a:lnTo>
                    <a:lnTo>
                      <a:pt x="230" y="83"/>
                    </a:lnTo>
                    <a:lnTo>
                      <a:pt x="259" y="80"/>
                    </a:lnTo>
                    <a:lnTo>
                      <a:pt x="290" y="77"/>
                    </a:lnTo>
                    <a:lnTo>
                      <a:pt x="319" y="76"/>
                    </a:lnTo>
                    <a:lnTo>
                      <a:pt x="346" y="77"/>
                    </a:lnTo>
                    <a:lnTo>
                      <a:pt x="376" y="81"/>
                    </a:lnTo>
                    <a:lnTo>
                      <a:pt x="405" y="90"/>
                    </a:lnTo>
                    <a:lnTo>
                      <a:pt x="420" y="96"/>
                    </a:lnTo>
                    <a:lnTo>
                      <a:pt x="435" y="103"/>
                    </a:lnTo>
                    <a:lnTo>
                      <a:pt x="451" y="111"/>
                    </a:lnTo>
                    <a:lnTo>
                      <a:pt x="469" y="122"/>
                    </a:lnTo>
                    <a:lnTo>
                      <a:pt x="493" y="140"/>
                    </a:lnTo>
                    <a:lnTo>
                      <a:pt x="512" y="163"/>
                    </a:lnTo>
                    <a:lnTo>
                      <a:pt x="527" y="190"/>
                    </a:lnTo>
                    <a:lnTo>
                      <a:pt x="532" y="204"/>
                    </a:lnTo>
                    <a:lnTo>
                      <a:pt x="536" y="219"/>
                    </a:lnTo>
                    <a:lnTo>
                      <a:pt x="538" y="235"/>
                    </a:lnTo>
                    <a:lnTo>
                      <a:pt x="538" y="253"/>
                    </a:lnTo>
                    <a:lnTo>
                      <a:pt x="535" y="270"/>
                    </a:lnTo>
                    <a:lnTo>
                      <a:pt x="530" y="288"/>
                    </a:lnTo>
                    <a:lnTo>
                      <a:pt x="523" y="307"/>
                    </a:lnTo>
                    <a:lnTo>
                      <a:pt x="512" y="326"/>
                    </a:lnTo>
                    <a:lnTo>
                      <a:pt x="500" y="345"/>
                    </a:lnTo>
                    <a:lnTo>
                      <a:pt x="485" y="365"/>
                    </a:lnTo>
                    <a:lnTo>
                      <a:pt x="463" y="387"/>
                    </a:lnTo>
                    <a:lnTo>
                      <a:pt x="439" y="408"/>
                    </a:lnTo>
                    <a:lnTo>
                      <a:pt x="409" y="427"/>
                    </a:lnTo>
                    <a:lnTo>
                      <a:pt x="374" y="444"/>
                    </a:lnTo>
                    <a:lnTo>
                      <a:pt x="335" y="458"/>
                    </a:lnTo>
                    <a:lnTo>
                      <a:pt x="312" y="464"/>
                    </a:lnTo>
                    <a:lnTo>
                      <a:pt x="288" y="470"/>
                    </a:lnTo>
                    <a:lnTo>
                      <a:pt x="262" y="473"/>
                    </a:lnTo>
                    <a:lnTo>
                      <a:pt x="235" y="477"/>
                    </a:lnTo>
                    <a:lnTo>
                      <a:pt x="205" y="479"/>
                    </a:lnTo>
                    <a:lnTo>
                      <a:pt x="174" y="480"/>
                    </a:lnTo>
                    <a:lnTo>
                      <a:pt x="173" y="467"/>
                    </a:lnTo>
                    <a:lnTo>
                      <a:pt x="171" y="456"/>
                    </a:lnTo>
                    <a:lnTo>
                      <a:pt x="170" y="445"/>
                    </a:lnTo>
                    <a:lnTo>
                      <a:pt x="169" y="437"/>
                    </a:lnTo>
                    <a:lnTo>
                      <a:pt x="167" y="429"/>
                    </a:lnTo>
                    <a:lnTo>
                      <a:pt x="167" y="424"/>
                    </a:lnTo>
                    <a:lnTo>
                      <a:pt x="166" y="415"/>
                    </a:lnTo>
                    <a:lnTo>
                      <a:pt x="165" y="409"/>
                    </a:lnTo>
                    <a:lnTo>
                      <a:pt x="165" y="407"/>
                    </a:lnTo>
                    <a:lnTo>
                      <a:pt x="165" y="406"/>
                    </a:lnTo>
                    <a:lnTo>
                      <a:pt x="205" y="404"/>
                    </a:lnTo>
                    <a:lnTo>
                      <a:pt x="244" y="400"/>
                    </a:lnTo>
                    <a:lnTo>
                      <a:pt x="282" y="392"/>
                    </a:lnTo>
                    <a:lnTo>
                      <a:pt x="301" y="387"/>
                    </a:lnTo>
                    <a:lnTo>
                      <a:pt x="317" y="381"/>
                    </a:lnTo>
                    <a:lnTo>
                      <a:pt x="334" y="373"/>
                    </a:lnTo>
                    <a:lnTo>
                      <a:pt x="350" y="365"/>
                    </a:lnTo>
                    <a:lnTo>
                      <a:pt x="365" y="353"/>
                    </a:lnTo>
                    <a:lnTo>
                      <a:pt x="377" y="342"/>
                    </a:lnTo>
                    <a:lnTo>
                      <a:pt x="389" y="327"/>
                    </a:lnTo>
                    <a:lnTo>
                      <a:pt x="400" y="310"/>
                    </a:lnTo>
                    <a:lnTo>
                      <a:pt x="411" y="291"/>
                    </a:lnTo>
                    <a:lnTo>
                      <a:pt x="417" y="270"/>
                    </a:lnTo>
                    <a:lnTo>
                      <a:pt x="423" y="251"/>
                    </a:lnTo>
                    <a:lnTo>
                      <a:pt x="426" y="233"/>
                    </a:lnTo>
                    <a:lnTo>
                      <a:pt x="424" y="218"/>
                    </a:lnTo>
                    <a:lnTo>
                      <a:pt x="422" y="204"/>
                    </a:lnTo>
                    <a:lnTo>
                      <a:pt x="416" y="192"/>
                    </a:lnTo>
                    <a:lnTo>
                      <a:pt x="409" y="180"/>
                    </a:lnTo>
                    <a:lnTo>
                      <a:pt x="400" y="172"/>
                    </a:lnTo>
                    <a:lnTo>
                      <a:pt x="389" y="163"/>
                    </a:lnTo>
                    <a:lnTo>
                      <a:pt x="378" y="157"/>
                    </a:lnTo>
                    <a:lnTo>
                      <a:pt x="366" y="152"/>
                    </a:lnTo>
                    <a:lnTo>
                      <a:pt x="353" y="147"/>
                    </a:lnTo>
                    <a:lnTo>
                      <a:pt x="339" y="145"/>
                    </a:lnTo>
                    <a:lnTo>
                      <a:pt x="312" y="143"/>
                    </a:lnTo>
                    <a:lnTo>
                      <a:pt x="286" y="145"/>
                    </a:lnTo>
                    <a:lnTo>
                      <a:pt x="261" y="150"/>
                    </a:lnTo>
                    <a:lnTo>
                      <a:pt x="232" y="153"/>
                    </a:lnTo>
                    <a:lnTo>
                      <a:pt x="201" y="155"/>
                    </a:lnTo>
                    <a:lnTo>
                      <a:pt x="185" y="155"/>
                    </a:lnTo>
                    <a:lnTo>
                      <a:pt x="167" y="153"/>
                    </a:lnTo>
                    <a:lnTo>
                      <a:pt x="150" y="148"/>
                    </a:lnTo>
                    <a:lnTo>
                      <a:pt x="132" y="143"/>
                    </a:lnTo>
                    <a:lnTo>
                      <a:pt x="113" y="136"/>
                    </a:lnTo>
                    <a:lnTo>
                      <a:pt x="94" y="126"/>
                    </a:lnTo>
                    <a:lnTo>
                      <a:pt x="74" y="115"/>
                    </a:lnTo>
                    <a:lnTo>
                      <a:pt x="55" y="100"/>
                    </a:lnTo>
                    <a:lnTo>
                      <a:pt x="34" y="82"/>
                    </a:lnTo>
                    <a:lnTo>
                      <a:pt x="13" y="61"/>
                    </a:lnTo>
                    <a:lnTo>
                      <a:pt x="8" y="54"/>
                    </a:lnTo>
                    <a:lnTo>
                      <a:pt x="4" y="48"/>
                    </a:lnTo>
                    <a:lnTo>
                      <a:pt x="0" y="36"/>
                    </a:lnTo>
                    <a:lnTo>
                      <a:pt x="0" y="28"/>
                    </a:lnTo>
                    <a:lnTo>
                      <a:pt x="4" y="21"/>
                    </a:lnTo>
                    <a:lnTo>
                      <a:pt x="9" y="14"/>
                    </a:lnTo>
                    <a:lnTo>
                      <a:pt x="16" y="10"/>
                    </a:lnTo>
                    <a:lnTo>
                      <a:pt x="23" y="7"/>
                    </a:lnTo>
                    <a:lnTo>
                      <a:pt x="27" y="5"/>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61" name="Freeform 179"/>
              <p:cNvSpPr>
                <a:spLocks/>
              </p:cNvSpPr>
              <p:nvPr/>
            </p:nvSpPr>
            <p:spPr bwMode="auto">
              <a:xfrm>
                <a:off x="713" y="3071"/>
                <a:ext cx="294" cy="214"/>
              </a:xfrm>
              <a:custGeom>
                <a:avLst/>
                <a:gdLst>
                  <a:gd name="T0" fmla="*/ 30 w 294"/>
                  <a:gd name="T1" fmla="*/ 28 h 214"/>
                  <a:gd name="T2" fmla="*/ 53 w 294"/>
                  <a:gd name="T3" fmla="*/ 15 h 214"/>
                  <a:gd name="T4" fmla="*/ 76 w 294"/>
                  <a:gd name="T5" fmla="*/ 6 h 214"/>
                  <a:gd name="T6" fmla="*/ 98 w 294"/>
                  <a:gd name="T7" fmla="*/ 1 h 214"/>
                  <a:gd name="T8" fmla="*/ 119 w 294"/>
                  <a:gd name="T9" fmla="*/ 0 h 214"/>
                  <a:gd name="T10" fmla="*/ 139 w 294"/>
                  <a:gd name="T11" fmla="*/ 3 h 214"/>
                  <a:gd name="T12" fmla="*/ 160 w 294"/>
                  <a:gd name="T13" fmla="*/ 8 h 214"/>
                  <a:gd name="T14" fmla="*/ 179 w 294"/>
                  <a:gd name="T15" fmla="*/ 18 h 214"/>
                  <a:gd name="T16" fmla="*/ 195 w 294"/>
                  <a:gd name="T17" fmla="*/ 29 h 214"/>
                  <a:gd name="T18" fmla="*/ 210 w 294"/>
                  <a:gd name="T19" fmla="*/ 43 h 214"/>
                  <a:gd name="T20" fmla="*/ 222 w 294"/>
                  <a:gd name="T21" fmla="*/ 58 h 214"/>
                  <a:gd name="T22" fmla="*/ 234 w 294"/>
                  <a:gd name="T23" fmla="*/ 75 h 214"/>
                  <a:gd name="T24" fmla="*/ 242 w 294"/>
                  <a:gd name="T25" fmla="*/ 92 h 214"/>
                  <a:gd name="T26" fmla="*/ 248 w 294"/>
                  <a:gd name="T27" fmla="*/ 109 h 214"/>
                  <a:gd name="T28" fmla="*/ 249 w 294"/>
                  <a:gd name="T29" fmla="*/ 126 h 214"/>
                  <a:gd name="T30" fmla="*/ 246 w 294"/>
                  <a:gd name="T31" fmla="*/ 142 h 214"/>
                  <a:gd name="T32" fmla="*/ 238 w 294"/>
                  <a:gd name="T33" fmla="*/ 158 h 214"/>
                  <a:gd name="T34" fmla="*/ 254 w 294"/>
                  <a:gd name="T35" fmla="*/ 169 h 214"/>
                  <a:gd name="T36" fmla="*/ 265 w 294"/>
                  <a:gd name="T37" fmla="*/ 176 h 214"/>
                  <a:gd name="T38" fmla="*/ 273 w 294"/>
                  <a:gd name="T39" fmla="*/ 181 h 214"/>
                  <a:gd name="T40" fmla="*/ 279 w 294"/>
                  <a:gd name="T41" fmla="*/ 186 h 214"/>
                  <a:gd name="T42" fmla="*/ 281 w 294"/>
                  <a:gd name="T43" fmla="*/ 188 h 214"/>
                  <a:gd name="T44" fmla="*/ 284 w 294"/>
                  <a:gd name="T45" fmla="*/ 189 h 214"/>
                  <a:gd name="T46" fmla="*/ 284 w 294"/>
                  <a:gd name="T47" fmla="*/ 190 h 214"/>
                  <a:gd name="T48" fmla="*/ 289 w 294"/>
                  <a:gd name="T49" fmla="*/ 193 h 214"/>
                  <a:gd name="T50" fmla="*/ 292 w 294"/>
                  <a:gd name="T51" fmla="*/ 196 h 214"/>
                  <a:gd name="T52" fmla="*/ 294 w 294"/>
                  <a:gd name="T53" fmla="*/ 203 h 214"/>
                  <a:gd name="T54" fmla="*/ 292 w 294"/>
                  <a:gd name="T55" fmla="*/ 207 h 214"/>
                  <a:gd name="T56" fmla="*/ 289 w 294"/>
                  <a:gd name="T57" fmla="*/ 210 h 214"/>
                  <a:gd name="T58" fmla="*/ 285 w 294"/>
                  <a:gd name="T59" fmla="*/ 212 h 214"/>
                  <a:gd name="T60" fmla="*/ 280 w 294"/>
                  <a:gd name="T61" fmla="*/ 214 h 214"/>
                  <a:gd name="T62" fmla="*/ 275 w 294"/>
                  <a:gd name="T63" fmla="*/ 214 h 214"/>
                  <a:gd name="T64" fmla="*/ 268 w 294"/>
                  <a:gd name="T65" fmla="*/ 212 h 214"/>
                  <a:gd name="T66" fmla="*/ 249 w 294"/>
                  <a:gd name="T67" fmla="*/ 201 h 214"/>
                  <a:gd name="T68" fmla="*/ 234 w 294"/>
                  <a:gd name="T69" fmla="*/ 194 h 214"/>
                  <a:gd name="T70" fmla="*/ 223 w 294"/>
                  <a:gd name="T71" fmla="*/ 189 h 214"/>
                  <a:gd name="T72" fmla="*/ 215 w 294"/>
                  <a:gd name="T73" fmla="*/ 186 h 214"/>
                  <a:gd name="T74" fmla="*/ 211 w 294"/>
                  <a:gd name="T75" fmla="*/ 184 h 214"/>
                  <a:gd name="T76" fmla="*/ 210 w 294"/>
                  <a:gd name="T77" fmla="*/ 181 h 214"/>
                  <a:gd name="T78" fmla="*/ 208 w 294"/>
                  <a:gd name="T79" fmla="*/ 181 h 214"/>
                  <a:gd name="T80" fmla="*/ 192 w 294"/>
                  <a:gd name="T81" fmla="*/ 188 h 214"/>
                  <a:gd name="T82" fmla="*/ 173 w 294"/>
                  <a:gd name="T83" fmla="*/ 193 h 214"/>
                  <a:gd name="T84" fmla="*/ 152 w 294"/>
                  <a:gd name="T85" fmla="*/ 195 h 214"/>
                  <a:gd name="T86" fmla="*/ 129 w 294"/>
                  <a:gd name="T87" fmla="*/ 195 h 214"/>
                  <a:gd name="T88" fmla="*/ 104 w 294"/>
                  <a:gd name="T89" fmla="*/ 192 h 214"/>
                  <a:gd name="T90" fmla="*/ 81 w 294"/>
                  <a:gd name="T91" fmla="*/ 186 h 214"/>
                  <a:gd name="T92" fmla="*/ 60 w 294"/>
                  <a:gd name="T93" fmla="*/ 176 h 214"/>
                  <a:gd name="T94" fmla="*/ 41 w 294"/>
                  <a:gd name="T95" fmla="*/ 162 h 214"/>
                  <a:gd name="T96" fmla="*/ 25 w 294"/>
                  <a:gd name="T97" fmla="*/ 145 h 214"/>
                  <a:gd name="T98" fmla="*/ 12 w 294"/>
                  <a:gd name="T99" fmla="*/ 128 h 214"/>
                  <a:gd name="T100" fmla="*/ 4 w 294"/>
                  <a:gd name="T101" fmla="*/ 110 h 214"/>
                  <a:gd name="T102" fmla="*/ 0 w 294"/>
                  <a:gd name="T103" fmla="*/ 92 h 214"/>
                  <a:gd name="T104" fmla="*/ 0 w 294"/>
                  <a:gd name="T105" fmla="*/ 74 h 214"/>
                  <a:gd name="T106" fmla="*/ 6 w 294"/>
                  <a:gd name="T107" fmla="*/ 58 h 214"/>
                  <a:gd name="T108" fmla="*/ 15 w 294"/>
                  <a:gd name="T109" fmla="*/ 42 h 214"/>
                  <a:gd name="T110" fmla="*/ 30 w 294"/>
                  <a:gd name="T111" fmla="*/ 28 h 214"/>
                  <a:gd name="T112" fmla="*/ 30 w 294"/>
                  <a:gd name="T113" fmla="*/ 28 h 21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94" h="214">
                    <a:moveTo>
                      <a:pt x="30" y="28"/>
                    </a:moveTo>
                    <a:lnTo>
                      <a:pt x="53" y="15"/>
                    </a:lnTo>
                    <a:lnTo>
                      <a:pt x="76" y="6"/>
                    </a:lnTo>
                    <a:lnTo>
                      <a:pt x="98" y="1"/>
                    </a:lnTo>
                    <a:lnTo>
                      <a:pt x="119" y="0"/>
                    </a:lnTo>
                    <a:lnTo>
                      <a:pt x="139" y="3"/>
                    </a:lnTo>
                    <a:lnTo>
                      <a:pt x="160" y="8"/>
                    </a:lnTo>
                    <a:lnTo>
                      <a:pt x="179" y="18"/>
                    </a:lnTo>
                    <a:lnTo>
                      <a:pt x="195" y="29"/>
                    </a:lnTo>
                    <a:lnTo>
                      <a:pt x="210" y="43"/>
                    </a:lnTo>
                    <a:lnTo>
                      <a:pt x="222" y="58"/>
                    </a:lnTo>
                    <a:lnTo>
                      <a:pt x="234" y="75"/>
                    </a:lnTo>
                    <a:lnTo>
                      <a:pt x="242" y="92"/>
                    </a:lnTo>
                    <a:lnTo>
                      <a:pt x="248" y="109"/>
                    </a:lnTo>
                    <a:lnTo>
                      <a:pt x="249" y="126"/>
                    </a:lnTo>
                    <a:lnTo>
                      <a:pt x="246" y="142"/>
                    </a:lnTo>
                    <a:lnTo>
                      <a:pt x="238" y="158"/>
                    </a:lnTo>
                    <a:lnTo>
                      <a:pt x="254" y="169"/>
                    </a:lnTo>
                    <a:lnTo>
                      <a:pt x="265" y="176"/>
                    </a:lnTo>
                    <a:lnTo>
                      <a:pt x="273" y="181"/>
                    </a:lnTo>
                    <a:lnTo>
                      <a:pt x="279" y="186"/>
                    </a:lnTo>
                    <a:lnTo>
                      <a:pt x="281" y="188"/>
                    </a:lnTo>
                    <a:lnTo>
                      <a:pt x="284" y="189"/>
                    </a:lnTo>
                    <a:lnTo>
                      <a:pt x="284" y="190"/>
                    </a:lnTo>
                    <a:lnTo>
                      <a:pt x="289" y="193"/>
                    </a:lnTo>
                    <a:lnTo>
                      <a:pt x="292" y="196"/>
                    </a:lnTo>
                    <a:lnTo>
                      <a:pt x="294" y="203"/>
                    </a:lnTo>
                    <a:lnTo>
                      <a:pt x="292" y="207"/>
                    </a:lnTo>
                    <a:lnTo>
                      <a:pt x="289" y="210"/>
                    </a:lnTo>
                    <a:lnTo>
                      <a:pt x="285" y="212"/>
                    </a:lnTo>
                    <a:lnTo>
                      <a:pt x="280" y="214"/>
                    </a:lnTo>
                    <a:lnTo>
                      <a:pt x="275" y="214"/>
                    </a:lnTo>
                    <a:lnTo>
                      <a:pt x="268" y="212"/>
                    </a:lnTo>
                    <a:lnTo>
                      <a:pt x="249" y="201"/>
                    </a:lnTo>
                    <a:lnTo>
                      <a:pt x="234" y="194"/>
                    </a:lnTo>
                    <a:lnTo>
                      <a:pt x="223" y="189"/>
                    </a:lnTo>
                    <a:lnTo>
                      <a:pt x="215" y="186"/>
                    </a:lnTo>
                    <a:lnTo>
                      <a:pt x="211" y="184"/>
                    </a:lnTo>
                    <a:lnTo>
                      <a:pt x="210" y="181"/>
                    </a:lnTo>
                    <a:lnTo>
                      <a:pt x="208" y="181"/>
                    </a:lnTo>
                    <a:lnTo>
                      <a:pt x="192" y="188"/>
                    </a:lnTo>
                    <a:lnTo>
                      <a:pt x="173" y="193"/>
                    </a:lnTo>
                    <a:lnTo>
                      <a:pt x="152" y="195"/>
                    </a:lnTo>
                    <a:lnTo>
                      <a:pt x="129" y="195"/>
                    </a:lnTo>
                    <a:lnTo>
                      <a:pt x="104" y="192"/>
                    </a:lnTo>
                    <a:lnTo>
                      <a:pt x="81" y="186"/>
                    </a:lnTo>
                    <a:lnTo>
                      <a:pt x="60" y="176"/>
                    </a:lnTo>
                    <a:lnTo>
                      <a:pt x="41" y="162"/>
                    </a:lnTo>
                    <a:lnTo>
                      <a:pt x="25" y="145"/>
                    </a:lnTo>
                    <a:lnTo>
                      <a:pt x="12" y="128"/>
                    </a:lnTo>
                    <a:lnTo>
                      <a:pt x="4" y="110"/>
                    </a:lnTo>
                    <a:lnTo>
                      <a:pt x="0" y="92"/>
                    </a:lnTo>
                    <a:lnTo>
                      <a:pt x="0" y="74"/>
                    </a:lnTo>
                    <a:lnTo>
                      <a:pt x="6" y="58"/>
                    </a:lnTo>
                    <a:lnTo>
                      <a:pt x="15" y="42"/>
                    </a:lnTo>
                    <a:lnTo>
                      <a:pt x="30" y="28"/>
                    </a:lnTo>
                    <a:close/>
                  </a:path>
                </a:pathLst>
              </a:custGeom>
              <a:solidFill>
                <a:srgbClr val="7F7F7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62" name="Freeform 180"/>
              <p:cNvSpPr>
                <a:spLocks/>
              </p:cNvSpPr>
              <p:nvPr/>
            </p:nvSpPr>
            <p:spPr bwMode="auto">
              <a:xfrm>
                <a:off x="733" y="3090"/>
                <a:ext cx="206" cy="155"/>
              </a:xfrm>
              <a:custGeom>
                <a:avLst/>
                <a:gdLst>
                  <a:gd name="T0" fmla="*/ 27 w 206"/>
                  <a:gd name="T1" fmla="*/ 21 h 155"/>
                  <a:gd name="T2" fmla="*/ 41 w 206"/>
                  <a:gd name="T3" fmla="*/ 12 h 155"/>
                  <a:gd name="T4" fmla="*/ 55 w 206"/>
                  <a:gd name="T5" fmla="*/ 5 h 155"/>
                  <a:gd name="T6" fmla="*/ 69 w 206"/>
                  <a:gd name="T7" fmla="*/ 2 h 155"/>
                  <a:gd name="T8" fmla="*/ 84 w 206"/>
                  <a:gd name="T9" fmla="*/ 0 h 155"/>
                  <a:gd name="T10" fmla="*/ 101 w 206"/>
                  <a:gd name="T11" fmla="*/ 1 h 155"/>
                  <a:gd name="T12" fmla="*/ 117 w 206"/>
                  <a:gd name="T13" fmla="*/ 5 h 155"/>
                  <a:gd name="T14" fmla="*/ 134 w 206"/>
                  <a:gd name="T15" fmla="*/ 12 h 155"/>
                  <a:gd name="T16" fmla="*/ 153 w 206"/>
                  <a:gd name="T17" fmla="*/ 23 h 155"/>
                  <a:gd name="T18" fmla="*/ 171 w 206"/>
                  <a:gd name="T19" fmla="*/ 36 h 155"/>
                  <a:gd name="T20" fmla="*/ 184 w 206"/>
                  <a:gd name="T21" fmla="*/ 49 h 155"/>
                  <a:gd name="T22" fmla="*/ 195 w 206"/>
                  <a:gd name="T23" fmla="*/ 64 h 155"/>
                  <a:gd name="T24" fmla="*/ 202 w 206"/>
                  <a:gd name="T25" fmla="*/ 78 h 155"/>
                  <a:gd name="T26" fmla="*/ 206 w 206"/>
                  <a:gd name="T27" fmla="*/ 93 h 155"/>
                  <a:gd name="T28" fmla="*/ 206 w 206"/>
                  <a:gd name="T29" fmla="*/ 106 h 155"/>
                  <a:gd name="T30" fmla="*/ 201 w 206"/>
                  <a:gd name="T31" fmla="*/ 120 h 155"/>
                  <a:gd name="T32" fmla="*/ 192 w 206"/>
                  <a:gd name="T33" fmla="*/ 134 h 155"/>
                  <a:gd name="T34" fmla="*/ 178 w 206"/>
                  <a:gd name="T35" fmla="*/ 144 h 155"/>
                  <a:gd name="T36" fmla="*/ 160 w 206"/>
                  <a:gd name="T37" fmla="*/ 151 h 155"/>
                  <a:gd name="T38" fmla="*/ 138 w 206"/>
                  <a:gd name="T39" fmla="*/ 155 h 155"/>
                  <a:gd name="T40" fmla="*/ 115 w 206"/>
                  <a:gd name="T41" fmla="*/ 155 h 155"/>
                  <a:gd name="T42" fmla="*/ 92 w 206"/>
                  <a:gd name="T43" fmla="*/ 153 h 155"/>
                  <a:gd name="T44" fmla="*/ 71 w 206"/>
                  <a:gd name="T45" fmla="*/ 147 h 155"/>
                  <a:gd name="T46" fmla="*/ 50 w 206"/>
                  <a:gd name="T47" fmla="*/ 138 h 155"/>
                  <a:gd name="T48" fmla="*/ 36 w 206"/>
                  <a:gd name="T49" fmla="*/ 126 h 155"/>
                  <a:gd name="T50" fmla="*/ 22 w 206"/>
                  <a:gd name="T51" fmla="*/ 114 h 155"/>
                  <a:gd name="T52" fmla="*/ 13 w 206"/>
                  <a:gd name="T53" fmla="*/ 100 h 155"/>
                  <a:gd name="T54" fmla="*/ 5 w 206"/>
                  <a:gd name="T55" fmla="*/ 87 h 155"/>
                  <a:gd name="T56" fmla="*/ 0 w 206"/>
                  <a:gd name="T57" fmla="*/ 74 h 155"/>
                  <a:gd name="T58" fmla="*/ 0 w 206"/>
                  <a:gd name="T59" fmla="*/ 60 h 155"/>
                  <a:gd name="T60" fmla="*/ 5 w 206"/>
                  <a:gd name="T61" fmla="*/ 46 h 155"/>
                  <a:gd name="T62" fmla="*/ 13 w 206"/>
                  <a:gd name="T63" fmla="*/ 34 h 155"/>
                  <a:gd name="T64" fmla="*/ 27 w 206"/>
                  <a:gd name="T65" fmla="*/ 21 h 155"/>
                  <a:gd name="T66" fmla="*/ 27 w 206"/>
                  <a:gd name="T67" fmla="*/ 21 h 1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06" h="155">
                    <a:moveTo>
                      <a:pt x="27" y="21"/>
                    </a:moveTo>
                    <a:lnTo>
                      <a:pt x="41" y="12"/>
                    </a:lnTo>
                    <a:lnTo>
                      <a:pt x="55" y="5"/>
                    </a:lnTo>
                    <a:lnTo>
                      <a:pt x="69" y="2"/>
                    </a:lnTo>
                    <a:lnTo>
                      <a:pt x="84" y="0"/>
                    </a:lnTo>
                    <a:lnTo>
                      <a:pt x="101" y="1"/>
                    </a:lnTo>
                    <a:lnTo>
                      <a:pt x="117" y="5"/>
                    </a:lnTo>
                    <a:lnTo>
                      <a:pt x="134" y="12"/>
                    </a:lnTo>
                    <a:lnTo>
                      <a:pt x="153" y="23"/>
                    </a:lnTo>
                    <a:lnTo>
                      <a:pt x="171" y="36"/>
                    </a:lnTo>
                    <a:lnTo>
                      <a:pt x="184" y="49"/>
                    </a:lnTo>
                    <a:lnTo>
                      <a:pt x="195" y="64"/>
                    </a:lnTo>
                    <a:lnTo>
                      <a:pt x="202" y="78"/>
                    </a:lnTo>
                    <a:lnTo>
                      <a:pt x="206" y="93"/>
                    </a:lnTo>
                    <a:lnTo>
                      <a:pt x="206" y="106"/>
                    </a:lnTo>
                    <a:lnTo>
                      <a:pt x="201" y="120"/>
                    </a:lnTo>
                    <a:lnTo>
                      <a:pt x="192" y="134"/>
                    </a:lnTo>
                    <a:lnTo>
                      <a:pt x="178" y="144"/>
                    </a:lnTo>
                    <a:lnTo>
                      <a:pt x="160" y="151"/>
                    </a:lnTo>
                    <a:lnTo>
                      <a:pt x="138" y="155"/>
                    </a:lnTo>
                    <a:lnTo>
                      <a:pt x="115" y="155"/>
                    </a:lnTo>
                    <a:lnTo>
                      <a:pt x="92" y="153"/>
                    </a:lnTo>
                    <a:lnTo>
                      <a:pt x="71" y="147"/>
                    </a:lnTo>
                    <a:lnTo>
                      <a:pt x="50" y="138"/>
                    </a:lnTo>
                    <a:lnTo>
                      <a:pt x="36" y="126"/>
                    </a:lnTo>
                    <a:lnTo>
                      <a:pt x="22" y="114"/>
                    </a:lnTo>
                    <a:lnTo>
                      <a:pt x="13" y="100"/>
                    </a:lnTo>
                    <a:lnTo>
                      <a:pt x="5" y="87"/>
                    </a:lnTo>
                    <a:lnTo>
                      <a:pt x="0" y="74"/>
                    </a:lnTo>
                    <a:lnTo>
                      <a:pt x="0" y="60"/>
                    </a:lnTo>
                    <a:lnTo>
                      <a:pt x="5" y="46"/>
                    </a:lnTo>
                    <a:lnTo>
                      <a:pt x="13" y="34"/>
                    </a:lnTo>
                    <a:lnTo>
                      <a:pt x="27" y="21"/>
                    </a:lnTo>
                    <a:close/>
                  </a:path>
                </a:pathLst>
              </a:custGeom>
              <a:solidFill>
                <a:srgbClr val="34AAC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63" name="Freeform 181"/>
              <p:cNvSpPr>
                <a:spLocks/>
              </p:cNvSpPr>
              <p:nvPr/>
            </p:nvSpPr>
            <p:spPr bwMode="auto">
              <a:xfrm>
                <a:off x="788" y="3180"/>
                <a:ext cx="83" cy="44"/>
              </a:xfrm>
              <a:custGeom>
                <a:avLst/>
                <a:gdLst>
                  <a:gd name="T0" fmla="*/ 4 w 83"/>
                  <a:gd name="T1" fmla="*/ 24 h 44"/>
                  <a:gd name="T2" fmla="*/ 1 w 83"/>
                  <a:gd name="T3" fmla="*/ 21 h 44"/>
                  <a:gd name="T4" fmla="*/ 0 w 83"/>
                  <a:gd name="T5" fmla="*/ 17 h 44"/>
                  <a:gd name="T6" fmla="*/ 1 w 83"/>
                  <a:gd name="T7" fmla="*/ 13 h 44"/>
                  <a:gd name="T8" fmla="*/ 5 w 83"/>
                  <a:gd name="T9" fmla="*/ 9 h 44"/>
                  <a:gd name="T10" fmla="*/ 10 w 83"/>
                  <a:gd name="T11" fmla="*/ 4 h 44"/>
                  <a:gd name="T12" fmla="*/ 16 w 83"/>
                  <a:gd name="T13" fmla="*/ 1 h 44"/>
                  <a:gd name="T14" fmla="*/ 21 w 83"/>
                  <a:gd name="T15" fmla="*/ 0 h 44"/>
                  <a:gd name="T16" fmla="*/ 29 w 83"/>
                  <a:gd name="T17" fmla="*/ 3 h 44"/>
                  <a:gd name="T18" fmla="*/ 40 w 83"/>
                  <a:gd name="T19" fmla="*/ 7 h 44"/>
                  <a:gd name="T20" fmla="*/ 52 w 83"/>
                  <a:gd name="T21" fmla="*/ 11 h 44"/>
                  <a:gd name="T22" fmla="*/ 62 w 83"/>
                  <a:gd name="T23" fmla="*/ 15 h 44"/>
                  <a:gd name="T24" fmla="*/ 71 w 83"/>
                  <a:gd name="T25" fmla="*/ 17 h 44"/>
                  <a:gd name="T26" fmla="*/ 78 w 83"/>
                  <a:gd name="T27" fmla="*/ 21 h 44"/>
                  <a:gd name="T28" fmla="*/ 82 w 83"/>
                  <a:gd name="T29" fmla="*/ 25 h 44"/>
                  <a:gd name="T30" fmla="*/ 83 w 83"/>
                  <a:gd name="T31" fmla="*/ 30 h 44"/>
                  <a:gd name="T32" fmla="*/ 81 w 83"/>
                  <a:gd name="T33" fmla="*/ 35 h 44"/>
                  <a:gd name="T34" fmla="*/ 78 w 83"/>
                  <a:gd name="T35" fmla="*/ 40 h 44"/>
                  <a:gd name="T36" fmla="*/ 74 w 83"/>
                  <a:gd name="T37" fmla="*/ 42 h 44"/>
                  <a:gd name="T38" fmla="*/ 68 w 83"/>
                  <a:gd name="T39" fmla="*/ 44 h 44"/>
                  <a:gd name="T40" fmla="*/ 60 w 83"/>
                  <a:gd name="T41" fmla="*/ 44 h 44"/>
                  <a:gd name="T42" fmla="*/ 47 w 83"/>
                  <a:gd name="T43" fmla="*/ 42 h 44"/>
                  <a:gd name="T44" fmla="*/ 31 w 83"/>
                  <a:gd name="T45" fmla="*/ 38 h 44"/>
                  <a:gd name="T46" fmla="*/ 16 w 83"/>
                  <a:gd name="T47" fmla="*/ 31 h 44"/>
                  <a:gd name="T48" fmla="*/ 4 w 83"/>
                  <a:gd name="T49" fmla="*/ 24 h 44"/>
                  <a:gd name="T50" fmla="*/ 4 w 83"/>
                  <a:gd name="T51" fmla="*/ 24 h 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3" h="44">
                    <a:moveTo>
                      <a:pt x="4" y="24"/>
                    </a:moveTo>
                    <a:lnTo>
                      <a:pt x="1" y="21"/>
                    </a:lnTo>
                    <a:lnTo>
                      <a:pt x="0" y="17"/>
                    </a:lnTo>
                    <a:lnTo>
                      <a:pt x="1" y="13"/>
                    </a:lnTo>
                    <a:lnTo>
                      <a:pt x="5" y="9"/>
                    </a:lnTo>
                    <a:lnTo>
                      <a:pt x="10" y="4"/>
                    </a:lnTo>
                    <a:lnTo>
                      <a:pt x="16" y="1"/>
                    </a:lnTo>
                    <a:lnTo>
                      <a:pt x="21" y="0"/>
                    </a:lnTo>
                    <a:lnTo>
                      <a:pt x="29" y="3"/>
                    </a:lnTo>
                    <a:lnTo>
                      <a:pt x="40" y="7"/>
                    </a:lnTo>
                    <a:lnTo>
                      <a:pt x="52" y="11"/>
                    </a:lnTo>
                    <a:lnTo>
                      <a:pt x="62" y="15"/>
                    </a:lnTo>
                    <a:lnTo>
                      <a:pt x="71" y="17"/>
                    </a:lnTo>
                    <a:lnTo>
                      <a:pt x="78" y="21"/>
                    </a:lnTo>
                    <a:lnTo>
                      <a:pt x="82" y="25"/>
                    </a:lnTo>
                    <a:lnTo>
                      <a:pt x="83" y="30"/>
                    </a:lnTo>
                    <a:lnTo>
                      <a:pt x="81" y="35"/>
                    </a:lnTo>
                    <a:lnTo>
                      <a:pt x="78" y="40"/>
                    </a:lnTo>
                    <a:lnTo>
                      <a:pt x="74" y="42"/>
                    </a:lnTo>
                    <a:lnTo>
                      <a:pt x="68" y="44"/>
                    </a:lnTo>
                    <a:lnTo>
                      <a:pt x="60" y="44"/>
                    </a:lnTo>
                    <a:lnTo>
                      <a:pt x="47" y="42"/>
                    </a:lnTo>
                    <a:lnTo>
                      <a:pt x="31" y="38"/>
                    </a:lnTo>
                    <a:lnTo>
                      <a:pt x="16" y="31"/>
                    </a:lnTo>
                    <a:lnTo>
                      <a:pt x="4" y="24"/>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64" name="Freeform 182"/>
              <p:cNvSpPr>
                <a:spLocks/>
              </p:cNvSpPr>
              <p:nvPr/>
            </p:nvSpPr>
            <p:spPr bwMode="auto">
              <a:xfrm>
                <a:off x="759" y="3131"/>
                <a:ext cx="41" cy="44"/>
              </a:xfrm>
              <a:custGeom>
                <a:avLst/>
                <a:gdLst>
                  <a:gd name="T0" fmla="*/ 22 w 41"/>
                  <a:gd name="T1" fmla="*/ 44 h 44"/>
                  <a:gd name="T2" fmla="*/ 29 w 41"/>
                  <a:gd name="T3" fmla="*/ 44 h 44"/>
                  <a:gd name="T4" fmla="*/ 34 w 41"/>
                  <a:gd name="T5" fmla="*/ 41 h 44"/>
                  <a:gd name="T6" fmla="*/ 38 w 41"/>
                  <a:gd name="T7" fmla="*/ 37 h 44"/>
                  <a:gd name="T8" fmla="*/ 39 w 41"/>
                  <a:gd name="T9" fmla="*/ 31 h 44"/>
                  <a:gd name="T10" fmla="*/ 41 w 41"/>
                  <a:gd name="T11" fmla="*/ 21 h 44"/>
                  <a:gd name="T12" fmla="*/ 39 w 41"/>
                  <a:gd name="T13" fmla="*/ 12 h 44"/>
                  <a:gd name="T14" fmla="*/ 38 w 41"/>
                  <a:gd name="T15" fmla="*/ 7 h 44"/>
                  <a:gd name="T16" fmla="*/ 34 w 41"/>
                  <a:gd name="T17" fmla="*/ 4 h 44"/>
                  <a:gd name="T18" fmla="*/ 29 w 41"/>
                  <a:gd name="T19" fmla="*/ 1 h 44"/>
                  <a:gd name="T20" fmla="*/ 19 w 41"/>
                  <a:gd name="T21" fmla="*/ 0 h 44"/>
                  <a:gd name="T22" fmla="*/ 12 w 41"/>
                  <a:gd name="T23" fmla="*/ 0 h 44"/>
                  <a:gd name="T24" fmla="*/ 6 w 41"/>
                  <a:gd name="T25" fmla="*/ 3 h 44"/>
                  <a:gd name="T26" fmla="*/ 1 w 41"/>
                  <a:gd name="T27" fmla="*/ 7 h 44"/>
                  <a:gd name="T28" fmla="*/ 0 w 41"/>
                  <a:gd name="T29" fmla="*/ 12 h 44"/>
                  <a:gd name="T30" fmla="*/ 0 w 41"/>
                  <a:gd name="T31" fmla="*/ 23 h 44"/>
                  <a:gd name="T32" fmla="*/ 1 w 41"/>
                  <a:gd name="T33" fmla="*/ 27 h 44"/>
                  <a:gd name="T34" fmla="*/ 3 w 41"/>
                  <a:gd name="T35" fmla="*/ 32 h 44"/>
                  <a:gd name="T36" fmla="*/ 4 w 41"/>
                  <a:gd name="T37" fmla="*/ 37 h 44"/>
                  <a:gd name="T38" fmla="*/ 8 w 41"/>
                  <a:gd name="T39" fmla="*/ 40 h 44"/>
                  <a:gd name="T40" fmla="*/ 12 w 41"/>
                  <a:gd name="T41" fmla="*/ 43 h 44"/>
                  <a:gd name="T42" fmla="*/ 22 w 41"/>
                  <a:gd name="T43" fmla="*/ 44 h 44"/>
                  <a:gd name="T44" fmla="*/ 22 w 41"/>
                  <a:gd name="T45" fmla="*/ 44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1" h="44">
                    <a:moveTo>
                      <a:pt x="22" y="44"/>
                    </a:moveTo>
                    <a:lnTo>
                      <a:pt x="29" y="44"/>
                    </a:lnTo>
                    <a:lnTo>
                      <a:pt x="34" y="41"/>
                    </a:lnTo>
                    <a:lnTo>
                      <a:pt x="38" y="37"/>
                    </a:lnTo>
                    <a:lnTo>
                      <a:pt x="39" y="31"/>
                    </a:lnTo>
                    <a:lnTo>
                      <a:pt x="41" y="21"/>
                    </a:lnTo>
                    <a:lnTo>
                      <a:pt x="39" y="12"/>
                    </a:lnTo>
                    <a:lnTo>
                      <a:pt x="38" y="7"/>
                    </a:lnTo>
                    <a:lnTo>
                      <a:pt x="34" y="4"/>
                    </a:lnTo>
                    <a:lnTo>
                      <a:pt x="29" y="1"/>
                    </a:lnTo>
                    <a:lnTo>
                      <a:pt x="19" y="0"/>
                    </a:lnTo>
                    <a:lnTo>
                      <a:pt x="12" y="0"/>
                    </a:lnTo>
                    <a:lnTo>
                      <a:pt x="6" y="3"/>
                    </a:lnTo>
                    <a:lnTo>
                      <a:pt x="1" y="7"/>
                    </a:lnTo>
                    <a:lnTo>
                      <a:pt x="0" y="12"/>
                    </a:lnTo>
                    <a:lnTo>
                      <a:pt x="0" y="23"/>
                    </a:lnTo>
                    <a:lnTo>
                      <a:pt x="1" y="27"/>
                    </a:lnTo>
                    <a:lnTo>
                      <a:pt x="3" y="32"/>
                    </a:lnTo>
                    <a:lnTo>
                      <a:pt x="4" y="37"/>
                    </a:lnTo>
                    <a:lnTo>
                      <a:pt x="8" y="40"/>
                    </a:lnTo>
                    <a:lnTo>
                      <a:pt x="12" y="43"/>
                    </a:lnTo>
                    <a:lnTo>
                      <a:pt x="22" y="44"/>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65" name="Freeform 183"/>
              <p:cNvSpPr>
                <a:spLocks/>
              </p:cNvSpPr>
              <p:nvPr/>
            </p:nvSpPr>
            <p:spPr bwMode="auto">
              <a:xfrm>
                <a:off x="966" y="3089"/>
                <a:ext cx="351" cy="205"/>
              </a:xfrm>
              <a:custGeom>
                <a:avLst/>
                <a:gdLst>
                  <a:gd name="T0" fmla="*/ 8 w 351"/>
                  <a:gd name="T1" fmla="*/ 83 h 205"/>
                  <a:gd name="T2" fmla="*/ 43 w 351"/>
                  <a:gd name="T3" fmla="*/ 59 h 205"/>
                  <a:gd name="T4" fmla="*/ 103 w 351"/>
                  <a:gd name="T5" fmla="*/ 26 h 205"/>
                  <a:gd name="T6" fmla="*/ 172 w 351"/>
                  <a:gd name="T7" fmla="*/ 4 h 205"/>
                  <a:gd name="T8" fmla="*/ 207 w 351"/>
                  <a:gd name="T9" fmla="*/ 0 h 205"/>
                  <a:gd name="T10" fmla="*/ 239 w 351"/>
                  <a:gd name="T11" fmla="*/ 1 h 205"/>
                  <a:gd name="T12" fmla="*/ 293 w 351"/>
                  <a:gd name="T13" fmla="*/ 19 h 205"/>
                  <a:gd name="T14" fmla="*/ 329 w 351"/>
                  <a:gd name="T15" fmla="*/ 49 h 205"/>
                  <a:gd name="T16" fmla="*/ 347 w 351"/>
                  <a:gd name="T17" fmla="*/ 86 h 205"/>
                  <a:gd name="T18" fmla="*/ 351 w 351"/>
                  <a:gd name="T19" fmla="*/ 127 h 205"/>
                  <a:gd name="T20" fmla="*/ 343 w 351"/>
                  <a:gd name="T21" fmla="*/ 163 h 205"/>
                  <a:gd name="T22" fmla="*/ 331 w 351"/>
                  <a:gd name="T23" fmla="*/ 187 h 205"/>
                  <a:gd name="T24" fmla="*/ 316 w 351"/>
                  <a:gd name="T25" fmla="*/ 199 h 205"/>
                  <a:gd name="T26" fmla="*/ 307 w 351"/>
                  <a:gd name="T27" fmla="*/ 205 h 205"/>
                  <a:gd name="T28" fmla="*/ 293 w 351"/>
                  <a:gd name="T29" fmla="*/ 177 h 205"/>
                  <a:gd name="T30" fmla="*/ 281 w 351"/>
                  <a:gd name="T31" fmla="*/ 168 h 205"/>
                  <a:gd name="T32" fmla="*/ 264 w 351"/>
                  <a:gd name="T33" fmla="*/ 166 h 205"/>
                  <a:gd name="T34" fmla="*/ 258 w 351"/>
                  <a:gd name="T35" fmla="*/ 174 h 205"/>
                  <a:gd name="T36" fmla="*/ 254 w 351"/>
                  <a:gd name="T37" fmla="*/ 179 h 205"/>
                  <a:gd name="T38" fmla="*/ 235 w 351"/>
                  <a:gd name="T39" fmla="*/ 180 h 205"/>
                  <a:gd name="T40" fmla="*/ 204 w 351"/>
                  <a:gd name="T41" fmla="*/ 180 h 205"/>
                  <a:gd name="T42" fmla="*/ 181 w 351"/>
                  <a:gd name="T43" fmla="*/ 180 h 205"/>
                  <a:gd name="T44" fmla="*/ 161 w 351"/>
                  <a:gd name="T45" fmla="*/ 181 h 205"/>
                  <a:gd name="T46" fmla="*/ 149 w 351"/>
                  <a:gd name="T47" fmla="*/ 181 h 205"/>
                  <a:gd name="T48" fmla="*/ 147 w 351"/>
                  <a:gd name="T49" fmla="*/ 181 h 205"/>
                  <a:gd name="T50" fmla="*/ 134 w 351"/>
                  <a:gd name="T51" fmla="*/ 137 h 205"/>
                  <a:gd name="T52" fmla="*/ 126 w 351"/>
                  <a:gd name="T53" fmla="*/ 113 h 205"/>
                  <a:gd name="T54" fmla="*/ 123 w 351"/>
                  <a:gd name="T55" fmla="*/ 97 h 205"/>
                  <a:gd name="T56" fmla="*/ 115 w 351"/>
                  <a:gd name="T57" fmla="*/ 95 h 205"/>
                  <a:gd name="T58" fmla="*/ 91 w 351"/>
                  <a:gd name="T59" fmla="*/ 108 h 205"/>
                  <a:gd name="T60" fmla="*/ 66 w 351"/>
                  <a:gd name="T61" fmla="*/ 122 h 205"/>
                  <a:gd name="T62" fmla="*/ 57 w 351"/>
                  <a:gd name="T63" fmla="*/ 120 h 205"/>
                  <a:gd name="T64" fmla="*/ 35 w 351"/>
                  <a:gd name="T65" fmla="*/ 104 h 205"/>
                  <a:gd name="T66" fmla="*/ 18 w 351"/>
                  <a:gd name="T67" fmla="*/ 95 h 205"/>
                  <a:gd name="T68" fmla="*/ 0 w 351"/>
                  <a:gd name="T69" fmla="*/ 91 h 20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51" h="205">
                    <a:moveTo>
                      <a:pt x="0" y="91"/>
                    </a:moveTo>
                    <a:lnTo>
                      <a:pt x="8" y="83"/>
                    </a:lnTo>
                    <a:lnTo>
                      <a:pt x="19" y="75"/>
                    </a:lnTo>
                    <a:lnTo>
                      <a:pt x="43" y="59"/>
                    </a:lnTo>
                    <a:lnTo>
                      <a:pt x="72" y="42"/>
                    </a:lnTo>
                    <a:lnTo>
                      <a:pt x="103" y="26"/>
                    </a:lnTo>
                    <a:lnTo>
                      <a:pt x="137" y="13"/>
                    </a:lnTo>
                    <a:lnTo>
                      <a:pt x="172" y="4"/>
                    </a:lnTo>
                    <a:lnTo>
                      <a:pt x="189" y="1"/>
                    </a:lnTo>
                    <a:lnTo>
                      <a:pt x="207" y="0"/>
                    </a:lnTo>
                    <a:lnTo>
                      <a:pt x="223" y="0"/>
                    </a:lnTo>
                    <a:lnTo>
                      <a:pt x="239" y="1"/>
                    </a:lnTo>
                    <a:lnTo>
                      <a:pt x="268" y="8"/>
                    </a:lnTo>
                    <a:lnTo>
                      <a:pt x="293" y="19"/>
                    </a:lnTo>
                    <a:lnTo>
                      <a:pt x="312" y="32"/>
                    </a:lnTo>
                    <a:lnTo>
                      <a:pt x="329" y="49"/>
                    </a:lnTo>
                    <a:lnTo>
                      <a:pt x="339" y="67"/>
                    </a:lnTo>
                    <a:lnTo>
                      <a:pt x="347" y="86"/>
                    </a:lnTo>
                    <a:lnTo>
                      <a:pt x="351" y="106"/>
                    </a:lnTo>
                    <a:lnTo>
                      <a:pt x="351" y="127"/>
                    </a:lnTo>
                    <a:lnTo>
                      <a:pt x="349" y="148"/>
                    </a:lnTo>
                    <a:lnTo>
                      <a:pt x="343" y="163"/>
                    </a:lnTo>
                    <a:lnTo>
                      <a:pt x="337" y="176"/>
                    </a:lnTo>
                    <a:lnTo>
                      <a:pt x="331" y="187"/>
                    </a:lnTo>
                    <a:lnTo>
                      <a:pt x="324" y="194"/>
                    </a:lnTo>
                    <a:lnTo>
                      <a:pt x="316" y="199"/>
                    </a:lnTo>
                    <a:lnTo>
                      <a:pt x="311" y="202"/>
                    </a:lnTo>
                    <a:lnTo>
                      <a:pt x="307" y="205"/>
                    </a:lnTo>
                    <a:lnTo>
                      <a:pt x="303" y="191"/>
                    </a:lnTo>
                    <a:lnTo>
                      <a:pt x="293" y="177"/>
                    </a:lnTo>
                    <a:lnTo>
                      <a:pt x="288" y="172"/>
                    </a:lnTo>
                    <a:lnTo>
                      <a:pt x="281" y="168"/>
                    </a:lnTo>
                    <a:lnTo>
                      <a:pt x="273" y="166"/>
                    </a:lnTo>
                    <a:lnTo>
                      <a:pt x="264" y="166"/>
                    </a:lnTo>
                    <a:lnTo>
                      <a:pt x="261" y="170"/>
                    </a:lnTo>
                    <a:lnTo>
                      <a:pt x="258" y="174"/>
                    </a:lnTo>
                    <a:lnTo>
                      <a:pt x="256" y="178"/>
                    </a:lnTo>
                    <a:lnTo>
                      <a:pt x="254" y="179"/>
                    </a:lnTo>
                    <a:lnTo>
                      <a:pt x="254" y="180"/>
                    </a:lnTo>
                    <a:lnTo>
                      <a:pt x="235" y="180"/>
                    </a:lnTo>
                    <a:lnTo>
                      <a:pt x="219" y="180"/>
                    </a:lnTo>
                    <a:lnTo>
                      <a:pt x="204" y="180"/>
                    </a:lnTo>
                    <a:lnTo>
                      <a:pt x="192" y="180"/>
                    </a:lnTo>
                    <a:lnTo>
                      <a:pt x="181" y="180"/>
                    </a:lnTo>
                    <a:lnTo>
                      <a:pt x="173" y="180"/>
                    </a:lnTo>
                    <a:lnTo>
                      <a:pt x="161" y="181"/>
                    </a:lnTo>
                    <a:lnTo>
                      <a:pt x="153" y="181"/>
                    </a:lnTo>
                    <a:lnTo>
                      <a:pt x="149" y="181"/>
                    </a:lnTo>
                    <a:lnTo>
                      <a:pt x="147" y="181"/>
                    </a:lnTo>
                    <a:lnTo>
                      <a:pt x="138" y="151"/>
                    </a:lnTo>
                    <a:lnTo>
                      <a:pt x="134" y="137"/>
                    </a:lnTo>
                    <a:lnTo>
                      <a:pt x="130" y="124"/>
                    </a:lnTo>
                    <a:lnTo>
                      <a:pt x="126" y="113"/>
                    </a:lnTo>
                    <a:lnTo>
                      <a:pt x="124" y="103"/>
                    </a:lnTo>
                    <a:lnTo>
                      <a:pt x="123" y="97"/>
                    </a:lnTo>
                    <a:lnTo>
                      <a:pt x="122" y="92"/>
                    </a:lnTo>
                    <a:lnTo>
                      <a:pt x="115" y="95"/>
                    </a:lnTo>
                    <a:lnTo>
                      <a:pt x="108" y="99"/>
                    </a:lnTo>
                    <a:lnTo>
                      <a:pt x="91" y="108"/>
                    </a:lnTo>
                    <a:lnTo>
                      <a:pt x="73" y="118"/>
                    </a:lnTo>
                    <a:lnTo>
                      <a:pt x="66" y="122"/>
                    </a:lnTo>
                    <a:lnTo>
                      <a:pt x="61" y="125"/>
                    </a:lnTo>
                    <a:lnTo>
                      <a:pt x="57" y="120"/>
                    </a:lnTo>
                    <a:lnTo>
                      <a:pt x="50" y="116"/>
                    </a:lnTo>
                    <a:lnTo>
                      <a:pt x="35" y="104"/>
                    </a:lnTo>
                    <a:lnTo>
                      <a:pt x="26" y="99"/>
                    </a:lnTo>
                    <a:lnTo>
                      <a:pt x="18" y="95"/>
                    </a:lnTo>
                    <a:lnTo>
                      <a:pt x="8" y="93"/>
                    </a:lnTo>
                    <a:lnTo>
                      <a:pt x="0" y="91"/>
                    </a:lnTo>
                    <a:close/>
                  </a:path>
                </a:pathLst>
              </a:custGeom>
              <a:solidFill>
                <a:srgbClr val="101077"/>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66" name="Freeform 184"/>
              <p:cNvSpPr>
                <a:spLocks/>
              </p:cNvSpPr>
              <p:nvPr/>
            </p:nvSpPr>
            <p:spPr bwMode="auto">
              <a:xfrm>
                <a:off x="1086" y="3164"/>
                <a:ext cx="2" cy="17"/>
              </a:xfrm>
              <a:custGeom>
                <a:avLst/>
                <a:gdLst>
                  <a:gd name="T0" fmla="*/ 2 w 2"/>
                  <a:gd name="T1" fmla="*/ 17 h 17"/>
                  <a:gd name="T2" fmla="*/ 2 w 2"/>
                  <a:gd name="T3" fmla="*/ 16 h 17"/>
                  <a:gd name="T4" fmla="*/ 0 w 2"/>
                  <a:gd name="T5" fmla="*/ 11 h 17"/>
                  <a:gd name="T6" fmla="*/ 0 w 2"/>
                  <a:gd name="T7" fmla="*/ 6 h 17"/>
                  <a:gd name="T8" fmla="*/ 0 w 2"/>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7">
                    <a:moveTo>
                      <a:pt x="2" y="17"/>
                    </a:moveTo>
                    <a:lnTo>
                      <a:pt x="2" y="16"/>
                    </a:lnTo>
                    <a:lnTo>
                      <a:pt x="0" y="11"/>
                    </a:lnTo>
                    <a:lnTo>
                      <a:pt x="0" y="6"/>
                    </a:lnTo>
                    <a:lnTo>
                      <a:pt x="0"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67" name="Freeform 185"/>
              <p:cNvSpPr>
                <a:spLocks/>
              </p:cNvSpPr>
              <p:nvPr/>
            </p:nvSpPr>
            <p:spPr bwMode="auto">
              <a:xfrm>
                <a:off x="1230" y="3189"/>
                <a:ext cx="19" cy="66"/>
              </a:xfrm>
              <a:custGeom>
                <a:avLst/>
                <a:gdLst>
                  <a:gd name="T0" fmla="*/ 0 w 19"/>
                  <a:gd name="T1" fmla="*/ 66 h 66"/>
                  <a:gd name="T2" fmla="*/ 9 w 19"/>
                  <a:gd name="T3" fmla="*/ 51 h 66"/>
                  <a:gd name="T4" fmla="*/ 14 w 19"/>
                  <a:gd name="T5" fmla="*/ 35 h 66"/>
                  <a:gd name="T6" fmla="*/ 19 w 19"/>
                  <a:gd name="T7" fmla="*/ 17 h 66"/>
                  <a:gd name="T8" fmla="*/ 17 w 19"/>
                  <a:gd name="T9" fmla="*/ 0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66">
                    <a:moveTo>
                      <a:pt x="0" y="66"/>
                    </a:moveTo>
                    <a:lnTo>
                      <a:pt x="9" y="51"/>
                    </a:lnTo>
                    <a:lnTo>
                      <a:pt x="14" y="35"/>
                    </a:lnTo>
                    <a:lnTo>
                      <a:pt x="19" y="17"/>
                    </a:lnTo>
                    <a:lnTo>
                      <a:pt x="17"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68" name="Freeform 186"/>
              <p:cNvSpPr>
                <a:spLocks/>
              </p:cNvSpPr>
              <p:nvPr/>
            </p:nvSpPr>
            <p:spPr bwMode="auto">
              <a:xfrm>
                <a:off x="1226" y="3255"/>
                <a:ext cx="47" cy="49"/>
              </a:xfrm>
              <a:custGeom>
                <a:avLst/>
                <a:gdLst>
                  <a:gd name="T0" fmla="*/ 47 w 47"/>
                  <a:gd name="T1" fmla="*/ 39 h 49"/>
                  <a:gd name="T2" fmla="*/ 43 w 47"/>
                  <a:gd name="T3" fmla="*/ 25 h 49"/>
                  <a:gd name="T4" fmla="*/ 33 w 47"/>
                  <a:gd name="T5" fmla="*/ 11 h 49"/>
                  <a:gd name="T6" fmla="*/ 28 w 47"/>
                  <a:gd name="T7" fmla="*/ 6 h 49"/>
                  <a:gd name="T8" fmla="*/ 21 w 47"/>
                  <a:gd name="T9" fmla="*/ 2 h 49"/>
                  <a:gd name="T10" fmla="*/ 13 w 47"/>
                  <a:gd name="T11" fmla="*/ 0 h 49"/>
                  <a:gd name="T12" fmla="*/ 4 w 47"/>
                  <a:gd name="T13" fmla="*/ 0 h 49"/>
                  <a:gd name="T14" fmla="*/ 1 w 47"/>
                  <a:gd name="T15" fmla="*/ 3 h 49"/>
                  <a:gd name="T16" fmla="*/ 0 w 47"/>
                  <a:gd name="T17" fmla="*/ 4 h 49"/>
                  <a:gd name="T18" fmla="*/ 0 w 47"/>
                  <a:gd name="T19" fmla="*/ 5 h 49"/>
                  <a:gd name="T20" fmla="*/ 9 w 47"/>
                  <a:gd name="T21" fmla="*/ 10 h 49"/>
                  <a:gd name="T22" fmla="*/ 20 w 47"/>
                  <a:gd name="T23" fmla="*/ 20 h 49"/>
                  <a:gd name="T24" fmla="*/ 27 w 47"/>
                  <a:gd name="T25" fmla="*/ 32 h 49"/>
                  <a:gd name="T26" fmla="*/ 31 w 47"/>
                  <a:gd name="T27" fmla="*/ 49 h 49"/>
                  <a:gd name="T28" fmla="*/ 39 w 47"/>
                  <a:gd name="T29" fmla="*/ 44 h 49"/>
                  <a:gd name="T30" fmla="*/ 47 w 47"/>
                  <a:gd name="T31" fmla="*/ 39 h 49"/>
                  <a:gd name="T32" fmla="*/ 47 w 47"/>
                  <a:gd name="T33" fmla="*/ 39 h 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49">
                    <a:moveTo>
                      <a:pt x="47" y="39"/>
                    </a:moveTo>
                    <a:lnTo>
                      <a:pt x="43" y="25"/>
                    </a:lnTo>
                    <a:lnTo>
                      <a:pt x="33" y="11"/>
                    </a:lnTo>
                    <a:lnTo>
                      <a:pt x="28" y="6"/>
                    </a:lnTo>
                    <a:lnTo>
                      <a:pt x="21" y="2"/>
                    </a:lnTo>
                    <a:lnTo>
                      <a:pt x="13" y="0"/>
                    </a:lnTo>
                    <a:lnTo>
                      <a:pt x="4" y="0"/>
                    </a:lnTo>
                    <a:lnTo>
                      <a:pt x="1" y="3"/>
                    </a:lnTo>
                    <a:lnTo>
                      <a:pt x="0" y="4"/>
                    </a:lnTo>
                    <a:lnTo>
                      <a:pt x="0" y="5"/>
                    </a:lnTo>
                    <a:lnTo>
                      <a:pt x="9" y="10"/>
                    </a:lnTo>
                    <a:lnTo>
                      <a:pt x="20" y="20"/>
                    </a:lnTo>
                    <a:lnTo>
                      <a:pt x="27" y="32"/>
                    </a:lnTo>
                    <a:lnTo>
                      <a:pt x="31" y="49"/>
                    </a:lnTo>
                    <a:lnTo>
                      <a:pt x="39" y="44"/>
                    </a:lnTo>
                    <a:lnTo>
                      <a:pt x="47" y="39"/>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69" name="Freeform 187"/>
              <p:cNvSpPr>
                <a:spLocks/>
              </p:cNvSpPr>
              <p:nvPr/>
            </p:nvSpPr>
            <p:spPr bwMode="auto">
              <a:xfrm>
                <a:off x="958" y="3180"/>
                <a:ext cx="69" cy="43"/>
              </a:xfrm>
              <a:custGeom>
                <a:avLst/>
                <a:gdLst>
                  <a:gd name="T0" fmla="*/ 69 w 69"/>
                  <a:gd name="T1" fmla="*/ 34 h 43"/>
                  <a:gd name="T2" fmla="*/ 65 w 69"/>
                  <a:gd name="T3" fmla="*/ 29 h 43"/>
                  <a:gd name="T4" fmla="*/ 58 w 69"/>
                  <a:gd name="T5" fmla="*/ 25 h 43"/>
                  <a:gd name="T6" fmla="*/ 43 w 69"/>
                  <a:gd name="T7" fmla="*/ 13 h 43"/>
                  <a:gd name="T8" fmla="*/ 34 w 69"/>
                  <a:gd name="T9" fmla="*/ 8 h 43"/>
                  <a:gd name="T10" fmla="*/ 26 w 69"/>
                  <a:gd name="T11" fmla="*/ 4 h 43"/>
                  <a:gd name="T12" fmla="*/ 16 w 69"/>
                  <a:gd name="T13" fmla="*/ 2 h 43"/>
                  <a:gd name="T14" fmla="*/ 8 w 69"/>
                  <a:gd name="T15" fmla="*/ 0 h 43"/>
                  <a:gd name="T16" fmla="*/ 4 w 69"/>
                  <a:gd name="T17" fmla="*/ 5 h 43"/>
                  <a:gd name="T18" fmla="*/ 1 w 69"/>
                  <a:gd name="T19" fmla="*/ 8 h 43"/>
                  <a:gd name="T20" fmla="*/ 0 w 69"/>
                  <a:gd name="T21" fmla="*/ 8 h 43"/>
                  <a:gd name="T22" fmla="*/ 0 w 69"/>
                  <a:gd name="T23" fmla="*/ 8 h 43"/>
                  <a:gd name="T24" fmla="*/ 13 w 69"/>
                  <a:gd name="T25" fmla="*/ 13 h 43"/>
                  <a:gd name="T26" fmla="*/ 28 w 69"/>
                  <a:gd name="T27" fmla="*/ 22 h 43"/>
                  <a:gd name="T28" fmla="*/ 42 w 69"/>
                  <a:gd name="T29" fmla="*/ 31 h 43"/>
                  <a:gd name="T30" fmla="*/ 53 w 69"/>
                  <a:gd name="T31" fmla="*/ 43 h 43"/>
                  <a:gd name="T32" fmla="*/ 69 w 69"/>
                  <a:gd name="T33" fmla="*/ 34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9" h="43">
                    <a:moveTo>
                      <a:pt x="69" y="34"/>
                    </a:moveTo>
                    <a:lnTo>
                      <a:pt x="65" y="29"/>
                    </a:lnTo>
                    <a:lnTo>
                      <a:pt x="58" y="25"/>
                    </a:lnTo>
                    <a:lnTo>
                      <a:pt x="43" y="13"/>
                    </a:lnTo>
                    <a:lnTo>
                      <a:pt x="34" y="8"/>
                    </a:lnTo>
                    <a:lnTo>
                      <a:pt x="26" y="4"/>
                    </a:lnTo>
                    <a:lnTo>
                      <a:pt x="16" y="2"/>
                    </a:lnTo>
                    <a:lnTo>
                      <a:pt x="8" y="0"/>
                    </a:lnTo>
                    <a:lnTo>
                      <a:pt x="4" y="5"/>
                    </a:lnTo>
                    <a:lnTo>
                      <a:pt x="1" y="8"/>
                    </a:lnTo>
                    <a:lnTo>
                      <a:pt x="0" y="8"/>
                    </a:lnTo>
                    <a:lnTo>
                      <a:pt x="13" y="13"/>
                    </a:lnTo>
                    <a:lnTo>
                      <a:pt x="28" y="22"/>
                    </a:lnTo>
                    <a:lnTo>
                      <a:pt x="42" y="31"/>
                    </a:lnTo>
                    <a:lnTo>
                      <a:pt x="53" y="43"/>
                    </a:lnTo>
                    <a:lnTo>
                      <a:pt x="69" y="34"/>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70" name="Freeform 188"/>
              <p:cNvSpPr>
                <a:spLocks/>
              </p:cNvSpPr>
              <p:nvPr/>
            </p:nvSpPr>
            <p:spPr bwMode="auto">
              <a:xfrm>
                <a:off x="1021" y="3199"/>
                <a:ext cx="211" cy="146"/>
              </a:xfrm>
              <a:custGeom>
                <a:avLst/>
                <a:gdLst>
                  <a:gd name="T0" fmla="*/ 0 w 211"/>
                  <a:gd name="T1" fmla="*/ 0 h 146"/>
                  <a:gd name="T2" fmla="*/ 2 w 211"/>
                  <a:gd name="T3" fmla="*/ 0 h 146"/>
                  <a:gd name="T4" fmla="*/ 6 w 211"/>
                  <a:gd name="T5" fmla="*/ 0 h 146"/>
                  <a:gd name="T6" fmla="*/ 13 w 211"/>
                  <a:gd name="T7" fmla="*/ 0 h 146"/>
                  <a:gd name="T8" fmla="*/ 21 w 211"/>
                  <a:gd name="T9" fmla="*/ 0 h 146"/>
                  <a:gd name="T10" fmla="*/ 30 w 211"/>
                  <a:gd name="T11" fmla="*/ 1 h 146"/>
                  <a:gd name="T12" fmla="*/ 41 w 211"/>
                  <a:gd name="T13" fmla="*/ 1 h 146"/>
                  <a:gd name="T14" fmla="*/ 67 w 211"/>
                  <a:gd name="T15" fmla="*/ 1 h 146"/>
                  <a:gd name="T16" fmla="*/ 92 w 211"/>
                  <a:gd name="T17" fmla="*/ 1 h 146"/>
                  <a:gd name="T18" fmla="*/ 117 w 211"/>
                  <a:gd name="T19" fmla="*/ 1 h 146"/>
                  <a:gd name="T20" fmla="*/ 129 w 211"/>
                  <a:gd name="T21" fmla="*/ 1 h 146"/>
                  <a:gd name="T22" fmla="*/ 137 w 211"/>
                  <a:gd name="T23" fmla="*/ 1 h 146"/>
                  <a:gd name="T24" fmla="*/ 145 w 211"/>
                  <a:gd name="T25" fmla="*/ 1 h 146"/>
                  <a:gd name="T26" fmla="*/ 152 w 211"/>
                  <a:gd name="T27" fmla="*/ 1 h 146"/>
                  <a:gd name="T28" fmla="*/ 157 w 211"/>
                  <a:gd name="T29" fmla="*/ 12 h 146"/>
                  <a:gd name="T30" fmla="*/ 165 w 211"/>
                  <a:gd name="T31" fmla="*/ 27 h 146"/>
                  <a:gd name="T32" fmla="*/ 173 w 211"/>
                  <a:gd name="T33" fmla="*/ 45 h 146"/>
                  <a:gd name="T34" fmla="*/ 183 w 211"/>
                  <a:gd name="T35" fmla="*/ 63 h 146"/>
                  <a:gd name="T36" fmla="*/ 192 w 211"/>
                  <a:gd name="T37" fmla="*/ 81 h 146"/>
                  <a:gd name="T38" fmla="*/ 201 w 211"/>
                  <a:gd name="T39" fmla="*/ 99 h 146"/>
                  <a:gd name="T40" fmla="*/ 207 w 211"/>
                  <a:gd name="T41" fmla="*/ 114 h 146"/>
                  <a:gd name="T42" fmla="*/ 211 w 211"/>
                  <a:gd name="T43" fmla="*/ 125 h 146"/>
                  <a:gd name="T44" fmla="*/ 210 w 211"/>
                  <a:gd name="T45" fmla="*/ 125 h 146"/>
                  <a:gd name="T46" fmla="*/ 206 w 211"/>
                  <a:gd name="T47" fmla="*/ 126 h 146"/>
                  <a:gd name="T48" fmla="*/ 201 w 211"/>
                  <a:gd name="T49" fmla="*/ 127 h 146"/>
                  <a:gd name="T50" fmla="*/ 192 w 211"/>
                  <a:gd name="T51" fmla="*/ 128 h 146"/>
                  <a:gd name="T52" fmla="*/ 172 w 211"/>
                  <a:gd name="T53" fmla="*/ 131 h 146"/>
                  <a:gd name="T54" fmla="*/ 148 w 211"/>
                  <a:gd name="T55" fmla="*/ 134 h 146"/>
                  <a:gd name="T56" fmla="*/ 122 w 211"/>
                  <a:gd name="T57" fmla="*/ 138 h 146"/>
                  <a:gd name="T58" fmla="*/ 99 w 211"/>
                  <a:gd name="T59" fmla="*/ 141 h 146"/>
                  <a:gd name="T60" fmla="*/ 88 w 211"/>
                  <a:gd name="T61" fmla="*/ 142 h 146"/>
                  <a:gd name="T62" fmla="*/ 80 w 211"/>
                  <a:gd name="T63" fmla="*/ 144 h 146"/>
                  <a:gd name="T64" fmla="*/ 72 w 211"/>
                  <a:gd name="T65" fmla="*/ 145 h 146"/>
                  <a:gd name="T66" fmla="*/ 67 w 211"/>
                  <a:gd name="T67" fmla="*/ 146 h 146"/>
                  <a:gd name="T68" fmla="*/ 52 w 211"/>
                  <a:gd name="T69" fmla="*/ 124 h 146"/>
                  <a:gd name="T70" fmla="*/ 40 w 211"/>
                  <a:gd name="T71" fmla="*/ 104 h 146"/>
                  <a:gd name="T72" fmla="*/ 30 w 211"/>
                  <a:gd name="T73" fmla="*/ 84 h 146"/>
                  <a:gd name="T74" fmla="*/ 23 w 211"/>
                  <a:gd name="T75" fmla="*/ 66 h 146"/>
                  <a:gd name="T76" fmla="*/ 17 w 211"/>
                  <a:gd name="T77" fmla="*/ 47 h 146"/>
                  <a:gd name="T78" fmla="*/ 10 w 211"/>
                  <a:gd name="T79" fmla="*/ 28 h 146"/>
                  <a:gd name="T80" fmla="*/ 2 w 211"/>
                  <a:gd name="T81" fmla="*/ 11 h 146"/>
                  <a:gd name="T82" fmla="*/ 0 w 211"/>
                  <a:gd name="T83" fmla="*/ 5 h 146"/>
                  <a:gd name="T84" fmla="*/ 0 w 211"/>
                  <a:gd name="T85" fmla="*/ 0 h 146"/>
                  <a:gd name="T86" fmla="*/ 0 w 211"/>
                  <a:gd name="T87" fmla="*/ 0 h 1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11" h="146">
                    <a:moveTo>
                      <a:pt x="0" y="0"/>
                    </a:moveTo>
                    <a:lnTo>
                      <a:pt x="2" y="0"/>
                    </a:lnTo>
                    <a:lnTo>
                      <a:pt x="6" y="0"/>
                    </a:lnTo>
                    <a:lnTo>
                      <a:pt x="13" y="0"/>
                    </a:lnTo>
                    <a:lnTo>
                      <a:pt x="21" y="0"/>
                    </a:lnTo>
                    <a:lnTo>
                      <a:pt x="30" y="1"/>
                    </a:lnTo>
                    <a:lnTo>
                      <a:pt x="41" y="1"/>
                    </a:lnTo>
                    <a:lnTo>
                      <a:pt x="67" y="1"/>
                    </a:lnTo>
                    <a:lnTo>
                      <a:pt x="92" y="1"/>
                    </a:lnTo>
                    <a:lnTo>
                      <a:pt x="117" y="1"/>
                    </a:lnTo>
                    <a:lnTo>
                      <a:pt x="129" y="1"/>
                    </a:lnTo>
                    <a:lnTo>
                      <a:pt x="137" y="1"/>
                    </a:lnTo>
                    <a:lnTo>
                      <a:pt x="145" y="1"/>
                    </a:lnTo>
                    <a:lnTo>
                      <a:pt x="152" y="1"/>
                    </a:lnTo>
                    <a:lnTo>
                      <a:pt x="157" y="12"/>
                    </a:lnTo>
                    <a:lnTo>
                      <a:pt x="165" y="27"/>
                    </a:lnTo>
                    <a:lnTo>
                      <a:pt x="173" y="45"/>
                    </a:lnTo>
                    <a:lnTo>
                      <a:pt x="183" y="63"/>
                    </a:lnTo>
                    <a:lnTo>
                      <a:pt x="192" y="81"/>
                    </a:lnTo>
                    <a:lnTo>
                      <a:pt x="201" y="99"/>
                    </a:lnTo>
                    <a:lnTo>
                      <a:pt x="207" y="114"/>
                    </a:lnTo>
                    <a:lnTo>
                      <a:pt x="211" y="125"/>
                    </a:lnTo>
                    <a:lnTo>
                      <a:pt x="210" y="125"/>
                    </a:lnTo>
                    <a:lnTo>
                      <a:pt x="206" y="126"/>
                    </a:lnTo>
                    <a:lnTo>
                      <a:pt x="201" y="127"/>
                    </a:lnTo>
                    <a:lnTo>
                      <a:pt x="192" y="128"/>
                    </a:lnTo>
                    <a:lnTo>
                      <a:pt x="172" y="131"/>
                    </a:lnTo>
                    <a:lnTo>
                      <a:pt x="148" y="134"/>
                    </a:lnTo>
                    <a:lnTo>
                      <a:pt x="122" y="138"/>
                    </a:lnTo>
                    <a:lnTo>
                      <a:pt x="99" y="141"/>
                    </a:lnTo>
                    <a:lnTo>
                      <a:pt x="88" y="142"/>
                    </a:lnTo>
                    <a:lnTo>
                      <a:pt x="80" y="144"/>
                    </a:lnTo>
                    <a:lnTo>
                      <a:pt x="72" y="145"/>
                    </a:lnTo>
                    <a:lnTo>
                      <a:pt x="67" y="146"/>
                    </a:lnTo>
                    <a:lnTo>
                      <a:pt x="52" y="124"/>
                    </a:lnTo>
                    <a:lnTo>
                      <a:pt x="40" y="104"/>
                    </a:lnTo>
                    <a:lnTo>
                      <a:pt x="30" y="84"/>
                    </a:lnTo>
                    <a:lnTo>
                      <a:pt x="23" y="66"/>
                    </a:lnTo>
                    <a:lnTo>
                      <a:pt x="17" y="47"/>
                    </a:lnTo>
                    <a:lnTo>
                      <a:pt x="10" y="28"/>
                    </a:lnTo>
                    <a:lnTo>
                      <a:pt x="2" y="11"/>
                    </a:lnTo>
                    <a:lnTo>
                      <a:pt x="0" y="5"/>
                    </a:lnTo>
                    <a:lnTo>
                      <a:pt x="0" y="0"/>
                    </a:lnTo>
                    <a:close/>
                  </a:path>
                </a:pathLst>
              </a:custGeom>
              <a:solidFill>
                <a:srgbClr val="BFBFB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71" name="Freeform 189"/>
              <p:cNvSpPr>
                <a:spLocks/>
              </p:cNvSpPr>
              <p:nvPr/>
            </p:nvSpPr>
            <p:spPr bwMode="auto">
              <a:xfrm>
                <a:off x="1053" y="3357"/>
                <a:ext cx="41" cy="32"/>
              </a:xfrm>
              <a:custGeom>
                <a:avLst/>
                <a:gdLst>
                  <a:gd name="T0" fmla="*/ 0 w 41"/>
                  <a:gd name="T1" fmla="*/ 32 h 32"/>
                  <a:gd name="T2" fmla="*/ 5 w 41"/>
                  <a:gd name="T3" fmla="*/ 23 h 32"/>
                  <a:gd name="T4" fmla="*/ 14 w 41"/>
                  <a:gd name="T5" fmla="*/ 14 h 32"/>
                  <a:gd name="T6" fmla="*/ 25 w 41"/>
                  <a:gd name="T7" fmla="*/ 5 h 32"/>
                  <a:gd name="T8" fmla="*/ 41 w 41"/>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32">
                    <a:moveTo>
                      <a:pt x="0" y="32"/>
                    </a:moveTo>
                    <a:lnTo>
                      <a:pt x="5" y="23"/>
                    </a:lnTo>
                    <a:lnTo>
                      <a:pt x="14" y="14"/>
                    </a:lnTo>
                    <a:lnTo>
                      <a:pt x="25" y="5"/>
                    </a:lnTo>
                    <a:lnTo>
                      <a:pt x="41"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72" name="Freeform 190"/>
              <p:cNvSpPr>
                <a:spLocks/>
              </p:cNvSpPr>
              <p:nvPr/>
            </p:nvSpPr>
            <p:spPr bwMode="auto">
              <a:xfrm>
                <a:off x="1216" y="3346"/>
                <a:ext cx="41" cy="56"/>
              </a:xfrm>
              <a:custGeom>
                <a:avLst/>
                <a:gdLst>
                  <a:gd name="T0" fmla="*/ 0 w 41"/>
                  <a:gd name="T1" fmla="*/ 0 h 56"/>
                  <a:gd name="T2" fmla="*/ 7 w 41"/>
                  <a:gd name="T3" fmla="*/ 1 h 56"/>
                  <a:gd name="T4" fmla="*/ 14 w 41"/>
                  <a:gd name="T5" fmla="*/ 6 h 56"/>
                  <a:gd name="T6" fmla="*/ 20 w 41"/>
                  <a:gd name="T7" fmla="*/ 11 h 56"/>
                  <a:gd name="T8" fmla="*/ 27 w 41"/>
                  <a:gd name="T9" fmla="*/ 17 h 56"/>
                  <a:gd name="T10" fmla="*/ 33 w 41"/>
                  <a:gd name="T11" fmla="*/ 26 h 56"/>
                  <a:gd name="T12" fmla="*/ 38 w 41"/>
                  <a:gd name="T13" fmla="*/ 35 h 56"/>
                  <a:gd name="T14" fmla="*/ 41 w 41"/>
                  <a:gd name="T15" fmla="*/ 46 h 56"/>
                  <a:gd name="T16" fmla="*/ 41 w 41"/>
                  <a:gd name="T17" fmla="*/ 56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56">
                    <a:moveTo>
                      <a:pt x="0" y="0"/>
                    </a:moveTo>
                    <a:lnTo>
                      <a:pt x="7" y="1"/>
                    </a:lnTo>
                    <a:lnTo>
                      <a:pt x="14" y="6"/>
                    </a:lnTo>
                    <a:lnTo>
                      <a:pt x="20" y="11"/>
                    </a:lnTo>
                    <a:lnTo>
                      <a:pt x="27" y="17"/>
                    </a:lnTo>
                    <a:lnTo>
                      <a:pt x="33" y="26"/>
                    </a:lnTo>
                    <a:lnTo>
                      <a:pt x="38" y="35"/>
                    </a:lnTo>
                    <a:lnTo>
                      <a:pt x="41" y="46"/>
                    </a:lnTo>
                    <a:lnTo>
                      <a:pt x="41" y="56"/>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73" name="Freeform 191"/>
              <p:cNvSpPr>
                <a:spLocks/>
              </p:cNvSpPr>
              <p:nvPr/>
            </p:nvSpPr>
            <p:spPr bwMode="auto">
              <a:xfrm>
                <a:off x="819" y="3516"/>
                <a:ext cx="119" cy="37"/>
              </a:xfrm>
              <a:custGeom>
                <a:avLst/>
                <a:gdLst>
                  <a:gd name="T0" fmla="*/ 119 w 119"/>
                  <a:gd name="T1" fmla="*/ 0 h 37"/>
                  <a:gd name="T2" fmla="*/ 109 w 119"/>
                  <a:gd name="T3" fmla="*/ 9 h 37"/>
                  <a:gd name="T4" fmla="*/ 98 w 119"/>
                  <a:gd name="T5" fmla="*/ 17 h 37"/>
                  <a:gd name="T6" fmla="*/ 85 w 119"/>
                  <a:gd name="T7" fmla="*/ 25 h 37"/>
                  <a:gd name="T8" fmla="*/ 70 w 119"/>
                  <a:gd name="T9" fmla="*/ 30 h 37"/>
                  <a:gd name="T10" fmla="*/ 54 w 119"/>
                  <a:gd name="T11" fmla="*/ 34 h 37"/>
                  <a:gd name="T12" fmla="*/ 36 w 119"/>
                  <a:gd name="T13" fmla="*/ 37 h 37"/>
                  <a:gd name="T14" fmla="*/ 19 w 119"/>
                  <a:gd name="T15" fmla="*/ 36 h 37"/>
                  <a:gd name="T16" fmla="*/ 0 w 119"/>
                  <a:gd name="T17" fmla="*/ 33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9" h="37">
                    <a:moveTo>
                      <a:pt x="119" y="0"/>
                    </a:moveTo>
                    <a:lnTo>
                      <a:pt x="109" y="9"/>
                    </a:lnTo>
                    <a:lnTo>
                      <a:pt x="98" y="17"/>
                    </a:lnTo>
                    <a:lnTo>
                      <a:pt x="85" y="25"/>
                    </a:lnTo>
                    <a:lnTo>
                      <a:pt x="70" y="30"/>
                    </a:lnTo>
                    <a:lnTo>
                      <a:pt x="54" y="34"/>
                    </a:lnTo>
                    <a:lnTo>
                      <a:pt x="36" y="37"/>
                    </a:lnTo>
                    <a:lnTo>
                      <a:pt x="19" y="36"/>
                    </a:lnTo>
                    <a:lnTo>
                      <a:pt x="0" y="33"/>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74" name="Freeform 192"/>
              <p:cNvSpPr>
                <a:spLocks/>
              </p:cNvSpPr>
              <p:nvPr/>
            </p:nvSpPr>
            <p:spPr bwMode="auto">
              <a:xfrm>
                <a:off x="743" y="3582"/>
                <a:ext cx="49" cy="90"/>
              </a:xfrm>
              <a:custGeom>
                <a:avLst/>
                <a:gdLst>
                  <a:gd name="T0" fmla="*/ 49 w 49"/>
                  <a:gd name="T1" fmla="*/ 90 h 90"/>
                  <a:gd name="T2" fmla="*/ 30 w 49"/>
                  <a:gd name="T3" fmla="*/ 72 h 90"/>
                  <a:gd name="T4" fmla="*/ 12 w 49"/>
                  <a:gd name="T5" fmla="*/ 51 h 90"/>
                  <a:gd name="T6" fmla="*/ 7 w 49"/>
                  <a:gd name="T7" fmla="*/ 39 h 90"/>
                  <a:gd name="T8" fmla="*/ 3 w 49"/>
                  <a:gd name="T9" fmla="*/ 26 h 90"/>
                  <a:gd name="T10" fmla="*/ 0 w 49"/>
                  <a:gd name="T11" fmla="*/ 14 h 90"/>
                  <a:gd name="T12" fmla="*/ 0 w 49"/>
                  <a:gd name="T13" fmla="*/ 0 h 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0">
                    <a:moveTo>
                      <a:pt x="49" y="90"/>
                    </a:moveTo>
                    <a:lnTo>
                      <a:pt x="30" y="72"/>
                    </a:lnTo>
                    <a:lnTo>
                      <a:pt x="12" y="51"/>
                    </a:lnTo>
                    <a:lnTo>
                      <a:pt x="7" y="39"/>
                    </a:lnTo>
                    <a:lnTo>
                      <a:pt x="3" y="26"/>
                    </a:lnTo>
                    <a:lnTo>
                      <a:pt x="0" y="14"/>
                    </a:lnTo>
                    <a:lnTo>
                      <a:pt x="0"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75" name="Freeform 193"/>
              <p:cNvSpPr>
                <a:spLocks/>
              </p:cNvSpPr>
              <p:nvPr/>
            </p:nvSpPr>
            <p:spPr bwMode="auto">
              <a:xfrm>
                <a:off x="617" y="3337"/>
                <a:ext cx="48" cy="66"/>
              </a:xfrm>
              <a:custGeom>
                <a:avLst/>
                <a:gdLst>
                  <a:gd name="T0" fmla="*/ 48 w 48"/>
                  <a:gd name="T1" fmla="*/ 66 h 66"/>
                  <a:gd name="T2" fmla="*/ 39 w 48"/>
                  <a:gd name="T3" fmla="*/ 47 h 66"/>
                  <a:gd name="T4" fmla="*/ 27 w 48"/>
                  <a:gd name="T5" fmla="*/ 27 h 66"/>
                  <a:gd name="T6" fmla="*/ 20 w 48"/>
                  <a:gd name="T7" fmla="*/ 19 h 66"/>
                  <a:gd name="T8" fmla="*/ 14 w 48"/>
                  <a:gd name="T9" fmla="*/ 12 h 66"/>
                  <a:gd name="T10" fmla="*/ 7 w 48"/>
                  <a:gd name="T11" fmla="*/ 4 h 66"/>
                  <a:gd name="T12" fmla="*/ 0 w 48"/>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 h="66">
                    <a:moveTo>
                      <a:pt x="48" y="66"/>
                    </a:moveTo>
                    <a:lnTo>
                      <a:pt x="39" y="47"/>
                    </a:lnTo>
                    <a:lnTo>
                      <a:pt x="27" y="27"/>
                    </a:lnTo>
                    <a:lnTo>
                      <a:pt x="20" y="19"/>
                    </a:lnTo>
                    <a:lnTo>
                      <a:pt x="14" y="12"/>
                    </a:lnTo>
                    <a:lnTo>
                      <a:pt x="7" y="4"/>
                    </a:lnTo>
                    <a:lnTo>
                      <a:pt x="0"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76" name="Freeform 194"/>
              <p:cNvSpPr>
                <a:spLocks/>
              </p:cNvSpPr>
              <p:nvPr/>
            </p:nvSpPr>
            <p:spPr bwMode="auto">
              <a:xfrm>
                <a:off x="633" y="3282"/>
                <a:ext cx="79" cy="8"/>
              </a:xfrm>
              <a:custGeom>
                <a:avLst/>
                <a:gdLst>
                  <a:gd name="T0" fmla="*/ 0 w 79"/>
                  <a:gd name="T1" fmla="*/ 8 h 8"/>
                  <a:gd name="T2" fmla="*/ 19 w 79"/>
                  <a:gd name="T3" fmla="*/ 4 h 8"/>
                  <a:gd name="T4" fmla="*/ 40 w 79"/>
                  <a:gd name="T5" fmla="*/ 1 h 8"/>
                  <a:gd name="T6" fmla="*/ 60 w 79"/>
                  <a:gd name="T7" fmla="*/ 0 h 8"/>
                  <a:gd name="T8" fmla="*/ 79 w 79"/>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8">
                    <a:moveTo>
                      <a:pt x="0" y="8"/>
                    </a:moveTo>
                    <a:lnTo>
                      <a:pt x="19" y="4"/>
                    </a:lnTo>
                    <a:lnTo>
                      <a:pt x="40" y="1"/>
                    </a:lnTo>
                    <a:lnTo>
                      <a:pt x="60" y="0"/>
                    </a:lnTo>
                    <a:lnTo>
                      <a:pt x="79"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77" name="Freeform 195"/>
              <p:cNvSpPr>
                <a:spLocks/>
              </p:cNvSpPr>
              <p:nvPr/>
            </p:nvSpPr>
            <p:spPr bwMode="auto">
              <a:xfrm>
                <a:off x="483" y="3384"/>
                <a:ext cx="15" cy="46"/>
              </a:xfrm>
              <a:custGeom>
                <a:avLst/>
                <a:gdLst>
                  <a:gd name="T0" fmla="*/ 0 w 15"/>
                  <a:gd name="T1" fmla="*/ 46 h 46"/>
                  <a:gd name="T2" fmla="*/ 2 w 15"/>
                  <a:gd name="T3" fmla="*/ 35 h 46"/>
                  <a:gd name="T4" fmla="*/ 4 w 15"/>
                  <a:gd name="T5" fmla="*/ 23 h 46"/>
                  <a:gd name="T6" fmla="*/ 10 w 15"/>
                  <a:gd name="T7" fmla="*/ 10 h 46"/>
                  <a:gd name="T8" fmla="*/ 15 w 15"/>
                  <a:gd name="T9" fmla="*/ 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46">
                    <a:moveTo>
                      <a:pt x="0" y="46"/>
                    </a:moveTo>
                    <a:lnTo>
                      <a:pt x="2" y="35"/>
                    </a:lnTo>
                    <a:lnTo>
                      <a:pt x="4" y="23"/>
                    </a:lnTo>
                    <a:lnTo>
                      <a:pt x="10" y="10"/>
                    </a:lnTo>
                    <a:lnTo>
                      <a:pt x="15"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78" name="Freeform 196"/>
              <p:cNvSpPr>
                <a:spLocks/>
              </p:cNvSpPr>
              <p:nvPr/>
            </p:nvSpPr>
            <p:spPr bwMode="auto">
              <a:xfrm>
                <a:off x="1120" y="3131"/>
                <a:ext cx="141" cy="75"/>
              </a:xfrm>
              <a:custGeom>
                <a:avLst/>
                <a:gdLst>
                  <a:gd name="T0" fmla="*/ 0 w 141"/>
                  <a:gd name="T1" fmla="*/ 17 h 75"/>
                  <a:gd name="T2" fmla="*/ 10 w 141"/>
                  <a:gd name="T3" fmla="*/ 24 h 75"/>
                  <a:gd name="T4" fmla="*/ 19 w 141"/>
                  <a:gd name="T5" fmla="*/ 32 h 75"/>
                  <a:gd name="T6" fmla="*/ 42 w 141"/>
                  <a:gd name="T7" fmla="*/ 49 h 75"/>
                  <a:gd name="T8" fmla="*/ 64 w 141"/>
                  <a:gd name="T9" fmla="*/ 63 h 75"/>
                  <a:gd name="T10" fmla="*/ 73 w 141"/>
                  <a:gd name="T11" fmla="*/ 71 h 75"/>
                  <a:gd name="T12" fmla="*/ 81 w 141"/>
                  <a:gd name="T13" fmla="*/ 75 h 75"/>
                  <a:gd name="T14" fmla="*/ 88 w 141"/>
                  <a:gd name="T15" fmla="*/ 69 h 75"/>
                  <a:gd name="T16" fmla="*/ 96 w 141"/>
                  <a:gd name="T17" fmla="*/ 59 h 75"/>
                  <a:gd name="T18" fmla="*/ 115 w 141"/>
                  <a:gd name="T19" fmla="*/ 38 h 75"/>
                  <a:gd name="T20" fmla="*/ 123 w 141"/>
                  <a:gd name="T21" fmla="*/ 27 h 75"/>
                  <a:gd name="T22" fmla="*/ 131 w 141"/>
                  <a:gd name="T23" fmla="*/ 17 h 75"/>
                  <a:gd name="T24" fmla="*/ 137 w 141"/>
                  <a:gd name="T25" fmla="*/ 7 h 75"/>
                  <a:gd name="T26" fmla="*/ 141 w 141"/>
                  <a:gd name="T27" fmla="*/ 0 h 75"/>
                  <a:gd name="T28" fmla="*/ 0 w 141"/>
                  <a:gd name="T29" fmla="*/ 17 h 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1" h="75">
                    <a:moveTo>
                      <a:pt x="0" y="17"/>
                    </a:moveTo>
                    <a:lnTo>
                      <a:pt x="10" y="24"/>
                    </a:lnTo>
                    <a:lnTo>
                      <a:pt x="19" y="32"/>
                    </a:lnTo>
                    <a:lnTo>
                      <a:pt x="42" y="49"/>
                    </a:lnTo>
                    <a:lnTo>
                      <a:pt x="64" y="63"/>
                    </a:lnTo>
                    <a:lnTo>
                      <a:pt x="73" y="71"/>
                    </a:lnTo>
                    <a:lnTo>
                      <a:pt x="81" y="75"/>
                    </a:lnTo>
                    <a:lnTo>
                      <a:pt x="88" y="69"/>
                    </a:lnTo>
                    <a:lnTo>
                      <a:pt x="96" y="59"/>
                    </a:lnTo>
                    <a:lnTo>
                      <a:pt x="115" y="38"/>
                    </a:lnTo>
                    <a:lnTo>
                      <a:pt x="123" y="27"/>
                    </a:lnTo>
                    <a:lnTo>
                      <a:pt x="131" y="17"/>
                    </a:lnTo>
                    <a:lnTo>
                      <a:pt x="137" y="7"/>
                    </a:lnTo>
                    <a:lnTo>
                      <a:pt x="141" y="0"/>
                    </a:lnTo>
                    <a:lnTo>
                      <a:pt x="0" y="17"/>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79" name="Freeform 197"/>
              <p:cNvSpPr>
                <a:spLocks/>
              </p:cNvSpPr>
              <p:nvPr/>
            </p:nvSpPr>
            <p:spPr bwMode="auto">
              <a:xfrm>
                <a:off x="1171" y="3157"/>
                <a:ext cx="56" cy="29"/>
              </a:xfrm>
              <a:custGeom>
                <a:avLst/>
                <a:gdLst>
                  <a:gd name="T0" fmla="*/ 0 w 56"/>
                  <a:gd name="T1" fmla="*/ 29 h 29"/>
                  <a:gd name="T2" fmla="*/ 7 w 56"/>
                  <a:gd name="T3" fmla="*/ 18 h 29"/>
                  <a:gd name="T4" fmla="*/ 13 w 56"/>
                  <a:gd name="T5" fmla="*/ 10 h 29"/>
                  <a:gd name="T6" fmla="*/ 17 w 56"/>
                  <a:gd name="T7" fmla="*/ 4 h 29"/>
                  <a:gd name="T8" fmla="*/ 22 w 56"/>
                  <a:gd name="T9" fmla="*/ 0 h 29"/>
                  <a:gd name="T10" fmla="*/ 32 w 56"/>
                  <a:gd name="T11" fmla="*/ 0 h 29"/>
                  <a:gd name="T12" fmla="*/ 41 w 56"/>
                  <a:gd name="T13" fmla="*/ 4 h 29"/>
                  <a:gd name="T14" fmla="*/ 51 w 56"/>
                  <a:gd name="T15" fmla="*/ 10 h 29"/>
                  <a:gd name="T16" fmla="*/ 56 w 56"/>
                  <a:gd name="T17" fmla="*/ 2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6" h="29">
                    <a:moveTo>
                      <a:pt x="0" y="29"/>
                    </a:moveTo>
                    <a:lnTo>
                      <a:pt x="7" y="18"/>
                    </a:lnTo>
                    <a:lnTo>
                      <a:pt x="13" y="10"/>
                    </a:lnTo>
                    <a:lnTo>
                      <a:pt x="17" y="4"/>
                    </a:lnTo>
                    <a:lnTo>
                      <a:pt x="22" y="0"/>
                    </a:lnTo>
                    <a:lnTo>
                      <a:pt x="32" y="0"/>
                    </a:lnTo>
                    <a:lnTo>
                      <a:pt x="41" y="4"/>
                    </a:lnTo>
                    <a:lnTo>
                      <a:pt x="51" y="10"/>
                    </a:lnTo>
                    <a:lnTo>
                      <a:pt x="56" y="2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80" name="Freeform 198"/>
              <p:cNvSpPr>
                <a:spLocks/>
              </p:cNvSpPr>
              <p:nvPr/>
            </p:nvSpPr>
            <p:spPr bwMode="auto">
              <a:xfrm>
                <a:off x="1193" y="3172"/>
                <a:ext cx="12" cy="9"/>
              </a:xfrm>
              <a:custGeom>
                <a:avLst/>
                <a:gdLst>
                  <a:gd name="T0" fmla="*/ 12 w 12"/>
                  <a:gd name="T1" fmla="*/ 4 h 9"/>
                  <a:gd name="T2" fmla="*/ 11 w 12"/>
                  <a:gd name="T3" fmla="*/ 8 h 9"/>
                  <a:gd name="T4" fmla="*/ 7 w 12"/>
                  <a:gd name="T5" fmla="*/ 9 h 9"/>
                  <a:gd name="T6" fmla="*/ 1 w 12"/>
                  <a:gd name="T7" fmla="*/ 8 h 9"/>
                  <a:gd name="T8" fmla="*/ 0 w 12"/>
                  <a:gd name="T9" fmla="*/ 4 h 9"/>
                  <a:gd name="T10" fmla="*/ 1 w 12"/>
                  <a:gd name="T11" fmla="*/ 1 h 9"/>
                  <a:gd name="T12" fmla="*/ 7 w 12"/>
                  <a:gd name="T13" fmla="*/ 0 h 9"/>
                  <a:gd name="T14" fmla="*/ 11 w 12"/>
                  <a:gd name="T15" fmla="*/ 1 h 9"/>
                  <a:gd name="T16" fmla="*/ 12 w 12"/>
                  <a:gd name="T17" fmla="*/ 4 h 9"/>
                  <a:gd name="T18" fmla="*/ 12 w 12"/>
                  <a:gd name="T19" fmla="*/ 4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 h="9">
                    <a:moveTo>
                      <a:pt x="12" y="4"/>
                    </a:moveTo>
                    <a:lnTo>
                      <a:pt x="11" y="8"/>
                    </a:lnTo>
                    <a:lnTo>
                      <a:pt x="7" y="9"/>
                    </a:lnTo>
                    <a:lnTo>
                      <a:pt x="1" y="8"/>
                    </a:lnTo>
                    <a:lnTo>
                      <a:pt x="0" y="4"/>
                    </a:lnTo>
                    <a:lnTo>
                      <a:pt x="1" y="1"/>
                    </a:lnTo>
                    <a:lnTo>
                      <a:pt x="7" y="0"/>
                    </a:lnTo>
                    <a:lnTo>
                      <a:pt x="11" y="1"/>
                    </a:lnTo>
                    <a:lnTo>
                      <a:pt x="1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81" name="Freeform 199"/>
              <p:cNvSpPr>
                <a:spLocks/>
              </p:cNvSpPr>
              <p:nvPr/>
            </p:nvSpPr>
            <p:spPr bwMode="auto">
              <a:xfrm>
                <a:off x="1086" y="2966"/>
                <a:ext cx="214" cy="198"/>
              </a:xfrm>
              <a:custGeom>
                <a:avLst/>
                <a:gdLst>
                  <a:gd name="T0" fmla="*/ 2 w 214"/>
                  <a:gd name="T1" fmla="*/ 80 h 198"/>
                  <a:gd name="T2" fmla="*/ 3 w 214"/>
                  <a:gd name="T3" fmla="*/ 86 h 198"/>
                  <a:gd name="T4" fmla="*/ 3 w 214"/>
                  <a:gd name="T5" fmla="*/ 92 h 198"/>
                  <a:gd name="T6" fmla="*/ 6 w 214"/>
                  <a:gd name="T7" fmla="*/ 110 h 198"/>
                  <a:gd name="T8" fmla="*/ 8 w 214"/>
                  <a:gd name="T9" fmla="*/ 127 h 198"/>
                  <a:gd name="T10" fmla="*/ 8 w 214"/>
                  <a:gd name="T11" fmla="*/ 133 h 198"/>
                  <a:gd name="T12" fmla="*/ 8 w 214"/>
                  <a:gd name="T13" fmla="*/ 140 h 198"/>
                  <a:gd name="T14" fmla="*/ 8 w 214"/>
                  <a:gd name="T15" fmla="*/ 152 h 198"/>
                  <a:gd name="T16" fmla="*/ 10 w 214"/>
                  <a:gd name="T17" fmla="*/ 165 h 198"/>
                  <a:gd name="T18" fmla="*/ 14 w 214"/>
                  <a:gd name="T19" fmla="*/ 177 h 198"/>
                  <a:gd name="T20" fmla="*/ 19 w 214"/>
                  <a:gd name="T21" fmla="*/ 186 h 198"/>
                  <a:gd name="T22" fmla="*/ 29 w 214"/>
                  <a:gd name="T23" fmla="*/ 193 h 198"/>
                  <a:gd name="T24" fmla="*/ 40 w 214"/>
                  <a:gd name="T25" fmla="*/ 198 h 198"/>
                  <a:gd name="T26" fmla="*/ 53 w 214"/>
                  <a:gd name="T27" fmla="*/ 198 h 198"/>
                  <a:gd name="T28" fmla="*/ 60 w 214"/>
                  <a:gd name="T29" fmla="*/ 197 h 198"/>
                  <a:gd name="T30" fmla="*/ 69 w 214"/>
                  <a:gd name="T31" fmla="*/ 195 h 198"/>
                  <a:gd name="T32" fmla="*/ 96 w 214"/>
                  <a:gd name="T33" fmla="*/ 186 h 198"/>
                  <a:gd name="T34" fmla="*/ 125 w 214"/>
                  <a:gd name="T35" fmla="*/ 181 h 198"/>
                  <a:gd name="T36" fmla="*/ 138 w 214"/>
                  <a:gd name="T37" fmla="*/ 180 h 198"/>
                  <a:gd name="T38" fmla="*/ 149 w 214"/>
                  <a:gd name="T39" fmla="*/ 179 h 198"/>
                  <a:gd name="T40" fmla="*/ 158 w 214"/>
                  <a:gd name="T41" fmla="*/ 179 h 198"/>
                  <a:gd name="T42" fmla="*/ 167 w 214"/>
                  <a:gd name="T43" fmla="*/ 179 h 198"/>
                  <a:gd name="T44" fmla="*/ 181 w 214"/>
                  <a:gd name="T45" fmla="*/ 179 h 198"/>
                  <a:gd name="T46" fmla="*/ 196 w 214"/>
                  <a:gd name="T47" fmla="*/ 174 h 198"/>
                  <a:gd name="T48" fmla="*/ 202 w 214"/>
                  <a:gd name="T49" fmla="*/ 170 h 198"/>
                  <a:gd name="T50" fmla="*/ 207 w 214"/>
                  <a:gd name="T51" fmla="*/ 166 h 198"/>
                  <a:gd name="T52" fmla="*/ 211 w 214"/>
                  <a:gd name="T53" fmla="*/ 160 h 198"/>
                  <a:gd name="T54" fmla="*/ 214 w 214"/>
                  <a:gd name="T55" fmla="*/ 151 h 198"/>
                  <a:gd name="T56" fmla="*/ 214 w 214"/>
                  <a:gd name="T57" fmla="*/ 148 h 198"/>
                  <a:gd name="T58" fmla="*/ 214 w 214"/>
                  <a:gd name="T59" fmla="*/ 143 h 198"/>
                  <a:gd name="T60" fmla="*/ 214 w 214"/>
                  <a:gd name="T61" fmla="*/ 136 h 198"/>
                  <a:gd name="T62" fmla="*/ 214 w 214"/>
                  <a:gd name="T63" fmla="*/ 129 h 198"/>
                  <a:gd name="T64" fmla="*/ 211 w 214"/>
                  <a:gd name="T65" fmla="*/ 113 h 198"/>
                  <a:gd name="T66" fmla="*/ 206 w 214"/>
                  <a:gd name="T67" fmla="*/ 97 h 198"/>
                  <a:gd name="T68" fmla="*/ 209 w 214"/>
                  <a:gd name="T69" fmla="*/ 88 h 198"/>
                  <a:gd name="T70" fmla="*/ 210 w 214"/>
                  <a:gd name="T71" fmla="*/ 78 h 198"/>
                  <a:gd name="T72" fmla="*/ 209 w 214"/>
                  <a:gd name="T73" fmla="*/ 74 h 198"/>
                  <a:gd name="T74" fmla="*/ 204 w 214"/>
                  <a:gd name="T75" fmla="*/ 71 h 198"/>
                  <a:gd name="T76" fmla="*/ 200 w 214"/>
                  <a:gd name="T77" fmla="*/ 69 h 198"/>
                  <a:gd name="T78" fmla="*/ 194 w 214"/>
                  <a:gd name="T79" fmla="*/ 68 h 198"/>
                  <a:gd name="T80" fmla="*/ 192 w 214"/>
                  <a:gd name="T81" fmla="*/ 58 h 198"/>
                  <a:gd name="T82" fmla="*/ 191 w 214"/>
                  <a:gd name="T83" fmla="*/ 49 h 198"/>
                  <a:gd name="T84" fmla="*/ 186 w 214"/>
                  <a:gd name="T85" fmla="*/ 37 h 198"/>
                  <a:gd name="T86" fmla="*/ 177 w 214"/>
                  <a:gd name="T87" fmla="*/ 26 h 198"/>
                  <a:gd name="T88" fmla="*/ 165 w 214"/>
                  <a:gd name="T89" fmla="*/ 15 h 198"/>
                  <a:gd name="T90" fmla="*/ 149 w 214"/>
                  <a:gd name="T91" fmla="*/ 7 h 198"/>
                  <a:gd name="T92" fmla="*/ 127 w 214"/>
                  <a:gd name="T93" fmla="*/ 1 h 198"/>
                  <a:gd name="T94" fmla="*/ 115 w 214"/>
                  <a:gd name="T95" fmla="*/ 0 h 198"/>
                  <a:gd name="T96" fmla="*/ 100 w 214"/>
                  <a:gd name="T97" fmla="*/ 0 h 198"/>
                  <a:gd name="T98" fmla="*/ 73 w 214"/>
                  <a:gd name="T99" fmla="*/ 1 h 198"/>
                  <a:gd name="T100" fmla="*/ 50 w 214"/>
                  <a:gd name="T101" fmla="*/ 5 h 198"/>
                  <a:gd name="T102" fmla="*/ 33 w 214"/>
                  <a:gd name="T103" fmla="*/ 10 h 198"/>
                  <a:gd name="T104" fmla="*/ 18 w 214"/>
                  <a:gd name="T105" fmla="*/ 17 h 198"/>
                  <a:gd name="T106" fmla="*/ 8 w 214"/>
                  <a:gd name="T107" fmla="*/ 28 h 198"/>
                  <a:gd name="T108" fmla="*/ 3 w 214"/>
                  <a:gd name="T109" fmla="*/ 41 h 198"/>
                  <a:gd name="T110" fmla="*/ 0 w 214"/>
                  <a:gd name="T111" fmla="*/ 59 h 198"/>
                  <a:gd name="T112" fmla="*/ 2 w 214"/>
                  <a:gd name="T113" fmla="*/ 80 h 198"/>
                  <a:gd name="T114" fmla="*/ 2 w 214"/>
                  <a:gd name="T115" fmla="*/ 80 h 1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14" h="198">
                    <a:moveTo>
                      <a:pt x="2" y="80"/>
                    </a:moveTo>
                    <a:lnTo>
                      <a:pt x="3" y="86"/>
                    </a:lnTo>
                    <a:lnTo>
                      <a:pt x="3" y="92"/>
                    </a:lnTo>
                    <a:lnTo>
                      <a:pt x="6" y="110"/>
                    </a:lnTo>
                    <a:lnTo>
                      <a:pt x="8" y="127"/>
                    </a:lnTo>
                    <a:lnTo>
                      <a:pt x="8" y="133"/>
                    </a:lnTo>
                    <a:lnTo>
                      <a:pt x="8" y="140"/>
                    </a:lnTo>
                    <a:lnTo>
                      <a:pt x="8" y="152"/>
                    </a:lnTo>
                    <a:lnTo>
                      <a:pt x="10" y="165"/>
                    </a:lnTo>
                    <a:lnTo>
                      <a:pt x="14" y="177"/>
                    </a:lnTo>
                    <a:lnTo>
                      <a:pt x="19" y="186"/>
                    </a:lnTo>
                    <a:lnTo>
                      <a:pt x="29" y="193"/>
                    </a:lnTo>
                    <a:lnTo>
                      <a:pt x="40" y="198"/>
                    </a:lnTo>
                    <a:lnTo>
                      <a:pt x="53" y="198"/>
                    </a:lnTo>
                    <a:lnTo>
                      <a:pt x="60" y="197"/>
                    </a:lnTo>
                    <a:lnTo>
                      <a:pt x="69" y="195"/>
                    </a:lnTo>
                    <a:lnTo>
                      <a:pt x="96" y="186"/>
                    </a:lnTo>
                    <a:lnTo>
                      <a:pt x="125" y="181"/>
                    </a:lnTo>
                    <a:lnTo>
                      <a:pt x="138" y="180"/>
                    </a:lnTo>
                    <a:lnTo>
                      <a:pt x="149" y="179"/>
                    </a:lnTo>
                    <a:lnTo>
                      <a:pt x="158" y="179"/>
                    </a:lnTo>
                    <a:lnTo>
                      <a:pt x="167" y="179"/>
                    </a:lnTo>
                    <a:lnTo>
                      <a:pt x="181" y="179"/>
                    </a:lnTo>
                    <a:lnTo>
                      <a:pt x="196" y="174"/>
                    </a:lnTo>
                    <a:lnTo>
                      <a:pt x="202" y="170"/>
                    </a:lnTo>
                    <a:lnTo>
                      <a:pt x="207" y="166"/>
                    </a:lnTo>
                    <a:lnTo>
                      <a:pt x="211" y="160"/>
                    </a:lnTo>
                    <a:lnTo>
                      <a:pt x="214" y="151"/>
                    </a:lnTo>
                    <a:lnTo>
                      <a:pt x="214" y="148"/>
                    </a:lnTo>
                    <a:lnTo>
                      <a:pt x="214" y="143"/>
                    </a:lnTo>
                    <a:lnTo>
                      <a:pt x="214" y="136"/>
                    </a:lnTo>
                    <a:lnTo>
                      <a:pt x="214" y="129"/>
                    </a:lnTo>
                    <a:lnTo>
                      <a:pt x="211" y="113"/>
                    </a:lnTo>
                    <a:lnTo>
                      <a:pt x="206" y="97"/>
                    </a:lnTo>
                    <a:lnTo>
                      <a:pt x="209" y="88"/>
                    </a:lnTo>
                    <a:lnTo>
                      <a:pt x="210" y="78"/>
                    </a:lnTo>
                    <a:lnTo>
                      <a:pt x="209" y="74"/>
                    </a:lnTo>
                    <a:lnTo>
                      <a:pt x="204" y="71"/>
                    </a:lnTo>
                    <a:lnTo>
                      <a:pt x="200" y="69"/>
                    </a:lnTo>
                    <a:lnTo>
                      <a:pt x="194" y="68"/>
                    </a:lnTo>
                    <a:lnTo>
                      <a:pt x="192" y="58"/>
                    </a:lnTo>
                    <a:lnTo>
                      <a:pt x="191" y="49"/>
                    </a:lnTo>
                    <a:lnTo>
                      <a:pt x="186" y="37"/>
                    </a:lnTo>
                    <a:lnTo>
                      <a:pt x="177" y="26"/>
                    </a:lnTo>
                    <a:lnTo>
                      <a:pt x="165" y="15"/>
                    </a:lnTo>
                    <a:lnTo>
                      <a:pt x="149" y="7"/>
                    </a:lnTo>
                    <a:lnTo>
                      <a:pt x="127" y="1"/>
                    </a:lnTo>
                    <a:lnTo>
                      <a:pt x="115" y="0"/>
                    </a:lnTo>
                    <a:lnTo>
                      <a:pt x="100" y="0"/>
                    </a:lnTo>
                    <a:lnTo>
                      <a:pt x="73" y="1"/>
                    </a:lnTo>
                    <a:lnTo>
                      <a:pt x="50" y="5"/>
                    </a:lnTo>
                    <a:lnTo>
                      <a:pt x="33" y="10"/>
                    </a:lnTo>
                    <a:lnTo>
                      <a:pt x="18" y="17"/>
                    </a:lnTo>
                    <a:lnTo>
                      <a:pt x="8" y="28"/>
                    </a:lnTo>
                    <a:lnTo>
                      <a:pt x="3" y="41"/>
                    </a:lnTo>
                    <a:lnTo>
                      <a:pt x="0" y="59"/>
                    </a:lnTo>
                    <a:lnTo>
                      <a:pt x="2" y="80"/>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82" name="Line 200"/>
              <p:cNvSpPr>
                <a:spLocks noChangeShapeType="1"/>
              </p:cNvSpPr>
              <p:nvPr/>
            </p:nvSpPr>
            <p:spPr bwMode="auto">
              <a:xfrm flipH="1">
                <a:off x="1282" y="3063"/>
                <a:ext cx="10" cy="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83" name="Freeform 201"/>
              <p:cNvSpPr>
                <a:spLocks/>
              </p:cNvSpPr>
              <p:nvPr/>
            </p:nvSpPr>
            <p:spPr bwMode="auto">
              <a:xfrm>
                <a:off x="1157" y="3114"/>
                <a:ext cx="110" cy="29"/>
              </a:xfrm>
              <a:custGeom>
                <a:avLst/>
                <a:gdLst>
                  <a:gd name="T0" fmla="*/ 101 w 110"/>
                  <a:gd name="T1" fmla="*/ 1 h 29"/>
                  <a:gd name="T2" fmla="*/ 97 w 110"/>
                  <a:gd name="T3" fmla="*/ 2 h 29"/>
                  <a:gd name="T4" fmla="*/ 90 w 110"/>
                  <a:gd name="T5" fmla="*/ 3 h 29"/>
                  <a:gd name="T6" fmla="*/ 81 w 110"/>
                  <a:gd name="T7" fmla="*/ 4 h 29"/>
                  <a:gd name="T8" fmla="*/ 70 w 110"/>
                  <a:gd name="T9" fmla="*/ 5 h 29"/>
                  <a:gd name="T10" fmla="*/ 55 w 110"/>
                  <a:gd name="T11" fmla="*/ 6 h 29"/>
                  <a:gd name="T12" fmla="*/ 37 w 110"/>
                  <a:gd name="T13" fmla="*/ 8 h 29"/>
                  <a:gd name="T14" fmla="*/ 19 w 110"/>
                  <a:gd name="T15" fmla="*/ 14 h 29"/>
                  <a:gd name="T16" fmla="*/ 4 w 110"/>
                  <a:gd name="T17" fmla="*/ 19 h 29"/>
                  <a:gd name="T18" fmla="*/ 0 w 110"/>
                  <a:gd name="T19" fmla="*/ 22 h 29"/>
                  <a:gd name="T20" fmla="*/ 1 w 110"/>
                  <a:gd name="T21" fmla="*/ 25 h 29"/>
                  <a:gd name="T22" fmla="*/ 4 w 110"/>
                  <a:gd name="T23" fmla="*/ 29 h 29"/>
                  <a:gd name="T24" fmla="*/ 9 w 110"/>
                  <a:gd name="T25" fmla="*/ 28 h 29"/>
                  <a:gd name="T26" fmla="*/ 24 w 110"/>
                  <a:gd name="T27" fmla="*/ 22 h 29"/>
                  <a:gd name="T28" fmla="*/ 40 w 110"/>
                  <a:gd name="T29" fmla="*/ 19 h 29"/>
                  <a:gd name="T30" fmla="*/ 56 w 110"/>
                  <a:gd name="T31" fmla="*/ 16 h 29"/>
                  <a:gd name="T32" fmla="*/ 70 w 110"/>
                  <a:gd name="T33" fmla="*/ 15 h 29"/>
                  <a:gd name="T34" fmla="*/ 82 w 110"/>
                  <a:gd name="T35" fmla="*/ 15 h 29"/>
                  <a:gd name="T36" fmla="*/ 93 w 110"/>
                  <a:gd name="T37" fmla="*/ 13 h 29"/>
                  <a:gd name="T38" fmla="*/ 102 w 110"/>
                  <a:gd name="T39" fmla="*/ 12 h 29"/>
                  <a:gd name="T40" fmla="*/ 108 w 110"/>
                  <a:gd name="T41" fmla="*/ 8 h 29"/>
                  <a:gd name="T42" fmla="*/ 110 w 110"/>
                  <a:gd name="T43" fmla="*/ 6 h 29"/>
                  <a:gd name="T44" fmla="*/ 110 w 110"/>
                  <a:gd name="T45" fmla="*/ 2 h 29"/>
                  <a:gd name="T46" fmla="*/ 106 w 110"/>
                  <a:gd name="T47" fmla="*/ 0 h 29"/>
                  <a:gd name="T48" fmla="*/ 101 w 110"/>
                  <a:gd name="T49" fmla="*/ 1 h 29"/>
                  <a:gd name="T50" fmla="*/ 101 w 110"/>
                  <a:gd name="T51" fmla="*/ 1 h 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0" h="29">
                    <a:moveTo>
                      <a:pt x="101" y="1"/>
                    </a:moveTo>
                    <a:lnTo>
                      <a:pt x="97" y="2"/>
                    </a:lnTo>
                    <a:lnTo>
                      <a:pt x="90" y="3"/>
                    </a:lnTo>
                    <a:lnTo>
                      <a:pt x="81" y="4"/>
                    </a:lnTo>
                    <a:lnTo>
                      <a:pt x="70" y="5"/>
                    </a:lnTo>
                    <a:lnTo>
                      <a:pt x="55" y="6"/>
                    </a:lnTo>
                    <a:lnTo>
                      <a:pt x="37" y="8"/>
                    </a:lnTo>
                    <a:lnTo>
                      <a:pt x="19" y="14"/>
                    </a:lnTo>
                    <a:lnTo>
                      <a:pt x="4" y="19"/>
                    </a:lnTo>
                    <a:lnTo>
                      <a:pt x="0" y="22"/>
                    </a:lnTo>
                    <a:lnTo>
                      <a:pt x="1" y="25"/>
                    </a:lnTo>
                    <a:lnTo>
                      <a:pt x="4" y="29"/>
                    </a:lnTo>
                    <a:lnTo>
                      <a:pt x="9" y="28"/>
                    </a:lnTo>
                    <a:lnTo>
                      <a:pt x="24" y="22"/>
                    </a:lnTo>
                    <a:lnTo>
                      <a:pt x="40" y="19"/>
                    </a:lnTo>
                    <a:lnTo>
                      <a:pt x="56" y="16"/>
                    </a:lnTo>
                    <a:lnTo>
                      <a:pt x="70" y="15"/>
                    </a:lnTo>
                    <a:lnTo>
                      <a:pt x="82" y="15"/>
                    </a:lnTo>
                    <a:lnTo>
                      <a:pt x="93" y="13"/>
                    </a:lnTo>
                    <a:lnTo>
                      <a:pt x="102" y="12"/>
                    </a:lnTo>
                    <a:lnTo>
                      <a:pt x="108" y="8"/>
                    </a:lnTo>
                    <a:lnTo>
                      <a:pt x="110" y="6"/>
                    </a:lnTo>
                    <a:lnTo>
                      <a:pt x="110" y="2"/>
                    </a:lnTo>
                    <a:lnTo>
                      <a:pt x="106" y="0"/>
                    </a:lnTo>
                    <a:lnTo>
                      <a:pt x="101"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84" name="Freeform 202"/>
              <p:cNvSpPr>
                <a:spLocks/>
              </p:cNvSpPr>
              <p:nvPr/>
            </p:nvSpPr>
            <p:spPr bwMode="auto">
              <a:xfrm>
                <a:off x="1120" y="3046"/>
                <a:ext cx="46" cy="61"/>
              </a:xfrm>
              <a:custGeom>
                <a:avLst/>
                <a:gdLst>
                  <a:gd name="T0" fmla="*/ 39 w 46"/>
                  <a:gd name="T1" fmla="*/ 0 h 61"/>
                  <a:gd name="T2" fmla="*/ 31 w 46"/>
                  <a:gd name="T3" fmla="*/ 3 h 61"/>
                  <a:gd name="T4" fmla="*/ 23 w 46"/>
                  <a:gd name="T5" fmla="*/ 5 h 61"/>
                  <a:gd name="T6" fmla="*/ 15 w 46"/>
                  <a:gd name="T7" fmla="*/ 10 h 61"/>
                  <a:gd name="T8" fmla="*/ 8 w 46"/>
                  <a:gd name="T9" fmla="*/ 15 h 61"/>
                  <a:gd name="T10" fmla="*/ 4 w 46"/>
                  <a:gd name="T11" fmla="*/ 21 h 61"/>
                  <a:gd name="T12" fmla="*/ 1 w 46"/>
                  <a:gd name="T13" fmla="*/ 27 h 61"/>
                  <a:gd name="T14" fmla="*/ 0 w 46"/>
                  <a:gd name="T15" fmla="*/ 32 h 61"/>
                  <a:gd name="T16" fmla="*/ 0 w 46"/>
                  <a:gd name="T17" fmla="*/ 37 h 61"/>
                  <a:gd name="T18" fmla="*/ 3 w 46"/>
                  <a:gd name="T19" fmla="*/ 44 h 61"/>
                  <a:gd name="T20" fmla="*/ 7 w 46"/>
                  <a:gd name="T21" fmla="*/ 48 h 61"/>
                  <a:gd name="T22" fmla="*/ 15 w 46"/>
                  <a:gd name="T23" fmla="*/ 55 h 61"/>
                  <a:gd name="T24" fmla="*/ 24 w 46"/>
                  <a:gd name="T25" fmla="*/ 60 h 61"/>
                  <a:gd name="T26" fmla="*/ 33 w 46"/>
                  <a:gd name="T27" fmla="*/ 61 h 61"/>
                  <a:gd name="T28" fmla="*/ 37 w 46"/>
                  <a:gd name="T29" fmla="*/ 61 h 61"/>
                  <a:gd name="T30" fmla="*/ 39 w 46"/>
                  <a:gd name="T31" fmla="*/ 57 h 61"/>
                  <a:gd name="T32" fmla="*/ 39 w 46"/>
                  <a:gd name="T33" fmla="*/ 54 h 61"/>
                  <a:gd name="T34" fmla="*/ 35 w 46"/>
                  <a:gd name="T35" fmla="*/ 51 h 61"/>
                  <a:gd name="T36" fmla="*/ 30 w 46"/>
                  <a:gd name="T37" fmla="*/ 50 h 61"/>
                  <a:gd name="T38" fmla="*/ 23 w 46"/>
                  <a:gd name="T39" fmla="*/ 47 h 61"/>
                  <a:gd name="T40" fmla="*/ 16 w 46"/>
                  <a:gd name="T41" fmla="*/ 43 h 61"/>
                  <a:gd name="T42" fmla="*/ 12 w 46"/>
                  <a:gd name="T43" fmla="*/ 36 h 61"/>
                  <a:gd name="T44" fmla="*/ 14 w 46"/>
                  <a:gd name="T45" fmla="*/ 29 h 61"/>
                  <a:gd name="T46" fmla="*/ 19 w 46"/>
                  <a:gd name="T47" fmla="*/ 22 h 61"/>
                  <a:gd name="T48" fmla="*/ 29 w 46"/>
                  <a:gd name="T49" fmla="*/ 14 h 61"/>
                  <a:gd name="T50" fmla="*/ 35 w 46"/>
                  <a:gd name="T51" fmla="*/ 11 h 61"/>
                  <a:gd name="T52" fmla="*/ 41 w 46"/>
                  <a:gd name="T53" fmla="*/ 10 h 61"/>
                  <a:gd name="T54" fmla="*/ 45 w 46"/>
                  <a:gd name="T55" fmla="*/ 8 h 61"/>
                  <a:gd name="T56" fmla="*/ 46 w 46"/>
                  <a:gd name="T57" fmla="*/ 5 h 61"/>
                  <a:gd name="T58" fmla="*/ 43 w 46"/>
                  <a:gd name="T59" fmla="*/ 2 h 61"/>
                  <a:gd name="T60" fmla="*/ 39 w 46"/>
                  <a:gd name="T61" fmla="*/ 0 h 61"/>
                  <a:gd name="T62" fmla="*/ 39 w 46"/>
                  <a:gd name="T63" fmla="*/ 0 h 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6" h="61">
                    <a:moveTo>
                      <a:pt x="39" y="0"/>
                    </a:moveTo>
                    <a:lnTo>
                      <a:pt x="31" y="3"/>
                    </a:lnTo>
                    <a:lnTo>
                      <a:pt x="23" y="5"/>
                    </a:lnTo>
                    <a:lnTo>
                      <a:pt x="15" y="10"/>
                    </a:lnTo>
                    <a:lnTo>
                      <a:pt x="8" y="15"/>
                    </a:lnTo>
                    <a:lnTo>
                      <a:pt x="4" y="21"/>
                    </a:lnTo>
                    <a:lnTo>
                      <a:pt x="1" y="27"/>
                    </a:lnTo>
                    <a:lnTo>
                      <a:pt x="0" y="32"/>
                    </a:lnTo>
                    <a:lnTo>
                      <a:pt x="0" y="37"/>
                    </a:lnTo>
                    <a:lnTo>
                      <a:pt x="3" y="44"/>
                    </a:lnTo>
                    <a:lnTo>
                      <a:pt x="7" y="48"/>
                    </a:lnTo>
                    <a:lnTo>
                      <a:pt x="15" y="55"/>
                    </a:lnTo>
                    <a:lnTo>
                      <a:pt x="24" y="60"/>
                    </a:lnTo>
                    <a:lnTo>
                      <a:pt x="33" y="61"/>
                    </a:lnTo>
                    <a:lnTo>
                      <a:pt x="37" y="61"/>
                    </a:lnTo>
                    <a:lnTo>
                      <a:pt x="39" y="57"/>
                    </a:lnTo>
                    <a:lnTo>
                      <a:pt x="39" y="54"/>
                    </a:lnTo>
                    <a:lnTo>
                      <a:pt x="35" y="51"/>
                    </a:lnTo>
                    <a:lnTo>
                      <a:pt x="30" y="50"/>
                    </a:lnTo>
                    <a:lnTo>
                      <a:pt x="23" y="47"/>
                    </a:lnTo>
                    <a:lnTo>
                      <a:pt x="16" y="43"/>
                    </a:lnTo>
                    <a:lnTo>
                      <a:pt x="12" y="36"/>
                    </a:lnTo>
                    <a:lnTo>
                      <a:pt x="14" y="29"/>
                    </a:lnTo>
                    <a:lnTo>
                      <a:pt x="19" y="22"/>
                    </a:lnTo>
                    <a:lnTo>
                      <a:pt x="29" y="14"/>
                    </a:lnTo>
                    <a:lnTo>
                      <a:pt x="35" y="11"/>
                    </a:lnTo>
                    <a:lnTo>
                      <a:pt x="41" y="10"/>
                    </a:lnTo>
                    <a:lnTo>
                      <a:pt x="45" y="8"/>
                    </a:lnTo>
                    <a:lnTo>
                      <a:pt x="46" y="5"/>
                    </a:lnTo>
                    <a:lnTo>
                      <a:pt x="43" y="2"/>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85" name="Freeform 203"/>
              <p:cNvSpPr>
                <a:spLocks/>
              </p:cNvSpPr>
              <p:nvPr/>
            </p:nvSpPr>
            <p:spPr bwMode="auto">
              <a:xfrm>
                <a:off x="1081" y="3046"/>
                <a:ext cx="68" cy="43"/>
              </a:xfrm>
              <a:custGeom>
                <a:avLst/>
                <a:gdLst>
                  <a:gd name="T0" fmla="*/ 46 w 68"/>
                  <a:gd name="T1" fmla="*/ 37 h 43"/>
                  <a:gd name="T2" fmla="*/ 46 w 68"/>
                  <a:gd name="T3" fmla="*/ 29 h 43"/>
                  <a:gd name="T4" fmla="*/ 51 w 68"/>
                  <a:gd name="T5" fmla="*/ 21 h 43"/>
                  <a:gd name="T6" fmla="*/ 58 w 68"/>
                  <a:gd name="T7" fmla="*/ 13 h 43"/>
                  <a:gd name="T8" fmla="*/ 68 w 68"/>
                  <a:gd name="T9" fmla="*/ 8 h 43"/>
                  <a:gd name="T10" fmla="*/ 65 w 68"/>
                  <a:gd name="T11" fmla="*/ 5 h 43"/>
                  <a:gd name="T12" fmla="*/ 61 w 68"/>
                  <a:gd name="T13" fmla="*/ 3 h 43"/>
                  <a:gd name="T14" fmla="*/ 49 w 68"/>
                  <a:gd name="T15" fmla="*/ 0 h 43"/>
                  <a:gd name="T16" fmla="*/ 38 w 68"/>
                  <a:gd name="T17" fmla="*/ 0 h 43"/>
                  <a:gd name="T18" fmla="*/ 28 w 68"/>
                  <a:gd name="T19" fmla="*/ 2 h 43"/>
                  <a:gd name="T20" fmla="*/ 26 w 68"/>
                  <a:gd name="T21" fmla="*/ 3 h 43"/>
                  <a:gd name="T22" fmla="*/ 20 w 68"/>
                  <a:gd name="T23" fmla="*/ 4 h 43"/>
                  <a:gd name="T24" fmla="*/ 9 w 68"/>
                  <a:gd name="T25" fmla="*/ 8 h 43"/>
                  <a:gd name="T26" fmla="*/ 5 w 68"/>
                  <a:gd name="T27" fmla="*/ 11 h 43"/>
                  <a:gd name="T28" fmla="*/ 1 w 68"/>
                  <a:gd name="T29" fmla="*/ 14 h 43"/>
                  <a:gd name="T30" fmla="*/ 0 w 68"/>
                  <a:gd name="T31" fmla="*/ 19 h 43"/>
                  <a:gd name="T32" fmla="*/ 0 w 68"/>
                  <a:gd name="T33" fmla="*/ 25 h 43"/>
                  <a:gd name="T34" fmla="*/ 5 w 68"/>
                  <a:gd name="T35" fmla="*/ 35 h 43"/>
                  <a:gd name="T36" fmla="*/ 11 w 68"/>
                  <a:gd name="T37" fmla="*/ 38 h 43"/>
                  <a:gd name="T38" fmla="*/ 16 w 68"/>
                  <a:gd name="T39" fmla="*/ 42 h 43"/>
                  <a:gd name="T40" fmla="*/ 22 w 68"/>
                  <a:gd name="T41" fmla="*/ 43 h 43"/>
                  <a:gd name="T42" fmla="*/ 30 w 68"/>
                  <a:gd name="T43" fmla="*/ 42 h 43"/>
                  <a:gd name="T44" fmla="*/ 38 w 68"/>
                  <a:gd name="T45" fmla="*/ 41 h 43"/>
                  <a:gd name="T46" fmla="*/ 46 w 68"/>
                  <a:gd name="T47" fmla="*/ 37 h 43"/>
                  <a:gd name="T48" fmla="*/ 46 w 68"/>
                  <a:gd name="T49" fmla="*/ 37 h 4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 h="43">
                    <a:moveTo>
                      <a:pt x="46" y="37"/>
                    </a:moveTo>
                    <a:lnTo>
                      <a:pt x="46" y="29"/>
                    </a:lnTo>
                    <a:lnTo>
                      <a:pt x="51" y="21"/>
                    </a:lnTo>
                    <a:lnTo>
                      <a:pt x="58" y="13"/>
                    </a:lnTo>
                    <a:lnTo>
                      <a:pt x="68" y="8"/>
                    </a:lnTo>
                    <a:lnTo>
                      <a:pt x="65" y="5"/>
                    </a:lnTo>
                    <a:lnTo>
                      <a:pt x="61" y="3"/>
                    </a:lnTo>
                    <a:lnTo>
                      <a:pt x="49" y="0"/>
                    </a:lnTo>
                    <a:lnTo>
                      <a:pt x="38" y="0"/>
                    </a:lnTo>
                    <a:lnTo>
                      <a:pt x="28" y="2"/>
                    </a:lnTo>
                    <a:lnTo>
                      <a:pt x="26" y="3"/>
                    </a:lnTo>
                    <a:lnTo>
                      <a:pt x="20" y="4"/>
                    </a:lnTo>
                    <a:lnTo>
                      <a:pt x="9" y="8"/>
                    </a:lnTo>
                    <a:lnTo>
                      <a:pt x="5" y="11"/>
                    </a:lnTo>
                    <a:lnTo>
                      <a:pt x="1" y="14"/>
                    </a:lnTo>
                    <a:lnTo>
                      <a:pt x="0" y="19"/>
                    </a:lnTo>
                    <a:lnTo>
                      <a:pt x="0" y="25"/>
                    </a:lnTo>
                    <a:lnTo>
                      <a:pt x="5" y="35"/>
                    </a:lnTo>
                    <a:lnTo>
                      <a:pt x="11" y="38"/>
                    </a:lnTo>
                    <a:lnTo>
                      <a:pt x="16" y="42"/>
                    </a:lnTo>
                    <a:lnTo>
                      <a:pt x="22" y="43"/>
                    </a:lnTo>
                    <a:lnTo>
                      <a:pt x="30" y="42"/>
                    </a:lnTo>
                    <a:lnTo>
                      <a:pt x="38" y="41"/>
                    </a:lnTo>
                    <a:lnTo>
                      <a:pt x="46" y="37"/>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86" name="Freeform 204"/>
              <p:cNvSpPr>
                <a:spLocks/>
              </p:cNvSpPr>
              <p:nvPr/>
            </p:nvSpPr>
            <p:spPr bwMode="auto">
              <a:xfrm>
                <a:off x="1163" y="3037"/>
                <a:ext cx="69" cy="41"/>
              </a:xfrm>
              <a:custGeom>
                <a:avLst/>
                <a:gdLst>
                  <a:gd name="T0" fmla="*/ 0 w 69"/>
                  <a:gd name="T1" fmla="*/ 15 h 41"/>
                  <a:gd name="T2" fmla="*/ 7 w 69"/>
                  <a:gd name="T3" fmla="*/ 8 h 41"/>
                  <a:gd name="T4" fmla="*/ 15 w 69"/>
                  <a:gd name="T5" fmla="*/ 4 h 41"/>
                  <a:gd name="T6" fmla="*/ 23 w 69"/>
                  <a:gd name="T7" fmla="*/ 1 h 41"/>
                  <a:gd name="T8" fmla="*/ 33 w 69"/>
                  <a:gd name="T9" fmla="*/ 0 h 41"/>
                  <a:gd name="T10" fmla="*/ 44 w 69"/>
                  <a:gd name="T11" fmla="*/ 0 h 41"/>
                  <a:gd name="T12" fmla="*/ 56 w 69"/>
                  <a:gd name="T13" fmla="*/ 1 h 41"/>
                  <a:gd name="T14" fmla="*/ 61 w 69"/>
                  <a:gd name="T15" fmla="*/ 3 h 41"/>
                  <a:gd name="T16" fmla="*/ 67 w 69"/>
                  <a:gd name="T17" fmla="*/ 6 h 41"/>
                  <a:gd name="T18" fmla="*/ 68 w 69"/>
                  <a:gd name="T19" fmla="*/ 12 h 41"/>
                  <a:gd name="T20" fmla="*/ 69 w 69"/>
                  <a:gd name="T21" fmla="*/ 18 h 41"/>
                  <a:gd name="T22" fmla="*/ 68 w 69"/>
                  <a:gd name="T23" fmla="*/ 25 h 41"/>
                  <a:gd name="T24" fmla="*/ 67 w 69"/>
                  <a:gd name="T25" fmla="*/ 31 h 41"/>
                  <a:gd name="T26" fmla="*/ 63 w 69"/>
                  <a:gd name="T27" fmla="*/ 35 h 41"/>
                  <a:gd name="T28" fmla="*/ 59 w 69"/>
                  <a:gd name="T29" fmla="*/ 37 h 41"/>
                  <a:gd name="T30" fmla="*/ 49 w 69"/>
                  <a:gd name="T31" fmla="*/ 40 h 41"/>
                  <a:gd name="T32" fmla="*/ 41 w 69"/>
                  <a:gd name="T33" fmla="*/ 41 h 41"/>
                  <a:gd name="T34" fmla="*/ 37 w 69"/>
                  <a:gd name="T35" fmla="*/ 41 h 41"/>
                  <a:gd name="T36" fmla="*/ 30 w 69"/>
                  <a:gd name="T37" fmla="*/ 40 h 41"/>
                  <a:gd name="T38" fmla="*/ 15 w 69"/>
                  <a:gd name="T39" fmla="*/ 37 h 41"/>
                  <a:gd name="T40" fmla="*/ 8 w 69"/>
                  <a:gd name="T41" fmla="*/ 33 h 41"/>
                  <a:gd name="T42" fmla="*/ 3 w 69"/>
                  <a:gd name="T43" fmla="*/ 28 h 41"/>
                  <a:gd name="T44" fmla="*/ 0 w 69"/>
                  <a:gd name="T45" fmla="*/ 22 h 41"/>
                  <a:gd name="T46" fmla="*/ 0 w 69"/>
                  <a:gd name="T47" fmla="*/ 15 h 41"/>
                  <a:gd name="T48" fmla="*/ 0 w 69"/>
                  <a:gd name="T49" fmla="*/ 15 h 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9" h="41">
                    <a:moveTo>
                      <a:pt x="0" y="15"/>
                    </a:moveTo>
                    <a:lnTo>
                      <a:pt x="7" y="8"/>
                    </a:lnTo>
                    <a:lnTo>
                      <a:pt x="15" y="4"/>
                    </a:lnTo>
                    <a:lnTo>
                      <a:pt x="23" y="1"/>
                    </a:lnTo>
                    <a:lnTo>
                      <a:pt x="33" y="0"/>
                    </a:lnTo>
                    <a:lnTo>
                      <a:pt x="44" y="0"/>
                    </a:lnTo>
                    <a:lnTo>
                      <a:pt x="56" y="1"/>
                    </a:lnTo>
                    <a:lnTo>
                      <a:pt x="61" y="3"/>
                    </a:lnTo>
                    <a:lnTo>
                      <a:pt x="67" y="6"/>
                    </a:lnTo>
                    <a:lnTo>
                      <a:pt x="68" y="12"/>
                    </a:lnTo>
                    <a:lnTo>
                      <a:pt x="69" y="18"/>
                    </a:lnTo>
                    <a:lnTo>
                      <a:pt x="68" y="25"/>
                    </a:lnTo>
                    <a:lnTo>
                      <a:pt x="67" y="31"/>
                    </a:lnTo>
                    <a:lnTo>
                      <a:pt x="63" y="35"/>
                    </a:lnTo>
                    <a:lnTo>
                      <a:pt x="59" y="37"/>
                    </a:lnTo>
                    <a:lnTo>
                      <a:pt x="49" y="40"/>
                    </a:lnTo>
                    <a:lnTo>
                      <a:pt x="41" y="41"/>
                    </a:lnTo>
                    <a:lnTo>
                      <a:pt x="37" y="41"/>
                    </a:lnTo>
                    <a:lnTo>
                      <a:pt x="30" y="40"/>
                    </a:lnTo>
                    <a:lnTo>
                      <a:pt x="15" y="37"/>
                    </a:lnTo>
                    <a:lnTo>
                      <a:pt x="8" y="33"/>
                    </a:lnTo>
                    <a:lnTo>
                      <a:pt x="3" y="28"/>
                    </a:lnTo>
                    <a:lnTo>
                      <a:pt x="0" y="22"/>
                    </a:lnTo>
                    <a:lnTo>
                      <a:pt x="0" y="15"/>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87" name="Line 205"/>
              <p:cNvSpPr>
                <a:spLocks noChangeShapeType="1"/>
              </p:cNvSpPr>
              <p:nvPr/>
            </p:nvSpPr>
            <p:spPr bwMode="auto">
              <a:xfrm flipV="1">
                <a:off x="1226" y="3035"/>
                <a:ext cx="27" cy="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88" name="Freeform 206"/>
              <p:cNvSpPr>
                <a:spLocks/>
              </p:cNvSpPr>
              <p:nvPr/>
            </p:nvSpPr>
            <p:spPr bwMode="auto">
              <a:xfrm>
                <a:off x="1169" y="3018"/>
                <a:ext cx="39" cy="13"/>
              </a:xfrm>
              <a:custGeom>
                <a:avLst/>
                <a:gdLst>
                  <a:gd name="T0" fmla="*/ 4 w 39"/>
                  <a:gd name="T1" fmla="*/ 3 h 13"/>
                  <a:gd name="T2" fmla="*/ 1 w 39"/>
                  <a:gd name="T3" fmla="*/ 5 h 13"/>
                  <a:gd name="T4" fmla="*/ 0 w 39"/>
                  <a:gd name="T5" fmla="*/ 8 h 13"/>
                  <a:gd name="T6" fmla="*/ 4 w 39"/>
                  <a:gd name="T7" fmla="*/ 12 h 13"/>
                  <a:gd name="T8" fmla="*/ 9 w 39"/>
                  <a:gd name="T9" fmla="*/ 13 h 13"/>
                  <a:gd name="T10" fmla="*/ 21 w 39"/>
                  <a:gd name="T11" fmla="*/ 10 h 13"/>
                  <a:gd name="T12" fmla="*/ 28 w 39"/>
                  <a:gd name="T13" fmla="*/ 9 h 13"/>
                  <a:gd name="T14" fmla="*/ 32 w 39"/>
                  <a:gd name="T15" fmla="*/ 10 h 13"/>
                  <a:gd name="T16" fmla="*/ 38 w 39"/>
                  <a:gd name="T17" fmla="*/ 9 h 13"/>
                  <a:gd name="T18" fmla="*/ 39 w 39"/>
                  <a:gd name="T19" fmla="*/ 6 h 13"/>
                  <a:gd name="T20" fmla="*/ 39 w 39"/>
                  <a:gd name="T21" fmla="*/ 2 h 13"/>
                  <a:gd name="T22" fmla="*/ 35 w 39"/>
                  <a:gd name="T23" fmla="*/ 0 h 13"/>
                  <a:gd name="T24" fmla="*/ 28 w 39"/>
                  <a:gd name="T25" fmla="*/ 0 h 13"/>
                  <a:gd name="T26" fmla="*/ 20 w 39"/>
                  <a:gd name="T27" fmla="*/ 0 h 13"/>
                  <a:gd name="T28" fmla="*/ 4 w 39"/>
                  <a:gd name="T29" fmla="*/ 3 h 13"/>
                  <a:gd name="T30" fmla="*/ 4 w 39"/>
                  <a:gd name="T31" fmla="*/ 3 h 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 h="13">
                    <a:moveTo>
                      <a:pt x="4" y="3"/>
                    </a:moveTo>
                    <a:lnTo>
                      <a:pt x="1" y="5"/>
                    </a:lnTo>
                    <a:lnTo>
                      <a:pt x="0" y="8"/>
                    </a:lnTo>
                    <a:lnTo>
                      <a:pt x="4" y="12"/>
                    </a:lnTo>
                    <a:lnTo>
                      <a:pt x="9" y="13"/>
                    </a:lnTo>
                    <a:lnTo>
                      <a:pt x="21" y="10"/>
                    </a:lnTo>
                    <a:lnTo>
                      <a:pt x="28" y="9"/>
                    </a:lnTo>
                    <a:lnTo>
                      <a:pt x="32" y="10"/>
                    </a:lnTo>
                    <a:lnTo>
                      <a:pt x="38" y="9"/>
                    </a:lnTo>
                    <a:lnTo>
                      <a:pt x="39" y="6"/>
                    </a:lnTo>
                    <a:lnTo>
                      <a:pt x="39" y="2"/>
                    </a:lnTo>
                    <a:lnTo>
                      <a:pt x="35" y="0"/>
                    </a:lnTo>
                    <a:lnTo>
                      <a:pt x="28" y="0"/>
                    </a:lnTo>
                    <a:lnTo>
                      <a:pt x="20" y="0"/>
                    </a:lnTo>
                    <a:lnTo>
                      <a:pt x="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89" name="Freeform 207"/>
              <p:cNvSpPr>
                <a:spLocks/>
              </p:cNvSpPr>
              <p:nvPr/>
            </p:nvSpPr>
            <p:spPr bwMode="auto">
              <a:xfrm>
                <a:off x="1081" y="3025"/>
                <a:ext cx="40" cy="17"/>
              </a:xfrm>
              <a:custGeom>
                <a:avLst/>
                <a:gdLst>
                  <a:gd name="T0" fmla="*/ 34 w 40"/>
                  <a:gd name="T1" fmla="*/ 0 h 17"/>
                  <a:gd name="T2" fmla="*/ 27 w 40"/>
                  <a:gd name="T3" fmla="*/ 1 h 17"/>
                  <a:gd name="T4" fmla="*/ 19 w 40"/>
                  <a:gd name="T5" fmla="*/ 3 h 17"/>
                  <a:gd name="T6" fmla="*/ 9 w 40"/>
                  <a:gd name="T7" fmla="*/ 6 h 17"/>
                  <a:gd name="T8" fmla="*/ 3 w 40"/>
                  <a:gd name="T9" fmla="*/ 8 h 17"/>
                  <a:gd name="T10" fmla="*/ 0 w 40"/>
                  <a:gd name="T11" fmla="*/ 11 h 17"/>
                  <a:gd name="T12" fmla="*/ 0 w 40"/>
                  <a:gd name="T13" fmla="*/ 15 h 17"/>
                  <a:gd name="T14" fmla="*/ 4 w 40"/>
                  <a:gd name="T15" fmla="*/ 17 h 17"/>
                  <a:gd name="T16" fmla="*/ 9 w 40"/>
                  <a:gd name="T17" fmla="*/ 17 h 17"/>
                  <a:gd name="T18" fmla="*/ 15 w 40"/>
                  <a:gd name="T19" fmla="*/ 15 h 17"/>
                  <a:gd name="T20" fmla="*/ 22 w 40"/>
                  <a:gd name="T21" fmla="*/ 13 h 17"/>
                  <a:gd name="T22" fmla="*/ 30 w 40"/>
                  <a:gd name="T23" fmla="*/ 12 h 17"/>
                  <a:gd name="T24" fmla="*/ 35 w 40"/>
                  <a:gd name="T25" fmla="*/ 11 h 17"/>
                  <a:gd name="T26" fmla="*/ 39 w 40"/>
                  <a:gd name="T27" fmla="*/ 9 h 17"/>
                  <a:gd name="T28" fmla="*/ 40 w 40"/>
                  <a:gd name="T29" fmla="*/ 6 h 17"/>
                  <a:gd name="T30" fmla="*/ 39 w 40"/>
                  <a:gd name="T31" fmla="*/ 1 h 17"/>
                  <a:gd name="T32" fmla="*/ 34 w 40"/>
                  <a:gd name="T33" fmla="*/ 0 h 17"/>
                  <a:gd name="T34" fmla="*/ 34 w 40"/>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 h="17">
                    <a:moveTo>
                      <a:pt x="34" y="0"/>
                    </a:moveTo>
                    <a:lnTo>
                      <a:pt x="27" y="1"/>
                    </a:lnTo>
                    <a:lnTo>
                      <a:pt x="19" y="3"/>
                    </a:lnTo>
                    <a:lnTo>
                      <a:pt x="9" y="6"/>
                    </a:lnTo>
                    <a:lnTo>
                      <a:pt x="3" y="8"/>
                    </a:lnTo>
                    <a:lnTo>
                      <a:pt x="0" y="11"/>
                    </a:lnTo>
                    <a:lnTo>
                      <a:pt x="0" y="15"/>
                    </a:lnTo>
                    <a:lnTo>
                      <a:pt x="4" y="17"/>
                    </a:lnTo>
                    <a:lnTo>
                      <a:pt x="9" y="17"/>
                    </a:lnTo>
                    <a:lnTo>
                      <a:pt x="15" y="15"/>
                    </a:lnTo>
                    <a:lnTo>
                      <a:pt x="22" y="13"/>
                    </a:lnTo>
                    <a:lnTo>
                      <a:pt x="30" y="12"/>
                    </a:lnTo>
                    <a:lnTo>
                      <a:pt x="35" y="11"/>
                    </a:lnTo>
                    <a:lnTo>
                      <a:pt x="39" y="9"/>
                    </a:lnTo>
                    <a:lnTo>
                      <a:pt x="40" y="6"/>
                    </a:lnTo>
                    <a:lnTo>
                      <a:pt x="39" y="1"/>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90" name="Freeform 208"/>
              <p:cNvSpPr>
                <a:spLocks/>
              </p:cNvSpPr>
              <p:nvPr/>
            </p:nvSpPr>
            <p:spPr bwMode="auto">
              <a:xfrm>
                <a:off x="1086" y="2947"/>
                <a:ext cx="206" cy="94"/>
              </a:xfrm>
              <a:custGeom>
                <a:avLst/>
                <a:gdLst>
                  <a:gd name="T0" fmla="*/ 11 w 206"/>
                  <a:gd name="T1" fmla="*/ 45 h 94"/>
                  <a:gd name="T2" fmla="*/ 19 w 206"/>
                  <a:gd name="T3" fmla="*/ 36 h 94"/>
                  <a:gd name="T4" fmla="*/ 37 w 206"/>
                  <a:gd name="T5" fmla="*/ 38 h 94"/>
                  <a:gd name="T6" fmla="*/ 57 w 206"/>
                  <a:gd name="T7" fmla="*/ 37 h 94"/>
                  <a:gd name="T8" fmla="*/ 79 w 206"/>
                  <a:gd name="T9" fmla="*/ 36 h 94"/>
                  <a:gd name="T10" fmla="*/ 98 w 206"/>
                  <a:gd name="T11" fmla="*/ 34 h 94"/>
                  <a:gd name="T12" fmla="*/ 106 w 206"/>
                  <a:gd name="T13" fmla="*/ 34 h 94"/>
                  <a:gd name="T14" fmla="*/ 113 w 206"/>
                  <a:gd name="T15" fmla="*/ 33 h 94"/>
                  <a:gd name="T16" fmla="*/ 122 w 206"/>
                  <a:gd name="T17" fmla="*/ 34 h 94"/>
                  <a:gd name="T18" fmla="*/ 127 w 206"/>
                  <a:gd name="T19" fmla="*/ 38 h 94"/>
                  <a:gd name="T20" fmla="*/ 129 w 206"/>
                  <a:gd name="T21" fmla="*/ 41 h 94"/>
                  <a:gd name="T22" fmla="*/ 130 w 206"/>
                  <a:gd name="T23" fmla="*/ 47 h 94"/>
                  <a:gd name="T24" fmla="*/ 134 w 206"/>
                  <a:gd name="T25" fmla="*/ 56 h 94"/>
                  <a:gd name="T26" fmla="*/ 138 w 206"/>
                  <a:gd name="T27" fmla="*/ 64 h 94"/>
                  <a:gd name="T28" fmla="*/ 145 w 206"/>
                  <a:gd name="T29" fmla="*/ 69 h 94"/>
                  <a:gd name="T30" fmla="*/ 153 w 206"/>
                  <a:gd name="T31" fmla="*/ 72 h 94"/>
                  <a:gd name="T32" fmla="*/ 157 w 206"/>
                  <a:gd name="T33" fmla="*/ 76 h 94"/>
                  <a:gd name="T34" fmla="*/ 160 w 206"/>
                  <a:gd name="T35" fmla="*/ 83 h 94"/>
                  <a:gd name="T36" fmla="*/ 161 w 206"/>
                  <a:gd name="T37" fmla="*/ 89 h 94"/>
                  <a:gd name="T38" fmla="*/ 163 w 206"/>
                  <a:gd name="T39" fmla="*/ 92 h 94"/>
                  <a:gd name="T40" fmla="*/ 164 w 206"/>
                  <a:gd name="T41" fmla="*/ 94 h 94"/>
                  <a:gd name="T42" fmla="*/ 165 w 206"/>
                  <a:gd name="T43" fmla="*/ 94 h 94"/>
                  <a:gd name="T44" fmla="*/ 167 w 206"/>
                  <a:gd name="T45" fmla="*/ 94 h 94"/>
                  <a:gd name="T46" fmla="*/ 169 w 206"/>
                  <a:gd name="T47" fmla="*/ 91 h 94"/>
                  <a:gd name="T48" fmla="*/ 172 w 206"/>
                  <a:gd name="T49" fmla="*/ 89 h 94"/>
                  <a:gd name="T50" fmla="*/ 177 w 206"/>
                  <a:gd name="T51" fmla="*/ 88 h 94"/>
                  <a:gd name="T52" fmla="*/ 184 w 206"/>
                  <a:gd name="T53" fmla="*/ 87 h 94"/>
                  <a:gd name="T54" fmla="*/ 194 w 206"/>
                  <a:gd name="T55" fmla="*/ 87 h 94"/>
                  <a:gd name="T56" fmla="*/ 198 w 206"/>
                  <a:gd name="T57" fmla="*/ 87 h 94"/>
                  <a:gd name="T58" fmla="*/ 200 w 206"/>
                  <a:gd name="T59" fmla="*/ 85 h 94"/>
                  <a:gd name="T60" fmla="*/ 203 w 206"/>
                  <a:gd name="T61" fmla="*/ 81 h 94"/>
                  <a:gd name="T62" fmla="*/ 204 w 206"/>
                  <a:gd name="T63" fmla="*/ 77 h 94"/>
                  <a:gd name="T64" fmla="*/ 204 w 206"/>
                  <a:gd name="T65" fmla="*/ 74 h 94"/>
                  <a:gd name="T66" fmla="*/ 206 w 206"/>
                  <a:gd name="T67" fmla="*/ 70 h 94"/>
                  <a:gd name="T68" fmla="*/ 206 w 206"/>
                  <a:gd name="T69" fmla="*/ 58 h 94"/>
                  <a:gd name="T70" fmla="*/ 206 w 206"/>
                  <a:gd name="T71" fmla="*/ 43 h 94"/>
                  <a:gd name="T72" fmla="*/ 204 w 206"/>
                  <a:gd name="T73" fmla="*/ 30 h 94"/>
                  <a:gd name="T74" fmla="*/ 199 w 206"/>
                  <a:gd name="T75" fmla="*/ 17 h 94"/>
                  <a:gd name="T76" fmla="*/ 188 w 206"/>
                  <a:gd name="T77" fmla="*/ 9 h 94"/>
                  <a:gd name="T78" fmla="*/ 175 w 206"/>
                  <a:gd name="T79" fmla="*/ 3 h 94"/>
                  <a:gd name="T80" fmla="*/ 160 w 206"/>
                  <a:gd name="T81" fmla="*/ 1 h 94"/>
                  <a:gd name="T82" fmla="*/ 144 w 206"/>
                  <a:gd name="T83" fmla="*/ 0 h 94"/>
                  <a:gd name="T84" fmla="*/ 126 w 206"/>
                  <a:gd name="T85" fmla="*/ 0 h 94"/>
                  <a:gd name="T86" fmla="*/ 88 w 206"/>
                  <a:gd name="T87" fmla="*/ 2 h 94"/>
                  <a:gd name="T88" fmla="*/ 69 w 206"/>
                  <a:gd name="T89" fmla="*/ 4 h 94"/>
                  <a:gd name="T90" fmla="*/ 52 w 206"/>
                  <a:gd name="T91" fmla="*/ 7 h 94"/>
                  <a:gd name="T92" fmla="*/ 37 w 206"/>
                  <a:gd name="T93" fmla="*/ 10 h 94"/>
                  <a:gd name="T94" fmla="*/ 25 w 206"/>
                  <a:gd name="T95" fmla="*/ 13 h 94"/>
                  <a:gd name="T96" fmla="*/ 15 w 206"/>
                  <a:gd name="T97" fmla="*/ 17 h 94"/>
                  <a:gd name="T98" fmla="*/ 8 w 206"/>
                  <a:gd name="T99" fmla="*/ 20 h 94"/>
                  <a:gd name="T100" fmla="*/ 3 w 206"/>
                  <a:gd name="T101" fmla="*/ 24 h 94"/>
                  <a:gd name="T102" fmla="*/ 0 w 206"/>
                  <a:gd name="T103" fmla="*/ 29 h 94"/>
                  <a:gd name="T104" fmla="*/ 0 w 206"/>
                  <a:gd name="T105" fmla="*/ 34 h 94"/>
                  <a:gd name="T106" fmla="*/ 2 w 206"/>
                  <a:gd name="T107" fmla="*/ 38 h 94"/>
                  <a:gd name="T108" fmla="*/ 6 w 206"/>
                  <a:gd name="T109" fmla="*/ 41 h 94"/>
                  <a:gd name="T110" fmla="*/ 11 w 206"/>
                  <a:gd name="T111" fmla="*/ 45 h 94"/>
                  <a:gd name="T112" fmla="*/ 11 w 206"/>
                  <a:gd name="T113" fmla="*/ 45 h 9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06" h="94">
                    <a:moveTo>
                      <a:pt x="11" y="45"/>
                    </a:moveTo>
                    <a:lnTo>
                      <a:pt x="19" y="36"/>
                    </a:lnTo>
                    <a:lnTo>
                      <a:pt x="37" y="38"/>
                    </a:lnTo>
                    <a:lnTo>
                      <a:pt x="57" y="37"/>
                    </a:lnTo>
                    <a:lnTo>
                      <a:pt x="79" y="36"/>
                    </a:lnTo>
                    <a:lnTo>
                      <a:pt x="98" y="34"/>
                    </a:lnTo>
                    <a:lnTo>
                      <a:pt x="106" y="34"/>
                    </a:lnTo>
                    <a:lnTo>
                      <a:pt x="113" y="33"/>
                    </a:lnTo>
                    <a:lnTo>
                      <a:pt x="122" y="34"/>
                    </a:lnTo>
                    <a:lnTo>
                      <a:pt x="127" y="38"/>
                    </a:lnTo>
                    <a:lnTo>
                      <a:pt x="129" y="41"/>
                    </a:lnTo>
                    <a:lnTo>
                      <a:pt x="130" y="47"/>
                    </a:lnTo>
                    <a:lnTo>
                      <a:pt x="134" y="56"/>
                    </a:lnTo>
                    <a:lnTo>
                      <a:pt x="138" y="64"/>
                    </a:lnTo>
                    <a:lnTo>
                      <a:pt x="145" y="69"/>
                    </a:lnTo>
                    <a:lnTo>
                      <a:pt x="153" y="72"/>
                    </a:lnTo>
                    <a:lnTo>
                      <a:pt x="157" y="76"/>
                    </a:lnTo>
                    <a:lnTo>
                      <a:pt x="160" y="83"/>
                    </a:lnTo>
                    <a:lnTo>
                      <a:pt x="161" y="89"/>
                    </a:lnTo>
                    <a:lnTo>
                      <a:pt x="163" y="92"/>
                    </a:lnTo>
                    <a:lnTo>
                      <a:pt x="164" y="94"/>
                    </a:lnTo>
                    <a:lnTo>
                      <a:pt x="165" y="94"/>
                    </a:lnTo>
                    <a:lnTo>
                      <a:pt x="167" y="94"/>
                    </a:lnTo>
                    <a:lnTo>
                      <a:pt x="169" y="91"/>
                    </a:lnTo>
                    <a:lnTo>
                      <a:pt x="172" y="89"/>
                    </a:lnTo>
                    <a:lnTo>
                      <a:pt x="177" y="88"/>
                    </a:lnTo>
                    <a:lnTo>
                      <a:pt x="184" y="87"/>
                    </a:lnTo>
                    <a:lnTo>
                      <a:pt x="194" y="87"/>
                    </a:lnTo>
                    <a:lnTo>
                      <a:pt x="198" y="87"/>
                    </a:lnTo>
                    <a:lnTo>
                      <a:pt x="200" y="85"/>
                    </a:lnTo>
                    <a:lnTo>
                      <a:pt x="203" y="81"/>
                    </a:lnTo>
                    <a:lnTo>
                      <a:pt x="204" y="77"/>
                    </a:lnTo>
                    <a:lnTo>
                      <a:pt x="204" y="74"/>
                    </a:lnTo>
                    <a:lnTo>
                      <a:pt x="206" y="70"/>
                    </a:lnTo>
                    <a:lnTo>
                      <a:pt x="206" y="58"/>
                    </a:lnTo>
                    <a:lnTo>
                      <a:pt x="206" y="43"/>
                    </a:lnTo>
                    <a:lnTo>
                      <a:pt x="204" y="30"/>
                    </a:lnTo>
                    <a:lnTo>
                      <a:pt x="199" y="17"/>
                    </a:lnTo>
                    <a:lnTo>
                      <a:pt x="188" y="9"/>
                    </a:lnTo>
                    <a:lnTo>
                      <a:pt x="175" y="3"/>
                    </a:lnTo>
                    <a:lnTo>
                      <a:pt x="160" y="1"/>
                    </a:lnTo>
                    <a:lnTo>
                      <a:pt x="144" y="0"/>
                    </a:lnTo>
                    <a:lnTo>
                      <a:pt x="126" y="0"/>
                    </a:lnTo>
                    <a:lnTo>
                      <a:pt x="88" y="2"/>
                    </a:lnTo>
                    <a:lnTo>
                      <a:pt x="69" y="4"/>
                    </a:lnTo>
                    <a:lnTo>
                      <a:pt x="52" y="7"/>
                    </a:lnTo>
                    <a:lnTo>
                      <a:pt x="37" y="10"/>
                    </a:lnTo>
                    <a:lnTo>
                      <a:pt x="25" y="13"/>
                    </a:lnTo>
                    <a:lnTo>
                      <a:pt x="15" y="17"/>
                    </a:lnTo>
                    <a:lnTo>
                      <a:pt x="8" y="20"/>
                    </a:lnTo>
                    <a:lnTo>
                      <a:pt x="3" y="24"/>
                    </a:lnTo>
                    <a:lnTo>
                      <a:pt x="0" y="29"/>
                    </a:lnTo>
                    <a:lnTo>
                      <a:pt x="0" y="34"/>
                    </a:lnTo>
                    <a:lnTo>
                      <a:pt x="2" y="38"/>
                    </a:lnTo>
                    <a:lnTo>
                      <a:pt x="6" y="41"/>
                    </a:lnTo>
                    <a:lnTo>
                      <a:pt x="11" y="45"/>
                    </a:lnTo>
                    <a:close/>
                  </a:path>
                </a:pathLst>
              </a:custGeom>
              <a:solidFill>
                <a:srgbClr val="000000"/>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91" name="Freeform 209"/>
              <p:cNvSpPr>
                <a:spLocks/>
              </p:cNvSpPr>
              <p:nvPr/>
            </p:nvSpPr>
            <p:spPr bwMode="auto">
              <a:xfrm>
                <a:off x="1189" y="3051"/>
                <a:ext cx="15" cy="11"/>
              </a:xfrm>
              <a:custGeom>
                <a:avLst/>
                <a:gdLst>
                  <a:gd name="T0" fmla="*/ 15 w 15"/>
                  <a:gd name="T1" fmla="*/ 6 h 11"/>
                  <a:gd name="T2" fmla="*/ 12 w 15"/>
                  <a:gd name="T3" fmla="*/ 10 h 11"/>
                  <a:gd name="T4" fmla="*/ 7 w 15"/>
                  <a:gd name="T5" fmla="*/ 11 h 11"/>
                  <a:gd name="T6" fmla="*/ 1 w 15"/>
                  <a:gd name="T7" fmla="*/ 10 h 11"/>
                  <a:gd name="T8" fmla="*/ 0 w 15"/>
                  <a:gd name="T9" fmla="*/ 6 h 11"/>
                  <a:gd name="T10" fmla="*/ 1 w 15"/>
                  <a:gd name="T11" fmla="*/ 2 h 11"/>
                  <a:gd name="T12" fmla="*/ 7 w 15"/>
                  <a:gd name="T13" fmla="*/ 0 h 11"/>
                  <a:gd name="T14" fmla="*/ 12 w 15"/>
                  <a:gd name="T15" fmla="*/ 2 h 11"/>
                  <a:gd name="T16" fmla="*/ 15 w 15"/>
                  <a:gd name="T17" fmla="*/ 6 h 11"/>
                  <a:gd name="T18" fmla="*/ 15 w 15"/>
                  <a:gd name="T19" fmla="*/ 6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 h="11">
                    <a:moveTo>
                      <a:pt x="15" y="6"/>
                    </a:moveTo>
                    <a:lnTo>
                      <a:pt x="12" y="10"/>
                    </a:lnTo>
                    <a:lnTo>
                      <a:pt x="7" y="11"/>
                    </a:lnTo>
                    <a:lnTo>
                      <a:pt x="1" y="10"/>
                    </a:lnTo>
                    <a:lnTo>
                      <a:pt x="0" y="6"/>
                    </a:lnTo>
                    <a:lnTo>
                      <a:pt x="1" y="2"/>
                    </a:lnTo>
                    <a:lnTo>
                      <a:pt x="7" y="0"/>
                    </a:lnTo>
                    <a:lnTo>
                      <a:pt x="12" y="2"/>
                    </a:lnTo>
                    <a:lnTo>
                      <a:pt x="15"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92" name="Freeform 210"/>
              <p:cNvSpPr>
                <a:spLocks/>
              </p:cNvSpPr>
              <p:nvPr/>
            </p:nvSpPr>
            <p:spPr bwMode="auto">
              <a:xfrm>
                <a:off x="1107" y="3060"/>
                <a:ext cx="13" cy="12"/>
              </a:xfrm>
              <a:custGeom>
                <a:avLst/>
                <a:gdLst>
                  <a:gd name="T0" fmla="*/ 13 w 13"/>
                  <a:gd name="T1" fmla="*/ 5 h 12"/>
                  <a:gd name="T2" fmla="*/ 12 w 13"/>
                  <a:gd name="T3" fmla="*/ 10 h 12"/>
                  <a:gd name="T4" fmla="*/ 6 w 13"/>
                  <a:gd name="T5" fmla="*/ 12 h 12"/>
                  <a:gd name="T6" fmla="*/ 1 w 13"/>
                  <a:gd name="T7" fmla="*/ 10 h 12"/>
                  <a:gd name="T8" fmla="*/ 0 w 13"/>
                  <a:gd name="T9" fmla="*/ 5 h 12"/>
                  <a:gd name="T10" fmla="*/ 1 w 13"/>
                  <a:gd name="T11" fmla="*/ 2 h 12"/>
                  <a:gd name="T12" fmla="*/ 6 w 13"/>
                  <a:gd name="T13" fmla="*/ 0 h 12"/>
                  <a:gd name="T14" fmla="*/ 12 w 13"/>
                  <a:gd name="T15" fmla="*/ 2 h 12"/>
                  <a:gd name="T16" fmla="*/ 13 w 13"/>
                  <a:gd name="T17" fmla="*/ 5 h 12"/>
                  <a:gd name="T18" fmla="*/ 13 w 13"/>
                  <a:gd name="T19" fmla="*/ 5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 h="12">
                    <a:moveTo>
                      <a:pt x="13" y="5"/>
                    </a:moveTo>
                    <a:lnTo>
                      <a:pt x="12" y="10"/>
                    </a:lnTo>
                    <a:lnTo>
                      <a:pt x="6" y="12"/>
                    </a:lnTo>
                    <a:lnTo>
                      <a:pt x="1" y="10"/>
                    </a:lnTo>
                    <a:lnTo>
                      <a:pt x="0" y="5"/>
                    </a:lnTo>
                    <a:lnTo>
                      <a:pt x="1" y="2"/>
                    </a:lnTo>
                    <a:lnTo>
                      <a:pt x="6" y="0"/>
                    </a:lnTo>
                    <a:lnTo>
                      <a:pt x="12" y="2"/>
                    </a:lnTo>
                    <a:lnTo>
                      <a:pt x="1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93" name="Freeform 211"/>
              <p:cNvSpPr>
                <a:spLocks/>
              </p:cNvSpPr>
              <p:nvPr/>
            </p:nvSpPr>
            <p:spPr bwMode="auto">
              <a:xfrm>
                <a:off x="924" y="3188"/>
                <a:ext cx="87" cy="84"/>
              </a:xfrm>
              <a:custGeom>
                <a:avLst/>
                <a:gdLst>
                  <a:gd name="T0" fmla="*/ 34 w 87"/>
                  <a:gd name="T1" fmla="*/ 0 h 84"/>
                  <a:gd name="T2" fmla="*/ 47 w 87"/>
                  <a:gd name="T3" fmla="*/ 5 h 84"/>
                  <a:gd name="T4" fmla="*/ 62 w 87"/>
                  <a:gd name="T5" fmla="*/ 14 h 84"/>
                  <a:gd name="T6" fmla="*/ 76 w 87"/>
                  <a:gd name="T7" fmla="*/ 23 h 84"/>
                  <a:gd name="T8" fmla="*/ 87 w 87"/>
                  <a:gd name="T9" fmla="*/ 35 h 84"/>
                  <a:gd name="T10" fmla="*/ 84 w 87"/>
                  <a:gd name="T11" fmla="*/ 37 h 84"/>
                  <a:gd name="T12" fmla="*/ 83 w 87"/>
                  <a:gd name="T13" fmla="*/ 41 h 84"/>
                  <a:gd name="T14" fmla="*/ 80 w 87"/>
                  <a:gd name="T15" fmla="*/ 51 h 84"/>
                  <a:gd name="T16" fmla="*/ 76 w 87"/>
                  <a:gd name="T17" fmla="*/ 55 h 84"/>
                  <a:gd name="T18" fmla="*/ 72 w 87"/>
                  <a:gd name="T19" fmla="*/ 60 h 84"/>
                  <a:gd name="T20" fmla="*/ 66 w 87"/>
                  <a:gd name="T21" fmla="*/ 63 h 84"/>
                  <a:gd name="T22" fmla="*/ 58 w 87"/>
                  <a:gd name="T23" fmla="*/ 67 h 84"/>
                  <a:gd name="T24" fmla="*/ 56 w 87"/>
                  <a:gd name="T25" fmla="*/ 74 h 84"/>
                  <a:gd name="T26" fmla="*/ 47 w 87"/>
                  <a:gd name="T27" fmla="*/ 80 h 84"/>
                  <a:gd name="T28" fmla="*/ 38 w 87"/>
                  <a:gd name="T29" fmla="*/ 84 h 84"/>
                  <a:gd name="T30" fmla="*/ 30 w 87"/>
                  <a:gd name="T31" fmla="*/ 84 h 84"/>
                  <a:gd name="T32" fmla="*/ 23 w 87"/>
                  <a:gd name="T33" fmla="*/ 83 h 84"/>
                  <a:gd name="T34" fmla="*/ 20 w 87"/>
                  <a:gd name="T35" fmla="*/ 84 h 84"/>
                  <a:gd name="T36" fmla="*/ 15 w 87"/>
                  <a:gd name="T37" fmla="*/ 84 h 84"/>
                  <a:gd name="T38" fmla="*/ 5 w 87"/>
                  <a:gd name="T39" fmla="*/ 81 h 84"/>
                  <a:gd name="T40" fmla="*/ 1 w 87"/>
                  <a:gd name="T41" fmla="*/ 78 h 84"/>
                  <a:gd name="T42" fmla="*/ 0 w 87"/>
                  <a:gd name="T43" fmla="*/ 74 h 84"/>
                  <a:gd name="T44" fmla="*/ 0 w 87"/>
                  <a:gd name="T45" fmla="*/ 71 h 84"/>
                  <a:gd name="T46" fmla="*/ 4 w 87"/>
                  <a:gd name="T47" fmla="*/ 67 h 84"/>
                  <a:gd name="T48" fmla="*/ 10 w 87"/>
                  <a:gd name="T49" fmla="*/ 67 h 84"/>
                  <a:gd name="T50" fmla="*/ 16 w 87"/>
                  <a:gd name="T51" fmla="*/ 65 h 84"/>
                  <a:gd name="T52" fmla="*/ 23 w 87"/>
                  <a:gd name="T53" fmla="*/ 62 h 84"/>
                  <a:gd name="T54" fmla="*/ 26 w 87"/>
                  <a:gd name="T55" fmla="*/ 57 h 84"/>
                  <a:gd name="T56" fmla="*/ 18 w 87"/>
                  <a:gd name="T57" fmla="*/ 56 h 84"/>
                  <a:gd name="T58" fmla="*/ 10 w 87"/>
                  <a:gd name="T59" fmla="*/ 51 h 84"/>
                  <a:gd name="T60" fmla="*/ 3 w 87"/>
                  <a:gd name="T61" fmla="*/ 45 h 84"/>
                  <a:gd name="T62" fmla="*/ 1 w 87"/>
                  <a:gd name="T63" fmla="*/ 41 h 84"/>
                  <a:gd name="T64" fmla="*/ 1 w 87"/>
                  <a:gd name="T65" fmla="*/ 38 h 84"/>
                  <a:gd name="T66" fmla="*/ 3 w 87"/>
                  <a:gd name="T67" fmla="*/ 32 h 84"/>
                  <a:gd name="T68" fmla="*/ 7 w 87"/>
                  <a:gd name="T69" fmla="*/ 26 h 84"/>
                  <a:gd name="T70" fmla="*/ 18 w 87"/>
                  <a:gd name="T71" fmla="*/ 19 h 84"/>
                  <a:gd name="T72" fmla="*/ 27 w 87"/>
                  <a:gd name="T73" fmla="*/ 12 h 84"/>
                  <a:gd name="T74" fmla="*/ 31 w 87"/>
                  <a:gd name="T75" fmla="*/ 6 h 84"/>
                  <a:gd name="T76" fmla="*/ 34 w 87"/>
                  <a:gd name="T77" fmla="*/ 0 h 84"/>
                  <a:gd name="T78" fmla="*/ 34 w 87"/>
                  <a:gd name="T79" fmla="*/ 0 h 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7" h="84">
                    <a:moveTo>
                      <a:pt x="34" y="0"/>
                    </a:moveTo>
                    <a:lnTo>
                      <a:pt x="47" y="5"/>
                    </a:lnTo>
                    <a:lnTo>
                      <a:pt x="62" y="14"/>
                    </a:lnTo>
                    <a:lnTo>
                      <a:pt x="76" y="23"/>
                    </a:lnTo>
                    <a:lnTo>
                      <a:pt x="87" y="35"/>
                    </a:lnTo>
                    <a:lnTo>
                      <a:pt x="84" y="37"/>
                    </a:lnTo>
                    <a:lnTo>
                      <a:pt x="83" y="41"/>
                    </a:lnTo>
                    <a:lnTo>
                      <a:pt x="80" y="51"/>
                    </a:lnTo>
                    <a:lnTo>
                      <a:pt x="76" y="55"/>
                    </a:lnTo>
                    <a:lnTo>
                      <a:pt x="72" y="60"/>
                    </a:lnTo>
                    <a:lnTo>
                      <a:pt x="66" y="63"/>
                    </a:lnTo>
                    <a:lnTo>
                      <a:pt x="58" y="67"/>
                    </a:lnTo>
                    <a:lnTo>
                      <a:pt x="56" y="74"/>
                    </a:lnTo>
                    <a:lnTo>
                      <a:pt x="47" y="80"/>
                    </a:lnTo>
                    <a:lnTo>
                      <a:pt x="38" y="84"/>
                    </a:lnTo>
                    <a:lnTo>
                      <a:pt x="30" y="84"/>
                    </a:lnTo>
                    <a:lnTo>
                      <a:pt x="23" y="83"/>
                    </a:lnTo>
                    <a:lnTo>
                      <a:pt x="20" y="84"/>
                    </a:lnTo>
                    <a:lnTo>
                      <a:pt x="15" y="84"/>
                    </a:lnTo>
                    <a:lnTo>
                      <a:pt x="5" y="81"/>
                    </a:lnTo>
                    <a:lnTo>
                      <a:pt x="1" y="78"/>
                    </a:lnTo>
                    <a:lnTo>
                      <a:pt x="0" y="74"/>
                    </a:lnTo>
                    <a:lnTo>
                      <a:pt x="0" y="71"/>
                    </a:lnTo>
                    <a:lnTo>
                      <a:pt x="4" y="67"/>
                    </a:lnTo>
                    <a:lnTo>
                      <a:pt x="10" y="67"/>
                    </a:lnTo>
                    <a:lnTo>
                      <a:pt x="16" y="65"/>
                    </a:lnTo>
                    <a:lnTo>
                      <a:pt x="23" y="62"/>
                    </a:lnTo>
                    <a:lnTo>
                      <a:pt x="26" y="57"/>
                    </a:lnTo>
                    <a:lnTo>
                      <a:pt x="18" y="56"/>
                    </a:lnTo>
                    <a:lnTo>
                      <a:pt x="10" y="51"/>
                    </a:lnTo>
                    <a:lnTo>
                      <a:pt x="3" y="45"/>
                    </a:lnTo>
                    <a:lnTo>
                      <a:pt x="1" y="41"/>
                    </a:lnTo>
                    <a:lnTo>
                      <a:pt x="1" y="38"/>
                    </a:lnTo>
                    <a:lnTo>
                      <a:pt x="3" y="32"/>
                    </a:lnTo>
                    <a:lnTo>
                      <a:pt x="7" y="26"/>
                    </a:lnTo>
                    <a:lnTo>
                      <a:pt x="18" y="19"/>
                    </a:lnTo>
                    <a:lnTo>
                      <a:pt x="27" y="12"/>
                    </a:lnTo>
                    <a:lnTo>
                      <a:pt x="31" y="6"/>
                    </a:lnTo>
                    <a:lnTo>
                      <a:pt x="34" y="0"/>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94" name="Freeform 212"/>
              <p:cNvSpPr>
                <a:spLocks/>
              </p:cNvSpPr>
              <p:nvPr/>
            </p:nvSpPr>
            <p:spPr bwMode="auto">
              <a:xfrm>
                <a:off x="962" y="3227"/>
                <a:ext cx="20" cy="28"/>
              </a:xfrm>
              <a:custGeom>
                <a:avLst/>
                <a:gdLst>
                  <a:gd name="T0" fmla="*/ 12 w 20"/>
                  <a:gd name="T1" fmla="*/ 0 h 28"/>
                  <a:gd name="T2" fmla="*/ 7 w 20"/>
                  <a:gd name="T3" fmla="*/ 1 h 28"/>
                  <a:gd name="T4" fmla="*/ 3 w 20"/>
                  <a:gd name="T5" fmla="*/ 3 h 28"/>
                  <a:gd name="T6" fmla="*/ 0 w 20"/>
                  <a:gd name="T7" fmla="*/ 7 h 28"/>
                  <a:gd name="T8" fmla="*/ 1 w 20"/>
                  <a:gd name="T9" fmla="*/ 14 h 28"/>
                  <a:gd name="T10" fmla="*/ 4 w 20"/>
                  <a:gd name="T11" fmla="*/ 16 h 28"/>
                  <a:gd name="T12" fmla="*/ 7 w 20"/>
                  <a:gd name="T13" fmla="*/ 18 h 28"/>
                  <a:gd name="T14" fmla="*/ 12 w 20"/>
                  <a:gd name="T15" fmla="*/ 20 h 28"/>
                  <a:gd name="T16" fmla="*/ 18 w 20"/>
                  <a:gd name="T17" fmla="*/ 22 h 28"/>
                  <a:gd name="T18" fmla="*/ 19 w 20"/>
                  <a:gd name="T19" fmla="*/ 24 h 28"/>
                  <a:gd name="T20" fmla="*/ 20 w 20"/>
                  <a:gd name="T21" fmla="*/ 28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28">
                    <a:moveTo>
                      <a:pt x="12" y="0"/>
                    </a:moveTo>
                    <a:lnTo>
                      <a:pt x="7" y="1"/>
                    </a:lnTo>
                    <a:lnTo>
                      <a:pt x="3" y="3"/>
                    </a:lnTo>
                    <a:lnTo>
                      <a:pt x="0" y="7"/>
                    </a:lnTo>
                    <a:lnTo>
                      <a:pt x="1" y="14"/>
                    </a:lnTo>
                    <a:lnTo>
                      <a:pt x="4" y="16"/>
                    </a:lnTo>
                    <a:lnTo>
                      <a:pt x="7" y="18"/>
                    </a:lnTo>
                    <a:lnTo>
                      <a:pt x="12" y="20"/>
                    </a:lnTo>
                    <a:lnTo>
                      <a:pt x="18" y="22"/>
                    </a:lnTo>
                    <a:lnTo>
                      <a:pt x="19" y="24"/>
                    </a:lnTo>
                    <a:lnTo>
                      <a:pt x="20" y="28"/>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95" name="Freeform 213"/>
              <p:cNvSpPr>
                <a:spLocks/>
              </p:cNvSpPr>
              <p:nvPr/>
            </p:nvSpPr>
            <p:spPr bwMode="auto">
              <a:xfrm>
                <a:off x="947" y="3243"/>
                <a:ext cx="19" cy="28"/>
              </a:xfrm>
              <a:custGeom>
                <a:avLst/>
                <a:gdLst>
                  <a:gd name="T0" fmla="*/ 0 w 19"/>
                  <a:gd name="T1" fmla="*/ 28 h 28"/>
                  <a:gd name="T2" fmla="*/ 8 w 19"/>
                  <a:gd name="T3" fmla="*/ 20 h 28"/>
                  <a:gd name="T4" fmla="*/ 15 w 19"/>
                  <a:gd name="T5" fmla="*/ 13 h 28"/>
                  <a:gd name="T6" fmla="*/ 19 w 19"/>
                  <a:gd name="T7" fmla="*/ 6 h 28"/>
                  <a:gd name="T8" fmla="*/ 19 w 19"/>
                  <a:gd name="T9" fmla="*/ 2 h 28"/>
                  <a:gd name="T10" fmla="*/ 18 w 19"/>
                  <a:gd name="T11" fmla="*/ 0 h 28"/>
                  <a:gd name="T12" fmla="*/ 14 w 19"/>
                  <a:gd name="T13" fmla="*/ 0 h 28"/>
                  <a:gd name="T14" fmla="*/ 3 w 19"/>
                  <a:gd name="T15" fmla="*/ 2 h 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 h="28">
                    <a:moveTo>
                      <a:pt x="0" y="28"/>
                    </a:moveTo>
                    <a:lnTo>
                      <a:pt x="8" y="20"/>
                    </a:lnTo>
                    <a:lnTo>
                      <a:pt x="15" y="13"/>
                    </a:lnTo>
                    <a:lnTo>
                      <a:pt x="19" y="6"/>
                    </a:lnTo>
                    <a:lnTo>
                      <a:pt x="19" y="2"/>
                    </a:lnTo>
                    <a:lnTo>
                      <a:pt x="18" y="0"/>
                    </a:lnTo>
                    <a:lnTo>
                      <a:pt x="14" y="0"/>
                    </a:lnTo>
                    <a:lnTo>
                      <a:pt x="3" y="2"/>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96" name="Freeform 214"/>
              <p:cNvSpPr>
                <a:spLocks/>
              </p:cNvSpPr>
              <p:nvPr/>
            </p:nvSpPr>
            <p:spPr bwMode="auto">
              <a:xfrm>
                <a:off x="1170" y="3244"/>
                <a:ext cx="87" cy="82"/>
              </a:xfrm>
              <a:custGeom>
                <a:avLst/>
                <a:gdLst>
                  <a:gd name="T0" fmla="*/ 87 w 87"/>
                  <a:gd name="T1" fmla="*/ 60 h 82"/>
                  <a:gd name="T2" fmla="*/ 83 w 87"/>
                  <a:gd name="T3" fmla="*/ 43 h 82"/>
                  <a:gd name="T4" fmla="*/ 76 w 87"/>
                  <a:gd name="T5" fmla="*/ 31 h 82"/>
                  <a:gd name="T6" fmla="*/ 65 w 87"/>
                  <a:gd name="T7" fmla="*/ 21 h 82"/>
                  <a:gd name="T8" fmla="*/ 56 w 87"/>
                  <a:gd name="T9" fmla="*/ 16 h 82"/>
                  <a:gd name="T10" fmla="*/ 52 w 87"/>
                  <a:gd name="T11" fmla="*/ 8 h 82"/>
                  <a:gd name="T12" fmla="*/ 46 w 87"/>
                  <a:gd name="T13" fmla="*/ 3 h 82"/>
                  <a:gd name="T14" fmla="*/ 41 w 87"/>
                  <a:gd name="T15" fmla="*/ 0 h 82"/>
                  <a:gd name="T16" fmla="*/ 35 w 87"/>
                  <a:gd name="T17" fmla="*/ 0 h 82"/>
                  <a:gd name="T18" fmla="*/ 30 w 87"/>
                  <a:gd name="T19" fmla="*/ 2 h 82"/>
                  <a:gd name="T20" fmla="*/ 29 w 87"/>
                  <a:gd name="T21" fmla="*/ 5 h 82"/>
                  <a:gd name="T22" fmla="*/ 30 w 87"/>
                  <a:gd name="T23" fmla="*/ 9 h 82"/>
                  <a:gd name="T24" fmla="*/ 31 w 87"/>
                  <a:gd name="T25" fmla="*/ 13 h 82"/>
                  <a:gd name="T26" fmla="*/ 31 w 87"/>
                  <a:gd name="T27" fmla="*/ 15 h 82"/>
                  <a:gd name="T28" fmla="*/ 30 w 87"/>
                  <a:gd name="T29" fmla="*/ 17 h 82"/>
                  <a:gd name="T30" fmla="*/ 26 w 87"/>
                  <a:gd name="T31" fmla="*/ 20 h 82"/>
                  <a:gd name="T32" fmla="*/ 20 w 87"/>
                  <a:gd name="T33" fmla="*/ 22 h 82"/>
                  <a:gd name="T34" fmla="*/ 14 w 87"/>
                  <a:gd name="T35" fmla="*/ 26 h 82"/>
                  <a:gd name="T36" fmla="*/ 7 w 87"/>
                  <a:gd name="T37" fmla="*/ 31 h 82"/>
                  <a:gd name="T38" fmla="*/ 3 w 87"/>
                  <a:gd name="T39" fmla="*/ 34 h 82"/>
                  <a:gd name="T40" fmla="*/ 0 w 87"/>
                  <a:gd name="T41" fmla="*/ 38 h 82"/>
                  <a:gd name="T42" fmla="*/ 0 w 87"/>
                  <a:gd name="T43" fmla="*/ 43 h 82"/>
                  <a:gd name="T44" fmla="*/ 3 w 87"/>
                  <a:gd name="T45" fmla="*/ 47 h 82"/>
                  <a:gd name="T46" fmla="*/ 6 w 87"/>
                  <a:gd name="T47" fmla="*/ 50 h 82"/>
                  <a:gd name="T48" fmla="*/ 11 w 87"/>
                  <a:gd name="T49" fmla="*/ 50 h 82"/>
                  <a:gd name="T50" fmla="*/ 4 w 87"/>
                  <a:gd name="T51" fmla="*/ 55 h 82"/>
                  <a:gd name="T52" fmla="*/ 3 w 87"/>
                  <a:gd name="T53" fmla="*/ 61 h 82"/>
                  <a:gd name="T54" fmla="*/ 6 w 87"/>
                  <a:gd name="T55" fmla="*/ 65 h 82"/>
                  <a:gd name="T56" fmla="*/ 11 w 87"/>
                  <a:gd name="T57" fmla="*/ 65 h 82"/>
                  <a:gd name="T58" fmla="*/ 16 w 87"/>
                  <a:gd name="T59" fmla="*/ 64 h 82"/>
                  <a:gd name="T60" fmla="*/ 12 w 87"/>
                  <a:gd name="T61" fmla="*/ 71 h 82"/>
                  <a:gd name="T62" fmla="*/ 14 w 87"/>
                  <a:gd name="T63" fmla="*/ 77 h 82"/>
                  <a:gd name="T64" fmla="*/ 18 w 87"/>
                  <a:gd name="T65" fmla="*/ 79 h 82"/>
                  <a:gd name="T66" fmla="*/ 20 w 87"/>
                  <a:gd name="T67" fmla="*/ 80 h 82"/>
                  <a:gd name="T68" fmla="*/ 27 w 87"/>
                  <a:gd name="T69" fmla="*/ 80 h 82"/>
                  <a:gd name="T70" fmla="*/ 34 w 87"/>
                  <a:gd name="T71" fmla="*/ 78 h 82"/>
                  <a:gd name="T72" fmla="*/ 33 w 87"/>
                  <a:gd name="T73" fmla="*/ 80 h 82"/>
                  <a:gd name="T74" fmla="*/ 34 w 87"/>
                  <a:gd name="T75" fmla="*/ 81 h 82"/>
                  <a:gd name="T76" fmla="*/ 41 w 87"/>
                  <a:gd name="T77" fmla="*/ 82 h 82"/>
                  <a:gd name="T78" fmla="*/ 50 w 87"/>
                  <a:gd name="T79" fmla="*/ 81 h 82"/>
                  <a:gd name="T80" fmla="*/ 61 w 87"/>
                  <a:gd name="T81" fmla="*/ 77 h 82"/>
                  <a:gd name="T82" fmla="*/ 66 w 87"/>
                  <a:gd name="T83" fmla="*/ 75 h 82"/>
                  <a:gd name="T84" fmla="*/ 69 w 87"/>
                  <a:gd name="T85" fmla="*/ 73 h 82"/>
                  <a:gd name="T86" fmla="*/ 72 w 87"/>
                  <a:gd name="T87" fmla="*/ 69 h 82"/>
                  <a:gd name="T88" fmla="*/ 73 w 87"/>
                  <a:gd name="T89" fmla="*/ 66 h 82"/>
                  <a:gd name="T90" fmla="*/ 76 w 87"/>
                  <a:gd name="T91" fmla="*/ 64 h 82"/>
                  <a:gd name="T92" fmla="*/ 81 w 87"/>
                  <a:gd name="T93" fmla="*/ 62 h 82"/>
                  <a:gd name="T94" fmla="*/ 87 w 87"/>
                  <a:gd name="T95" fmla="*/ 60 h 82"/>
                  <a:gd name="T96" fmla="*/ 87 w 87"/>
                  <a:gd name="T97" fmla="*/ 60 h 8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7" h="82">
                    <a:moveTo>
                      <a:pt x="87" y="60"/>
                    </a:moveTo>
                    <a:lnTo>
                      <a:pt x="83" y="43"/>
                    </a:lnTo>
                    <a:lnTo>
                      <a:pt x="76" y="31"/>
                    </a:lnTo>
                    <a:lnTo>
                      <a:pt x="65" y="21"/>
                    </a:lnTo>
                    <a:lnTo>
                      <a:pt x="56" y="16"/>
                    </a:lnTo>
                    <a:lnTo>
                      <a:pt x="52" y="8"/>
                    </a:lnTo>
                    <a:lnTo>
                      <a:pt x="46" y="3"/>
                    </a:lnTo>
                    <a:lnTo>
                      <a:pt x="41" y="0"/>
                    </a:lnTo>
                    <a:lnTo>
                      <a:pt x="35" y="0"/>
                    </a:lnTo>
                    <a:lnTo>
                      <a:pt x="30" y="2"/>
                    </a:lnTo>
                    <a:lnTo>
                      <a:pt x="29" y="5"/>
                    </a:lnTo>
                    <a:lnTo>
                      <a:pt x="30" y="9"/>
                    </a:lnTo>
                    <a:lnTo>
                      <a:pt x="31" y="13"/>
                    </a:lnTo>
                    <a:lnTo>
                      <a:pt x="31" y="15"/>
                    </a:lnTo>
                    <a:lnTo>
                      <a:pt x="30" y="17"/>
                    </a:lnTo>
                    <a:lnTo>
                      <a:pt x="26" y="20"/>
                    </a:lnTo>
                    <a:lnTo>
                      <a:pt x="20" y="22"/>
                    </a:lnTo>
                    <a:lnTo>
                      <a:pt x="14" y="26"/>
                    </a:lnTo>
                    <a:lnTo>
                      <a:pt x="7" y="31"/>
                    </a:lnTo>
                    <a:lnTo>
                      <a:pt x="3" y="34"/>
                    </a:lnTo>
                    <a:lnTo>
                      <a:pt x="0" y="38"/>
                    </a:lnTo>
                    <a:lnTo>
                      <a:pt x="0" y="43"/>
                    </a:lnTo>
                    <a:lnTo>
                      <a:pt x="3" y="47"/>
                    </a:lnTo>
                    <a:lnTo>
                      <a:pt x="6" y="50"/>
                    </a:lnTo>
                    <a:lnTo>
                      <a:pt x="11" y="50"/>
                    </a:lnTo>
                    <a:lnTo>
                      <a:pt x="4" y="55"/>
                    </a:lnTo>
                    <a:lnTo>
                      <a:pt x="3" y="61"/>
                    </a:lnTo>
                    <a:lnTo>
                      <a:pt x="6" y="65"/>
                    </a:lnTo>
                    <a:lnTo>
                      <a:pt x="11" y="65"/>
                    </a:lnTo>
                    <a:lnTo>
                      <a:pt x="16" y="64"/>
                    </a:lnTo>
                    <a:lnTo>
                      <a:pt x="12" y="71"/>
                    </a:lnTo>
                    <a:lnTo>
                      <a:pt x="14" y="77"/>
                    </a:lnTo>
                    <a:lnTo>
                      <a:pt x="18" y="79"/>
                    </a:lnTo>
                    <a:lnTo>
                      <a:pt x="20" y="80"/>
                    </a:lnTo>
                    <a:lnTo>
                      <a:pt x="27" y="80"/>
                    </a:lnTo>
                    <a:lnTo>
                      <a:pt x="34" y="78"/>
                    </a:lnTo>
                    <a:lnTo>
                      <a:pt x="33" y="80"/>
                    </a:lnTo>
                    <a:lnTo>
                      <a:pt x="34" y="81"/>
                    </a:lnTo>
                    <a:lnTo>
                      <a:pt x="41" y="82"/>
                    </a:lnTo>
                    <a:lnTo>
                      <a:pt x="50" y="81"/>
                    </a:lnTo>
                    <a:lnTo>
                      <a:pt x="61" y="77"/>
                    </a:lnTo>
                    <a:lnTo>
                      <a:pt x="66" y="75"/>
                    </a:lnTo>
                    <a:lnTo>
                      <a:pt x="69" y="73"/>
                    </a:lnTo>
                    <a:lnTo>
                      <a:pt x="72" y="69"/>
                    </a:lnTo>
                    <a:lnTo>
                      <a:pt x="73" y="66"/>
                    </a:lnTo>
                    <a:lnTo>
                      <a:pt x="76" y="64"/>
                    </a:lnTo>
                    <a:lnTo>
                      <a:pt x="81" y="62"/>
                    </a:lnTo>
                    <a:lnTo>
                      <a:pt x="87" y="60"/>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97" name="Freeform 215"/>
              <p:cNvSpPr>
                <a:spLocks/>
              </p:cNvSpPr>
              <p:nvPr/>
            </p:nvSpPr>
            <p:spPr bwMode="auto">
              <a:xfrm>
                <a:off x="1204" y="3312"/>
                <a:ext cx="13" cy="10"/>
              </a:xfrm>
              <a:custGeom>
                <a:avLst/>
                <a:gdLst>
                  <a:gd name="T0" fmla="*/ 0 w 13"/>
                  <a:gd name="T1" fmla="*/ 10 h 10"/>
                  <a:gd name="T2" fmla="*/ 8 w 13"/>
                  <a:gd name="T3" fmla="*/ 4 h 10"/>
                  <a:gd name="T4" fmla="*/ 12 w 13"/>
                  <a:gd name="T5" fmla="*/ 1 h 10"/>
                  <a:gd name="T6" fmla="*/ 13 w 13"/>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10">
                    <a:moveTo>
                      <a:pt x="0" y="10"/>
                    </a:moveTo>
                    <a:lnTo>
                      <a:pt x="8" y="4"/>
                    </a:lnTo>
                    <a:lnTo>
                      <a:pt x="12" y="1"/>
                    </a:lnTo>
                    <a:lnTo>
                      <a:pt x="13"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98" name="Freeform 216"/>
              <p:cNvSpPr>
                <a:spLocks/>
              </p:cNvSpPr>
              <p:nvPr/>
            </p:nvSpPr>
            <p:spPr bwMode="auto">
              <a:xfrm>
                <a:off x="1186" y="3300"/>
                <a:ext cx="21" cy="8"/>
              </a:xfrm>
              <a:custGeom>
                <a:avLst/>
                <a:gdLst>
                  <a:gd name="T0" fmla="*/ 0 w 21"/>
                  <a:gd name="T1" fmla="*/ 8 h 8"/>
                  <a:gd name="T2" fmla="*/ 4 w 21"/>
                  <a:gd name="T3" fmla="*/ 7 h 8"/>
                  <a:gd name="T4" fmla="*/ 11 w 21"/>
                  <a:gd name="T5" fmla="*/ 4 h 8"/>
                  <a:gd name="T6" fmla="*/ 18 w 21"/>
                  <a:gd name="T7" fmla="*/ 2 h 8"/>
                  <a:gd name="T8" fmla="*/ 21 w 21"/>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8">
                    <a:moveTo>
                      <a:pt x="0" y="8"/>
                    </a:moveTo>
                    <a:lnTo>
                      <a:pt x="4" y="7"/>
                    </a:lnTo>
                    <a:lnTo>
                      <a:pt x="11" y="4"/>
                    </a:lnTo>
                    <a:lnTo>
                      <a:pt x="18" y="2"/>
                    </a:lnTo>
                    <a:lnTo>
                      <a:pt x="21"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99" name="Freeform 217"/>
              <p:cNvSpPr>
                <a:spLocks/>
              </p:cNvSpPr>
              <p:nvPr/>
            </p:nvSpPr>
            <p:spPr bwMode="auto">
              <a:xfrm>
                <a:off x="1181" y="3287"/>
                <a:ext cx="15" cy="7"/>
              </a:xfrm>
              <a:custGeom>
                <a:avLst/>
                <a:gdLst>
                  <a:gd name="T0" fmla="*/ 0 w 15"/>
                  <a:gd name="T1" fmla="*/ 7 h 7"/>
                  <a:gd name="T2" fmla="*/ 4 w 15"/>
                  <a:gd name="T3" fmla="*/ 4 h 7"/>
                  <a:gd name="T4" fmla="*/ 8 w 15"/>
                  <a:gd name="T5" fmla="*/ 2 h 7"/>
                  <a:gd name="T6" fmla="*/ 12 w 15"/>
                  <a:gd name="T7" fmla="*/ 1 h 7"/>
                  <a:gd name="T8" fmla="*/ 15 w 15"/>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7">
                    <a:moveTo>
                      <a:pt x="0" y="7"/>
                    </a:moveTo>
                    <a:lnTo>
                      <a:pt x="4" y="4"/>
                    </a:lnTo>
                    <a:lnTo>
                      <a:pt x="8" y="2"/>
                    </a:lnTo>
                    <a:lnTo>
                      <a:pt x="12" y="1"/>
                    </a:lnTo>
                    <a:lnTo>
                      <a:pt x="15"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00" name="Freeform 218"/>
              <p:cNvSpPr>
                <a:spLocks/>
              </p:cNvSpPr>
              <p:nvPr/>
            </p:nvSpPr>
            <p:spPr bwMode="auto">
              <a:xfrm>
                <a:off x="308" y="3541"/>
                <a:ext cx="366" cy="220"/>
              </a:xfrm>
              <a:custGeom>
                <a:avLst/>
                <a:gdLst>
                  <a:gd name="T0" fmla="*/ 86 w 366"/>
                  <a:gd name="T1" fmla="*/ 193 h 220"/>
                  <a:gd name="T2" fmla="*/ 106 w 366"/>
                  <a:gd name="T3" fmla="*/ 206 h 220"/>
                  <a:gd name="T4" fmla="*/ 148 w 366"/>
                  <a:gd name="T5" fmla="*/ 217 h 220"/>
                  <a:gd name="T6" fmla="*/ 171 w 366"/>
                  <a:gd name="T7" fmla="*/ 220 h 220"/>
                  <a:gd name="T8" fmla="*/ 194 w 366"/>
                  <a:gd name="T9" fmla="*/ 219 h 220"/>
                  <a:gd name="T10" fmla="*/ 233 w 366"/>
                  <a:gd name="T11" fmla="*/ 212 h 220"/>
                  <a:gd name="T12" fmla="*/ 256 w 366"/>
                  <a:gd name="T13" fmla="*/ 201 h 220"/>
                  <a:gd name="T14" fmla="*/ 265 w 366"/>
                  <a:gd name="T15" fmla="*/ 186 h 220"/>
                  <a:gd name="T16" fmla="*/ 265 w 366"/>
                  <a:gd name="T17" fmla="*/ 165 h 220"/>
                  <a:gd name="T18" fmla="*/ 262 w 366"/>
                  <a:gd name="T19" fmla="*/ 158 h 220"/>
                  <a:gd name="T20" fmla="*/ 290 w 366"/>
                  <a:gd name="T21" fmla="*/ 133 h 220"/>
                  <a:gd name="T22" fmla="*/ 321 w 366"/>
                  <a:gd name="T23" fmla="*/ 102 h 220"/>
                  <a:gd name="T24" fmla="*/ 350 w 366"/>
                  <a:gd name="T25" fmla="*/ 73 h 220"/>
                  <a:gd name="T26" fmla="*/ 363 w 366"/>
                  <a:gd name="T27" fmla="*/ 59 h 220"/>
                  <a:gd name="T28" fmla="*/ 351 w 366"/>
                  <a:gd name="T29" fmla="*/ 52 h 220"/>
                  <a:gd name="T30" fmla="*/ 329 w 366"/>
                  <a:gd name="T31" fmla="*/ 39 h 220"/>
                  <a:gd name="T32" fmla="*/ 320 w 366"/>
                  <a:gd name="T33" fmla="*/ 27 h 220"/>
                  <a:gd name="T34" fmla="*/ 294 w 366"/>
                  <a:gd name="T35" fmla="*/ 43 h 220"/>
                  <a:gd name="T36" fmla="*/ 256 w 366"/>
                  <a:gd name="T37" fmla="*/ 71 h 220"/>
                  <a:gd name="T38" fmla="*/ 238 w 366"/>
                  <a:gd name="T39" fmla="*/ 83 h 220"/>
                  <a:gd name="T40" fmla="*/ 228 w 366"/>
                  <a:gd name="T41" fmla="*/ 87 h 220"/>
                  <a:gd name="T42" fmla="*/ 213 w 366"/>
                  <a:gd name="T43" fmla="*/ 81 h 220"/>
                  <a:gd name="T44" fmla="*/ 188 w 366"/>
                  <a:gd name="T45" fmla="*/ 72 h 220"/>
                  <a:gd name="T46" fmla="*/ 135 w 366"/>
                  <a:gd name="T47" fmla="*/ 50 h 220"/>
                  <a:gd name="T48" fmla="*/ 82 w 366"/>
                  <a:gd name="T49" fmla="*/ 28 h 220"/>
                  <a:gd name="T50" fmla="*/ 52 w 366"/>
                  <a:gd name="T51" fmla="*/ 15 h 220"/>
                  <a:gd name="T52" fmla="*/ 32 w 366"/>
                  <a:gd name="T53" fmla="*/ 4 h 220"/>
                  <a:gd name="T54" fmla="*/ 23 w 366"/>
                  <a:gd name="T55" fmla="*/ 4 h 220"/>
                  <a:gd name="T56" fmla="*/ 9 w 366"/>
                  <a:gd name="T57" fmla="*/ 21 h 220"/>
                  <a:gd name="T58" fmla="*/ 0 w 366"/>
                  <a:gd name="T59" fmla="*/ 40 h 220"/>
                  <a:gd name="T60" fmla="*/ 5 w 366"/>
                  <a:gd name="T61" fmla="*/ 50 h 220"/>
                  <a:gd name="T62" fmla="*/ 23 w 366"/>
                  <a:gd name="T63" fmla="*/ 65 h 220"/>
                  <a:gd name="T64" fmla="*/ 54 w 366"/>
                  <a:gd name="T65" fmla="*/ 86 h 220"/>
                  <a:gd name="T66" fmla="*/ 70 w 366"/>
                  <a:gd name="T67" fmla="*/ 96 h 220"/>
                  <a:gd name="T68" fmla="*/ 74 w 366"/>
                  <a:gd name="T69" fmla="*/ 118 h 220"/>
                  <a:gd name="T70" fmla="*/ 79 w 366"/>
                  <a:gd name="T71" fmla="*/ 156 h 220"/>
                  <a:gd name="T72" fmla="*/ 82 w 366"/>
                  <a:gd name="T73" fmla="*/ 178 h 220"/>
                  <a:gd name="T74" fmla="*/ 82 w 366"/>
                  <a:gd name="T75" fmla="*/ 186 h 2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66" h="220">
                    <a:moveTo>
                      <a:pt x="82" y="186"/>
                    </a:moveTo>
                    <a:lnTo>
                      <a:pt x="86" y="193"/>
                    </a:lnTo>
                    <a:lnTo>
                      <a:pt x="96" y="199"/>
                    </a:lnTo>
                    <a:lnTo>
                      <a:pt x="106" y="206"/>
                    </a:lnTo>
                    <a:lnTo>
                      <a:pt x="120" y="211"/>
                    </a:lnTo>
                    <a:lnTo>
                      <a:pt x="148" y="217"/>
                    </a:lnTo>
                    <a:lnTo>
                      <a:pt x="160" y="219"/>
                    </a:lnTo>
                    <a:lnTo>
                      <a:pt x="171" y="220"/>
                    </a:lnTo>
                    <a:lnTo>
                      <a:pt x="182" y="220"/>
                    </a:lnTo>
                    <a:lnTo>
                      <a:pt x="194" y="219"/>
                    </a:lnTo>
                    <a:lnTo>
                      <a:pt x="221" y="215"/>
                    </a:lnTo>
                    <a:lnTo>
                      <a:pt x="233" y="212"/>
                    </a:lnTo>
                    <a:lnTo>
                      <a:pt x="247" y="207"/>
                    </a:lnTo>
                    <a:lnTo>
                      <a:pt x="256" y="201"/>
                    </a:lnTo>
                    <a:lnTo>
                      <a:pt x="265" y="194"/>
                    </a:lnTo>
                    <a:lnTo>
                      <a:pt x="265" y="186"/>
                    </a:lnTo>
                    <a:lnTo>
                      <a:pt x="265" y="175"/>
                    </a:lnTo>
                    <a:lnTo>
                      <a:pt x="265" y="165"/>
                    </a:lnTo>
                    <a:lnTo>
                      <a:pt x="263" y="161"/>
                    </a:lnTo>
                    <a:lnTo>
                      <a:pt x="262" y="158"/>
                    </a:lnTo>
                    <a:lnTo>
                      <a:pt x="274" y="148"/>
                    </a:lnTo>
                    <a:lnTo>
                      <a:pt x="290" y="133"/>
                    </a:lnTo>
                    <a:lnTo>
                      <a:pt x="305" y="118"/>
                    </a:lnTo>
                    <a:lnTo>
                      <a:pt x="321" y="102"/>
                    </a:lnTo>
                    <a:lnTo>
                      <a:pt x="336" y="87"/>
                    </a:lnTo>
                    <a:lnTo>
                      <a:pt x="350" y="73"/>
                    </a:lnTo>
                    <a:lnTo>
                      <a:pt x="359" y="63"/>
                    </a:lnTo>
                    <a:lnTo>
                      <a:pt x="363" y="59"/>
                    </a:lnTo>
                    <a:lnTo>
                      <a:pt x="366" y="56"/>
                    </a:lnTo>
                    <a:lnTo>
                      <a:pt x="351" y="52"/>
                    </a:lnTo>
                    <a:lnTo>
                      <a:pt x="336" y="44"/>
                    </a:lnTo>
                    <a:lnTo>
                      <a:pt x="329" y="39"/>
                    </a:lnTo>
                    <a:lnTo>
                      <a:pt x="323" y="34"/>
                    </a:lnTo>
                    <a:lnTo>
                      <a:pt x="320" y="27"/>
                    </a:lnTo>
                    <a:lnTo>
                      <a:pt x="317" y="21"/>
                    </a:lnTo>
                    <a:lnTo>
                      <a:pt x="294" y="43"/>
                    </a:lnTo>
                    <a:lnTo>
                      <a:pt x="269" y="63"/>
                    </a:lnTo>
                    <a:lnTo>
                      <a:pt x="256" y="71"/>
                    </a:lnTo>
                    <a:lnTo>
                      <a:pt x="247" y="78"/>
                    </a:lnTo>
                    <a:lnTo>
                      <a:pt x="238" y="83"/>
                    </a:lnTo>
                    <a:lnTo>
                      <a:pt x="231" y="87"/>
                    </a:lnTo>
                    <a:lnTo>
                      <a:pt x="228" y="87"/>
                    </a:lnTo>
                    <a:lnTo>
                      <a:pt x="223" y="85"/>
                    </a:lnTo>
                    <a:lnTo>
                      <a:pt x="213" y="81"/>
                    </a:lnTo>
                    <a:lnTo>
                      <a:pt x="201" y="77"/>
                    </a:lnTo>
                    <a:lnTo>
                      <a:pt x="188" y="72"/>
                    </a:lnTo>
                    <a:lnTo>
                      <a:pt x="171" y="64"/>
                    </a:lnTo>
                    <a:lnTo>
                      <a:pt x="135" y="50"/>
                    </a:lnTo>
                    <a:lnTo>
                      <a:pt x="100" y="36"/>
                    </a:lnTo>
                    <a:lnTo>
                      <a:pt x="82" y="28"/>
                    </a:lnTo>
                    <a:lnTo>
                      <a:pt x="66" y="21"/>
                    </a:lnTo>
                    <a:lnTo>
                      <a:pt x="52" y="15"/>
                    </a:lnTo>
                    <a:lnTo>
                      <a:pt x="40" y="8"/>
                    </a:lnTo>
                    <a:lnTo>
                      <a:pt x="32" y="4"/>
                    </a:lnTo>
                    <a:lnTo>
                      <a:pt x="27" y="0"/>
                    </a:lnTo>
                    <a:lnTo>
                      <a:pt x="23" y="4"/>
                    </a:lnTo>
                    <a:lnTo>
                      <a:pt x="19" y="8"/>
                    </a:lnTo>
                    <a:lnTo>
                      <a:pt x="9" y="21"/>
                    </a:lnTo>
                    <a:lnTo>
                      <a:pt x="2" y="34"/>
                    </a:lnTo>
                    <a:lnTo>
                      <a:pt x="0" y="40"/>
                    </a:lnTo>
                    <a:lnTo>
                      <a:pt x="0" y="44"/>
                    </a:lnTo>
                    <a:lnTo>
                      <a:pt x="5" y="50"/>
                    </a:lnTo>
                    <a:lnTo>
                      <a:pt x="13" y="58"/>
                    </a:lnTo>
                    <a:lnTo>
                      <a:pt x="23" y="65"/>
                    </a:lnTo>
                    <a:lnTo>
                      <a:pt x="33" y="73"/>
                    </a:lnTo>
                    <a:lnTo>
                      <a:pt x="54" y="86"/>
                    </a:lnTo>
                    <a:lnTo>
                      <a:pt x="63" y="92"/>
                    </a:lnTo>
                    <a:lnTo>
                      <a:pt x="70" y="96"/>
                    </a:lnTo>
                    <a:lnTo>
                      <a:pt x="71" y="106"/>
                    </a:lnTo>
                    <a:lnTo>
                      <a:pt x="74" y="118"/>
                    </a:lnTo>
                    <a:lnTo>
                      <a:pt x="78" y="143"/>
                    </a:lnTo>
                    <a:lnTo>
                      <a:pt x="79" y="156"/>
                    </a:lnTo>
                    <a:lnTo>
                      <a:pt x="81" y="168"/>
                    </a:lnTo>
                    <a:lnTo>
                      <a:pt x="82" y="178"/>
                    </a:lnTo>
                    <a:lnTo>
                      <a:pt x="82" y="186"/>
                    </a:lnTo>
                    <a:close/>
                  </a:path>
                </a:pathLst>
              </a:custGeom>
              <a:solidFill>
                <a:srgbClr val="101077"/>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01" name="Freeform 219"/>
              <p:cNvSpPr>
                <a:spLocks/>
              </p:cNvSpPr>
              <p:nvPr/>
            </p:nvSpPr>
            <p:spPr bwMode="auto">
              <a:xfrm>
                <a:off x="463" y="3628"/>
                <a:ext cx="76" cy="24"/>
              </a:xfrm>
              <a:custGeom>
                <a:avLst/>
                <a:gdLst>
                  <a:gd name="T0" fmla="*/ 76 w 76"/>
                  <a:gd name="T1" fmla="*/ 0 h 24"/>
                  <a:gd name="T2" fmla="*/ 62 w 76"/>
                  <a:gd name="T3" fmla="*/ 8 h 24"/>
                  <a:gd name="T4" fmla="*/ 45 w 76"/>
                  <a:gd name="T5" fmla="*/ 16 h 24"/>
                  <a:gd name="T6" fmla="*/ 23 w 76"/>
                  <a:gd name="T7" fmla="*/ 22 h 24"/>
                  <a:gd name="T8" fmla="*/ 12 w 76"/>
                  <a:gd name="T9" fmla="*/ 24 h 24"/>
                  <a:gd name="T10" fmla="*/ 0 w 76"/>
                  <a:gd name="T11" fmla="*/ 24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 h="24">
                    <a:moveTo>
                      <a:pt x="76" y="0"/>
                    </a:moveTo>
                    <a:lnTo>
                      <a:pt x="62" y="8"/>
                    </a:lnTo>
                    <a:lnTo>
                      <a:pt x="45" y="16"/>
                    </a:lnTo>
                    <a:lnTo>
                      <a:pt x="23" y="22"/>
                    </a:lnTo>
                    <a:lnTo>
                      <a:pt x="12" y="24"/>
                    </a:lnTo>
                    <a:lnTo>
                      <a:pt x="0" y="24"/>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02" name="Freeform 220"/>
              <p:cNvSpPr>
                <a:spLocks/>
              </p:cNvSpPr>
              <p:nvPr/>
            </p:nvSpPr>
            <p:spPr bwMode="auto">
              <a:xfrm>
                <a:off x="386" y="3727"/>
                <a:ext cx="189" cy="126"/>
              </a:xfrm>
              <a:custGeom>
                <a:avLst/>
                <a:gdLst>
                  <a:gd name="T0" fmla="*/ 4 w 189"/>
                  <a:gd name="T1" fmla="*/ 0 h 126"/>
                  <a:gd name="T2" fmla="*/ 8 w 189"/>
                  <a:gd name="T3" fmla="*/ 7 h 126"/>
                  <a:gd name="T4" fmla="*/ 18 w 189"/>
                  <a:gd name="T5" fmla="*/ 13 h 126"/>
                  <a:gd name="T6" fmla="*/ 28 w 189"/>
                  <a:gd name="T7" fmla="*/ 20 h 126"/>
                  <a:gd name="T8" fmla="*/ 42 w 189"/>
                  <a:gd name="T9" fmla="*/ 25 h 126"/>
                  <a:gd name="T10" fmla="*/ 70 w 189"/>
                  <a:gd name="T11" fmla="*/ 31 h 126"/>
                  <a:gd name="T12" fmla="*/ 82 w 189"/>
                  <a:gd name="T13" fmla="*/ 33 h 126"/>
                  <a:gd name="T14" fmla="*/ 93 w 189"/>
                  <a:gd name="T15" fmla="*/ 34 h 126"/>
                  <a:gd name="T16" fmla="*/ 104 w 189"/>
                  <a:gd name="T17" fmla="*/ 34 h 126"/>
                  <a:gd name="T18" fmla="*/ 116 w 189"/>
                  <a:gd name="T19" fmla="*/ 33 h 126"/>
                  <a:gd name="T20" fmla="*/ 143 w 189"/>
                  <a:gd name="T21" fmla="*/ 29 h 126"/>
                  <a:gd name="T22" fmla="*/ 155 w 189"/>
                  <a:gd name="T23" fmla="*/ 26 h 126"/>
                  <a:gd name="T24" fmla="*/ 169 w 189"/>
                  <a:gd name="T25" fmla="*/ 21 h 126"/>
                  <a:gd name="T26" fmla="*/ 178 w 189"/>
                  <a:gd name="T27" fmla="*/ 15 h 126"/>
                  <a:gd name="T28" fmla="*/ 187 w 189"/>
                  <a:gd name="T29" fmla="*/ 8 h 126"/>
                  <a:gd name="T30" fmla="*/ 188 w 189"/>
                  <a:gd name="T31" fmla="*/ 14 h 126"/>
                  <a:gd name="T32" fmla="*/ 189 w 189"/>
                  <a:gd name="T33" fmla="*/ 25 h 126"/>
                  <a:gd name="T34" fmla="*/ 189 w 189"/>
                  <a:gd name="T35" fmla="*/ 38 h 126"/>
                  <a:gd name="T36" fmla="*/ 188 w 189"/>
                  <a:gd name="T37" fmla="*/ 51 h 126"/>
                  <a:gd name="T38" fmla="*/ 184 w 189"/>
                  <a:gd name="T39" fmla="*/ 82 h 126"/>
                  <a:gd name="T40" fmla="*/ 181 w 189"/>
                  <a:gd name="T41" fmla="*/ 97 h 126"/>
                  <a:gd name="T42" fmla="*/ 178 w 189"/>
                  <a:gd name="T43" fmla="*/ 109 h 126"/>
                  <a:gd name="T44" fmla="*/ 172 w 189"/>
                  <a:gd name="T45" fmla="*/ 114 h 126"/>
                  <a:gd name="T46" fmla="*/ 161 w 189"/>
                  <a:gd name="T47" fmla="*/ 118 h 126"/>
                  <a:gd name="T48" fmla="*/ 139 w 189"/>
                  <a:gd name="T49" fmla="*/ 123 h 126"/>
                  <a:gd name="T50" fmla="*/ 116 w 189"/>
                  <a:gd name="T51" fmla="*/ 126 h 126"/>
                  <a:gd name="T52" fmla="*/ 95 w 189"/>
                  <a:gd name="T53" fmla="*/ 126 h 126"/>
                  <a:gd name="T54" fmla="*/ 74 w 189"/>
                  <a:gd name="T55" fmla="*/ 124 h 126"/>
                  <a:gd name="T56" fmla="*/ 53 w 189"/>
                  <a:gd name="T57" fmla="*/ 121 h 126"/>
                  <a:gd name="T58" fmla="*/ 43 w 189"/>
                  <a:gd name="T59" fmla="*/ 120 h 126"/>
                  <a:gd name="T60" fmla="*/ 35 w 189"/>
                  <a:gd name="T61" fmla="*/ 118 h 126"/>
                  <a:gd name="T62" fmla="*/ 28 w 189"/>
                  <a:gd name="T63" fmla="*/ 117 h 126"/>
                  <a:gd name="T64" fmla="*/ 24 w 189"/>
                  <a:gd name="T65" fmla="*/ 115 h 126"/>
                  <a:gd name="T66" fmla="*/ 19 w 189"/>
                  <a:gd name="T67" fmla="*/ 113 h 126"/>
                  <a:gd name="T68" fmla="*/ 16 w 189"/>
                  <a:gd name="T69" fmla="*/ 111 h 126"/>
                  <a:gd name="T70" fmla="*/ 15 w 189"/>
                  <a:gd name="T71" fmla="*/ 107 h 126"/>
                  <a:gd name="T72" fmla="*/ 16 w 189"/>
                  <a:gd name="T73" fmla="*/ 101 h 126"/>
                  <a:gd name="T74" fmla="*/ 18 w 189"/>
                  <a:gd name="T75" fmla="*/ 92 h 126"/>
                  <a:gd name="T76" fmla="*/ 19 w 189"/>
                  <a:gd name="T77" fmla="*/ 80 h 126"/>
                  <a:gd name="T78" fmla="*/ 16 w 189"/>
                  <a:gd name="T79" fmla="*/ 68 h 126"/>
                  <a:gd name="T80" fmla="*/ 11 w 189"/>
                  <a:gd name="T81" fmla="*/ 58 h 126"/>
                  <a:gd name="T82" fmla="*/ 5 w 189"/>
                  <a:gd name="T83" fmla="*/ 48 h 126"/>
                  <a:gd name="T84" fmla="*/ 0 w 189"/>
                  <a:gd name="T85" fmla="*/ 37 h 126"/>
                  <a:gd name="T86" fmla="*/ 0 w 189"/>
                  <a:gd name="T87" fmla="*/ 30 h 126"/>
                  <a:gd name="T88" fmla="*/ 0 w 189"/>
                  <a:gd name="T89" fmla="*/ 22 h 126"/>
                  <a:gd name="T90" fmla="*/ 1 w 189"/>
                  <a:gd name="T91" fmla="*/ 11 h 126"/>
                  <a:gd name="T92" fmla="*/ 4 w 189"/>
                  <a:gd name="T93" fmla="*/ 0 h 126"/>
                  <a:gd name="T94" fmla="*/ 4 w 189"/>
                  <a:gd name="T95" fmla="*/ 0 h 12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89" h="126">
                    <a:moveTo>
                      <a:pt x="4" y="0"/>
                    </a:moveTo>
                    <a:lnTo>
                      <a:pt x="8" y="7"/>
                    </a:lnTo>
                    <a:lnTo>
                      <a:pt x="18" y="13"/>
                    </a:lnTo>
                    <a:lnTo>
                      <a:pt x="28" y="20"/>
                    </a:lnTo>
                    <a:lnTo>
                      <a:pt x="42" y="25"/>
                    </a:lnTo>
                    <a:lnTo>
                      <a:pt x="70" y="31"/>
                    </a:lnTo>
                    <a:lnTo>
                      <a:pt x="82" y="33"/>
                    </a:lnTo>
                    <a:lnTo>
                      <a:pt x="93" y="34"/>
                    </a:lnTo>
                    <a:lnTo>
                      <a:pt x="104" y="34"/>
                    </a:lnTo>
                    <a:lnTo>
                      <a:pt x="116" y="33"/>
                    </a:lnTo>
                    <a:lnTo>
                      <a:pt x="143" y="29"/>
                    </a:lnTo>
                    <a:lnTo>
                      <a:pt x="155" y="26"/>
                    </a:lnTo>
                    <a:lnTo>
                      <a:pt x="169" y="21"/>
                    </a:lnTo>
                    <a:lnTo>
                      <a:pt x="178" y="15"/>
                    </a:lnTo>
                    <a:lnTo>
                      <a:pt x="187" y="8"/>
                    </a:lnTo>
                    <a:lnTo>
                      <a:pt x="188" y="14"/>
                    </a:lnTo>
                    <a:lnTo>
                      <a:pt x="189" y="25"/>
                    </a:lnTo>
                    <a:lnTo>
                      <a:pt x="189" y="38"/>
                    </a:lnTo>
                    <a:lnTo>
                      <a:pt x="188" y="51"/>
                    </a:lnTo>
                    <a:lnTo>
                      <a:pt x="184" y="82"/>
                    </a:lnTo>
                    <a:lnTo>
                      <a:pt x="181" y="97"/>
                    </a:lnTo>
                    <a:lnTo>
                      <a:pt x="178" y="109"/>
                    </a:lnTo>
                    <a:lnTo>
                      <a:pt x="172" y="114"/>
                    </a:lnTo>
                    <a:lnTo>
                      <a:pt x="161" y="118"/>
                    </a:lnTo>
                    <a:lnTo>
                      <a:pt x="139" y="123"/>
                    </a:lnTo>
                    <a:lnTo>
                      <a:pt x="116" y="126"/>
                    </a:lnTo>
                    <a:lnTo>
                      <a:pt x="95" y="126"/>
                    </a:lnTo>
                    <a:lnTo>
                      <a:pt x="74" y="124"/>
                    </a:lnTo>
                    <a:lnTo>
                      <a:pt x="53" y="121"/>
                    </a:lnTo>
                    <a:lnTo>
                      <a:pt x="43" y="120"/>
                    </a:lnTo>
                    <a:lnTo>
                      <a:pt x="35" y="118"/>
                    </a:lnTo>
                    <a:lnTo>
                      <a:pt x="28" y="117"/>
                    </a:lnTo>
                    <a:lnTo>
                      <a:pt x="24" y="115"/>
                    </a:lnTo>
                    <a:lnTo>
                      <a:pt x="19" y="113"/>
                    </a:lnTo>
                    <a:lnTo>
                      <a:pt x="16" y="111"/>
                    </a:lnTo>
                    <a:lnTo>
                      <a:pt x="15" y="107"/>
                    </a:lnTo>
                    <a:lnTo>
                      <a:pt x="16" y="101"/>
                    </a:lnTo>
                    <a:lnTo>
                      <a:pt x="18" y="92"/>
                    </a:lnTo>
                    <a:lnTo>
                      <a:pt x="19" y="80"/>
                    </a:lnTo>
                    <a:lnTo>
                      <a:pt x="16" y="68"/>
                    </a:lnTo>
                    <a:lnTo>
                      <a:pt x="11" y="58"/>
                    </a:lnTo>
                    <a:lnTo>
                      <a:pt x="5" y="48"/>
                    </a:lnTo>
                    <a:lnTo>
                      <a:pt x="0" y="37"/>
                    </a:lnTo>
                    <a:lnTo>
                      <a:pt x="0" y="30"/>
                    </a:lnTo>
                    <a:lnTo>
                      <a:pt x="0" y="22"/>
                    </a:lnTo>
                    <a:lnTo>
                      <a:pt x="1" y="11"/>
                    </a:lnTo>
                    <a:lnTo>
                      <a:pt x="4" y="0"/>
                    </a:lnTo>
                    <a:close/>
                  </a:path>
                </a:pathLst>
              </a:custGeom>
              <a:solidFill>
                <a:srgbClr val="BFBFB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03" name="Freeform 221"/>
              <p:cNvSpPr>
                <a:spLocks/>
              </p:cNvSpPr>
              <p:nvPr/>
            </p:nvSpPr>
            <p:spPr bwMode="auto">
              <a:xfrm>
                <a:off x="391" y="3469"/>
                <a:ext cx="175" cy="164"/>
              </a:xfrm>
              <a:custGeom>
                <a:avLst/>
                <a:gdLst>
                  <a:gd name="T0" fmla="*/ 71 w 175"/>
                  <a:gd name="T1" fmla="*/ 160 h 164"/>
                  <a:gd name="T2" fmla="*/ 95 w 175"/>
                  <a:gd name="T3" fmla="*/ 163 h 164"/>
                  <a:gd name="T4" fmla="*/ 117 w 175"/>
                  <a:gd name="T5" fmla="*/ 164 h 164"/>
                  <a:gd name="T6" fmla="*/ 136 w 175"/>
                  <a:gd name="T7" fmla="*/ 162 h 164"/>
                  <a:gd name="T8" fmla="*/ 153 w 175"/>
                  <a:gd name="T9" fmla="*/ 155 h 164"/>
                  <a:gd name="T10" fmla="*/ 160 w 175"/>
                  <a:gd name="T11" fmla="*/ 151 h 164"/>
                  <a:gd name="T12" fmla="*/ 165 w 175"/>
                  <a:gd name="T13" fmla="*/ 146 h 164"/>
                  <a:gd name="T14" fmla="*/ 168 w 175"/>
                  <a:gd name="T15" fmla="*/ 140 h 164"/>
                  <a:gd name="T16" fmla="*/ 171 w 175"/>
                  <a:gd name="T17" fmla="*/ 133 h 164"/>
                  <a:gd name="T18" fmla="*/ 172 w 175"/>
                  <a:gd name="T19" fmla="*/ 120 h 164"/>
                  <a:gd name="T20" fmla="*/ 173 w 175"/>
                  <a:gd name="T21" fmla="*/ 108 h 164"/>
                  <a:gd name="T22" fmla="*/ 173 w 175"/>
                  <a:gd name="T23" fmla="*/ 98 h 164"/>
                  <a:gd name="T24" fmla="*/ 172 w 175"/>
                  <a:gd name="T25" fmla="*/ 91 h 164"/>
                  <a:gd name="T26" fmla="*/ 171 w 175"/>
                  <a:gd name="T27" fmla="*/ 85 h 164"/>
                  <a:gd name="T28" fmla="*/ 173 w 175"/>
                  <a:gd name="T29" fmla="*/ 80 h 164"/>
                  <a:gd name="T30" fmla="*/ 175 w 175"/>
                  <a:gd name="T31" fmla="*/ 75 h 164"/>
                  <a:gd name="T32" fmla="*/ 175 w 175"/>
                  <a:gd name="T33" fmla="*/ 69 h 164"/>
                  <a:gd name="T34" fmla="*/ 171 w 175"/>
                  <a:gd name="T35" fmla="*/ 64 h 164"/>
                  <a:gd name="T36" fmla="*/ 164 w 175"/>
                  <a:gd name="T37" fmla="*/ 61 h 164"/>
                  <a:gd name="T38" fmla="*/ 159 w 175"/>
                  <a:gd name="T39" fmla="*/ 59 h 164"/>
                  <a:gd name="T40" fmla="*/ 155 w 175"/>
                  <a:gd name="T41" fmla="*/ 56 h 164"/>
                  <a:gd name="T42" fmla="*/ 153 w 175"/>
                  <a:gd name="T43" fmla="*/ 53 h 164"/>
                  <a:gd name="T44" fmla="*/ 152 w 175"/>
                  <a:gd name="T45" fmla="*/ 49 h 164"/>
                  <a:gd name="T46" fmla="*/ 150 w 175"/>
                  <a:gd name="T47" fmla="*/ 44 h 164"/>
                  <a:gd name="T48" fmla="*/ 148 w 175"/>
                  <a:gd name="T49" fmla="*/ 37 h 164"/>
                  <a:gd name="T50" fmla="*/ 145 w 175"/>
                  <a:gd name="T51" fmla="*/ 27 h 164"/>
                  <a:gd name="T52" fmla="*/ 138 w 175"/>
                  <a:gd name="T53" fmla="*/ 18 h 164"/>
                  <a:gd name="T54" fmla="*/ 130 w 175"/>
                  <a:gd name="T55" fmla="*/ 9 h 164"/>
                  <a:gd name="T56" fmla="*/ 118 w 175"/>
                  <a:gd name="T57" fmla="*/ 2 h 164"/>
                  <a:gd name="T58" fmla="*/ 110 w 175"/>
                  <a:gd name="T59" fmla="*/ 0 h 164"/>
                  <a:gd name="T60" fmla="*/ 102 w 175"/>
                  <a:gd name="T61" fmla="*/ 0 h 164"/>
                  <a:gd name="T62" fmla="*/ 92 w 175"/>
                  <a:gd name="T63" fmla="*/ 0 h 164"/>
                  <a:gd name="T64" fmla="*/ 80 w 175"/>
                  <a:gd name="T65" fmla="*/ 2 h 164"/>
                  <a:gd name="T66" fmla="*/ 60 w 175"/>
                  <a:gd name="T67" fmla="*/ 8 h 164"/>
                  <a:gd name="T68" fmla="*/ 41 w 175"/>
                  <a:gd name="T69" fmla="*/ 17 h 164"/>
                  <a:gd name="T70" fmla="*/ 26 w 175"/>
                  <a:gd name="T71" fmla="*/ 26 h 164"/>
                  <a:gd name="T72" fmla="*/ 15 w 175"/>
                  <a:gd name="T73" fmla="*/ 38 h 164"/>
                  <a:gd name="T74" fmla="*/ 7 w 175"/>
                  <a:gd name="T75" fmla="*/ 51 h 164"/>
                  <a:gd name="T76" fmla="*/ 2 w 175"/>
                  <a:gd name="T77" fmla="*/ 63 h 164"/>
                  <a:gd name="T78" fmla="*/ 0 w 175"/>
                  <a:gd name="T79" fmla="*/ 78 h 164"/>
                  <a:gd name="T80" fmla="*/ 3 w 175"/>
                  <a:gd name="T81" fmla="*/ 93 h 164"/>
                  <a:gd name="T82" fmla="*/ 7 w 175"/>
                  <a:gd name="T83" fmla="*/ 108 h 164"/>
                  <a:gd name="T84" fmla="*/ 14 w 175"/>
                  <a:gd name="T85" fmla="*/ 120 h 164"/>
                  <a:gd name="T86" fmla="*/ 21 w 175"/>
                  <a:gd name="T87" fmla="*/ 131 h 164"/>
                  <a:gd name="T88" fmla="*/ 29 w 175"/>
                  <a:gd name="T89" fmla="*/ 140 h 164"/>
                  <a:gd name="T90" fmla="*/ 38 w 175"/>
                  <a:gd name="T91" fmla="*/ 148 h 164"/>
                  <a:gd name="T92" fmla="*/ 49 w 175"/>
                  <a:gd name="T93" fmla="*/ 153 h 164"/>
                  <a:gd name="T94" fmla="*/ 60 w 175"/>
                  <a:gd name="T95" fmla="*/ 157 h 164"/>
                  <a:gd name="T96" fmla="*/ 71 w 175"/>
                  <a:gd name="T97" fmla="*/ 160 h 164"/>
                  <a:gd name="T98" fmla="*/ 71 w 175"/>
                  <a:gd name="T99" fmla="*/ 160 h 16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75" h="164">
                    <a:moveTo>
                      <a:pt x="71" y="160"/>
                    </a:moveTo>
                    <a:lnTo>
                      <a:pt x="95" y="163"/>
                    </a:lnTo>
                    <a:lnTo>
                      <a:pt x="117" y="164"/>
                    </a:lnTo>
                    <a:lnTo>
                      <a:pt x="136" y="162"/>
                    </a:lnTo>
                    <a:lnTo>
                      <a:pt x="153" y="155"/>
                    </a:lnTo>
                    <a:lnTo>
                      <a:pt x="160" y="151"/>
                    </a:lnTo>
                    <a:lnTo>
                      <a:pt x="165" y="146"/>
                    </a:lnTo>
                    <a:lnTo>
                      <a:pt x="168" y="140"/>
                    </a:lnTo>
                    <a:lnTo>
                      <a:pt x="171" y="133"/>
                    </a:lnTo>
                    <a:lnTo>
                      <a:pt x="172" y="120"/>
                    </a:lnTo>
                    <a:lnTo>
                      <a:pt x="173" y="108"/>
                    </a:lnTo>
                    <a:lnTo>
                      <a:pt x="173" y="98"/>
                    </a:lnTo>
                    <a:lnTo>
                      <a:pt x="172" y="91"/>
                    </a:lnTo>
                    <a:lnTo>
                      <a:pt x="171" y="85"/>
                    </a:lnTo>
                    <a:lnTo>
                      <a:pt x="173" y="80"/>
                    </a:lnTo>
                    <a:lnTo>
                      <a:pt x="175" y="75"/>
                    </a:lnTo>
                    <a:lnTo>
                      <a:pt x="175" y="69"/>
                    </a:lnTo>
                    <a:lnTo>
                      <a:pt x="171" y="64"/>
                    </a:lnTo>
                    <a:lnTo>
                      <a:pt x="164" y="61"/>
                    </a:lnTo>
                    <a:lnTo>
                      <a:pt x="159" y="59"/>
                    </a:lnTo>
                    <a:lnTo>
                      <a:pt x="155" y="56"/>
                    </a:lnTo>
                    <a:lnTo>
                      <a:pt x="153" y="53"/>
                    </a:lnTo>
                    <a:lnTo>
                      <a:pt x="152" y="49"/>
                    </a:lnTo>
                    <a:lnTo>
                      <a:pt x="150" y="44"/>
                    </a:lnTo>
                    <a:lnTo>
                      <a:pt x="148" y="37"/>
                    </a:lnTo>
                    <a:lnTo>
                      <a:pt x="145" y="27"/>
                    </a:lnTo>
                    <a:lnTo>
                      <a:pt x="138" y="18"/>
                    </a:lnTo>
                    <a:lnTo>
                      <a:pt x="130" y="9"/>
                    </a:lnTo>
                    <a:lnTo>
                      <a:pt x="118" y="2"/>
                    </a:lnTo>
                    <a:lnTo>
                      <a:pt x="110" y="0"/>
                    </a:lnTo>
                    <a:lnTo>
                      <a:pt x="102" y="0"/>
                    </a:lnTo>
                    <a:lnTo>
                      <a:pt x="92" y="0"/>
                    </a:lnTo>
                    <a:lnTo>
                      <a:pt x="80" y="2"/>
                    </a:lnTo>
                    <a:lnTo>
                      <a:pt x="60" y="8"/>
                    </a:lnTo>
                    <a:lnTo>
                      <a:pt x="41" y="17"/>
                    </a:lnTo>
                    <a:lnTo>
                      <a:pt x="26" y="26"/>
                    </a:lnTo>
                    <a:lnTo>
                      <a:pt x="15" y="38"/>
                    </a:lnTo>
                    <a:lnTo>
                      <a:pt x="7" y="51"/>
                    </a:lnTo>
                    <a:lnTo>
                      <a:pt x="2" y="63"/>
                    </a:lnTo>
                    <a:lnTo>
                      <a:pt x="0" y="78"/>
                    </a:lnTo>
                    <a:lnTo>
                      <a:pt x="3" y="93"/>
                    </a:lnTo>
                    <a:lnTo>
                      <a:pt x="7" y="108"/>
                    </a:lnTo>
                    <a:lnTo>
                      <a:pt x="14" y="120"/>
                    </a:lnTo>
                    <a:lnTo>
                      <a:pt x="21" y="131"/>
                    </a:lnTo>
                    <a:lnTo>
                      <a:pt x="29" y="140"/>
                    </a:lnTo>
                    <a:lnTo>
                      <a:pt x="38" y="148"/>
                    </a:lnTo>
                    <a:lnTo>
                      <a:pt x="49" y="153"/>
                    </a:lnTo>
                    <a:lnTo>
                      <a:pt x="60" y="157"/>
                    </a:lnTo>
                    <a:lnTo>
                      <a:pt x="71" y="160"/>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04" name="Freeform 222"/>
              <p:cNvSpPr>
                <a:spLocks/>
              </p:cNvSpPr>
              <p:nvPr/>
            </p:nvSpPr>
            <p:spPr bwMode="auto">
              <a:xfrm>
                <a:off x="339" y="3453"/>
                <a:ext cx="204" cy="232"/>
              </a:xfrm>
              <a:custGeom>
                <a:avLst/>
                <a:gdLst>
                  <a:gd name="T0" fmla="*/ 186 w 204"/>
                  <a:gd name="T1" fmla="*/ 29 h 232"/>
                  <a:gd name="T2" fmla="*/ 166 w 204"/>
                  <a:gd name="T3" fmla="*/ 28 h 232"/>
                  <a:gd name="T4" fmla="*/ 147 w 204"/>
                  <a:gd name="T5" fmla="*/ 30 h 232"/>
                  <a:gd name="T6" fmla="*/ 139 w 204"/>
                  <a:gd name="T7" fmla="*/ 32 h 232"/>
                  <a:gd name="T8" fmla="*/ 132 w 204"/>
                  <a:gd name="T9" fmla="*/ 35 h 232"/>
                  <a:gd name="T10" fmla="*/ 125 w 204"/>
                  <a:gd name="T11" fmla="*/ 41 h 232"/>
                  <a:gd name="T12" fmla="*/ 121 w 204"/>
                  <a:gd name="T13" fmla="*/ 49 h 232"/>
                  <a:gd name="T14" fmla="*/ 120 w 204"/>
                  <a:gd name="T15" fmla="*/ 53 h 232"/>
                  <a:gd name="T16" fmla="*/ 119 w 204"/>
                  <a:gd name="T17" fmla="*/ 59 h 232"/>
                  <a:gd name="T18" fmla="*/ 120 w 204"/>
                  <a:gd name="T19" fmla="*/ 68 h 232"/>
                  <a:gd name="T20" fmla="*/ 121 w 204"/>
                  <a:gd name="T21" fmla="*/ 78 h 232"/>
                  <a:gd name="T22" fmla="*/ 123 w 204"/>
                  <a:gd name="T23" fmla="*/ 89 h 232"/>
                  <a:gd name="T24" fmla="*/ 124 w 204"/>
                  <a:gd name="T25" fmla="*/ 101 h 232"/>
                  <a:gd name="T26" fmla="*/ 129 w 204"/>
                  <a:gd name="T27" fmla="*/ 128 h 232"/>
                  <a:gd name="T28" fmla="*/ 136 w 204"/>
                  <a:gd name="T29" fmla="*/ 155 h 232"/>
                  <a:gd name="T30" fmla="*/ 142 w 204"/>
                  <a:gd name="T31" fmla="*/ 181 h 232"/>
                  <a:gd name="T32" fmla="*/ 144 w 204"/>
                  <a:gd name="T33" fmla="*/ 192 h 232"/>
                  <a:gd name="T34" fmla="*/ 147 w 204"/>
                  <a:gd name="T35" fmla="*/ 204 h 232"/>
                  <a:gd name="T36" fmla="*/ 148 w 204"/>
                  <a:gd name="T37" fmla="*/ 212 h 232"/>
                  <a:gd name="T38" fmla="*/ 150 w 204"/>
                  <a:gd name="T39" fmla="*/ 221 h 232"/>
                  <a:gd name="T40" fmla="*/ 132 w 204"/>
                  <a:gd name="T41" fmla="*/ 227 h 232"/>
                  <a:gd name="T42" fmla="*/ 111 w 204"/>
                  <a:gd name="T43" fmla="*/ 231 h 232"/>
                  <a:gd name="T44" fmla="*/ 89 w 204"/>
                  <a:gd name="T45" fmla="*/ 232 h 232"/>
                  <a:gd name="T46" fmla="*/ 66 w 204"/>
                  <a:gd name="T47" fmla="*/ 231 h 232"/>
                  <a:gd name="T48" fmla="*/ 46 w 204"/>
                  <a:gd name="T49" fmla="*/ 229 h 232"/>
                  <a:gd name="T50" fmla="*/ 27 w 204"/>
                  <a:gd name="T51" fmla="*/ 224 h 232"/>
                  <a:gd name="T52" fmla="*/ 11 w 204"/>
                  <a:gd name="T53" fmla="*/ 218 h 232"/>
                  <a:gd name="T54" fmla="*/ 0 w 204"/>
                  <a:gd name="T55" fmla="*/ 208 h 232"/>
                  <a:gd name="T56" fmla="*/ 0 w 204"/>
                  <a:gd name="T57" fmla="*/ 197 h 232"/>
                  <a:gd name="T58" fmla="*/ 0 w 204"/>
                  <a:gd name="T59" fmla="*/ 184 h 232"/>
                  <a:gd name="T60" fmla="*/ 2 w 204"/>
                  <a:gd name="T61" fmla="*/ 155 h 232"/>
                  <a:gd name="T62" fmla="*/ 6 w 204"/>
                  <a:gd name="T63" fmla="*/ 124 h 232"/>
                  <a:gd name="T64" fmla="*/ 15 w 204"/>
                  <a:gd name="T65" fmla="*/ 93 h 232"/>
                  <a:gd name="T66" fmla="*/ 20 w 204"/>
                  <a:gd name="T67" fmla="*/ 78 h 232"/>
                  <a:gd name="T68" fmla="*/ 27 w 204"/>
                  <a:gd name="T69" fmla="*/ 65 h 232"/>
                  <a:gd name="T70" fmla="*/ 36 w 204"/>
                  <a:gd name="T71" fmla="*/ 51 h 232"/>
                  <a:gd name="T72" fmla="*/ 47 w 204"/>
                  <a:gd name="T73" fmla="*/ 39 h 232"/>
                  <a:gd name="T74" fmla="*/ 61 w 204"/>
                  <a:gd name="T75" fmla="*/ 28 h 232"/>
                  <a:gd name="T76" fmla="*/ 75 w 204"/>
                  <a:gd name="T77" fmla="*/ 18 h 232"/>
                  <a:gd name="T78" fmla="*/ 93 w 204"/>
                  <a:gd name="T79" fmla="*/ 10 h 232"/>
                  <a:gd name="T80" fmla="*/ 115 w 204"/>
                  <a:gd name="T81" fmla="*/ 4 h 232"/>
                  <a:gd name="T82" fmla="*/ 132 w 204"/>
                  <a:gd name="T83" fmla="*/ 1 h 232"/>
                  <a:gd name="T84" fmla="*/ 148 w 204"/>
                  <a:gd name="T85" fmla="*/ 0 h 232"/>
                  <a:gd name="T86" fmla="*/ 163 w 204"/>
                  <a:gd name="T87" fmla="*/ 1 h 232"/>
                  <a:gd name="T88" fmla="*/ 175 w 204"/>
                  <a:gd name="T89" fmla="*/ 3 h 232"/>
                  <a:gd name="T90" fmla="*/ 186 w 204"/>
                  <a:gd name="T91" fmla="*/ 7 h 232"/>
                  <a:gd name="T92" fmla="*/ 194 w 204"/>
                  <a:gd name="T93" fmla="*/ 12 h 232"/>
                  <a:gd name="T94" fmla="*/ 200 w 204"/>
                  <a:gd name="T95" fmla="*/ 16 h 232"/>
                  <a:gd name="T96" fmla="*/ 202 w 204"/>
                  <a:gd name="T97" fmla="*/ 21 h 232"/>
                  <a:gd name="T98" fmla="*/ 204 w 204"/>
                  <a:gd name="T99" fmla="*/ 25 h 232"/>
                  <a:gd name="T100" fmla="*/ 201 w 204"/>
                  <a:gd name="T101" fmla="*/ 28 h 232"/>
                  <a:gd name="T102" fmla="*/ 196 w 204"/>
                  <a:gd name="T103" fmla="*/ 30 h 232"/>
                  <a:gd name="T104" fmla="*/ 186 w 204"/>
                  <a:gd name="T105" fmla="*/ 29 h 232"/>
                  <a:gd name="T106" fmla="*/ 186 w 204"/>
                  <a:gd name="T107" fmla="*/ 29 h 2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4" h="232">
                    <a:moveTo>
                      <a:pt x="186" y="29"/>
                    </a:moveTo>
                    <a:lnTo>
                      <a:pt x="166" y="28"/>
                    </a:lnTo>
                    <a:lnTo>
                      <a:pt x="147" y="30"/>
                    </a:lnTo>
                    <a:lnTo>
                      <a:pt x="139" y="32"/>
                    </a:lnTo>
                    <a:lnTo>
                      <a:pt x="132" y="35"/>
                    </a:lnTo>
                    <a:lnTo>
                      <a:pt x="125" y="41"/>
                    </a:lnTo>
                    <a:lnTo>
                      <a:pt x="121" y="49"/>
                    </a:lnTo>
                    <a:lnTo>
                      <a:pt x="120" y="53"/>
                    </a:lnTo>
                    <a:lnTo>
                      <a:pt x="119" y="59"/>
                    </a:lnTo>
                    <a:lnTo>
                      <a:pt x="120" y="68"/>
                    </a:lnTo>
                    <a:lnTo>
                      <a:pt x="121" y="78"/>
                    </a:lnTo>
                    <a:lnTo>
                      <a:pt x="123" y="89"/>
                    </a:lnTo>
                    <a:lnTo>
                      <a:pt x="124" y="101"/>
                    </a:lnTo>
                    <a:lnTo>
                      <a:pt x="129" y="128"/>
                    </a:lnTo>
                    <a:lnTo>
                      <a:pt x="136" y="155"/>
                    </a:lnTo>
                    <a:lnTo>
                      <a:pt x="142" y="181"/>
                    </a:lnTo>
                    <a:lnTo>
                      <a:pt x="144" y="192"/>
                    </a:lnTo>
                    <a:lnTo>
                      <a:pt x="147" y="204"/>
                    </a:lnTo>
                    <a:lnTo>
                      <a:pt x="148" y="212"/>
                    </a:lnTo>
                    <a:lnTo>
                      <a:pt x="150" y="221"/>
                    </a:lnTo>
                    <a:lnTo>
                      <a:pt x="132" y="227"/>
                    </a:lnTo>
                    <a:lnTo>
                      <a:pt x="111" y="231"/>
                    </a:lnTo>
                    <a:lnTo>
                      <a:pt x="89" y="232"/>
                    </a:lnTo>
                    <a:lnTo>
                      <a:pt x="66" y="231"/>
                    </a:lnTo>
                    <a:lnTo>
                      <a:pt x="46" y="229"/>
                    </a:lnTo>
                    <a:lnTo>
                      <a:pt x="27" y="224"/>
                    </a:lnTo>
                    <a:lnTo>
                      <a:pt x="11" y="218"/>
                    </a:lnTo>
                    <a:lnTo>
                      <a:pt x="0" y="208"/>
                    </a:lnTo>
                    <a:lnTo>
                      <a:pt x="0" y="197"/>
                    </a:lnTo>
                    <a:lnTo>
                      <a:pt x="0" y="184"/>
                    </a:lnTo>
                    <a:lnTo>
                      <a:pt x="2" y="155"/>
                    </a:lnTo>
                    <a:lnTo>
                      <a:pt x="6" y="124"/>
                    </a:lnTo>
                    <a:lnTo>
                      <a:pt x="15" y="93"/>
                    </a:lnTo>
                    <a:lnTo>
                      <a:pt x="20" y="78"/>
                    </a:lnTo>
                    <a:lnTo>
                      <a:pt x="27" y="65"/>
                    </a:lnTo>
                    <a:lnTo>
                      <a:pt x="36" y="51"/>
                    </a:lnTo>
                    <a:lnTo>
                      <a:pt x="47" y="39"/>
                    </a:lnTo>
                    <a:lnTo>
                      <a:pt x="61" y="28"/>
                    </a:lnTo>
                    <a:lnTo>
                      <a:pt x="75" y="18"/>
                    </a:lnTo>
                    <a:lnTo>
                      <a:pt x="93" y="10"/>
                    </a:lnTo>
                    <a:lnTo>
                      <a:pt x="115" y="4"/>
                    </a:lnTo>
                    <a:lnTo>
                      <a:pt x="132" y="1"/>
                    </a:lnTo>
                    <a:lnTo>
                      <a:pt x="148" y="0"/>
                    </a:lnTo>
                    <a:lnTo>
                      <a:pt x="163" y="1"/>
                    </a:lnTo>
                    <a:lnTo>
                      <a:pt x="175" y="3"/>
                    </a:lnTo>
                    <a:lnTo>
                      <a:pt x="186" y="7"/>
                    </a:lnTo>
                    <a:lnTo>
                      <a:pt x="194" y="12"/>
                    </a:lnTo>
                    <a:lnTo>
                      <a:pt x="200" y="16"/>
                    </a:lnTo>
                    <a:lnTo>
                      <a:pt x="202" y="21"/>
                    </a:lnTo>
                    <a:lnTo>
                      <a:pt x="204" y="25"/>
                    </a:lnTo>
                    <a:lnTo>
                      <a:pt x="201" y="28"/>
                    </a:lnTo>
                    <a:lnTo>
                      <a:pt x="196" y="30"/>
                    </a:lnTo>
                    <a:lnTo>
                      <a:pt x="186" y="29"/>
                    </a:lnTo>
                    <a:close/>
                  </a:path>
                </a:pathLst>
              </a:custGeom>
              <a:solidFill>
                <a:srgbClr val="000000"/>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05" name="Freeform 223"/>
              <p:cNvSpPr>
                <a:spLocks/>
              </p:cNvSpPr>
              <p:nvPr/>
            </p:nvSpPr>
            <p:spPr bwMode="auto">
              <a:xfrm>
                <a:off x="486" y="3494"/>
                <a:ext cx="35" cy="29"/>
              </a:xfrm>
              <a:custGeom>
                <a:avLst/>
                <a:gdLst>
                  <a:gd name="T0" fmla="*/ 15 w 35"/>
                  <a:gd name="T1" fmla="*/ 0 h 29"/>
                  <a:gd name="T2" fmla="*/ 10 w 35"/>
                  <a:gd name="T3" fmla="*/ 2 h 29"/>
                  <a:gd name="T4" fmla="*/ 5 w 35"/>
                  <a:gd name="T5" fmla="*/ 8 h 29"/>
                  <a:gd name="T6" fmla="*/ 1 w 35"/>
                  <a:gd name="T7" fmla="*/ 15 h 29"/>
                  <a:gd name="T8" fmla="*/ 0 w 35"/>
                  <a:gd name="T9" fmla="*/ 24 h 29"/>
                  <a:gd name="T10" fmla="*/ 1 w 35"/>
                  <a:gd name="T11" fmla="*/ 28 h 29"/>
                  <a:gd name="T12" fmla="*/ 5 w 35"/>
                  <a:gd name="T13" fmla="*/ 29 h 29"/>
                  <a:gd name="T14" fmla="*/ 11 w 35"/>
                  <a:gd name="T15" fmla="*/ 28 h 29"/>
                  <a:gd name="T16" fmla="*/ 12 w 35"/>
                  <a:gd name="T17" fmla="*/ 25 h 29"/>
                  <a:gd name="T18" fmla="*/ 14 w 35"/>
                  <a:gd name="T19" fmla="*/ 18 h 29"/>
                  <a:gd name="T20" fmla="*/ 15 w 35"/>
                  <a:gd name="T21" fmla="*/ 14 h 29"/>
                  <a:gd name="T22" fmla="*/ 16 w 35"/>
                  <a:gd name="T23" fmla="*/ 12 h 29"/>
                  <a:gd name="T24" fmla="*/ 18 w 35"/>
                  <a:gd name="T25" fmla="*/ 11 h 29"/>
                  <a:gd name="T26" fmla="*/ 20 w 35"/>
                  <a:gd name="T27" fmla="*/ 12 h 29"/>
                  <a:gd name="T28" fmla="*/ 23 w 35"/>
                  <a:gd name="T29" fmla="*/ 16 h 29"/>
                  <a:gd name="T30" fmla="*/ 27 w 35"/>
                  <a:gd name="T31" fmla="*/ 19 h 29"/>
                  <a:gd name="T32" fmla="*/ 31 w 35"/>
                  <a:gd name="T33" fmla="*/ 19 h 29"/>
                  <a:gd name="T34" fmla="*/ 35 w 35"/>
                  <a:gd name="T35" fmla="*/ 16 h 29"/>
                  <a:gd name="T36" fmla="*/ 35 w 35"/>
                  <a:gd name="T37" fmla="*/ 12 h 29"/>
                  <a:gd name="T38" fmla="*/ 30 w 35"/>
                  <a:gd name="T39" fmla="*/ 6 h 29"/>
                  <a:gd name="T40" fmla="*/ 24 w 35"/>
                  <a:gd name="T41" fmla="*/ 2 h 29"/>
                  <a:gd name="T42" fmla="*/ 19 w 35"/>
                  <a:gd name="T43" fmla="*/ 0 h 29"/>
                  <a:gd name="T44" fmla="*/ 15 w 35"/>
                  <a:gd name="T45" fmla="*/ 0 h 29"/>
                  <a:gd name="T46" fmla="*/ 15 w 35"/>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5" h="29">
                    <a:moveTo>
                      <a:pt x="15" y="0"/>
                    </a:moveTo>
                    <a:lnTo>
                      <a:pt x="10" y="2"/>
                    </a:lnTo>
                    <a:lnTo>
                      <a:pt x="5" y="8"/>
                    </a:lnTo>
                    <a:lnTo>
                      <a:pt x="1" y="15"/>
                    </a:lnTo>
                    <a:lnTo>
                      <a:pt x="0" y="24"/>
                    </a:lnTo>
                    <a:lnTo>
                      <a:pt x="1" y="28"/>
                    </a:lnTo>
                    <a:lnTo>
                      <a:pt x="5" y="29"/>
                    </a:lnTo>
                    <a:lnTo>
                      <a:pt x="11" y="28"/>
                    </a:lnTo>
                    <a:lnTo>
                      <a:pt x="12" y="25"/>
                    </a:lnTo>
                    <a:lnTo>
                      <a:pt x="14" y="18"/>
                    </a:lnTo>
                    <a:lnTo>
                      <a:pt x="15" y="14"/>
                    </a:lnTo>
                    <a:lnTo>
                      <a:pt x="16" y="12"/>
                    </a:lnTo>
                    <a:lnTo>
                      <a:pt x="18" y="11"/>
                    </a:lnTo>
                    <a:lnTo>
                      <a:pt x="20" y="12"/>
                    </a:lnTo>
                    <a:lnTo>
                      <a:pt x="23" y="16"/>
                    </a:lnTo>
                    <a:lnTo>
                      <a:pt x="27" y="19"/>
                    </a:lnTo>
                    <a:lnTo>
                      <a:pt x="31" y="19"/>
                    </a:lnTo>
                    <a:lnTo>
                      <a:pt x="35" y="16"/>
                    </a:lnTo>
                    <a:lnTo>
                      <a:pt x="35" y="12"/>
                    </a:lnTo>
                    <a:lnTo>
                      <a:pt x="30" y="6"/>
                    </a:lnTo>
                    <a:lnTo>
                      <a:pt x="24" y="2"/>
                    </a:lnTo>
                    <a:lnTo>
                      <a:pt x="19"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06" name="Freeform 224"/>
              <p:cNvSpPr>
                <a:spLocks/>
              </p:cNvSpPr>
              <p:nvPr/>
            </p:nvSpPr>
            <p:spPr bwMode="auto">
              <a:xfrm>
                <a:off x="497" y="3593"/>
                <a:ext cx="40" cy="20"/>
              </a:xfrm>
              <a:custGeom>
                <a:avLst/>
                <a:gdLst>
                  <a:gd name="T0" fmla="*/ 1 w 40"/>
                  <a:gd name="T1" fmla="*/ 11 h 20"/>
                  <a:gd name="T2" fmla="*/ 0 w 40"/>
                  <a:gd name="T3" fmla="*/ 15 h 20"/>
                  <a:gd name="T4" fmla="*/ 1 w 40"/>
                  <a:gd name="T5" fmla="*/ 19 h 20"/>
                  <a:gd name="T6" fmla="*/ 7 w 40"/>
                  <a:gd name="T7" fmla="*/ 20 h 20"/>
                  <a:gd name="T8" fmla="*/ 11 w 40"/>
                  <a:gd name="T9" fmla="*/ 19 h 20"/>
                  <a:gd name="T10" fmla="*/ 16 w 40"/>
                  <a:gd name="T11" fmla="*/ 15 h 20"/>
                  <a:gd name="T12" fmla="*/ 22 w 40"/>
                  <a:gd name="T13" fmla="*/ 12 h 20"/>
                  <a:gd name="T14" fmla="*/ 28 w 40"/>
                  <a:gd name="T15" fmla="*/ 10 h 20"/>
                  <a:gd name="T16" fmla="*/ 34 w 40"/>
                  <a:gd name="T17" fmla="*/ 9 h 20"/>
                  <a:gd name="T18" fmla="*/ 38 w 40"/>
                  <a:gd name="T19" fmla="*/ 8 h 20"/>
                  <a:gd name="T20" fmla="*/ 40 w 40"/>
                  <a:gd name="T21" fmla="*/ 5 h 20"/>
                  <a:gd name="T22" fmla="*/ 38 w 40"/>
                  <a:gd name="T23" fmla="*/ 2 h 20"/>
                  <a:gd name="T24" fmla="*/ 34 w 40"/>
                  <a:gd name="T25" fmla="*/ 0 h 20"/>
                  <a:gd name="T26" fmla="*/ 26 w 40"/>
                  <a:gd name="T27" fmla="*/ 1 h 20"/>
                  <a:gd name="T28" fmla="*/ 17 w 40"/>
                  <a:gd name="T29" fmla="*/ 4 h 20"/>
                  <a:gd name="T30" fmla="*/ 8 w 40"/>
                  <a:gd name="T31" fmla="*/ 7 h 20"/>
                  <a:gd name="T32" fmla="*/ 1 w 40"/>
                  <a:gd name="T33" fmla="*/ 11 h 20"/>
                  <a:gd name="T34" fmla="*/ 1 w 40"/>
                  <a:gd name="T35" fmla="*/ 11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 h="20">
                    <a:moveTo>
                      <a:pt x="1" y="11"/>
                    </a:moveTo>
                    <a:lnTo>
                      <a:pt x="0" y="15"/>
                    </a:lnTo>
                    <a:lnTo>
                      <a:pt x="1" y="19"/>
                    </a:lnTo>
                    <a:lnTo>
                      <a:pt x="7" y="20"/>
                    </a:lnTo>
                    <a:lnTo>
                      <a:pt x="11" y="19"/>
                    </a:lnTo>
                    <a:lnTo>
                      <a:pt x="16" y="15"/>
                    </a:lnTo>
                    <a:lnTo>
                      <a:pt x="22" y="12"/>
                    </a:lnTo>
                    <a:lnTo>
                      <a:pt x="28" y="10"/>
                    </a:lnTo>
                    <a:lnTo>
                      <a:pt x="34" y="9"/>
                    </a:lnTo>
                    <a:lnTo>
                      <a:pt x="38" y="8"/>
                    </a:lnTo>
                    <a:lnTo>
                      <a:pt x="40" y="5"/>
                    </a:lnTo>
                    <a:lnTo>
                      <a:pt x="38" y="2"/>
                    </a:lnTo>
                    <a:lnTo>
                      <a:pt x="34" y="0"/>
                    </a:lnTo>
                    <a:lnTo>
                      <a:pt x="26" y="1"/>
                    </a:lnTo>
                    <a:lnTo>
                      <a:pt x="17" y="4"/>
                    </a:lnTo>
                    <a:lnTo>
                      <a:pt x="8" y="7"/>
                    </a:lnTo>
                    <a:lnTo>
                      <a:pt x="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07" name="Freeform 225"/>
              <p:cNvSpPr>
                <a:spLocks/>
              </p:cNvSpPr>
              <p:nvPr/>
            </p:nvSpPr>
            <p:spPr bwMode="auto">
              <a:xfrm>
                <a:off x="506" y="3526"/>
                <a:ext cx="11" cy="14"/>
              </a:xfrm>
              <a:custGeom>
                <a:avLst/>
                <a:gdLst>
                  <a:gd name="T0" fmla="*/ 11 w 11"/>
                  <a:gd name="T1" fmla="*/ 6 h 14"/>
                  <a:gd name="T2" fmla="*/ 10 w 11"/>
                  <a:gd name="T3" fmla="*/ 12 h 14"/>
                  <a:gd name="T4" fmla="*/ 8 w 11"/>
                  <a:gd name="T5" fmla="*/ 14 h 14"/>
                  <a:gd name="T6" fmla="*/ 6 w 11"/>
                  <a:gd name="T7" fmla="*/ 14 h 14"/>
                  <a:gd name="T8" fmla="*/ 4 w 11"/>
                  <a:gd name="T9" fmla="*/ 14 h 14"/>
                  <a:gd name="T10" fmla="*/ 3 w 11"/>
                  <a:gd name="T11" fmla="*/ 12 h 14"/>
                  <a:gd name="T12" fmla="*/ 0 w 11"/>
                  <a:gd name="T13" fmla="*/ 6 h 14"/>
                  <a:gd name="T14" fmla="*/ 3 w 11"/>
                  <a:gd name="T15" fmla="*/ 2 h 14"/>
                  <a:gd name="T16" fmla="*/ 6 w 11"/>
                  <a:gd name="T17" fmla="*/ 0 h 14"/>
                  <a:gd name="T18" fmla="*/ 10 w 11"/>
                  <a:gd name="T19" fmla="*/ 2 h 14"/>
                  <a:gd name="T20" fmla="*/ 11 w 11"/>
                  <a:gd name="T21" fmla="*/ 6 h 14"/>
                  <a:gd name="T22" fmla="*/ 11 w 11"/>
                  <a:gd name="T23" fmla="*/ 6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 h="14">
                    <a:moveTo>
                      <a:pt x="11" y="6"/>
                    </a:moveTo>
                    <a:lnTo>
                      <a:pt x="10" y="12"/>
                    </a:lnTo>
                    <a:lnTo>
                      <a:pt x="8" y="14"/>
                    </a:lnTo>
                    <a:lnTo>
                      <a:pt x="6" y="14"/>
                    </a:lnTo>
                    <a:lnTo>
                      <a:pt x="4" y="14"/>
                    </a:lnTo>
                    <a:lnTo>
                      <a:pt x="3" y="12"/>
                    </a:lnTo>
                    <a:lnTo>
                      <a:pt x="0" y="6"/>
                    </a:lnTo>
                    <a:lnTo>
                      <a:pt x="3" y="2"/>
                    </a:lnTo>
                    <a:lnTo>
                      <a:pt x="6" y="0"/>
                    </a:lnTo>
                    <a:lnTo>
                      <a:pt x="10" y="2"/>
                    </a:lnTo>
                    <a:lnTo>
                      <a:pt x="1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08" name="Freeform 226"/>
              <p:cNvSpPr>
                <a:spLocks/>
              </p:cNvSpPr>
              <p:nvPr/>
            </p:nvSpPr>
            <p:spPr bwMode="auto">
              <a:xfrm>
                <a:off x="625" y="3554"/>
                <a:ext cx="60" cy="43"/>
              </a:xfrm>
              <a:custGeom>
                <a:avLst/>
                <a:gdLst>
                  <a:gd name="T0" fmla="*/ 49 w 60"/>
                  <a:gd name="T1" fmla="*/ 43 h 43"/>
                  <a:gd name="T2" fmla="*/ 34 w 60"/>
                  <a:gd name="T3" fmla="*/ 39 h 43"/>
                  <a:gd name="T4" fmla="*/ 19 w 60"/>
                  <a:gd name="T5" fmla="*/ 31 h 43"/>
                  <a:gd name="T6" fmla="*/ 12 w 60"/>
                  <a:gd name="T7" fmla="*/ 26 h 43"/>
                  <a:gd name="T8" fmla="*/ 6 w 60"/>
                  <a:gd name="T9" fmla="*/ 21 h 43"/>
                  <a:gd name="T10" fmla="*/ 3 w 60"/>
                  <a:gd name="T11" fmla="*/ 14 h 43"/>
                  <a:gd name="T12" fmla="*/ 0 w 60"/>
                  <a:gd name="T13" fmla="*/ 8 h 43"/>
                  <a:gd name="T14" fmla="*/ 4 w 60"/>
                  <a:gd name="T15" fmla="*/ 4 h 43"/>
                  <a:gd name="T16" fmla="*/ 6 w 60"/>
                  <a:gd name="T17" fmla="*/ 2 h 43"/>
                  <a:gd name="T18" fmla="*/ 7 w 60"/>
                  <a:gd name="T19" fmla="*/ 0 h 43"/>
                  <a:gd name="T20" fmla="*/ 7 w 60"/>
                  <a:gd name="T21" fmla="*/ 0 h 43"/>
                  <a:gd name="T22" fmla="*/ 19 w 60"/>
                  <a:gd name="T23" fmla="*/ 9 h 43"/>
                  <a:gd name="T24" fmla="*/ 33 w 60"/>
                  <a:gd name="T25" fmla="*/ 18 h 43"/>
                  <a:gd name="T26" fmla="*/ 46 w 60"/>
                  <a:gd name="T27" fmla="*/ 25 h 43"/>
                  <a:gd name="T28" fmla="*/ 60 w 60"/>
                  <a:gd name="T29" fmla="*/ 29 h 43"/>
                  <a:gd name="T30" fmla="*/ 49 w 60"/>
                  <a:gd name="T31" fmla="*/ 43 h 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43">
                    <a:moveTo>
                      <a:pt x="49" y="43"/>
                    </a:moveTo>
                    <a:lnTo>
                      <a:pt x="34" y="39"/>
                    </a:lnTo>
                    <a:lnTo>
                      <a:pt x="19" y="31"/>
                    </a:lnTo>
                    <a:lnTo>
                      <a:pt x="12" y="26"/>
                    </a:lnTo>
                    <a:lnTo>
                      <a:pt x="6" y="21"/>
                    </a:lnTo>
                    <a:lnTo>
                      <a:pt x="3" y="14"/>
                    </a:lnTo>
                    <a:lnTo>
                      <a:pt x="0" y="8"/>
                    </a:lnTo>
                    <a:lnTo>
                      <a:pt x="4" y="4"/>
                    </a:lnTo>
                    <a:lnTo>
                      <a:pt x="6" y="2"/>
                    </a:lnTo>
                    <a:lnTo>
                      <a:pt x="7" y="0"/>
                    </a:lnTo>
                    <a:lnTo>
                      <a:pt x="19" y="9"/>
                    </a:lnTo>
                    <a:lnTo>
                      <a:pt x="33" y="18"/>
                    </a:lnTo>
                    <a:lnTo>
                      <a:pt x="46" y="25"/>
                    </a:lnTo>
                    <a:lnTo>
                      <a:pt x="60" y="29"/>
                    </a:lnTo>
                    <a:lnTo>
                      <a:pt x="49" y="43"/>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09" name="Freeform 227"/>
              <p:cNvSpPr>
                <a:spLocks/>
              </p:cNvSpPr>
              <p:nvPr/>
            </p:nvSpPr>
            <p:spPr bwMode="auto">
              <a:xfrm>
                <a:off x="632" y="3507"/>
                <a:ext cx="103" cy="76"/>
              </a:xfrm>
              <a:custGeom>
                <a:avLst/>
                <a:gdLst>
                  <a:gd name="T0" fmla="*/ 53 w 103"/>
                  <a:gd name="T1" fmla="*/ 76 h 76"/>
                  <a:gd name="T2" fmla="*/ 39 w 103"/>
                  <a:gd name="T3" fmla="*/ 72 h 76"/>
                  <a:gd name="T4" fmla="*/ 26 w 103"/>
                  <a:gd name="T5" fmla="*/ 65 h 76"/>
                  <a:gd name="T6" fmla="*/ 12 w 103"/>
                  <a:gd name="T7" fmla="*/ 56 h 76"/>
                  <a:gd name="T8" fmla="*/ 0 w 103"/>
                  <a:gd name="T9" fmla="*/ 47 h 76"/>
                  <a:gd name="T10" fmla="*/ 1 w 103"/>
                  <a:gd name="T11" fmla="*/ 40 h 76"/>
                  <a:gd name="T12" fmla="*/ 1 w 103"/>
                  <a:gd name="T13" fmla="*/ 35 h 76"/>
                  <a:gd name="T14" fmla="*/ 1 w 103"/>
                  <a:gd name="T15" fmla="*/ 30 h 76"/>
                  <a:gd name="T16" fmla="*/ 1 w 103"/>
                  <a:gd name="T17" fmla="*/ 23 h 76"/>
                  <a:gd name="T18" fmla="*/ 4 w 103"/>
                  <a:gd name="T19" fmla="*/ 17 h 76"/>
                  <a:gd name="T20" fmla="*/ 10 w 103"/>
                  <a:gd name="T21" fmla="*/ 12 h 76"/>
                  <a:gd name="T22" fmla="*/ 14 w 103"/>
                  <a:gd name="T23" fmla="*/ 11 h 76"/>
                  <a:gd name="T24" fmla="*/ 18 w 103"/>
                  <a:gd name="T25" fmla="*/ 11 h 76"/>
                  <a:gd name="T26" fmla="*/ 22 w 103"/>
                  <a:gd name="T27" fmla="*/ 14 h 76"/>
                  <a:gd name="T28" fmla="*/ 24 w 103"/>
                  <a:gd name="T29" fmla="*/ 19 h 76"/>
                  <a:gd name="T30" fmla="*/ 28 w 103"/>
                  <a:gd name="T31" fmla="*/ 23 h 76"/>
                  <a:gd name="T32" fmla="*/ 33 w 103"/>
                  <a:gd name="T33" fmla="*/ 26 h 76"/>
                  <a:gd name="T34" fmla="*/ 35 w 103"/>
                  <a:gd name="T35" fmla="*/ 28 h 76"/>
                  <a:gd name="T36" fmla="*/ 39 w 103"/>
                  <a:gd name="T37" fmla="*/ 28 h 76"/>
                  <a:gd name="T38" fmla="*/ 46 w 103"/>
                  <a:gd name="T39" fmla="*/ 25 h 76"/>
                  <a:gd name="T40" fmla="*/ 53 w 103"/>
                  <a:gd name="T41" fmla="*/ 20 h 76"/>
                  <a:gd name="T42" fmla="*/ 65 w 103"/>
                  <a:gd name="T43" fmla="*/ 8 h 76"/>
                  <a:gd name="T44" fmla="*/ 73 w 103"/>
                  <a:gd name="T45" fmla="*/ 5 h 76"/>
                  <a:gd name="T46" fmla="*/ 77 w 103"/>
                  <a:gd name="T47" fmla="*/ 2 h 76"/>
                  <a:gd name="T48" fmla="*/ 83 w 103"/>
                  <a:gd name="T49" fmla="*/ 1 h 76"/>
                  <a:gd name="T50" fmla="*/ 88 w 103"/>
                  <a:gd name="T51" fmla="*/ 0 h 76"/>
                  <a:gd name="T52" fmla="*/ 93 w 103"/>
                  <a:gd name="T53" fmla="*/ 3 h 76"/>
                  <a:gd name="T54" fmla="*/ 93 w 103"/>
                  <a:gd name="T55" fmla="*/ 6 h 76"/>
                  <a:gd name="T56" fmla="*/ 95 w 103"/>
                  <a:gd name="T57" fmla="*/ 11 h 76"/>
                  <a:gd name="T58" fmla="*/ 96 w 103"/>
                  <a:gd name="T59" fmla="*/ 17 h 76"/>
                  <a:gd name="T60" fmla="*/ 97 w 103"/>
                  <a:gd name="T61" fmla="*/ 19 h 76"/>
                  <a:gd name="T62" fmla="*/ 99 w 103"/>
                  <a:gd name="T63" fmla="*/ 21 h 76"/>
                  <a:gd name="T64" fmla="*/ 103 w 103"/>
                  <a:gd name="T65" fmla="*/ 24 h 76"/>
                  <a:gd name="T66" fmla="*/ 103 w 103"/>
                  <a:gd name="T67" fmla="*/ 27 h 76"/>
                  <a:gd name="T68" fmla="*/ 101 w 103"/>
                  <a:gd name="T69" fmla="*/ 31 h 76"/>
                  <a:gd name="T70" fmla="*/ 99 w 103"/>
                  <a:gd name="T71" fmla="*/ 35 h 76"/>
                  <a:gd name="T72" fmla="*/ 96 w 103"/>
                  <a:gd name="T73" fmla="*/ 37 h 76"/>
                  <a:gd name="T74" fmla="*/ 96 w 103"/>
                  <a:gd name="T75" fmla="*/ 42 h 76"/>
                  <a:gd name="T76" fmla="*/ 96 w 103"/>
                  <a:gd name="T77" fmla="*/ 46 h 76"/>
                  <a:gd name="T78" fmla="*/ 93 w 103"/>
                  <a:gd name="T79" fmla="*/ 52 h 76"/>
                  <a:gd name="T80" fmla="*/ 89 w 103"/>
                  <a:gd name="T81" fmla="*/ 59 h 76"/>
                  <a:gd name="T82" fmla="*/ 84 w 103"/>
                  <a:gd name="T83" fmla="*/ 65 h 76"/>
                  <a:gd name="T84" fmla="*/ 78 w 103"/>
                  <a:gd name="T85" fmla="*/ 70 h 76"/>
                  <a:gd name="T86" fmla="*/ 73 w 103"/>
                  <a:gd name="T87" fmla="*/ 72 h 76"/>
                  <a:gd name="T88" fmla="*/ 65 w 103"/>
                  <a:gd name="T89" fmla="*/ 74 h 76"/>
                  <a:gd name="T90" fmla="*/ 53 w 103"/>
                  <a:gd name="T91" fmla="*/ 76 h 76"/>
                  <a:gd name="T92" fmla="*/ 53 w 103"/>
                  <a:gd name="T93" fmla="*/ 76 h 7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03" h="76">
                    <a:moveTo>
                      <a:pt x="53" y="76"/>
                    </a:moveTo>
                    <a:lnTo>
                      <a:pt x="39" y="72"/>
                    </a:lnTo>
                    <a:lnTo>
                      <a:pt x="26" y="65"/>
                    </a:lnTo>
                    <a:lnTo>
                      <a:pt x="12" y="56"/>
                    </a:lnTo>
                    <a:lnTo>
                      <a:pt x="0" y="47"/>
                    </a:lnTo>
                    <a:lnTo>
                      <a:pt x="1" y="40"/>
                    </a:lnTo>
                    <a:lnTo>
                      <a:pt x="1" y="35"/>
                    </a:lnTo>
                    <a:lnTo>
                      <a:pt x="1" y="30"/>
                    </a:lnTo>
                    <a:lnTo>
                      <a:pt x="1" y="23"/>
                    </a:lnTo>
                    <a:lnTo>
                      <a:pt x="4" y="17"/>
                    </a:lnTo>
                    <a:lnTo>
                      <a:pt x="10" y="12"/>
                    </a:lnTo>
                    <a:lnTo>
                      <a:pt x="14" y="11"/>
                    </a:lnTo>
                    <a:lnTo>
                      <a:pt x="18" y="11"/>
                    </a:lnTo>
                    <a:lnTo>
                      <a:pt x="22" y="14"/>
                    </a:lnTo>
                    <a:lnTo>
                      <a:pt x="24" y="19"/>
                    </a:lnTo>
                    <a:lnTo>
                      <a:pt x="28" y="23"/>
                    </a:lnTo>
                    <a:lnTo>
                      <a:pt x="33" y="26"/>
                    </a:lnTo>
                    <a:lnTo>
                      <a:pt x="35" y="28"/>
                    </a:lnTo>
                    <a:lnTo>
                      <a:pt x="39" y="28"/>
                    </a:lnTo>
                    <a:lnTo>
                      <a:pt x="46" y="25"/>
                    </a:lnTo>
                    <a:lnTo>
                      <a:pt x="53" y="20"/>
                    </a:lnTo>
                    <a:lnTo>
                      <a:pt x="65" y="8"/>
                    </a:lnTo>
                    <a:lnTo>
                      <a:pt x="73" y="5"/>
                    </a:lnTo>
                    <a:lnTo>
                      <a:pt x="77" y="2"/>
                    </a:lnTo>
                    <a:lnTo>
                      <a:pt x="83" y="1"/>
                    </a:lnTo>
                    <a:lnTo>
                      <a:pt x="88" y="0"/>
                    </a:lnTo>
                    <a:lnTo>
                      <a:pt x="93" y="3"/>
                    </a:lnTo>
                    <a:lnTo>
                      <a:pt x="93" y="6"/>
                    </a:lnTo>
                    <a:lnTo>
                      <a:pt x="95" y="11"/>
                    </a:lnTo>
                    <a:lnTo>
                      <a:pt x="96" y="17"/>
                    </a:lnTo>
                    <a:lnTo>
                      <a:pt x="97" y="19"/>
                    </a:lnTo>
                    <a:lnTo>
                      <a:pt x="99" y="21"/>
                    </a:lnTo>
                    <a:lnTo>
                      <a:pt x="103" y="24"/>
                    </a:lnTo>
                    <a:lnTo>
                      <a:pt x="103" y="27"/>
                    </a:lnTo>
                    <a:lnTo>
                      <a:pt x="101" y="31"/>
                    </a:lnTo>
                    <a:lnTo>
                      <a:pt x="99" y="35"/>
                    </a:lnTo>
                    <a:lnTo>
                      <a:pt x="96" y="37"/>
                    </a:lnTo>
                    <a:lnTo>
                      <a:pt x="96" y="42"/>
                    </a:lnTo>
                    <a:lnTo>
                      <a:pt x="96" y="46"/>
                    </a:lnTo>
                    <a:lnTo>
                      <a:pt x="93" y="52"/>
                    </a:lnTo>
                    <a:lnTo>
                      <a:pt x="89" y="59"/>
                    </a:lnTo>
                    <a:lnTo>
                      <a:pt x="84" y="65"/>
                    </a:lnTo>
                    <a:lnTo>
                      <a:pt x="78" y="70"/>
                    </a:lnTo>
                    <a:lnTo>
                      <a:pt x="73" y="72"/>
                    </a:lnTo>
                    <a:lnTo>
                      <a:pt x="65" y="74"/>
                    </a:lnTo>
                    <a:lnTo>
                      <a:pt x="53" y="76"/>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10" name="Freeform 228"/>
              <p:cNvSpPr>
                <a:spLocks/>
              </p:cNvSpPr>
              <p:nvPr/>
            </p:nvSpPr>
            <p:spPr bwMode="auto">
              <a:xfrm>
                <a:off x="293" y="3534"/>
                <a:ext cx="42" cy="51"/>
              </a:xfrm>
              <a:custGeom>
                <a:avLst/>
                <a:gdLst>
                  <a:gd name="T0" fmla="*/ 15 w 42"/>
                  <a:gd name="T1" fmla="*/ 51 h 51"/>
                  <a:gd name="T2" fmla="*/ 15 w 42"/>
                  <a:gd name="T3" fmla="*/ 47 h 51"/>
                  <a:gd name="T4" fmla="*/ 17 w 42"/>
                  <a:gd name="T5" fmla="*/ 41 h 51"/>
                  <a:gd name="T6" fmla="*/ 24 w 42"/>
                  <a:gd name="T7" fmla="*/ 28 h 51"/>
                  <a:gd name="T8" fmla="*/ 34 w 42"/>
                  <a:gd name="T9" fmla="*/ 15 h 51"/>
                  <a:gd name="T10" fmla="*/ 38 w 42"/>
                  <a:gd name="T11" fmla="*/ 11 h 51"/>
                  <a:gd name="T12" fmla="*/ 42 w 42"/>
                  <a:gd name="T13" fmla="*/ 7 h 51"/>
                  <a:gd name="T14" fmla="*/ 38 w 42"/>
                  <a:gd name="T15" fmla="*/ 4 h 51"/>
                  <a:gd name="T16" fmla="*/ 36 w 42"/>
                  <a:gd name="T17" fmla="*/ 1 h 51"/>
                  <a:gd name="T18" fmla="*/ 35 w 42"/>
                  <a:gd name="T19" fmla="*/ 0 h 51"/>
                  <a:gd name="T20" fmla="*/ 23 w 42"/>
                  <a:gd name="T21" fmla="*/ 9 h 51"/>
                  <a:gd name="T22" fmla="*/ 12 w 42"/>
                  <a:gd name="T23" fmla="*/ 18 h 51"/>
                  <a:gd name="T24" fmla="*/ 4 w 42"/>
                  <a:gd name="T25" fmla="*/ 27 h 51"/>
                  <a:gd name="T26" fmla="*/ 1 w 42"/>
                  <a:gd name="T27" fmla="*/ 30 h 51"/>
                  <a:gd name="T28" fmla="*/ 0 w 42"/>
                  <a:gd name="T29" fmla="*/ 33 h 51"/>
                  <a:gd name="T30" fmla="*/ 15 w 42"/>
                  <a:gd name="T31" fmla="*/ 51 h 51"/>
                  <a:gd name="T32" fmla="*/ 15 w 42"/>
                  <a:gd name="T33" fmla="*/ 51 h 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2" h="51">
                    <a:moveTo>
                      <a:pt x="15" y="51"/>
                    </a:moveTo>
                    <a:lnTo>
                      <a:pt x="15" y="47"/>
                    </a:lnTo>
                    <a:lnTo>
                      <a:pt x="17" y="41"/>
                    </a:lnTo>
                    <a:lnTo>
                      <a:pt x="24" y="28"/>
                    </a:lnTo>
                    <a:lnTo>
                      <a:pt x="34" y="15"/>
                    </a:lnTo>
                    <a:lnTo>
                      <a:pt x="38" y="11"/>
                    </a:lnTo>
                    <a:lnTo>
                      <a:pt x="42" y="7"/>
                    </a:lnTo>
                    <a:lnTo>
                      <a:pt x="38" y="4"/>
                    </a:lnTo>
                    <a:lnTo>
                      <a:pt x="36" y="1"/>
                    </a:lnTo>
                    <a:lnTo>
                      <a:pt x="35" y="0"/>
                    </a:lnTo>
                    <a:lnTo>
                      <a:pt x="23" y="9"/>
                    </a:lnTo>
                    <a:lnTo>
                      <a:pt x="12" y="18"/>
                    </a:lnTo>
                    <a:lnTo>
                      <a:pt x="4" y="27"/>
                    </a:lnTo>
                    <a:lnTo>
                      <a:pt x="1" y="30"/>
                    </a:lnTo>
                    <a:lnTo>
                      <a:pt x="0" y="33"/>
                    </a:lnTo>
                    <a:lnTo>
                      <a:pt x="15" y="51"/>
                    </a:lnTo>
                    <a:close/>
                  </a:path>
                </a:pathLst>
              </a:custGeom>
              <a:solidFill>
                <a:srgbClr val="FFFFFF"/>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11" name="Freeform 229"/>
              <p:cNvSpPr>
                <a:spLocks/>
              </p:cNvSpPr>
              <p:nvPr/>
            </p:nvSpPr>
            <p:spPr bwMode="auto">
              <a:xfrm>
                <a:off x="259" y="3485"/>
                <a:ext cx="69" cy="82"/>
              </a:xfrm>
              <a:custGeom>
                <a:avLst/>
                <a:gdLst>
                  <a:gd name="T0" fmla="*/ 34 w 69"/>
                  <a:gd name="T1" fmla="*/ 82 h 82"/>
                  <a:gd name="T2" fmla="*/ 35 w 69"/>
                  <a:gd name="T3" fmla="*/ 79 h 82"/>
                  <a:gd name="T4" fmla="*/ 38 w 69"/>
                  <a:gd name="T5" fmla="*/ 76 h 82"/>
                  <a:gd name="T6" fmla="*/ 46 w 69"/>
                  <a:gd name="T7" fmla="*/ 67 h 82"/>
                  <a:gd name="T8" fmla="*/ 57 w 69"/>
                  <a:gd name="T9" fmla="*/ 58 h 82"/>
                  <a:gd name="T10" fmla="*/ 69 w 69"/>
                  <a:gd name="T11" fmla="*/ 49 h 82"/>
                  <a:gd name="T12" fmla="*/ 63 w 69"/>
                  <a:gd name="T13" fmla="*/ 46 h 82"/>
                  <a:gd name="T14" fmla="*/ 58 w 69"/>
                  <a:gd name="T15" fmla="*/ 43 h 82"/>
                  <a:gd name="T16" fmla="*/ 54 w 69"/>
                  <a:gd name="T17" fmla="*/ 39 h 82"/>
                  <a:gd name="T18" fmla="*/ 54 w 69"/>
                  <a:gd name="T19" fmla="*/ 34 h 82"/>
                  <a:gd name="T20" fmla="*/ 57 w 69"/>
                  <a:gd name="T21" fmla="*/ 22 h 82"/>
                  <a:gd name="T22" fmla="*/ 55 w 69"/>
                  <a:gd name="T23" fmla="*/ 18 h 82"/>
                  <a:gd name="T24" fmla="*/ 53 w 69"/>
                  <a:gd name="T25" fmla="*/ 16 h 82"/>
                  <a:gd name="T26" fmla="*/ 49 w 69"/>
                  <a:gd name="T27" fmla="*/ 15 h 82"/>
                  <a:gd name="T28" fmla="*/ 43 w 69"/>
                  <a:gd name="T29" fmla="*/ 16 h 82"/>
                  <a:gd name="T30" fmla="*/ 39 w 69"/>
                  <a:gd name="T31" fmla="*/ 18 h 82"/>
                  <a:gd name="T32" fmla="*/ 35 w 69"/>
                  <a:gd name="T33" fmla="*/ 20 h 82"/>
                  <a:gd name="T34" fmla="*/ 32 w 69"/>
                  <a:gd name="T35" fmla="*/ 22 h 82"/>
                  <a:gd name="T36" fmla="*/ 28 w 69"/>
                  <a:gd name="T37" fmla="*/ 23 h 82"/>
                  <a:gd name="T38" fmla="*/ 26 w 69"/>
                  <a:gd name="T39" fmla="*/ 22 h 82"/>
                  <a:gd name="T40" fmla="*/ 23 w 69"/>
                  <a:gd name="T41" fmla="*/ 20 h 82"/>
                  <a:gd name="T42" fmla="*/ 16 w 69"/>
                  <a:gd name="T43" fmla="*/ 12 h 82"/>
                  <a:gd name="T44" fmla="*/ 9 w 69"/>
                  <a:gd name="T45" fmla="*/ 0 h 82"/>
                  <a:gd name="T46" fmla="*/ 4 w 69"/>
                  <a:gd name="T47" fmla="*/ 11 h 82"/>
                  <a:gd name="T48" fmla="*/ 1 w 69"/>
                  <a:gd name="T49" fmla="*/ 22 h 82"/>
                  <a:gd name="T50" fmla="*/ 0 w 69"/>
                  <a:gd name="T51" fmla="*/ 30 h 82"/>
                  <a:gd name="T52" fmla="*/ 1 w 69"/>
                  <a:gd name="T53" fmla="*/ 37 h 82"/>
                  <a:gd name="T54" fmla="*/ 4 w 69"/>
                  <a:gd name="T55" fmla="*/ 44 h 82"/>
                  <a:gd name="T56" fmla="*/ 5 w 69"/>
                  <a:gd name="T57" fmla="*/ 50 h 82"/>
                  <a:gd name="T58" fmla="*/ 5 w 69"/>
                  <a:gd name="T59" fmla="*/ 56 h 82"/>
                  <a:gd name="T60" fmla="*/ 8 w 69"/>
                  <a:gd name="T61" fmla="*/ 59 h 82"/>
                  <a:gd name="T62" fmla="*/ 11 w 69"/>
                  <a:gd name="T63" fmla="*/ 62 h 82"/>
                  <a:gd name="T64" fmla="*/ 19 w 69"/>
                  <a:gd name="T65" fmla="*/ 69 h 82"/>
                  <a:gd name="T66" fmla="*/ 24 w 69"/>
                  <a:gd name="T67" fmla="*/ 75 h 82"/>
                  <a:gd name="T68" fmla="*/ 30 w 69"/>
                  <a:gd name="T69" fmla="*/ 79 h 82"/>
                  <a:gd name="T70" fmla="*/ 34 w 69"/>
                  <a:gd name="T71" fmla="*/ 82 h 82"/>
                  <a:gd name="T72" fmla="*/ 34 w 69"/>
                  <a:gd name="T73" fmla="*/ 82 h 8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9" h="82">
                    <a:moveTo>
                      <a:pt x="34" y="82"/>
                    </a:moveTo>
                    <a:lnTo>
                      <a:pt x="35" y="79"/>
                    </a:lnTo>
                    <a:lnTo>
                      <a:pt x="38" y="76"/>
                    </a:lnTo>
                    <a:lnTo>
                      <a:pt x="46" y="67"/>
                    </a:lnTo>
                    <a:lnTo>
                      <a:pt x="57" y="58"/>
                    </a:lnTo>
                    <a:lnTo>
                      <a:pt x="69" y="49"/>
                    </a:lnTo>
                    <a:lnTo>
                      <a:pt x="63" y="46"/>
                    </a:lnTo>
                    <a:lnTo>
                      <a:pt x="58" y="43"/>
                    </a:lnTo>
                    <a:lnTo>
                      <a:pt x="54" y="39"/>
                    </a:lnTo>
                    <a:lnTo>
                      <a:pt x="54" y="34"/>
                    </a:lnTo>
                    <a:lnTo>
                      <a:pt x="57" y="22"/>
                    </a:lnTo>
                    <a:lnTo>
                      <a:pt x="55" y="18"/>
                    </a:lnTo>
                    <a:lnTo>
                      <a:pt x="53" y="16"/>
                    </a:lnTo>
                    <a:lnTo>
                      <a:pt x="49" y="15"/>
                    </a:lnTo>
                    <a:lnTo>
                      <a:pt x="43" y="16"/>
                    </a:lnTo>
                    <a:lnTo>
                      <a:pt x="39" y="18"/>
                    </a:lnTo>
                    <a:lnTo>
                      <a:pt x="35" y="20"/>
                    </a:lnTo>
                    <a:lnTo>
                      <a:pt x="32" y="22"/>
                    </a:lnTo>
                    <a:lnTo>
                      <a:pt x="28" y="23"/>
                    </a:lnTo>
                    <a:lnTo>
                      <a:pt x="26" y="22"/>
                    </a:lnTo>
                    <a:lnTo>
                      <a:pt x="23" y="20"/>
                    </a:lnTo>
                    <a:lnTo>
                      <a:pt x="16" y="12"/>
                    </a:lnTo>
                    <a:lnTo>
                      <a:pt x="9" y="0"/>
                    </a:lnTo>
                    <a:lnTo>
                      <a:pt x="4" y="11"/>
                    </a:lnTo>
                    <a:lnTo>
                      <a:pt x="1" y="22"/>
                    </a:lnTo>
                    <a:lnTo>
                      <a:pt x="0" y="30"/>
                    </a:lnTo>
                    <a:lnTo>
                      <a:pt x="1" y="37"/>
                    </a:lnTo>
                    <a:lnTo>
                      <a:pt x="4" y="44"/>
                    </a:lnTo>
                    <a:lnTo>
                      <a:pt x="5" y="50"/>
                    </a:lnTo>
                    <a:lnTo>
                      <a:pt x="5" y="56"/>
                    </a:lnTo>
                    <a:lnTo>
                      <a:pt x="8" y="59"/>
                    </a:lnTo>
                    <a:lnTo>
                      <a:pt x="11" y="62"/>
                    </a:lnTo>
                    <a:lnTo>
                      <a:pt x="19" y="69"/>
                    </a:lnTo>
                    <a:lnTo>
                      <a:pt x="24" y="75"/>
                    </a:lnTo>
                    <a:lnTo>
                      <a:pt x="30" y="79"/>
                    </a:lnTo>
                    <a:lnTo>
                      <a:pt x="34" y="82"/>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12" name="Freeform 230"/>
              <p:cNvSpPr>
                <a:spLocks/>
              </p:cNvSpPr>
              <p:nvPr/>
            </p:nvSpPr>
            <p:spPr bwMode="auto">
              <a:xfrm>
                <a:off x="287" y="3507"/>
                <a:ext cx="4" cy="7"/>
              </a:xfrm>
              <a:custGeom>
                <a:avLst/>
                <a:gdLst>
                  <a:gd name="T0" fmla="*/ 4 w 4"/>
                  <a:gd name="T1" fmla="*/ 0 h 7"/>
                  <a:gd name="T2" fmla="*/ 3 w 4"/>
                  <a:gd name="T3" fmla="*/ 1 h 7"/>
                  <a:gd name="T4" fmla="*/ 2 w 4"/>
                  <a:gd name="T5" fmla="*/ 3 h 7"/>
                  <a:gd name="T6" fmla="*/ 0 w 4"/>
                  <a:gd name="T7" fmla="*/ 6 h 7"/>
                  <a:gd name="T8" fmla="*/ 0 w 4"/>
                  <a:gd name="T9" fmla="*/ 7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7">
                    <a:moveTo>
                      <a:pt x="4" y="0"/>
                    </a:moveTo>
                    <a:lnTo>
                      <a:pt x="3" y="1"/>
                    </a:lnTo>
                    <a:lnTo>
                      <a:pt x="2" y="3"/>
                    </a:lnTo>
                    <a:lnTo>
                      <a:pt x="0" y="6"/>
                    </a:lnTo>
                    <a:lnTo>
                      <a:pt x="0" y="7"/>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13" name="Freeform 231"/>
              <p:cNvSpPr>
                <a:spLocks/>
              </p:cNvSpPr>
              <p:nvPr/>
            </p:nvSpPr>
            <p:spPr bwMode="auto">
              <a:xfrm>
                <a:off x="339" y="3159"/>
                <a:ext cx="109" cy="84"/>
              </a:xfrm>
              <a:custGeom>
                <a:avLst/>
                <a:gdLst>
                  <a:gd name="T0" fmla="*/ 52 w 109"/>
                  <a:gd name="T1" fmla="*/ 84 h 84"/>
                  <a:gd name="T2" fmla="*/ 40 w 109"/>
                  <a:gd name="T3" fmla="*/ 82 h 84"/>
                  <a:gd name="T4" fmla="*/ 29 w 109"/>
                  <a:gd name="T5" fmla="*/ 80 h 84"/>
                  <a:gd name="T6" fmla="*/ 20 w 109"/>
                  <a:gd name="T7" fmla="*/ 77 h 84"/>
                  <a:gd name="T8" fmla="*/ 13 w 109"/>
                  <a:gd name="T9" fmla="*/ 72 h 84"/>
                  <a:gd name="T10" fmla="*/ 8 w 109"/>
                  <a:gd name="T11" fmla="*/ 67 h 84"/>
                  <a:gd name="T12" fmla="*/ 4 w 109"/>
                  <a:gd name="T13" fmla="*/ 62 h 84"/>
                  <a:gd name="T14" fmla="*/ 0 w 109"/>
                  <a:gd name="T15" fmla="*/ 50 h 84"/>
                  <a:gd name="T16" fmla="*/ 5 w 109"/>
                  <a:gd name="T17" fmla="*/ 45 h 84"/>
                  <a:gd name="T18" fmla="*/ 9 w 109"/>
                  <a:gd name="T19" fmla="*/ 40 h 84"/>
                  <a:gd name="T20" fmla="*/ 15 w 109"/>
                  <a:gd name="T21" fmla="*/ 29 h 84"/>
                  <a:gd name="T22" fmla="*/ 20 w 109"/>
                  <a:gd name="T23" fmla="*/ 19 h 84"/>
                  <a:gd name="T24" fmla="*/ 24 w 109"/>
                  <a:gd name="T25" fmla="*/ 15 h 84"/>
                  <a:gd name="T26" fmla="*/ 29 w 109"/>
                  <a:gd name="T27" fmla="*/ 11 h 84"/>
                  <a:gd name="T28" fmla="*/ 43 w 109"/>
                  <a:gd name="T29" fmla="*/ 5 h 84"/>
                  <a:gd name="T30" fmla="*/ 58 w 109"/>
                  <a:gd name="T31" fmla="*/ 2 h 84"/>
                  <a:gd name="T32" fmla="*/ 63 w 109"/>
                  <a:gd name="T33" fmla="*/ 0 h 84"/>
                  <a:gd name="T34" fmla="*/ 69 w 109"/>
                  <a:gd name="T35" fmla="*/ 0 h 84"/>
                  <a:gd name="T36" fmla="*/ 73 w 109"/>
                  <a:gd name="T37" fmla="*/ 3 h 84"/>
                  <a:gd name="T38" fmla="*/ 75 w 109"/>
                  <a:gd name="T39" fmla="*/ 6 h 84"/>
                  <a:gd name="T40" fmla="*/ 85 w 109"/>
                  <a:gd name="T41" fmla="*/ 7 h 84"/>
                  <a:gd name="T42" fmla="*/ 90 w 109"/>
                  <a:gd name="T43" fmla="*/ 9 h 84"/>
                  <a:gd name="T44" fmla="*/ 94 w 109"/>
                  <a:gd name="T45" fmla="*/ 11 h 84"/>
                  <a:gd name="T46" fmla="*/ 94 w 109"/>
                  <a:gd name="T47" fmla="*/ 14 h 84"/>
                  <a:gd name="T48" fmla="*/ 101 w 109"/>
                  <a:gd name="T49" fmla="*/ 16 h 84"/>
                  <a:gd name="T50" fmla="*/ 106 w 109"/>
                  <a:gd name="T51" fmla="*/ 21 h 84"/>
                  <a:gd name="T52" fmla="*/ 109 w 109"/>
                  <a:gd name="T53" fmla="*/ 27 h 84"/>
                  <a:gd name="T54" fmla="*/ 108 w 109"/>
                  <a:gd name="T55" fmla="*/ 29 h 84"/>
                  <a:gd name="T56" fmla="*/ 105 w 109"/>
                  <a:gd name="T57" fmla="*/ 32 h 84"/>
                  <a:gd name="T58" fmla="*/ 109 w 109"/>
                  <a:gd name="T59" fmla="*/ 38 h 84"/>
                  <a:gd name="T60" fmla="*/ 109 w 109"/>
                  <a:gd name="T61" fmla="*/ 45 h 84"/>
                  <a:gd name="T62" fmla="*/ 106 w 109"/>
                  <a:gd name="T63" fmla="*/ 51 h 84"/>
                  <a:gd name="T64" fmla="*/ 101 w 109"/>
                  <a:gd name="T65" fmla="*/ 55 h 84"/>
                  <a:gd name="T66" fmla="*/ 93 w 109"/>
                  <a:gd name="T67" fmla="*/ 60 h 84"/>
                  <a:gd name="T68" fmla="*/ 88 w 109"/>
                  <a:gd name="T69" fmla="*/ 65 h 84"/>
                  <a:gd name="T70" fmla="*/ 82 w 109"/>
                  <a:gd name="T71" fmla="*/ 70 h 84"/>
                  <a:gd name="T72" fmla="*/ 77 w 109"/>
                  <a:gd name="T73" fmla="*/ 75 h 84"/>
                  <a:gd name="T74" fmla="*/ 65 w 109"/>
                  <a:gd name="T75" fmla="*/ 82 h 84"/>
                  <a:gd name="T76" fmla="*/ 58 w 109"/>
                  <a:gd name="T77" fmla="*/ 83 h 84"/>
                  <a:gd name="T78" fmla="*/ 52 w 109"/>
                  <a:gd name="T79" fmla="*/ 84 h 84"/>
                  <a:gd name="T80" fmla="*/ 52 w 109"/>
                  <a:gd name="T81" fmla="*/ 84 h 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9" h="84">
                    <a:moveTo>
                      <a:pt x="52" y="84"/>
                    </a:moveTo>
                    <a:lnTo>
                      <a:pt x="40" y="82"/>
                    </a:lnTo>
                    <a:lnTo>
                      <a:pt x="29" y="80"/>
                    </a:lnTo>
                    <a:lnTo>
                      <a:pt x="20" y="77"/>
                    </a:lnTo>
                    <a:lnTo>
                      <a:pt x="13" y="72"/>
                    </a:lnTo>
                    <a:lnTo>
                      <a:pt x="8" y="67"/>
                    </a:lnTo>
                    <a:lnTo>
                      <a:pt x="4" y="62"/>
                    </a:lnTo>
                    <a:lnTo>
                      <a:pt x="0" y="50"/>
                    </a:lnTo>
                    <a:lnTo>
                      <a:pt x="5" y="45"/>
                    </a:lnTo>
                    <a:lnTo>
                      <a:pt x="9" y="40"/>
                    </a:lnTo>
                    <a:lnTo>
                      <a:pt x="15" y="29"/>
                    </a:lnTo>
                    <a:lnTo>
                      <a:pt x="20" y="19"/>
                    </a:lnTo>
                    <a:lnTo>
                      <a:pt x="24" y="15"/>
                    </a:lnTo>
                    <a:lnTo>
                      <a:pt x="29" y="11"/>
                    </a:lnTo>
                    <a:lnTo>
                      <a:pt x="43" y="5"/>
                    </a:lnTo>
                    <a:lnTo>
                      <a:pt x="58" y="2"/>
                    </a:lnTo>
                    <a:lnTo>
                      <a:pt x="63" y="0"/>
                    </a:lnTo>
                    <a:lnTo>
                      <a:pt x="69" y="0"/>
                    </a:lnTo>
                    <a:lnTo>
                      <a:pt x="73" y="3"/>
                    </a:lnTo>
                    <a:lnTo>
                      <a:pt x="75" y="6"/>
                    </a:lnTo>
                    <a:lnTo>
                      <a:pt x="85" y="7"/>
                    </a:lnTo>
                    <a:lnTo>
                      <a:pt x="90" y="9"/>
                    </a:lnTo>
                    <a:lnTo>
                      <a:pt x="94" y="11"/>
                    </a:lnTo>
                    <a:lnTo>
                      <a:pt x="94" y="14"/>
                    </a:lnTo>
                    <a:lnTo>
                      <a:pt x="101" y="16"/>
                    </a:lnTo>
                    <a:lnTo>
                      <a:pt x="106" y="21"/>
                    </a:lnTo>
                    <a:lnTo>
                      <a:pt x="109" y="27"/>
                    </a:lnTo>
                    <a:lnTo>
                      <a:pt x="108" y="29"/>
                    </a:lnTo>
                    <a:lnTo>
                      <a:pt x="105" y="32"/>
                    </a:lnTo>
                    <a:lnTo>
                      <a:pt x="109" y="38"/>
                    </a:lnTo>
                    <a:lnTo>
                      <a:pt x="109" y="45"/>
                    </a:lnTo>
                    <a:lnTo>
                      <a:pt x="106" y="51"/>
                    </a:lnTo>
                    <a:lnTo>
                      <a:pt x="101" y="55"/>
                    </a:lnTo>
                    <a:lnTo>
                      <a:pt x="93" y="60"/>
                    </a:lnTo>
                    <a:lnTo>
                      <a:pt x="88" y="65"/>
                    </a:lnTo>
                    <a:lnTo>
                      <a:pt x="82" y="70"/>
                    </a:lnTo>
                    <a:lnTo>
                      <a:pt x="77" y="75"/>
                    </a:lnTo>
                    <a:lnTo>
                      <a:pt x="65" y="82"/>
                    </a:lnTo>
                    <a:lnTo>
                      <a:pt x="58" y="83"/>
                    </a:lnTo>
                    <a:lnTo>
                      <a:pt x="52" y="84"/>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14" name="Freeform 232"/>
              <p:cNvSpPr>
                <a:spLocks/>
              </p:cNvSpPr>
              <p:nvPr/>
            </p:nvSpPr>
            <p:spPr bwMode="auto">
              <a:xfrm>
                <a:off x="423" y="3191"/>
                <a:ext cx="21" cy="10"/>
              </a:xfrm>
              <a:custGeom>
                <a:avLst/>
                <a:gdLst>
                  <a:gd name="T0" fmla="*/ 21 w 21"/>
                  <a:gd name="T1" fmla="*/ 0 h 10"/>
                  <a:gd name="T2" fmla="*/ 17 w 21"/>
                  <a:gd name="T3" fmla="*/ 1 h 10"/>
                  <a:gd name="T4" fmla="*/ 9 w 21"/>
                  <a:gd name="T5" fmla="*/ 4 h 10"/>
                  <a:gd name="T6" fmla="*/ 4 w 21"/>
                  <a:gd name="T7" fmla="*/ 6 h 10"/>
                  <a:gd name="T8" fmla="*/ 0 w 21"/>
                  <a:gd name="T9" fmla="*/ 1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0">
                    <a:moveTo>
                      <a:pt x="21" y="0"/>
                    </a:moveTo>
                    <a:lnTo>
                      <a:pt x="17" y="1"/>
                    </a:lnTo>
                    <a:lnTo>
                      <a:pt x="9" y="4"/>
                    </a:lnTo>
                    <a:lnTo>
                      <a:pt x="4" y="6"/>
                    </a:lnTo>
                    <a:lnTo>
                      <a:pt x="0" y="1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15" name="Freeform 233"/>
              <p:cNvSpPr>
                <a:spLocks/>
              </p:cNvSpPr>
              <p:nvPr/>
            </p:nvSpPr>
            <p:spPr bwMode="auto">
              <a:xfrm>
                <a:off x="408" y="3173"/>
                <a:ext cx="25" cy="16"/>
              </a:xfrm>
              <a:custGeom>
                <a:avLst/>
                <a:gdLst>
                  <a:gd name="T0" fmla="*/ 25 w 25"/>
                  <a:gd name="T1" fmla="*/ 0 h 16"/>
                  <a:gd name="T2" fmla="*/ 20 w 25"/>
                  <a:gd name="T3" fmla="*/ 3 h 16"/>
                  <a:gd name="T4" fmla="*/ 12 w 25"/>
                  <a:gd name="T5" fmla="*/ 9 h 16"/>
                  <a:gd name="T6" fmla="*/ 4 w 25"/>
                  <a:gd name="T7" fmla="*/ 13 h 16"/>
                  <a:gd name="T8" fmla="*/ 1 w 25"/>
                  <a:gd name="T9" fmla="*/ 15 h 16"/>
                  <a:gd name="T10" fmla="*/ 0 w 25"/>
                  <a:gd name="T11" fmla="*/ 16 h 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16">
                    <a:moveTo>
                      <a:pt x="25" y="0"/>
                    </a:moveTo>
                    <a:lnTo>
                      <a:pt x="20" y="3"/>
                    </a:lnTo>
                    <a:lnTo>
                      <a:pt x="12" y="9"/>
                    </a:lnTo>
                    <a:lnTo>
                      <a:pt x="4" y="13"/>
                    </a:lnTo>
                    <a:lnTo>
                      <a:pt x="1" y="15"/>
                    </a:lnTo>
                    <a:lnTo>
                      <a:pt x="0" y="16"/>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16" name="Freeform 234"/>
              <p:cNvSpPr>
                <a:spLocks/>
              </p:cNvSpPr>
              <p:nvPr/>
            </p:nvSpPr>
            <p:spPr bwMode="auto">
              <a:xfrm>
                <a:off x="390" y="3165"/>
                <a:ext cx="24" cy="13"/>
              </a:xfrm>
              <a:custGeom>
                <a:avLst/>
                <a:gdLst>
                  <a:gd name="T0" fmla="*/ 24 w 24"/>
                  <a:gd name="T1" fmla="*/ 0 h 13"/>
                  <a:gd name="T2" fmla="*/ 18 w 24"/>
                  <a:gd name="T3" fmla="*/ 3 h 13"/>
                  <a:gd name="T4" fmla="*/ 10 w 24"/>
                  <a:gd name="T5" fmla="*/ 7 h 13"/>
                  <a:gd name="T6" fmla="*/ 4 w 24"/>
                  <a:gd name="T7" fmla="*/ 10 h 13"/>
                  <a:gd name="T8" fmla="*/ 0 w 24"/>
                  <a:gd name="T9" fmla="*/ 13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3">
                    <a:moveTo>
                      <a:pt x="24" y="0"/>
                    </a:moveTo>
                    <a:lnTo>
                      <a:pt x="18" y="3"/>
                    </a:lnTo>
                    <a:lnTo>
                      <a:pt x="10" y="7"/>
                    </a:lnTo>
                    <a:lnTo>
                      <a:pt x="4" y="10"/>
                    </a:lnTo>
                    <a:lnTo>
                      <a:pt x="0" y="13"/>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17" name="Freeform 235"/>
              <p:cNvSpPr>
                <a:spLocks/>
              </p:cNvSpPr>
              <p:nvPr/>
            </p:nvSpPr>
            <p:spPr bwMode="auto">
              <a:xfrm>
                <a:off x="532" y="3103"/>
                <a:ext cx="105" cy="71"/>
              </a:xfrm>
              <a:custGeom>
                <a:avLst/>
                <a:gdLst>
                  <a:gd name="T0" fmla="*/ 0 w 105"/>
                  <a:gd name="T1" fmla="*/ 5 h 71"/>
                  <a:gd name="T2" fmla="*/ 16 w 105"/>
                  <a:gd name="T3" fmla="*/ 3 h 71"/>
                  <a:gd name="T4" fmla="*/ 32 w 105"/>
                  <a:gd name="T5" fmla="*/ 0 h 71"/>
                  <a:gd name="T6" fmla="*/ 50 w 105"/>
                  <a:gd name="T7" fmla="*/ 0 h 71"/>
                  <a:gd name="T8" fmla="*/ 66 w 105"/>
                  <a:gd name="T9" fmla="*/ 2 h 71"/>
                  <a:gd name="T10" fmla="*/ 81 w 105"/>
                  <a:gd name="T11" fmla="*/ 5 h 71"/>
                  <a:gd name="T12" fmla="*/ 93 w 105"/>
                  <a:gd name="T13" fmla="*/ 10 h 71"/>
                  <a:gd name="T14" fmla="*/ 101 w 105"/>
                  <a:gd name="T15" fmla="*/ 18 h 71"/>
                  <a:gd name="T16" fmla="*/ 105 w 105"/>
                  <a:gd name="T17" fmla="*/ 30 h 71"/>
                  <a:gd name="T18" fmla="*/ 104 w 105"/>
                  <a:gd name="T19" fmla="*/ 41 h 71"/>
                  <a:gd name="T20" fmla="*/ 100 w 105"/>
                  <a:gd name="T21" fmla="*/ 49 h 71"/>
                  <a:gd name="T22" fmla="*/ 95 w 105"/>
                  <a:gd name="T23" fmla="*/ 55 h 71"/>
                  <a:gd name="T24" fmla="*/ 87 w 105"/>
                  <a:gd name="T25" fmla="*/ 61 h 71"/>
                  <a:gd name="T26" fmla="*/ 78 w 105"/>
                  <a:gd name="T27" fmla="*/ 65 h 71"/>
                  <a:gd name="T28" fmla="*/ 70 w 105"/>
                  <a:gd name="T29" fmla="*/ 68 h 71"/>
                  <a:gd name="T30" fmla="*/ 54 w 105"/>
                  <a:gd name="T31" fmla="*/ 70 h 71"/>
                  <a:gd name="T32" fmla="*/ 41 w 105"/>
                  <a:gd name="T33" fmla="*/ 71 h 71"/>
                  <a:gd name="T34" fmla="*/ 27 w 105"/>
                  <a:gd name="T35" fmla="*/ 71 h 71"/>
                  <a:gd name="T36" fmla="*/ 15 w 105"/>
                  <a:gd name="T37" fmla="*/ 69 h 71"/>
                  <a:gd name="T38" fmla="*/ 5 w 105"/>
                  <a:gd name="T39" fmla="*/ 68 h 71"/>
                  <a:gd name="T40" fmla="*/ 14 w 105"/>
                  <a:gd name="T41" fmla="*/ 65 h 71"/>
                  <a:gd name="T42" fmla="*/ 22 w 105"/>
                  <a:gd name="T43" fmla="*/ 62 h 71"/>
                  <a:gd name="T44" fmla="*/ 31 w 105"/>
                  <a:gd name="T45" fmla="*/ 54 h 71"/>
                  <a:gd name="T46" fmla="*/ 37 w 105"/>
                  <a:gd name="T47" fmla="*/ 47 h 71"/>
                  <a:gd name="T48" fmla="*/ 38 w 105"/>
                  <a:gd name="T49" fmla="*/ 40 h 71"/>
                  <a:gd name="T50" fmla="*/ 38 w 105"/>
                  <a:gd name="T51" fmla="*/ 36 h 71"/>
                  <a:gd name="T52" fmla="*/ 35 w 105"/>
                  <a:gd name="T53" fmla="*/ 32 h 71"/>
                  <a:gd name="T54" fmla="*/ 30 w 105"/>
                  <a:gd name="T55" fmla="*/ 22 h 71"/>
                  <a:gd name="T56" fmla="*/ 18 w 105"/>
                  <a:gd name="T57" fmla="*/ 12 h 71"/>
                  <a:gd name="T58" fmla="*/ 9 w 105"/>
                  <a:gd name="T59" fmla="*/ 8 h 71"/>
                  <a:gd name="T60" fmla="*/ 0 w 105"/>
                  <a:gd name="T61" fmla="*/ 5 h 71"/>
                  <a:gd name="T62" fmla="*/ 0 w 105"/>
                  <a:gd name="T63" fmla="*/ 5 h 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5" h="71">
                    <a:moveTo>
                      <a:pt x="0" y="5"/>
                    </a:moveTo>
                    <a:lnTo>
                      <a:pt x="16" y="3"/>
                    </a:lnTo>
                    <a:lnTo>
                      <a:pt x="32" y="0"/>
                    </a:lnTo>
                    <a:lnTo>
                      <a:pt x="50" y="0"/>
                    </a:lnTo>
                    <a:lnTo>
                      <a:pt x="66" y="2"/>
                    </a:lnTo>
                    <a:lnTo>
                      <a:pt x="81" y="5"/>
                    </a:lnTo>
                    <a:lnTo>
                      <a:pt x="93" y="10"/>
                    </a:lnTo>
                    <a:lnTo>
                      <a:pt x="101" y="18"/>
                    </a:lnTo>
                    <a:lnTo>
                      <a:pt x="105" y="30"/>
                    </a:lnTo>
                    <a:lnTo>
                      <a:pt x="104" y="41"/>
                    </a:lnTo>
                    <a:lnTo>
                      <a:pt x="100" y="49"/>
                    </a:lnTo>
                    <a:lnTo>
                      <a:pt x="95" y="55"/>
                    </a:lnTo>
                    <a:lnTo>
                      <a:pt x="87" y="61"/>
                    </a:lnTo>
                    <a:lnTo>
                      <a:pt x="78" y="65"/>
                    </a:lnTo>
                    <a:lnTo>
                      <a:pt x="70" y="68"/>
                    </a:lnTo>
                    <a:lnTo>
                      <a:pt x="54" y="70"/>
                    </a:lnTo>
                    <a:lnTo>
                      <a:pt x="41" y="71"/>
                    </a:lnTo>
                    <a:lnTo>
                      <a:pt x="27" y="71"/>
                    </a:lnTo>
                    <a:lnTo>
                      <a:pt x="15" y="69"/>
                    </a:lnTo>
                    <a:lnTo>
                      <a:pt x="5" y="68"/>
                    </a:lnTo>
                    <a:lnTo>
                      <a:pt x="14" y="65"/>
                    </a:lnTo>
                    <a:lnTo>
                      <a:pt x="22" y="62"/>
                    </a:lnTo>
                    <a:lnTo>
                      <a:pt x="31" y="54"/>
                    </a:lnTo>
                    <a:lnTo>
                      <a:pt x="37" y="47"/>
                    </a:lnTo>
                    <a:lnTo>
                      <a:pt x="38" y="40"/>
                    </a:lnTo>
                    <a:lnTo>
                      <a:pt x="38" y="36"/>
                    </a:lnTo>
                    <a:lnTo>
                      <a:pt x="35" y="32"/>
                    </a:lnTo>
                    <a:lnTo>
                      <a:pt x="30" y="22"/>
                    </a:lnTo>
                    <a:lnTo>
                      <a:pt x="18" y="12"/>
                    </a:lnTo>
                    <a:lnTo>
                      <a:pt x="9" y="8"/>
                    </a:lnTo>
                    <a:lnTo>
                      <a:pt x="0" y="5"/>
                    </a:lnTo>
                    <a:close/>
                  </a:path>
                </a:pathLst>
              </a:custGeom>
              <a:solidFill>
                <a:srgbClr val="101077"/>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18" name="Freeform 236"/>
              <p:cNvSpPr>
                <a:spLocks/>
              </p:cNvSpPr>
              <p:nvPr/>
            </p:nvSpPr>
            <p:spPr bwMode="auto">
              <a:xfrm>
                <a:off x="524" y="3108"/>
                <a:ext cx="46" cy="63"/>
              </a:xfrm>
              <a:custGeom>
                <a:avLst/>
                <a:gdLst>
                  <a:gd name="T0" fmla="*/ 13 w 46"/>
                  <a:gd name="T1" fmla="*/ 63 h 63"/>
                  <a:gd name="T2" fmla="*/ 22 w 46"/>
                  <a:gd name="T3" fmla="*/ 60 h 63"/>
                  <a:gd name="T4" fmla="*/ 30 w 46"/>
                  <a:gd name="T5" fmla="*/ 57 h 63"/>
                  <a:gd name="T6" fmla="*/ 39 w 46"/>
                  <a:gd name="T7" fmla="*/ 49 h 63"/>
                  <a:gd name="T8" fmla="*/ 45 w 46"/>
                  <a:gd name="T9" fmla="*/ 42 h 63"/>
                  <a:gd name="T10" fmla="*/ 46 w 46"/>
                  <a:gd name="T11" fmla="*/ 35 h 63"/>
                  <a:gd name="T12" fmla="*/ 46 w 46"/>
                  <a:gd name="T13" fmla="*/ 31 h 63"/>
                  <a:gd name="T14" fmla="*/ 43 w 46"/>
                  <a:gd name="T15" fmla="*/ 27 h 63"/>
                  <a:gd name="T16" fmla="*/ 38 w 46"/>
                  <a:gd name="T17" fmla="*/ 17 h 63"/>
                  <a:gd name="T18" fmla="*/ 26 w 46"/>
                  <a:gd name="T19" fmla="*/ 7 h 63"/>
                  <a:gd name="T20" fmla="*/ 17 w 46"/>
                  <a:gd name="T21" fmla="*/ 3 h 63"/>
                  <a:gd name="T22" fmla="*/ 8 w 46"/>
                  <a:gd name="T23" fmla="*/ 0 h 63"/>
                  <a:gd name="T24" fmla="*/ 19 w 46"/>
                  <a:gd name="T25" fmla="*/ 14 h 63"/>
                  <a:gd name="T26" fmla="*/ 23 w 46"/>
                  <a:gd name="T27" fmla="*/ 22 h 63"/>
                  <a:gd name="T28" fmla="*/ 24 w 46"/>
                  <a:gd name="T29" fmla="*/ 29 h 63"/>
                  <a:gd name="T30" fmla="*/ 23 w 46"/>
                  <a:gd name="T31" fmla="*/ 37 h 63"/>
                  <a:gd name="T32" fmla="*/ 19 w 46"/>
                  <a:gd name="T33" fmla="*/ 43 h 63"/>
                  <a:gd name="T34" fmla="*/ 11 w 46"/>
                  <a:gd name="T35" fmla="*/ 49 h 63"/>
                  <a:gd name="T36" fmla="*/ 0 w 46"/>
                  <a:gd name="T37" fmla="*/ 55 h 63"/>
                  <a:gd name="T38" fmla="*/ 13 w 46"/>
                  <a:gd name="T39" fmla="*/ 63 h 6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6" h="63">
                    <a:moveTo>
                      <a:pt x="13" y="63"/>
                    </a:moveTo>
                    <a:lnTo>
                      <a:pt x="22" y="60"/>
                    </a:lnTo>
                    <a:lnTo>
                      <a:pt x="30" y="57"/>
                    </a:lnTo>
                    <a:lnTo>
                      <a:pt x="39" y="49"/>
                    </a:lnTo>
                    <a:lnTo>
                      <a:pt x="45" y="42"/>
                    </a:lnTo>
                    <a:lnTo>
                      <a:pt x="46" y="35"/>
                    </a:lnTo>
                    <a:lnTo>
                      <a:pt x="46" y="31"/>
                    </a:lnTo>
                    <a:lnTo>
                      <a:pt x="43" y="27"/>
                    </a:lnTo>
                    <a:lnTo>
                      <a:pt x="38" y="17"/>
                    </a:lnTo>
                    <a:lnTo>
                      <a:pt x="26" y="7"/>
                    </a:lnTo>
                    <a:lnTo>
                      <a:pt x="17" y="3"/>
                    </a:lnTo>
                    <a:lnTo>
                      <a:pt x="8" y="0"/>
                    </a:lnTo>
                    <a:lnTo>
                      <a:pt x="19" y="14"/>
                    </a:lnTo>
                    <a:lnTo>
                      <a:pt x="23" y="22"/>
                    </a:lnTo>
                    <a:lnTo>
                      <a:pt x="24" y="29"/>
                    </a:lnTo>
                    <a:lnTo>
                      <a:pt x="23" y="37"/>
                    </a:lnTo>
                    <a:lnTo>
                      <a:pt x="19" y="43"/>
                    </a:lnTo>
                    <a:lnTo>
                      <a:pt x="11" y="49"/>
                    </a:lnTo>
                    <a:lnTo>
                      <a:pt x="0" y="55"/>
                    </a:lnTo>
                    <a:lnTo>
                      <a:pt x="13" y="63"/>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19" name="Freeform 237"/>
              <p:cNvSpPr>
                <a:spLocks/>
              </p:cNvSpPr>
              <p:nvPr/>
            </p:nvSpPr>
            <p:spPr bwMode="auto">
              <a:xfrm>
                <a:off x="428" y="3096"/>
                <a:ext cx="120" cy="67"/>
              </a:xfrm>
              <a:custGeom>
                <a:avLst/>
                <a:gdLst>
                  <a:gd name="T0" fmla="*/ 96 w 120"/>
                  <a:gd name="T1" fmla="*/ 67 h 67"/>
                  <a:gd name="T2" fmla="*/ 107 w 120"/>
                  <a:gd name="T3" fmla="*/ 61 h 67"/>
                  <a:gd name="T4" fmla="*/ 115 w 120"/>
                  <a:gd name="T5" fmla="*/ 55 h 67"/>
                  <a:gd name="T6" fmla="*/ 119 w 120"/>
                  <a:gd name="T7" fmla="*/ 49 h 67"/>
                  <a:gd name="T8" fmla="*/ 120 w 120"/>
                  <a:gd name="T9" fmla="*/ 41 h 67"/>
                  <a:gd name="T10" fmla="*/ 119 w 120"/>
                  <a:gd name="T11" fmla="*/ 34 h 67"/>
                  <a:gd name="T12" fmla="*/ 115 w 120"/>
                  <a:gd name="T13" fmla="*/ 26 h 67"/>
                  <a:gd name="T14" fmla="*/ 104 w 120"/>
                  <a:gd name="T15" fmla="*/ 12 h 67"/>
                  <a:gd name="T16" fmla="*/ 91 w 120"/>
                  <a:gd name="T17" fmla="*/ 5 h 67"/>
                  <a:gd name="T18" fmla="*/ 73 w 120"/>
                  <a:gd name="T19" fmla="*/ 1 h 67"/>
                  <a:gd name="T20" fmla="*/ 55 w 120"/>
                  <a:gd name="T21" fmla="*/ 0 h 67"/>
                  <a:gd name="T22" fmla="*/ 38 w 120"/>
                  <a:gd name="T23" fmla="*/ 3 h 67"/>
                  <a:gd name="T24" fmla="*/ 22 w 120"/>
                  <a:gd name="T25" fmla="*/ 9 h 67"/>
                  <a:gd name="T26" fmla="*/ 13 w 120"/>
                  <a:gd name="T27" fmla="*/ 12 h 67"/>
                  <a:gd name="T28" fmla="*/ 7 w 120"/>
                  <a:gd name="T29" fmla="*/ 15 h 67"/>
                  <a:gd name="T30" fmla="*/ 3 w 120"/>
                  <a:gd name="T31" fmla="*/ 19 h 67"/>
                  <a:gd name="T32" fmla="*/ 1 w 120"/>
                  <a:gd name="T33" fmla="*/ 23 h 67"/>
                  <a:gd name="T34" fmla="*/ 1 w 120"/>
                  <a:gd name="T35" fmla="*/ 26 h 67"/>
                  <a:gd name="T36" fmla="*/ 7 w 120"/>
                  <a:gd name="T37" fmla="*/ 31 h 67"/>
                  <a:gd name="T38" fmla="*/ 1 w 120"/>
                  <a:gd name="T39" fmla="*/ 34 h 67"/>
                  <a:gd name="T40" fmla="*/ 0 w 120"/>
                  <a:gd name="T41" fmla="*/ 37 h 67"/>
                  <a:gd name="T42" fmla="*/ 0 w 120"/>
                  <a:gd name="T43" fmla="*/ 40 h 67"/>
                  <a:gd name="T44" fmla="*/ 0 w 120"/>
                  <a:gd name="T45" fmla="*/ 42 h 67"/>
                  <a:gd name="T46" fmla="*/ 7 w 120"/>
                  <a:gd name="T47" fmla="*/ 47 h 67"/>
                  <a:gd name="T48" fmla="*/ 9 w 120"/>
                  <a:gd name="T49" fmla="*/ 47 h 67"/>
                  <a:gd name="T50" fmla="*/ 13 w 120"/>
                  <a:gd name="T51" fmla="*/ 46 h 67"/>
                  <a:gd name="T52" fmla="*/ 12 w 120"/>
                  <a:gd name="T53" fmla="*/ 49 h 67"/>
                  <a:gd name="T54" fmla="*/ 11 w 120"/>
                  <a:gd name="T55" fmla="*/ 51 h 67"/>
                  <a:gd name="T56" fmla="*/ 13 w 120"/>
                  <a:gd name="T57" fmla="*/ 56 h 67"/>
                  <a:gd name="T58" fmla="*/ 19 w 120"/>
                  <a:gd name="T59" fmla="*/ 57 h 67"/>
                  <a:gd name="T60" fmla="*/ 23 w 120"/>
                  <a:gd name="T61" fmla="*/ 56 h 67"/>
                  <a:gd name="T62" fmla="*/ 26 w 120"/>
                  <a:gd name="T63" fmla="*/ 54 h 67"/>
                  <a:gd name="T64" fmla="*/ 24 w 120"/>
                  <a:gd name="T65" fmla="*/ 59 h 67"/>
                  <a:gd name="T66" fmla="*/ 27 w 120"/>
                  <a:gd name="T67" fmla="*/ 63 h 67"/>
                  <a:gd name="T68" fmla="*/ 35 w 120"/>
                  <a:gd name="T69" fmla="*/ 65 h 67"/>
                  <a:gd name="T70" fmla="*/ 45 w 120"/>
                  <a:gd name="T71" fmla="*/ 63 h 67"/>
                  <a:gd name="T72" fmla="*/ 58 w 120"/>
                  <a:gd name="T73" fmla="*/ 61 h 67"/>
                  <a:gd name="T74" fmla="*/ 73 w 120"/>
                  <a:gd name="T75" fmla="*/ 61 h 67"/>
                  <a:gd name="T76" fmla="*/ 88 w 120"/>
                  <a:gd name="T77" fmla="*/ 63 h 67"/>
                  <a:gd name="T78" fmla="*/ 93 w 120"/>
                  <a:gd name="T79" fmla="*/ 65 h 67"/>
                  <a:gd name="T80" fmla="*/ 96 w 120"/>
                  <a:gd name="T81" fmla="*/ 67 h 67"/>
                  <a:gd name="T82" fmla="*/ 96 w 120"/>
                  <a:gd name="T83" fmla="*/ 67 h 6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0" h="67">
                    <a:moveTo>
                      <a:pt x="96" y="67"/>
                    </a:moveTo>
                    <a:lnTo>
                      <a:pt x="107" y="61"/>
                    </a:lnTo>
                    <a:lnTo>
                      <a:pt x="115" y="55"/>
                    </a:lnTo>
                    <a:lnTo>
                      <a:pt x="119" y="49"/>
                    </a:lnTo>
                    <a:lnTo>
                      <a:pt x="120" y="41"/>
                    </a:lnTo>
                    <a:lnTo>
                      <a:pt x="119" y="34"/>
                    </a:lnTo>
                    <a:lnTo>
                      <a:pt x="115" y="26"/>
                    </a:lnTo>
                    <a:lnTo>
                      <a:pt x="104" y="12"/>
                    </a:lnTo>
                    <a:lnTo>
                      <a:pt x="91" y="5"/>
                    </a:lnTo>
                    <a:lnTo>
                      <a:pt x="73" y="1"/>
                    </a:lnTo>
                    <a:lnTo>
                      <a:pt x="55" y="0"/>
                    </a:lnTo>
                    <a:lnTo>
                      <a:pt x="38" y="3"/>
                    </a:lnTo>
                    <a:lnTo>
                      <a:pt x="22" y="9"/>
                    </a:lnTo>
                    <a:lnTo>
                      <a:pt x="13" y="12"/>
                    </a:lnTo>
                    <a:lnTo>
                      <a:pt x="7" y="15"/>
                    </a:lnTo>
                    <a:lnTo>
                      <a:pt x="3" y="19"/>
                    </a:lnTo>
                    <a:lnTo>
                      <a:pt x="1" y="23"/>
                    </a:lnTo>
                    <a:lnTo>
                      <a:pt x="1" y="26"/>
                    </a:lnTo>
                    <a:lnTo>
                      <a:pt x="7" y="31"/>
                    </a:lnTo>
                    <a:lnTo>
                      <a:pt x="1" y="34"/>
                    </a:lnTo>
                    <a:lnTo>
                      <a:pt x="0" y="37"/>
                    </a:lnTo>
                    <a:lnTo>
                      <a:pt x="0" y="40"/>
                    </a:lnTo>
                    <a:lnTo>
                      <a:pt x="0" y="42"/>
                    </a:lnTo>
                    <a:lnTo>
                      <a:pt x="7" y="47"/>
                    </a:lnTo>
                    <a:lnTo>
                      <a:pt x="9" y="47"/>
                    </a:lnTo>
                    <a:lnTo>
                      <a:pt x="13" y="46"/>
                    </a:lnTo>
                    <a:lnTo>
                      <a:pt x="12" y="49"/>
                    </a:lnTo>
                    <a:lnTo>
                      <a:pt x="11" y="51"/>
                    </a:lnTo>
                    <a:lnTo>
                      <a:pt x="13" y="56"/>
                    </a:lnTo>
                    <a:lnTo>
                      <a:pt x="19" y="57"/>
                    </a:lnTo>
                    <a:lnTo>
                      <a:pt x="23" y="56"/>
                    </a:lnTo>
                    <a:lnTo>
                      <a:pt x="26" y="54"/>
                    </a:lnTo>
                    <a:lnTo>
                      <a:pt x="24" y="59"/>
                    </a:lnTo>
                    <a:lnTo>
                      <a:pt x="27" y="63"/>
                    </a:lnTo>
                    <a:lnTo>
                      <a:pt x="35" y="65"/>
                    </a:lnTo>
                    <a:lnTo>
                      <a:pt x="45" y="63"/>
                    </a:lnTo>
                    <a:lnTo>
                      <a:pt x="58" y="61"/>
                    </a:lnTo>
                    <a:lnTo>
                      <a:pt x="73" y="61"/>
                    </a:lnTo>
                    <a:lnTo>
                      <a:pt x="88" y="63"/>
                    </a:lnTo>
                    <a:lnTo>
                      <a:pt x="93" y="65"/>
                    </a:lnTo>
                    <a:lnTo>
                      <a:pt x="96" y="67"/>
                    </a:lnTo>
                    <a:close/>
                  </a:path>
                </a:pathLst>
              </a:custGeom>
              <a:solidFill>
                <a:srgbClr val="FAD28D"/>
              </a:solidFill>
              <a:ln w="190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20" name="Freeform 238"/>
              <p:cNvSpPr>
                <a:spLocks/>
              </p:cNvSpPr>
              <p:nvPr/>
            </p:nvSpPr>
            <p:spPr bwMode="auto">
              <a:xfrm>
                <a:off x="454" y="3137"/>
                <a:ext cx="25" cy="13"/>
              </a:xfrm>
              <a:custGeom>
                <a:avLst/>
                <a:gdLst>
                  <a:gd name="T0" fmla="*/ 0 w 25"/>
                  <a:gd name="T1" fmla="*/ 13 h 13"/>
                  <a:gd name="T2" fmla="*/ 14 w 25"/>
                  <a:gd name="T3" fmla="*/ 6 h 13"/>
                  <a:gd name="T4" fmla="*/ 20 w 25"/>
                  <a:gd name="T5" fmla="*/ 2 h 13"/>
                  <a:gd name="T6" fmla="*/ 25 w 25"/>
                  <a:gd name="T7" fmla="*/ 0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3">
                    <a:moveTo>
                      <a:pt x="0" y="13"/>
                    </a:moveTo>
                    <a:lnTo>
                      <a:pt x="14" y="6"/>
                    </a:lnTo>
                    <a:lnTo>
                      <a:pt x="20" y="2"/>
                    </a:lnTo>
                    <a:lnTo>
                      <a:pt x="25"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21" name="Freeform 239"/>
              <p:cNvSpPr>
                <a:spLocks/>
              </p:cNvSpPr>
              <p:nvPr/>
            </p:nvSpPr>
            <p:spPr bwMode="auto">
              <a:xfrm>
                <a:off x="441" y="3127"/>
                <a:ext cx="25" cy="15"/>
              </a:xfrm>
              <a:custGeom>
                <a:avLst/>
                <a:gdLst>
                  <a:gd name="T0" fmla="*/ 0 w 25"/>
                  <a:gd name="T1" fmla="*/ 15 h 15"/>
                  <a:gd name="T2" fmla="*/ 7 w 25"/>
                  <a:gd name="T3" fmla="*/ 10 h 15"/>
                  <a:gd name="T4" fmla="*/ 14 w 25"/>
                  <a:gd name="T5" fmla="*/ 6 h 15"/>
                  <a:gd name="T6" fmla="*/ 21 w 25"/>
                  <a:gd name="T7" fmla="*/ 2 h 15"/>
                  <a:gd name="T8" fmla="*/ 25 w 25"/>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5">
                    <a:moveTo>
                      <a:pt x="0" y="15"/>
                    </a:moveTo>
                    <a:lnTo>
                      <a:pt x="7" y="10"/>
                    </a:lnTo>
                    <a:lnTo>
                      <a:pt x="14" y="6"/>
                    </a:lnTo>
                    <a:lnTo>
                      <a:pt x="21" y="2"/>
                    </a:lnTo>
                    <a:lnTo>
                      <a:pt x="25"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922" name="Freeform 240"/>
              <p:cNvSpPr>
                <a:spLocks/>
              </p:cNvSpPr>
              <p:nvPr/>
            </p:nvSpPr>
            <p:spPr bwMode="auto">
              <a:xfrm>
                <a:off x="435" y="3118"/>
                <a:ext cx="19" cy="9"/>
              </a:xfrm>
              <a:custGeom>
                <a:avLst/>
                <a:gdLst>
                  <a:gd name="T0" fmla="*/ 0 w 19"/>
                  <a:gd name="T1" fmla="*/ 9 h 9"/>
                  <a:gd name="T2" fmla="*/ 9 w 19"/>
                  <a:gd name="T3" fmla="*/ 3 h 9"/>
                  <a:gd name="T4" fmla="*/ 19 w 19"/>
                  <a:gd name="T5" fmla="*/ 0 h 9"/>
                  <a:gd name="T6" fmla="*/ 0 60000 65536"/>
                  <a:gd name="T7" fmla="*/ 0 60000 65536"/>
                  <a:gd name="T8" fmla="*/ 0 60000 65536"/>
                </a:gdLst>
                <a:ahLst/>
                <a:cxnLst>
                  <a:cxn ang="T6">
                    <a:pos x="T0" y="T1"/>
                  </a:cxn>
                  <a:cxn ang="T7">
                    <a:pos x="T2" y="T3"/>
                  </a:cxn>
                  <a:cxn ang="T8">
                    <a:pos x="T4" y="T5"/>
                  </a:cxn>
                </a:cxnLst>
                <a:rect l="0" t="0" r="r" b="b"/>
                <a:pathLst>
                  <a:path w="19" h="9">
                    <a:moveTo>
                      <a:pt x="0" y="9"/>
                    </a:moveTo>
                    <a:lnTo>
                      <a:pt x="9" y="3"/>
                    </a:lnTo>
                    <a:lnTo>
                      <a:pt x="19"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grpSp>
        <p:sp>
          <p:nvSpPr>
            <p:cNvPr id="690" name="Rectangle 241"/>
            <p:cNvSpPr>
              <a:spLocks noChangeArrowheads="1"/>
            </p:cNvSpPr>
            <p:nvPr/>
          </p:nvSpPr>
          <p:spPr bwMode="auto">
            <a:xfrm>
              <a:off x="741" y="2536"/>
              <a:ext cx="494" cy="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691" name="Rectangle 242"/>
            <p:cNvSpPr>
              <a:spLocks noChangeArrowheads="1"/>
            </p:cNvSpPr>
            <p:nvPr/>
          </p:nvSpPr>
          <p:spPr bwMode="auto">
            <a:xfrm>
              <a:off x="857" y="2573"/>
              <a:ext cx="184"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a:solidFill>
                    <a:srgbClr val="3333CC"/>
                  </a:solidFill>
                  <a:latin typeface="HG創英角ﾎﾟｯﾌﾟ体" pitchFamily="49" charset="-128"/>
                  <a:ea typeface="HG丸ｺﾞｼｯｸM-PRO" pitchFamily="50" charset="-128"/>
                </a:rPr>
                <a:t>問題</a:t>
              </a:r>
              <a:endParaRPr lang="ja-JP" altLang="en-US" sz="1000">
                <a:latin typeface="Times New Roman" pitchFamily="18" charset="0"/>
                <a:ea typeface="HG丸ｺﾞｼｯｸM-PRO" pitchFamily="50" charset="-128"/>
              </a:endParaRPr>
            </a:p>
          </p:txBody>
        </p:sp>
        <p:sp>
          <p:nvSpPr>
            <p:cNvPr id="692" name="Rectangle 243"/>
            <p:cNvSpPr>
              <a:spLocks noChangeArrowheads="1"/>
            </p:cNvSpPr>
            <p:nvPr/>
          </p:nvSpPr>
          <p:spPr bwMode="auto">
            <a:xfrm>
              <a:off x="240" y="2253"/>
              <a:ext cx="1868" cy="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693" name="Freeform 244"/>
            <p:cNvSpPr>
              <a:spLocks/>
            </p:cNvSpPr>
            <p:nvPr/>
          </p:nvSpPr>
          <p:spPr bwMode="auto">
            <a:xfrm>
              <a:off x="1463" y="2016"/>
              <a:ext cx="361" cy="720"/>
            </a:xfrm>
            <a:custGeom>
              <a:avLst/>
              <a:gdLst>
                <a:gd name="T0" fmla="*/ 0 w 822"/>
                <a:gd name="T1" fmla="*/ 0 h 1769"/>
                <a:gd name="T2" fmla="*/ 0 w 822"/>
                <a:gd name="T3" fmla="*/ 0 h 1769"/>
                <a:gd name="T4" fmla="*/ 0 w 822"/>
                <a:gd name="T5" fmla="*/ 0 h 1769"/>
                <a:gd name="T6" fmla="*/ 0 w 822"/>
                <a:gd name="T7" fmla="*/ 0 h 1769"/>
                <a:gd name="T8" fmla="*/ 0 w 822"/>
                <a:gd name="T9" fmla="*/ 0 h 1769"/>
                <a:gd name="T10" fmla="*/ 0 w 822"/>
                <a:gd name="T11" fmla="*/ 0 h 1769"/>
                <a:gd name="T12" fmla="*/ 0 w 822"/>
                <a:gd name="T13" fmla="*/ 0 h 1769"/>
                <a:gd name="T14" fmla="*/ 0 w 822"/>
                <a:gd name="T15" fmla="*/ 0 h 1769"/>
                <a:gd name="T16" fmla="*/ 0 w 822"/>
                <a:gd name="T17" fmla="*/ 0 h 1769"/>
                <a:gd name="T18" fmla="*/ 0 w 822"/>
                <a:gd name="T19" fmla="*/ 0 h 1769"/>
                <a:gd name="T20" fmla="*/ 0 w 822"/>
                <a:gd name="T21" fmla="*/ 0 h 1769"/>
                <a:gd name="T22" fmla="*/ 0 w 822"/>
                <a:gd name="T23" fmla="*/ 0 h 1769"/>
                <a:gd name="T24" fmla="*/ 0 w 822"/>
                <a:gd name="T25" fmla="*/ 0 h 1769"/>
                <a:gd name="T26" fmla="*/ 0 w 822"/>
                <a:gd name="T27" fmla="*/ 0 h 1769"/>
                <a:gd name="T28" fmla="*/ 0 w 822"/>
                <a:gd name="T29" fmla="*/ 0 h 1769"/>
                <a:gd name="T30" fmla="*/ 0 w 822"/>
                <a:gd name="T31" fmla="*/ 0 h 1769"/>
                <a:gd name="T32" fmla="*/ 0 w 822"/>
                <a:gd name="T33" fmla="*/ 0 h 1769"/>
                <a:gd name="T34" fmla="*/ 0 w 822"/>
                <a:gd name="T35" fmla="*/ 0 h 1769"/>
                <a:gd name="T36" fmla="*/ 0 w 822"/>
                <a:gd name="T37" fmla="*/ 0 h 1769"/>
                <a:gd name="T38" fmla="*/ 0 w 822"/>
                <a:gd name="T39" fmla="*/ 0 h 1769"/>
                <a:gd name="T40" fmla="*/ 0 w 822"/>
                <a:gd name="T41" fmla="*/ 0 h 1769"/>
                <a:gd name="T42" fmla="*/ 0 w 822"/>
                <a:gd name="T43" fmla="*/ 0 h 1769"/>
                <a:gd name="T44" fmla="*/ 0 w 822"/>
                <a:gd name="T45" fmla="*/ 0 h 1769"/>
                <a:gd name="T46" fmla="*/ 0 w 822"/>
                <a:gd name="T47" fmla="*/ 0 h 1769"/>
                <a:gd name="T48" fmla="*/ 0 w 822"/>
                <a:gd name="T49" fmla="*/ 0 h 1769"/>
                <a:gd name="T50" fmla="*/ 0 w 822"/>
                <a:gd name="T51" fmla="*/ 0 h 1769"/>
                <a:gd name="T52" fmla="*/ 0 w 822"/>
                <a:gd name="T53" fmla="*/ 0 h 1769"/>
                <a:gd name="T54" fmla="*/ 0 w 822"/>
                <a:gd name="T55" fmla="*/ 0 h 1769"/>
                <a:gd name="T56" fmla="*/ 0 w 822"/>
                <a:gd name="T57" fmla="*/ 0 h 1769"/>
                <a:gd name="T58" fmla="*/ 0 w 822"/>
                <a:gd name="T59" fmla="*/ 0 h 1769"/>
                <a:gd name="T60" fmla="*/ 0 w 822"/>
                <a:gd name="T61" fmla="*/ 0 h 1769"/>
                <a:gd name="T62" fmla="*/ 0 w 822"/>
                <a:gd name="T63" fmla="*/ 0 h 1769"/>
                <a:gd name="T64" fmla="*/ 0 w 822"/>
                <a:gd name="T65" fmla="*/ 0 h 176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22" h="1769">
                  <a:moveTo>
                    <a:pt x="440" y="0"/>
                  </a:moveTo>
                  <a:lnTo>
                    <a:pt x="432" y="1"/>
                  </a:lnTo>
                  <a:lnTo>
                    <a:pt x="425" y="5"/>
                  </a:lnTo>
                  <a:lnTo>
                    <a:pt x="417" y="14"/>
                  </a:lnTo>
                  <a:lnTo>
                    <a:pt x="410" y="23"/>
                  </a:lnTo>
                  <a:lnTo>
                    <a:pt x="403" y="35"/>
                  </a:lnTo>
                  <a:lnTo>
                    <a:pt x="397" y="50"/>
                  </a:lnTo>
                  <a:lnTo>
                    <a:pt x="391" y="67"/>
                  </a:lnTo>
                  <a:lnTo>
                    <a:pt x="385" y="86"/>
                  </a:lnTo>
                  <a:lnTo>
                    <a:pt x="381" y="108"/>
                  </a:lnTo>
                  <a:lnTo>
                    <a:pt x="377" y="130"/>
                  </a:lnTo>
                  <a:lnTo>
                    <a:pt x="373" y="154"/>
                  </a:lnTo>
                  <a:lnTo>
                    <a:pt x="369" y="180"/>
                  </a:lnTo>
                  <a:lnTo>
                    <a:pt x="365" y="236"/>
                  </a:lnTo>
                  <a:lnTo>
                    <a:pt x="363" y="295"/>
                  </a:lnTo>
                  <a:lnTo>
                    <a:pt x="0" y="626"/>
                  </a:lnTo>
                  <a:lnTo>
                    <a:pt x="363" y="737"/>
                  </a:lnTo>
                  <a:lnTo>
                    <a:pt x="363" y="1474"/>
                  </a:lnTo>
                  <a:lnTo>
                    <a:pt x="365" y="1532"/>
                  </a:lnTo>
                  <a:lnTo>
                    <a:pt x="369" y="1588"/>
                  </a:lnTo>
                  <a:lnTo>
                    <a:pt x="373" y="1614"/>
                  </a:lnTo>
                  <a:lnTo>
                    <a:pt x="377" y="1639"/>
                  </a:lnTo>
                  <a:lnTo>
                    <a:pt x="381" y="1661"/>
                  </a:lnTo>
                  <a:lnTo>
                    <a:pt x="385" y="1683"/>
                  </a:lnTo>
                  <a:lnTo>
                    <a:pt x="391" y="1702"/>
                  </a:lnTo>
                  <a:lnTo>
                    <a:pt x="397" y="1718"/>
                  </a:lnTo>
                  <a:lnTo>
                    <a:pt x="403" y="1733"/>
                  </a:lnTo>
                  <a:lnTo>
                    <a:pt x="410" y="1745"/>
                  </a:lnTo>
                  <a:lnTo>
                    <a:pt x="417" y="1755"/>
                  </a:lnTo>
                  <a:lnTo>
                    <a:pt x="425" y="1763"/>
                  </a:lnTo>
                  <a:lnTo>
                    <a:pt x="432" y="1767"/>
                  </a:lnTo>
                  <a:lnTo>
                    <a:pt x="440" y="1769"/>
                  </a:lnTo>
                  <a:lnTo>
                    <a:pt x="554" y="1769"/>
                  </a:lnTo>
                  <a:lnTo>
                    <a:pt x="745" y="1769"/>
                  </a:lnTo>
                  <a:lnTo>
                    <a:pt x="754" y="1767"/>
                  </a:lnTo>
                  <a:lnTo>
                    <a:pt x="760" y="1763"/>
                  </a:lnTo>
                  <a:lnTo>
                    <a:pt x="769" y="1755"/>
                  </a:lnTo>
                  <a:lnTo>
                    <a:pt x="776" y="1745"/>
                  </a:lnTo>
                  <a:lnTo>
                    <a:pt x="782" y="1733"/>
                  </a:lnTo>
                  <a:lnTo>
                    <a:pt x="788" y="1718"/>
                  </a:lnTo>
                  <a:lnTo>
                    <a:pt x="795" y="1702"/>
                  </a:lnTo>
                  <a:lnTo>
                    <a:pt x="800" y="1683"/>
                  </a:lnTo>
                  <a:lnTo>
                    <a:pt x="804" y="1661"/>
                  </a:lnTo>
                  <a:lnTo>
                    <a:pt x="808" y="1639"/>
                  </a:lnTo>
                  <a:lnTo>
                    <a:pt x="812" y="1614"/>
                  </a:lnTo>
                  <a:lnTo>
                    <a:pt x="816" y="1588"/>
                  </a:lnTo>
                  <a:lnTo>
                    <a:pt x="821" y="1532"/>
                  </a:lnTo>
                  <a:lnTo>
                    <a:pt x="822" y="1474"/>
                  </a:lnTo>
                  <a:lnTo>
                    <a:pt x="822" y="737"/>
                  </a:lnTo>
                  <a:lnTo>
                    <a:pt x="822" y="295"/>
                  </a:lnTo>
                  <a:lnTo>
                    <a:pt x="821" y="236"/>
                  </a:lnTo>
                  <a:lnTo>
                    <a:pt x="816" y="180"/>
                  </a:lnTo>
                  <a:lnTo>
                    <a:pt x="812" y="154"/>
                  </a:lnTo>
                  <a:lnTo>
                    <a:pt x="808" y="130"/>
                  </a:lnTo>
                  <a:lnTo>
                    <a:pt x="804" y="108"/>
                  </a:lnTo>
                  <a:lnTo>
                    <a:pt x="800" y="86"/>
                  </a:lnTo>
                  <a:lnTo>
                    <a:pt x="795" y="67"/>
                  </a:lnTo>
                  <a:lnTo>
                    <a:pt x="788" y="50"/>
                  </a:lnTo>
                  <a:lnTo>
                    <a:pt x="782" y="35"/>
                  </a:lnTo>
                  <a:lnTo>
                    <a:pt x="776" y="23"/>
                  </a:lnTo>
                  <a:lnTo>
                    <a:pt x="769" y="14"/>
                  </a:lnTo>
                  <a:lnTo>
                    <a:pt x="760" y="5"/>
                  </a:lnTo>
                  <a:lnTo>
                    <a:pt x="754" y="1"/>
                  </a:lnTo>
                  <a:lnTo>
                    <a:pt x="745" y="0"/>
                  </a:lnTo>
                  <a:lnTo>
                    <a:pt x="554" y="0"/>
                  </a:lnTo>
                  <a:lnTo>
                    <a:pt x="440" y="0"/>
                  </a:lnTo>
                  <a:close/>
                </a:path>
              </a:pathLst>
            </a:custGeom>
            <a:solidFill>
              <a:srgbClr val="FFFFFF"/>
            </a:solidFill>
            <a:ln w="63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94" name="Rectangle 245"/>
            <p:cNvSpPr>
              <a:spLocks noChangeArrowheads="1"/>
            </p:cNvSpPr>
            <p:nvPr/>
          </p:nvSpPr>
          <p:spPr bwMode="auto">
            <a:xfrm>
              <a:off x="1694" y="2092"/>
              <a:ext cx="92"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a:solidFill>
                    <a:srgbClr val="000000"/>
                  </a:solidFill>
                  <a:latin typeface="HGP創英角ﾎﾟｯﾌﾟ体" pitchFamily="50" charset="-128"/>
                  <a:ea typeface="HG丸ｺﾞｼｯｸM-PRO" pitchFamily="50" charset="-128"/>
                </a:rPr>
                <a:t>真</a:t>
              </a:r>
              <a:endParaRPr lang="ja-JP" altLang="en-US" sz="1000">
                <a:latin typeface="Times New Roman" pitchFamily="18" charset="0"/>
                <a:ea typeface="HG丸ｺﾞｼｯｸM-PRO" pitchFamily="50" charset="-128"/>
              </a:endParaRPr>
            </a:p>
          </p:txBody>
        </p:sp>
        <p:sp>
          <p:nvSpPr>
            <p:cNvPr id="695" name="Rectangle 246"/>
            <p:cNvSpPr>
              <a:spLocks noChangeArrowheads="1"/>
            </p:cNvSpPr>
            <p:nvPr/>
          </p:nvSpPr>
          <p:spPr bwMode="auto">
            <a:xfrm>
              <a:off x="1694" y="2249"/>
              <a:ext cx="92"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dirty="0">
                  <a:solidFill>
                    <a:srgbClr val="000000"/>
                  </a:solidFill>
                  <a:latin typeface="HGP創英角ﾎﾟｯﾌﾟ体" pitchFamily="50" charset="-128"/>
                  <a:ea typeface="HG丸ｺﾞｼｯｸM-PRO" pitchFamily="50" charset="-128"/>
                </a:rPr>
                <a:t>犯</a:t>
              </a:r>
              <a:endParaRPr lang="ja-JP" altLang="en-US" sz="1000" dirty="0">
                <a:latin typeface="Times New Roman" pitchFamily="18" charset="0"/>
                <a:ea typeface="HG丸ｺﾞｼｯｸM-PRO" pitchFamily="50" charset="-128"/>
              </a:endParaRPr>
            </a:p>
          </p:txBody>
        </p:sp>
        <p:sp>
          <p:nvSpPr>
            <p:cNvPr id="696" name="Rectangle 247"/>
            <p:cNvSpPr>
              <a:spLocks noChangeArrowheads="1"/>
            </p:cNvSpPr>
            <p:nvPr/>
          </p:nvSpPr>
          <p:spPr bwMode="auto">
            <a:xfrm>
              <a:off x="1694" y="2406"/>
              <a:ext cx="92"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a:solidFill>
                    <a:srgbClr val="000000"/>
                  </a:solidFill>
                  <a:latin typeface="HGP創英角ﾎﾟｯﾌﾟ体" pitchFamily="50" charset="-128"/>
                  <a:ea typeface="HG丸ｺﾞｼｯｸM-PRO" pitchFamily="50" charset="-128"/>
                </a:rPr>
                <a:t>人</a:t>
              </a:r>
              <a:endParaRPr lang="ja-JP" altLang="en-US" sz="1000">
                <a:latin typeface="Times New Roman" pitchFamily="18" charset="0"/>
                <a:ea typeface="HG丸ｺﾞｼｯｸM-PRO" pitchFamily="50" charset="-128"/>
              </a:endParaRPr>
            </a:p>
          </p:txBody>
        </p:sp>
        <p:sp>
          <p:nvSpPr>
            <p:cNvPr id="697" name="Rectangle 248"/>
            <p:cNvSpPr>
              <a:spLocks noChangeArrowheads="1"/>
            </p:cNvSpPr>
            <p:nvPr/>
          </p:nvSpPr>
          <p:spPr bwMode="auto">
            <a:xfrm>
              <a:off x="1698" y="2563"/>
              <a:ext cx="92"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a:solidFill>
                    <a:srgbClr val="000000"/>
                  </a:solidFill>
                  <a:latin typeface="HGP創英角ﾎﾟｯﾌﾟ体" pitchFamily="50" charset="-128"/>
                  <a:ea typeface="HG丸ｺﾞｼｯｸM-PRO" pitchFamily="50" charset="-128"/>
                </a:rPr>
                <a:t>だ</a:t>
              </a:r>
              <a:endParaRPr lang="ja-JP" altLang="en-US" sz="1000">
                <a:latin typeface="Times New Roman" pitchFamily="18" charset="0"/>
                <a:ea typeface="HG丸ｺﾞｼｯｸM-PRO" pitchFamily="50" charset="-128"/>
              </a:endParaRPr>
            </a:p>
          </p:txBody>
        </p:sp>
        <p:sp>
          <p:nvSpPr>
            <p:cNvPr id="698" name="Freeform 249"/>
            <p:cNvSpPr>
              <a:spLocks/>
            </p:cNvSpPr>
            <p:nvPr/>
          </p:nvSpPr>
          <p:spPr bwMode="auto">
            <a:xfrm>
              <a:off x="760" y="2826"/>
              <a:ext cx="1147" cy="337"/>
            </a:xfrm>
            <a:custGeom>
              <a:avLst/>
              <a:gdLst>
                <a:gd name="T0" fmla="*/ 0 w 2554"/>
                <a:gd name="T1" fmla="*/ 1 h 673"/>
                <a:gd name="T2" fmla="*/ 0 w 2554"/>
                <a:gd name="T3" fmla="*/ 1 h 673"/>
                <a:gd name="T4" fmla="*/ 0 w 2554"/>
                <a:gd name="T5" fmla="*/ 1 h 673"/>
                <a:gd name="T6" fmla="*/ 0 w 2554"/>
                <a:gd name="T7" fmla="*/ 1 h 673"/>
                <a:gd name="T8" fmla="*/ 0 w 2554"/>
                <a:gd name="T9" fmla="*/ 1 h 673"/>
                <a:gd name="T10" fmla="*/ 0 w 2554"/>
                <a:gd name="T11" fmla="*/ 1 h 673"/>
                <a:gd name="T12" fmla="*/ 0 w 2554"/>
                <a:gd name="T13" fmla="*/ 1 h 673"/>
                <a:gd name="T14" fmla="*/ 0 w 2554"/>
                <a:gd name="T15" fmla="*/ 1 h 673"/>
                <a:gd name="T16" fmla="*/ 0 w 2554"/>
                <a:gd name="T17" fmla="*/ 1 h 673"/>
                <a:gd name="T18" fmla="*/ 0 w 2554"/>
                <a:gd name="T19" fmla="*/ 1 h 673"/>
                <a:gd name="T20" fmla="*/ 0 w 2554"/>
                <a:gd name="T21" fmla="*/ 1 h 673"/>
                <a:gd name="T22" fmla="*/ 0 w 2554"/>
                <a:gd name="T23" fmla="*/ 1 h 673"/>
                <a:gd name="T24" fmla="*/ 0 w 2554"/>
                <a:gd name="T25" fmla="*/ 1 h 673"/>
                <a:gd name="T26" fmla="*/ 0 w 2554"/>
                <a:gd name="T27" fmla="*/ 1 h 673"/>
                <a:gd name="T28" fmla="*/ 0 w 2554"/>
                <a:gd name="T29" fmla="*/ 1 h 673"/>
                <a:gd name="T30" fmla="*/ 0 w 2554"/>
                <a:gd name="T31" fmla="*/ 1 h 673"/>
                <a:gd name="T32" fmla="*/ 0 w 2554"/>
                <a:gd name="T33" fmla="*/ 1 h 673"/>
                <a:gd name="T34" fmla="*/ 0 w 2554"/>
                <a:gd name="T35" fmla="*/ 1 h 673"/>
                <a:gd name="T36" fmla="*/ 0 w 2554"/>
                <a:gd name="T37" fmla="*/ 1 h 673"/>
                <a:gd name="T38" fmla="*/ 0 w 2554"/>
                <a:gd name="T39" fmla="*/ 1 h 673"/>
                <a:gd name="T40" fmla="*/ 0 w 2554"/>
                <a:gd name="T41" fmla="*/ 1 h 673"/>
                <a:gd name="T42" fmla="*/ 0 w 2554"/>
                <a:gd name="T43" fmla="*/ 1 h 673"/>
                <a:gd name="T44" fmla="*/ 0 w 2554"/>
                <a:gd name="T45" fmla="*/ 1 h 673"/>
                <a:gd name="T46" fmla="*/ 0 w 2554"/>
                <a:gd name="T47" fmla="*/ 1 h 673"/>
                <a:gd name="T48" fmla="*/ 0 w 2554"/>
                <a:gd name="T49" fmla="*/ 1 h 673"/>
                <a:gd name="T50" fmla="*/ 0 w 2554"/>
                <a:gd name="T51" fmla="*/ 1 h 673"/>
                <a:gd name="T52" fmla="*/ 0 w 2554"/>
                <a:gd name="T53" fmla="*/ 1 h 673"/>
                <a:gd name="T54" fmla="*/ 0 w 2554"/>
                <a:gd name="T55" fmla="*/ 1 h 673"/>
                <a:gd name="T56" fmla="*/ 0 w 2554"/>
                <a:gd name="T57" fmla="*/ 1 h 673"/>
                <a:gd name="T58" fmla="*/ 0 w 2554"/>
                <a:gd name="T59" fmla="*/ 1 h 673"/>
                <a:gd name="T60" fmla="*/ 0 w 2554"/>
                <a:gd name="T61" fmla="*/ 1 h 673"/>
                <a:gd name="T62" fmla="*/ 0 w 2554"/>
                <a:gd name="T63" fmla="*/ 1 h 673"/>
                <a:gd name="T64" fmla="*/ 0 w 2554"/>
                <a:gd name="T65" fmla="*/ 1 h 673"/>
                <a:gd name="T66" fmla="*/ 0 w 2554"/>
                <a:gd name="T67" fmla="*/ 1 h 673"/>
                <a:gd name="T68" fmla="*/ 0 w 2554"/>
                <a:gd name="T69" fmla="*/ 1 h 673"/>
                <a:gd name="T70" fmla="*/ 0 w 2554"/>
                <a:gd name="T71" fmla="*/ 1 h 673"/>
                <a:gd name="T72" fmla="*/ 0 w 2554"/>
                <a:gd name="T73" fmla="*/ 1 h 6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54" h="673">
                  <a:moveTo>
                    <a:pt x="425" y="280"/>
                  </a:moveTo>
                  <a:lnTo>
                    <a:pt x="382" y="280"/>
                  </a:lnTo>
                  <a:lnTo>
                    <a:pt x="339" y="281"/>
                  </a:lnTo>
                  <a:lnTo>
                    <a:pt x="298" y="282"/>
                  </a:lnTo>
                  <a:lnTo>
                    <a:pt x="260" y="285"/>
                  </a:lnTo>
                  <a:lnTo>
                    <a:pt x="222" y="288"/>
                  </a:lnTo>
                  <a:lnTo>
                    <a:pt x="188" y="290"/>
                  </a:lnTo>
                  <a:lnTo>
                    <a:pt x="155" y="295"/>
                  </a:lnTo>
                  <a:lnTo>
                    <a:pt x="125" y="299"/>
                  </a:lnTo>
                  <a:lnTo>
                    <a:pt x="96" y="303"/>
                  </a:lnTo>
                  <a:lnTo>
                    <a:pt x="72" y="308"/>
                  </a:lnTo>
                  <a:lnTo>
                    <a:pt x="51" y="314"/>
                  </a:lnTo>
                  <a:lnTo>
                    <a:pt x="34" y="319"/>
                  </a:lnTo>
                  <a:lnTo>
                    <a:pt x="19" y="326"/>
                  </a:lnTo>
                  <a:lnTo>
                    <a:pt x="8" y="331"/>
                  </a:lnTo>
                  <a:lnTo>
                    <a:pt x="2" y="338"/>
                  </a:lnTo>
                  <a:lnTo>
                    <a:pt x="0" y="345"/>
                  </a:lnTo>
                  <a:lnTo>
                    <a:pt x="0" y="443"/>
                  </a:lnTo>
                  <a:lnTo>
                    <a:pt x="0" y="607"/>
                  </a:lnTo>
                  <a:lnTo>
                    <a:pt x="2" y="614"/>
                  </a:lnTo>
                  <a:lnTo>
                    <a:pt x="8" y="621"/>
                  </a:lnTo>
                  <a:lnTo>
                    <a:pt x="19" y="626"/>
                  </a:lnTo>
                  <a:lnTo>
                    <a:pt x="34" y="633"/>
                  </a:lnTo>
                  <a:lnTo>
                    <a:pt x="51" y="638"/>
                  </a:lnTo>
                  <a:lnTo>
                    <a:pt x="72" y="644"/>
                  </a:lnTo>
                  <a:lnTo>
                    <a:pt x="96" y="649"/>
                  </a:lnTo>
                  <a:lnTo>
                    <a:pt x="125" y="653"/>
                  </a:lnTo>
                  <a:lnTo>
                    <a:pt x="155" y="658"/>
                  </a:lnTo>
                  <a:lnTo>
                    <a:pt x="188" y="662"/>
                  </a:lnTo>
                  <a:lnTo>
                    <a:pt x="222" y="664"/>
                  </a:lnTo>
                  <a:lnTo>
                    <a:pt x="260" y="667"/>
                  </a:lnTo>
                  <a:lnTo>
                    <a:pt x="298" y="670"/>
                  </a:lnTo>
                  <a:lnTo>
                    <a:pt x="339" y="671"/>
                  </a:lnTo>
                  <a:lnTo>
                    <a:pt x="382" y="673"/>
                  </a:lnTo>
                  <a:lnTo>
                    <a:pt x="425" y="673"/>
                  </a:lnTo>
                  <a:lnTo>
                    <a:pt x="1064" y="673"/>
                  </a:lnTo>
                  <a:lnTo>
                    <a:pt x="2129" y="673"/>
                  </a:lnTo>
                  <a:lnTo>
                    <a:pt x="2172" y="673"/>
                  </a:lnTo>
                  <a:lnTo>
                    <a:pt x="2215" y="671"/>
                  </a:lnTo>
                  <a:lnTo>
                    <a:pt x="2256" y="670"/>
                  </a:lnTo>
                  <a:lnTo>
                    <a:pt x="2294" y="667"/>
                  </a:lnTo>
                  <a:lnTo>
                    <a:pt x="2332" y="664"/>
                  </a:lnTo>
                  <a:lnTo>
                    <a:pt x="2366" y="662"/>
                  </a:lnTo>
                  <a:lnTo>
                    <a:pt x="2399" y="658"/>
                  </a:lnTo>
                  <a:lnTo>
                    <a:pt x="2430" y="653"/>
                  </a:lnTo>
                  <a:lnTo>
                    <a:pt x="2458" y="649"/>
                  </a:lnTo>
                  <a:lnTo>
                    <a:pt x="2482" y="644"/>
                  </a:lnTo>
                  <a:lnTo>
                    <a:pt x="2503" y="638"/>
                  </a:lnTo>
                  <a:lnTo>
                    <a:pt x="2520" y="633"/>
                  </a:lnTo>
                  <a:lnTo>
                    <a:pt x="2535" y="626"/>
                  </a:lnTo>
                  <a:lnTo>
                    <a:pt x="2546" y="621"/>
                  </a:lnTo>
                  <a:lnTo>
                    <a:pt x="2552" y="614"/>
                  </a:lnTo>
                  <a:lnTo>
                    <a:pt x="2554" y="607"/>
                  </a:lnTo>
                  <a:lnTo>
                    <a:pt x="2554" y="443"/>
                  </a:lnTo>
                  <a:lnTo>
                    <a:pt x="2554" y="345"/>
                  </a:lnTo>
                  <a:lnTo>
                    <a:pt x="2552" y="338"/>
                  </a:lnTo>
                  <a:lnTo>
                    <a:pt x="2546" y="331"/>
                  </a:lnTo>
                  <a:lnTo>
                    <a:pt x="2535" y="326"/>
                  </a:lnTo>
                  <a:lnTo>
                    <a:pt x="2520" y="319"/>
                  </a:lnTo>
                  <a:lnTo>
                    <a:pt x="2503" y="314"/>
                  </a:lnTo>
                  <a:lnTo>
                    <a:pt x="2482" y="308"/>
                  </a:lnTo>
                  <a:lnTo>
                    <a:pt x="2458" y="303"/>
                  </a:lnTo>
                  <a:lnTo>
                    <a:pt x="2430" y="299"/>
                  </a:lnTo>
                  <a:lnTo>
                    <a:pt x="2399" y="295"/>
                  </a:lnTo>
                  <a:lnTo>
                    <a:pt x="2366" y="290"/>
                  </a:lnTo>
                  <a:lnTo>
                    <a:pt x="2332" y="288"/>
                  </a:lnTo>
                  <a:lnTo>
                    <a:pt x="2294" y="285"/>
                  </a:lnTo>
                  <a:lnTo>
                    <a:pt x="2256" y="282"/>
                  </a:lnTo>
                  <a:lnTo>
                    <a:pt x="2215" y="281"/>
                  </a:lnTo>
                  <a:lnTo>
                    <a:pt x="2172" y="280"/>
                  </a:lnTo>
                  <a:lnTo>
                    <a:pt x="2129" y="280"/>
                  </a:lnTo>
                  <a:lnTo>
                    <a:pt x="1064" y="280"/>
                  </a:lnTo>
                  <a:lnTo>
                    <a:pt x="122" y="0"/>
                  </a:lnTo>
                  <a:lnTo>
                    <a:pt x="425" y="280"/>
                  </a:lnTo>
                  <a:close/>
                </a:path>
              </a:pathLst>
            </a:custGeom>
            <a:solidFill>
              <a:srgbClr val="FFFFFF"/>
            </a:solidFill>
            <a:ln w="6350">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699" name="Rectangle 250"/>
            <p:cNvSpPr>
              <a:spLocks noChangeArrowheads="1"/>
            </p:cNvSpPr>
            <p:nvPr/>
          </p:nvSpPr>
          <p:spPr bwMode="auto">
            <a:xfrm>
              <a:off x="897" y="3015"/>
              <a:ext cx="82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a:solidFill>
                    <a:srgbClr val="000000"/>
                  </a:solidFill>
                  <a:latin typeface="HGP創英角ﾎﾟｯﾌﾟ体" pitchFamily="50" charset="-128"/>
                  <a:ea typeface="HG丸ｺﾞｼｯｸM-PRO" pitchFamily="50" charset="-128"/>
                </a:rPr>
                <a:t>あるべき姿に戻そう</a:t>
              </a:r>
              <a:endParaRPr lang="ja-JP" altLang="en-US" sz="1000">
                <a:latin typeface="Times New Roman" pitchFamily="18" charset="0"/>
                <a:ea typeface="HG丸ｺﾞｼｯｸM-PRO" pitchFamily="50" charset="-128"/>
              </a:endParaRPr>
            </a:p>
          </p:txBody>
        </p:sp>
        <p:sp>
          <p:nvSpPr>
            <p:cNvPr id="700" name="Rectangle 251"/>
            <p:cNvSpPr>
              <a:spLocks noChangeArrowheads="1"/>
            </p:cNvSpPr>
            <p:nvPr/>
          </p:nvSpPr>
          <p:spPr bwMode="auto">
            <a:xfrm>
              <a:off x="2205" y="1958"/>
              <a:ext cx="1671"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701" name="Rectangle 252"/>
            <p:cNvSpPr>
              <a:spLocks noChangeArrowheads="1"/>
            </p:cNvSpPr>
            <p:nvPr/>
          </p:nvSpPr>
          <p:spPr bwMode="auto">
            <a:xfrm>
              <a:off x="2140" y="2220"/>
              <a:ext cx="2031"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702" name="Freeform 253"/>
            <p:cNvSpPr>
              <a:spLocks/>
            </p:cNvSpPr>
            <p:nvPr/>
          </p:nvSpPr>
          <p:spPr bwMode="auto">
            <a:xfrm>
              <a:off x="3215" y="3058"/>
              <a:ext cx="110" cy="62"/>
            </a:xfrm>
            <a:custGeom>
              <a:avLst/>
              <a:gdLst>
                <a:gd name="T0" fmla="*/ 47 w 110"/>
                <a:gd name="T1" fmla="*/ 7 h 62"/>
                <a:gd name="T2" fmla="*/ 44 w 110"/>
                <a:gd name="T3" fmla="*/ 7 h 62"/>
                <a:gd name="T4" fmla="*/ 39 w 110"/>
                <a:gd name="T5" fmla="*/ 9 h 62"/>
                <a:gd name="T6" fmla="*/ 23 w 110"/>
                <a:gd name="T7" fmla="*/ 13 h 62"/>
                <a:gd name="T8" fmla="*/ 8 w 110"/>
                <a:gd name="T9" fmla="*/ 22 h 62"/>
                <a:gd name="T10" fmla="*/ 2 w 110"/>
                <a:gd name="T11" fmla="*/ 27 h 62"/>
                <a:gd name="T12" fmla="*/ 0 w 110"/>
                <a:gd name="T13" fmla="*/ 31 h 62"/>
                <a:gd name="T14" fmla="*/ 2 w 110"/>
                <a:gd name="T15" fmla="*/ 35 h 62"/>
                <a:gd name="T16" fmla="*/ 8 w 110"/>
                <a:gd name="T17" fmla="*/ 40 h 62"/>
                <a:gd name="T18" fmla="*/ 10 w 110"/>
                <a:gd name="T19" fmla="*/ 42 h 62"/>
                <a:gd name="T20" fmla="*/ 13 w 110"/>
                <a:gd name="T21" fmla="*/ 42 h 62"/>
                <a:gd name="T22" fmla="*/ 13 w 110"/>
                <a:gd name="T23" fmla="*/ 44 h 62"/>
                <a:gd name="T24" fmla="*/ 13 w 110"/>
                <a:gd name="T25" fmla="*/ 49 h 62"/>
                <a:gd name="T26" fmla="*/ 15 w 110"/>
                <a:gd name="T27" fmla="*/ 55 h 62"/>
                <a:gd name="T28" fmla="*/ 18 w 110"/>
                <a:gd name="T29" fmla="*/ 55 h 62"/>
                <a:gd name="T30" fmla="*/ 26 w 110"/>
                <a:gd name="T31" fmla="*/ 55 h 62"/>
                <a:gd name="T32" fmla="*/ 26 w 110"/>
                <a:gd name="T33" fmla="*/ 53 h 62"/>
                <a:gd name="T34" fmla="*/ 26 w 110"/>
                <a:gd name="T35" fmla="*/ 53 h 62"/>
                <a:gd name="T36" fmla="*/ 29 w 110"/>
                <a:gd name="T37" fmla="*/ 55 h 62"/>
                <a:gd name="T38" fmla="*/ 34 w 110"/>
                <a:gd name="T39" fmla="*/ 60 h 62"/>
                <a:gd name="T40" fmla="*/ 44 w 110"/>
                <a:gd name="T41" fmla="*/ 60 h 62"/>
                <a:gd name="T42" fmla="*/ 47 w 110"/>
                <a:gd name="T43" fmla="*/ 60 h 62"/>
                <a:gd name="T44" fmla="*/ 52 w 110"/>
                <a:gd name="T45" fmla="*/ 62 h 62"/>
                <a:gd name="T46" fmla="*/ 60 w 110"/>
                <a:gd name="T47" fmla="*/ 62 h 62"/>
                <a:gd name="T48" fmla="*/ 68 w 110"/>
                <a:gd name="T49" fmla="*/ 60 h 62"/>
                <a:gd name="T50" fmla="*/ 76 w 110"/>
                <a:gd name="T51" fmla="*/ 57 h 62"/>
                <a:gd name="T52" fmla="*/ 79 w 110"/>
                <a:gd name="T53" fmla="*/ 55 h 62"/>
                <a:gd name="T54" fmla="*/ 76 w 110"/>
                <a:gd name="T55" fmla="*/ 53 h 62"/>
                <a:gd name="T56" fmla="*/ 81 w 110"/>
                <a:gd name="T57" fmla="*/ 53 h 62"/>
                <a:gd name="T58" fmla="*/ 89 w 110"/>
                <a:gd name="T59" fmla="*/ 53 h 62"/>
                <a:gd name="T60" fmla="*/ 97 w 110"/>
                <a:gd name="T61" fmla="*/ 51 h 62"/>
                <a:gd name="T62" fmla="*/ 105 w 110"/>
                <a:gd name="T63" fmla="*/ 42 h 62"/>
                <a:gd name="T64" fmla="*/ 110 w 110"/>
                <a:gd name="T65" fmla="*/ 31 h 62"/>
                <a:gd name="T66" fmla="*/ 110 w 110"/>
                <a:gd name="T67" fmla="*/ 22 h 62"/>
                <a:gd name="T68" fmla="*/ 110 w 110"/>
                <a:gd name="T69" fmla="*/ 16 h 62"/>
                <a:gd name="T70" fmla="*/ 110 w 110"/>
                <a:gd name="T71" fmla="*/ 13 h 62"/>
                <a:gd name="T72" fmla="*/ 102 w 110"/>
                <a:gd name="T73" fmla="*/ 7 h 62"/>
                <a:gd name="T74" fmla="*/ 100 w 110"/>
                <a:gd name="T75" fmla="*/ 3 h 62"/>
                <a:gd name="T76" fmla="*/ 100 w 110"/>
                <a:gd name="T77" fmla="*/ 0 h 62"/>
                <a:gd name="T78" fmla="*/ 47 w 110"/>
                <a:gd name="T79" fmla="*/ 7 h 6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0" h="62">
                  <a:moveTo>
                    <a:pt x="47" y="7"/>
                  </a:moveTo>
                  <a:lnTo>
                    <a:pt x="44" y="7"/>
                  </a:lnTo>
                  <a:lnTo>
                    <a:pt x="39" y="9"/>
                  </a:lnTo>
                  <a:lnTo>
                    <a:pt x="23" y="13"/>
                  </a:lnTo>
                  <a:lnTo>
                    <a:pt x="8" y="22"/>
                  </a:lnTo>
                  <a:lnTo>
                    <a:pt x="2" y="27"/>
                  </a:lnTo>
                  <a:lnTo>
                    <a:pt x="0" y="31"/>
                  </a:lnTo>
                  <a:lnTo>
                    <a:pt x="2" y="35"/>
                  </a:lnTo>
                  <a:lnTo>
                    <a:pt x="8" y="40"/>
                  </a:lnTo>
                  <a:lnTo>
                    <a:pt x="10" y="42"/>
                  </a:lnTo>
                  <a:lnTo>
                    <a:pt x="13" y="42"/>
                  </a:lnTo>
                  <a:lnTo>
                    <a:pt x="13" y="44"/>
                  </a:lnTo>
                  <a:lnTo>
                    <a:pt x="13" y="49"/>
                  </a:lnTo>
                  <a:lnTo>
                    <a:pt x="15" y="55"/>
                  </a:lnTo>
                  <a:lnTo>
                    <a:pt x="18" y="55"/>
                  </a:lnTo>
                  <a:lnTo>
                    <a:pt x="26" y="55"/>
                  </a:lnTo>
                  <a:lnTo>
                    <a:pt x="26" y="53"/>
                  </a:lnTo>
                  <a:lnTo>
                    <a:pt x="29" y="55"/>
                  </a:lnTo>
                  <a:lnTo>
                    <a:pt x="34" y="60"/>
                  </a:lnTo>
                  <a:lnTo>
                    <a:pt x="44" y="60"/>
                  </a:lnTo>
                  <a:lnTo>
                    <a:pt x="47" y="60"/>
                  </a:lnTo>
                  <a:lnTo>
                    <a:pt x="52" y="62"/>
                  </a:lnTo>
                  <a:lnTo>
                    <a:pt x="60" y="62"/>
                  </a:lnTo>
                  <a:lnTo>
                    <a:pt x="68" y="60"/>
                  </a:lnTo>
                  <a:lnTo>
                    <a:pt x="76" y="57"/>
                  </a:lnTo>
                  <a:lnTo>
                    <a:pt x="79" y="55"/>
                  </a:lnTo>
                  <a:lnTo>
                    <a:pt x="76" y="53"/>
                  </a:lnTo>
                  <a:lnTo>
                    <a:pt x="81" y="53"/>
                  </a:lnTo>
                  <a:lnTo>
                    <a:pt x="89" y="53"/>
                  </a:lnTo>
                  <a:lnTo>
                    <a:pt x="97" y="51"/>
                  </a:lnTo>
                  <a:lnTo>
                    <a:pt x="105" y="42"/>
                  </a:lnTo>
                  <a:lnTo>
                    <a:pt x="110" y="31"/>
                  </a:lnTo>
                  <a:lnTo>
                    <a:pt x="110" y="22"/>
                  </a:lnTo>
                  <a:lnTo>
                    <a:pt x="110" y="16"/>
                  </a:lnTo>
                  <a:lnTo>
                    <a:pt x="110" y="13"/>
                  </a:lnTo>
                  <a:lnTo>
                    <a:pt x="102" y="7"/>
                  </a:lnTo>
                  <a:lnTo>
                    <a:pt x="100" y="3"/>
                  </a:lnTo>
                  <a:lnTo>
                    <a:pt x="100" y="0"/>
                  </a:lnTo>
                  <a:lnTo>
                    <a:pt x="47" y="7"/>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03" name="Freeform 254"/>
            <p:cNvSpPr>
              <a:spLocks/>
            </p:cNvSpPr>
            <p:nvPr/>
          </p:nvSpPr>
          <p:spPr bwMode="auto">
            <a:xfrm>
              <a:off x="3560" y="2824"/>
              <a:ext cx="153" cy="151"/>
            </a:xfrm>
            <a:custGeom>
              <a:avLst/>
              <a:gdLst>
                <a:gd name="T0" fmla="*/ 21 w 153"/>
                <a:gd name="T1" fmla="*/ 0 h 151"/>
                <a:gd name="T2" fmla="*/ 63 w 153"/>
                <a:gd name="T3" fmla="*/ 15 h 151"/>
                <a:gd name="T4" fmla="*/ 97 w 153"/>
                <a:gd name="T5" fmla="*/ 28 h 151"/>
                <a:gd name="T6" fmla="*/ 121 w 153"/>
                <a:gd name="T7" fmla="*/ 39 h 151"/>
                <a:gd name="T8" fmla="*/ 137 w 153"/>
                <a:gd name="T9" fmla="*/ 44 h 151"/>
                <a:gd name="T10" fmla="*/ 145 w 153"/>
                <a:gd name="T11" fmla="*/ 48 h 151"/>
                <a:gd name="T12" fmla="*/ 150 w 153"/>
                <a:gd name="T13" fmla="*/ 50 h 151"/>
                <a:gd name="T14" fmla="*/ 153 w 153"/>
                <a:gd name="T15" fmla="*/ 52 h 151"/>
                <a:gd name="T16" fmla="*/ 150 w 153"/>
                <a:gd name="T17" fmla="*/ 55 h 151"/>
                <a:gd name="T18" fmla="*/ 145 w 153"/>
                <a:gd name="T19" fmla="*/ 66 h 151"/>
                <a:gd name="T20" fmla="*/ 137 w 153"/>
                <a:gd name="T21" fmla="*/ 79 h 151"/>
                <a:gd name="T22" fmla="*/ 129 w 153"/>
                <a:gd name="T23" fmla="*/ 96 h 151"/>
                <a:gd name="T24" fmla="*/ 116 w 153"/>
                <a:gd name="T25" fmla="*/ 112 h 151"/>
                <a:gd name="T26" fmla="*/ 103 w 153"/>
                <a:gd name="T27" fmla="*/ 127 h 151"/>
                <a:gd name="T28" fmla="*/ 92 w 153"/>
                <a:gd name="T29" fmla="*/ 138 h 151"/>
                <a:gd name="T30" fmla="*/ 79 w 153"/>
                <a:gd name="T31" fmla="*/ 144 h 151"/>
                <a:gd name="T32" fmla="*/ 61 w 153"/>
                <a:gd name="T33" fmla="*/ 149 h 151"/>
                <a:gd name="T34" fmla="*/ 47 w 153"/>
                <a:gd name="T35" fmla="*/ 151 h 151"/>
                <a:gd name="T36" fmla="*/ 45 w 153"/>
                <a:gd name="T37" fmla="*/ 149 h 151"/>
                <a:gd name="T38" fmla="*/ 42 w 153"/>
                <a:gd name="T39" fmla="*/ 149 h 151"/>
                <a:gd name="T40" fmla="*/ 29 w 153"/>
                <a:gd name="T41" fmla="*/ 120 h 151"/>
                <a:gd name="T42" fmla="*/ 18 w 153"/>
                <a:gd name="T43" fmla="*/ 101 h 151"/>
                <a:gd name="T44" fmla="*/ 10 w 153"/>
                <a:gd name="T45" fmla="*/ 85 h 151"/>
                <a:gd name="T46" fmla="*/ 5 w 153"/>
                <a:gd name="T47" fmla="*/ 76 h 151"/>
                <a:gd name="T48" fmla="*/ 3 w 153"/>
                <a:gd name="T49" fmla="*/ 70 h 151"/>
                <a:gd name="T50" fmla="*/ 0 w 153"/>
                <a:gd name="T51" fmla="*/ 68 h 151"/>
                <a:gd name="T52" fmla="*/ 0 w 153"/>
                <a:gd name="T53" fmla="*/ 66 h 151"/>
                <a:gd name="T54" fmla="*/ 21 w 153"/>
                <a:gd name="T55" fmla="*/ 0 h 15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 h="151">
                  <a:moveTo>
                    <a:pt x="21" y="0"/>
                  </a:moveTo>
                  <a:lnTo>
                    <a:pt x="63" y="15"/>
                  </a:lnTo>
                  <a:lnTo>
                    <a:pt x="97" y="28"/>
                  </a:lnTo>
                  <a:lnTo>
                    <a:pt x="121" y="39"/>
                  </a:lnTo>
                  <a:lnTo>
                    <a:pt x="137" y="44"/>
                  </a:lnTo>
                  <a:lnTo>
                    <a:pt x="145" y="48"/>
                  </a:lnTo>
                  <a:lnTo>
                    <a:pt x="150" y="50"/>
                  </a:lnTo>
                  <a:lnTo>
                    <a:pt x="153" y="52"/>
                  </a:lnTo>
                  <a:lnTo>
                    <a:pt x="150" y="55"/>
                  </a:lnTo>
                  <a:lnTo>
                    <a:pt x="145" y="66"/>
                  </a:lnTo>
                  <a:lnTo>
                    <a:pt x="137" y="79"/>
                  </a:lnTo>
                  <a:lnTo>
                    <a:pt x="129" y="96"/>
                  </a:lnTo>
                  <a:lnTo>
                    <a:pt x="116" y="112"/>
                  </a:lnTo>
                  <a:lnTo>
                    <a:pt x="103" y="127"/>
                  </a:lnTo>
                  <a:lnTo>
                    <a:pt x="92" y="138"/>
                  </a:lnTo>
                  <a:lnTo>
                    <a:pt x="79" y="144"/>
                  </a:lnTo>
                  <a:lnTo>
                    <a:pt x="61" y="149"/>
                  </a:lnTo>
                  <a:lnTo>
                    <a:pt x="47" y="151"/>
                  </a:lnTo>
                  <a:lnTo>
                    <a:pt x="45" y="149"/>
                  </a:lnTo>
                  <a:lnTo>
                    <a:pt x="42" y="149"/>
                  </a:lnTo>
                  <a:lnTo>
                    <a:pt x="29" y="120"/>
                  </a:lnTo>
                  <a:lnTo>
                    <a:pt x="18" y="101"/>
                  </a:lnTo>
                  <a:lnTo>
                    <a:pt x="10" y="85"/>
                  </a:lnTo>
                  <a:lnTo>
                    <a:pt x="5" y="76"/>
                  </a:lnTo>
                  <a:lnTo>
                    <a:pt x="3" y="70"/>
                  </a:lnTo>
                  <a:lnTo>
                    <a:pt x="0" y="68"/>
                  </a:lnTo>
                  <a:lnTo>
                    <a:pt x="0" y="66"/>
                  </a:lnTo>
                  <a:lnTo>
                    <a:pt x="21" y="0"/>
                  </a:lnTo>
                  <a:close/>
                </a:path>
              </a:pathLst>
            </a:custGeom>
            <a:solidFill>
              <a:srgbClr val="0000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04" name="Freeform 255"/>
            <p:cNvSpPr>
              <a:spLocks/>
            </p:cNvSpPr>
            <p:nvPr/>
          </p:nvSpPr>
          <p:spPr bwMode="auto">
            <a:xfrm>
              <a:off x="2970" y="2863"/>
              <a:ext cx="50" cy="66"/>
            </a:xfrm>
            <a:custGeom>
              <a:avLst/>
              <a:gdLst>
                <a:gd name="T0" fmla="*/ 34 w 50"/>
                <a:gd name="T1" fmla="*/ 0 h 66"/>
                <a:gd name="T2" fmla="*/ 34 w 50"/>
                <a:gd name="T3" fmla="*/ 5 h 66"/>
                <a:gd name="T4" fmla="*/ 34 w 50"/>
                <a:gd name="T5" fmla="*/ 13 h 66"/>
                <a:gd name="T6" fmla="*/ 36 w 50"/>
                <a:gd name="T7" fmla="*/ 27 h 66"/>
                <a:gd name="T8" fmla="*/ 44 w 50"/>
                <a:gd name="T9" fmla="*/ 40 h 66"/>
                <a:gd name="T10" fmla="*/ 50 w 50"/>
                <a:gd name="T11" fmla="*/ 53 h 66"/>
                <a:gd name="T12" fmla="*/ 47 w 50"/>
                <a:gd name="T13" fmla="*/ 62 h 66"/>
                <a:gd name="T14" fmla="*/ 39 w 50"/>
                <a:gd name="T15" fmla="*/ 66 h 66"/>
                <a:gd name="T16" fmla="*/ 29 w 50"/>
                <a:gd name="T17" fmla="*/ 66 h 66"/>
                <a:gd name="T18" fmla="*/ 23 w 50"/>
                <a:gd name="T19" fmla="*/ 64 h 66"/>
                <a:gd name="T20" fmla="*/ 18 w 50"/>
                <a:gd name="T21" fmla="*/ 59 h 66"/>
                <a:gd name="T22" fmla="*/ 7 w 50"/>
                <a:gd name="T23" fmla="*/ 44 h 66"/>
                <a:gd name="T24" fmla="*/ 2 w 50"/>
                <a:gd name="T25" fmla="*/ 31 h 66"/>
                <a:gd name="T26" fmla="*/ 0 w 50"/>
                <a:gd name="T27" fmla="*/ 27 h 66"/>
                <a:gd name="T28" fmla="*/ 0 w 50"/>
                <a:gd name="T29" fmla="*/ 27 h 66"/>
                <a:gd name="T30" fmla="*/ 34 w 50"/>
                <a:gd name="T31" fmla="*/ 0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0" h="66">
                  <a:moveTo>
                    <a:pt x="34" y="0"/>
                  </a:moveTo>
                  <a:lnTo>
                    <a:pt x="34" y="5"/>
                  </a:lnTo>
                  <a:lnTo>
                    <a:pt x="34" y="13"/>
                  </a:lnTo>
                  <a:lnTo>
                    <a:pt x="36" y="27"/>
                  </a:lnTo>
                  <a:lnTo>
                    <a:pt x="44" y="40"/>
                  </a:lnTo>
                  <a:lnTo>
                    <a:pt x="50" y="53"/>
                  </a:lnTo>
                  <a:lnTo>
                    <a:pt x="47" y="62"/>
                  </a:lnTo>
                  <a:lnTo>
                    <a:pt x="39" y="66"/>
                  </a:lnTo>
                  <a:lnTo>
                    <a:pt x="29" y="66"/>
                  </a:lnTo>
                  <a:lnTo>
                    <a:pt x="23" y="64"/>
                  </a:lnTo>
                  <a:lnTo>
                    <a:pt x="18" y="59"/>
                  </a:lnTo>
                  <a:lnTo>
                    <a:pt x="7" y="44"/>
                  </a:lnTo>
                  <a:lnTo>
                    <a:pt x="2" y="31"/>
                  </a:lnTo>
                  <a:lnTo>
                    <a:pt x="0" y="27"/>
                  </a:lnTo>
                  <a:lnTo>
                    <a:pt x="34" y="0"/>
                  </a:lnTo>
                  <a:close/>
                </a:path>
              </a:pathLst>
            </a:custGeom>
            <a:solidFill>
              <a:srgbClr val="BD6D3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05" name="Freeform 256"/>
            <p:cNvSpPr>
              <a:spLocks/>
            </p:cNvSpPr>
            <p:nvPr/>
          </p:nvSpPr>
          <p:spPr bwMode="auto">
            <a:xfrm>
              <a:off x="2985" y="2900"/>
              <a:ext cx="27" cy="18"/>
            </a:xfrm>
            <a:custGeom>
              <a:avLst/>
              <a:gdLst>
                <a:gd name="T0" fmla="*/ 0 w 27"/>
                <a:gd name="T1" fmla="*/ 18 h 18"/>
                <a:gd name="T2" fmla="*/ 3 w 27"/>
                <a:gd name="T3" fmla="*/ 14 h 18"/>
                <a:gd name="T4" fmla="*/ 8 w 27"/>
                <a:gd name="T5" fmla="*/ 9 h 18"/>
                <a:gd name="T6" fmla="*/ 19 w 27"/>
                <a:gd name="T7" fmla="*/ 3 h 18"/>
                <a:gd name="T8" fmla="*/ 27 w 27"/>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8">
                  <a:moveTo>
                    <a:pt x="0" y="18"/>
                  </a:moveTo>
                  <a:lnTo>
                    <a:pt x="3" y="14"/>
                  </a:lnTo>
                  <a:lnTo>
                    <a:pt x="8" y="9"/>
                  </a:lnTo>
                  <a:lnTo>
                    <a:pt x="19" y="3"/>
                  </a:lnTo>
                  <a:lnTo>
                    <a:pt x="27"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06" name="Rectangle 257"/>
            <p:cNvSpPr>
              <a:spLocks noChangeArrowheads="1"/>
            </p:cNvSpPr>
            <p:nvPr/>
          </p:nvSpPr>
          <p:spPr bwMode="auto">
            <a:xfrm>
              <a:off x="3507" y="2160"/>
              <a:ext cx="381" cy="240"/>
            </a:xfrm>
            <a:prstGeom prst="rect">
              <a:avLst/>
            </a:prstGeom>
            <a:solidFill>
              <a:srgbClr val="FFFFFF"/>
            </a:solidFill>
            <a:ln w="7938">
              <a:solidFill>
                <a:srgbClr val="000000"/>
              </a:solidFill>
              <a:miter lim="800000"/>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707" name="Freeform 258"/>
            <p:cNvSpPr>
              <a:spLocks/>
            </p:cNvSpPr>
            <p:nvPr/>
          </p:nvSpPr>
          <p:spPr bwMode="auto">
            <a:xfrm>
              <a:off x="2435" y="2374"/>
              <a:ext cx="1581" cy="759"/>
            </a:xfrm>
            <a:custGeom>
              <a:avLst/>
              <a:gdLst>
                <a:gd name="T0" fmla="*/ 0 w 1581"/>
                <a:gd name="T1" fmla="*/ 759 h 759"/>
                <a:gd name="T2" fmla="*/ 2 w 1581"/>
                <a:gd name="T3" fmla="*/ 757 h 759"/>
                <a:gd name="T4" fmla="*/ 7 w 1581"/>
                <a:gd name="T5" fmla="*/ 752 h 759"/>
                <a:gd name="T6" fmla="*/ 15 w 1581"/>
                <a:gd name="T7" fmla="*/ 744 h 759"/>
                <a:gd name="T8" fmla="*/ 29 w 1581"/>
                <a:gd name="T9" fmla="*/ 735 h 759"/>
                <a:gd name="T10" fmla="*/ 42 w 1581"/>
                <a:gd name="T11" fmla="*/ 719 h 759"/>
                <a:gd name="T12" fmla="*/ 60 w 1581"/>
                <a:gd name="T13" fmla="*/ 704 h 759"/>
                <a:gd name="T14" fmla="*/ 81 w 1581"/>
                <a:gd name="T15" fmla="*/ 687 h 759"/>
                <a:gd name="T16" fmla="*/ 108 w 1581"/>
                <a:gd name="T17" fmla="*/ 667 h 759"/>
                <a:gd name="T18" fmla="*/ 134 w 1581"/>
                <a:gd name="T19" fmla="*/ 645 h 759"/>
                <a:gd name="T20" fmla="*/ 166 w 1581"/>
                <a:gd name="T21" fmla="*/ 621 h 759"/>
                <a:gd name="T22" fmla="*/ 237 w 1581"/>
                <a:gd name="T23" fmla="*/ 568 h 759"/>
                <a:gd name="T24" fmla="*/ 318 w 1581"/>
                <a:gd name="T25" fmla="*/ 511 h 759"/>
                <a:gd name="T26" fmla="*/ 413 w 1581"/>
                <a:gd name="T27" fmla="*/ 452 h 759"/>
                <a:gd name="T28" fmla="*/ 521 w 1581"/>
                <a:gd name="T29" fmla="*/ 388 h 759"/>
                <a:gd name="T30" fmla="*/ 640 w 1581"/>
                <a:gd name="T31" fmla="*/ 325 h 759"/>
                <a:gd name="T32" fmla="*/ 769 w 1581"/>
                <a:gd name="T33" fmla="*/ 261 h 759"/>
                <a:gd name="T34" fmla="*/ 911 w 1581"/>
                <a:gd name="T35" fmla="*/ 200 h 759"/>
                <a:gd name="T36" fmla="*/ 1062 w 1581"/>
                <a:gd name="T37" fmla="*/ 141 h 759"/>
                <a:gd name="T38" fmla="*/ 1225 w 1581"/>
                <a:gd name="T39" fmla="*/ 88 h 759"/>
                <a:gd name="T40" fmla="*/ 1396 w 1581"/>
                <a:gd name="T41" fmla="*/ 40 h 759"/>
                <a:gd name="T42" fmla="*/ 1581 w 1581"/>
                <a:gd name="T43" fmla="*/ 0 h 7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81" h="759">
                  <a:moveTo>
                    <a:pt x="0" y="759"/>
                  </a:moveTo>
                  <a:lnTo>
                    <a:pt x="2" y="757"/>
                  </a:lnTo>
                  <a:lnTo>
                    <a:pt x="7" y="752"/>
                  </a:lnTo>
                  <a:lnTo>
                    <a:pt x="15" y="744"/>
                  </a:lnTo>
                  <a:lnTo>
                    <a:pt x="29" y="735"/>
                  </a:lnTo>
                  <a:lnTo>
                    <a:pt x="42" y="719"/>
                  </a:lnTo>
                  <a:lnTo>
                    <a:pt x="60" y="704"/>
                  </a:lnTo>
                  <a:lnTo>
                    <a:pt x="81" y="687"/>
                  </a:lnTo>
                  <a:lnTo>
                    <a:pt x="108" y="667"/>
                  </a:lnTo>
                  <a:lnTo>
                    <a:pt x="134" y="645"/>
                  </a:lnTo>
                  <a:lnTo>
                    <a:pt x="166" y="621"/>
                  </a:lnTo>
                  <a:lnTo>
                    <a:pt x="237" y="568"/>
                  </a:lnTo>
                  <a:lnTo>
                    <a:pt x="318" y="511"/>
                  </a:lnTo>
                  <a:lnTo>
                    <a:pt x="413" y="452"/>
                  </a:lnTo>
                  <a:lnTo>
                    <a:pt x="521" y="388"/>
                  </a:lnTo>
                  <a:lnTo>
                    <a:pt x="640" y="325"/>
                  </a:lnTo>
                  <a:lnTo>
                    <a:pt x="769" y="261"/>
                  </a:lnTo>
                  <a:lnTo>
                    <a:pt x="911" y="200"/>
                  </a:lnTo>
                  <a:lnTo>
                    <a:pt x="1062" y="141"/>
                  </a:lnTo>
                  <a:lnTo>
                    <a:pt x="1225" y="88"/>
                  </a:lnTo>
                  <a:lnTo>
                    <a:pt x="1396" y="40"/>
                  </a:lnTo>
                  <a:lnTo>
                    <a:pt x="1581"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08" name="Freeform 259"/>
            <p:cNvSpPr>
              <a:spLocks/>
            </p:cNvSpPr>
            <p:nvPr/>
          </p:nvSpPr>
          <p:spPr bwMode="auto">
            <a:xfrm>
              <a:off x="3655" y="2431"/>
              <a:ext cx="377" cy="719"/>
            </a:xfrm>
            <a:custGeom>
              <a:avLst/>
              <a:gdLst>
                <a:gd name="T0" fmla="*/ 377 w 377"/>
                <a:gd name="T1" fmla="*/ 0 h 719"/>
                <a:gd name="T2" fmla="*/ 374 w 377"/>
                <a:gd name="T3" fmla="*/ 3 h 719"/>
                <a:gd name="T4" fmla="*/ 371 w 377"/>
                <a:gd name="T5" fmla="*/ 5 h 719"/>
                <a:gd name="T6" fmla="*/ 361 w 377"/>
                <a:gd name="T7" fmla="*/ 9 h 719"/>
                <a:gd name="T8" fmla="*/ 348 w 377"/>
                <a:gd name="T9" fmla="*/ 13 h 719"/>
                <a:gd name="T10" fmla="*/ 316 w 377"/>
                <a:gd name="T11" fmla="*/ 29 h 719"/>
                <a:gd name="T12" fmla="*/ 277 w 377"/>
                <a:gd name="T13" fmla="*/ 49 h 719"/>
                <a:gd name="T14" fmla="*/ 232 w 377"/>
                <a:gd name="T15" fmla="*/ 75 h 719"/>
                <a:gd name="T16" fmla="*/ 182 w 377"/>
                <a:gd name="T17" fmla="*/ 108 h 719"/>
                <a:gd name="T18" fmla="*/ 134 w 377"/>
                <a:gd name="T19" fmla="*/ 143 h 719"/>
                <a:gd name="T20" fmla="*/ 92 w 377"/>
                <a:gd name="T21" fmla="*/ 187 h 719"/>
                <a:gd name="T22" fmla="*/ 53 w 377"/>
                <a:gd name="T23" fmla="*/ 235 h 719"/>
                <a:gd name="T24" fmla="*/ 24 w 377"/>
                <a:gd name="T25" fmla="*/ 290 h 719"/>
                <a:gd name="T26" fmla="*/ 13 w 377"/>
                <a:gd name="T27" fmla="*/ 318 h 719"/>
                <a:gd name="T28" fmla="*/ 2 w 377"/>
                <a:gd name="T29" fmla="*/ 349 h 719"/>
                <a:gd name="T30" fmla="*/ 0 w 377"/>
                <a:gd name="T31" fmla="*/ 380 h 719"/>
                <a:gd name="T32" fmla="*/ 0 w 377"/>
                <a:gd name="T33" fmla="*/ 412 h 719"/>
                <a:gd name="T34" fmla="*/ 2 w 377"/>
                <a:gd name="T35" fmla="*/ 445 h 719"/>
                <a:gd name="T36" fmla="*/ 13 w 377"/>
                <a:gd name="T37" fmla="*/ 483 h 719"/>
                <a:gd name="T38" fmla="*/ 26 w 377"/>
                <a:gd name="T39" fmla="*/ 520 h 719"/>
                <a:gd name="T40" fmla="*/ 45 w 377"/>
                <a:gd name="T41" fmla="*/ 555 h 719"/>
                <a:gd name="T42" fmla="*/ 71 w 377"/>
                <a:gd name="T43" fmla="*/ 597 h 719"/>
                <a:gd name="T44" fmla="*/ 100 w 377"/>
                <a:gd name="T45" fmla="*/ 636 h 719"/>
                <a:gd name="T46" fmla="*/ 137 w 377"/>
                <a:gd name="T47" fmla="*/ 678 h 719"/>
                <a:gd name="T48" fmla="*/ 182 w 377"/>
                <a:gd name="T49" fmla="*/ 719 h 7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77" h="719">
                  <a:moveTo>
                    <a:pt x="377" y="0"/>
                  </a:moveTo>
                  <a:lnTo>
                    <a:pt x="374" y="3"/>
                  </a:lnTo>
                  <a:lnTo>
                    <a:pt x="371" y="5"/>
                  </a:lnTo>
                  <a:lnTo>
                    <a:pt x="361" y="9"/>
                  </a:lnTo>
                  <a:lnTo>
                    <a:pt x="348" y="13"/>
                  </a:lnTo>
                  <a:lnTo>
                    <a:pt x="316" y="29"/>
                  </a:lnTo>
                  <a:lnTo>
                    <a:pt x="277" y="49"/>
                  </a:lnTo>
                  <a:lnTo>
                    <a:pt x="232" y="75"/>
                  </a:lnTo>
                  <a:lnTo>
                    <a:pt x="182" y="108"/>
                  </a:lnTo>
                  <a:lnTo>
                    <a:pt x="134" y="143"/>
                  </a:lnTo>
                  <a:lnTo>
                    <a:pt x="92" y="187"/>
                  </a:lnTo>
                  <a:lnTo>
                    <a:pt x="53" y="235"/>
                  </a:lnTo>
                  <a:lnTo>
                    <a:pt x="24" y="290"/>
                  </a:lnTo>
                  <a:lnTo>
                    <a:pt x="13" y="318"/>
                  </a:lnTo>
                  <a:lnTo>
                    <a:pt x="2" y="349"/>
                  </a:lnTo>
                  <a:lnTo>
                    <a:pt x="0" y="380"/>
                  </a:lnTo>
                  <a:lnTo>
                    <a:pt x="0" y="412"/>
                  </a:lnTo>
                  <a:lnTo>
                    <a:pt x="2" y="445"/>
                  </a:lnTo>
                  <a:lnTo>
                    <a:pt x="13" y="483"/>
                  </a:lnTo>
                  <a:lnTo>
                    <a:pt x="26" y="520"/>
                  </a:lnTo>
                  <a:lnTo>
                    <a:pt x="45" y="555"/>
                  </a:lnTo>
                  <a:lnTo>
                    <a:pt x="71" y="597"/>
                  </a:lnTo>
                  <a:lnTo>
                    <a:pt x="100" y="636"/>
                  </a:lnTo>
                  <a:lnTo>
                    <a:pt x="137" y="678"/>
                  </a:lnTo>
                  <a:lnTo>
                    <a:pt x="182" y="719"/>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09" name="Line 260"/>
            <p:cNvSpPr>
              <a:spLocks noChangeShapeType="1"/>
            </p:cNvSpPr>
            <p:nvPr/>
          </p:nvSpPr>
          <p:spPr bwMode="auto">
            <a:xfrm flipH="1">
              <a:off x="3465" y="2436"/>
              <a:ext cx="5" cy="6"/>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10" name="Line 261"/>
            <p:cNvSpPr>
              <a:spLocks noChangeShapeType="1"/>
            </p:cNvSpPr>
            <p:nvPr/>
          </p:nvSpPr>
          <p:spPr bwMode="auto">
            <a:xfrm flipH="1">
              <a:off x="3483" y="2442"/>
              <a:ext cx="8" cy="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11" name="Line 262"/>
            <p:cNvSpPr>
              <a:spLocks noChangeShapeType="1"/>
            </p:cNvSpPr>
            <p:nvPr/>
          </p:nvSpPr>
          <p:spPr bwMode="auto">
            <a:xfrm flipH="1">
              <a:off x="3505" y="2449"/>
              <a:ext cx="7" cy="6"/>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12" name="Freeform 263"/>
            <p:cNvSpPr>
              <a:spLocks/>
            </p:cNvSpPr>
            <p:nvPr/>
          </p:nvSpPr>
          <p:spPr bwMode="auto">
            <a:xfrm>
              <a:off x="3093" y="2819"/>
              <a:ext cx="98" cy="86"/>
            </a:xfrm>
            <a:custGeom>
              <a:avLst/>
              <a:gdLst>
                <a:gd name="T0" fmla="*/ 32 w 98"/>
                <a:gd name="T1" fmla="*/ 0 h 86"/>
                <a:gd name="T2" fmla="*/ 22 w 98"/>
                <a:gd name="T3" fmla="*/ 9 h 86"/>
                <a:gd name="T4" fmla="*/ 14 w 98"/>
                <a:gd name="T5" fmla="*/ 18 h 86"/>
                <a:gd name="T6" fmla="*/ 6 w 98"/>
                <a:gd name="T7" fmla="*/ 27 h 86"/>
                <a:gd name="T8" fmla="*/ 0 w 98"/>
                <a:gd name="T9" fmla="*/ 31 h 86"/>
                <a:gd name="T10" fmla="*/ 0 w 98"/>
                <a:gd name="T11" fmla="*/ 31 h 86"/>
                <a:gd name="T12" fmla="*/ 8 w 98"/>
                <a:gd name="T13" fmla="*/ 38 h 86"/>
                <a:gd name="T14" fmla="*/ 14 w 98"/>
                <a:gd name="T15" fmla="*/ 42 h 86"/>
                <a:gd name="T16" fmla="*/ 16 w 98"/>
                <a:gd name="T17" fmla="*/ 44 h 86"/>
                <a:gd name="T18" fmla="*/ 22 w 98"/>
                <a:gd name="T19" fmla="*/ 35 h 86"/>
                <a:gd name="T20" fmla="*/ 24 w 98"/>
                <a:gd name="T21" fmla="*/ 31 h 86"/>
                <a:gd name="T22" fmla="*/ 27 w 98"/>
                <a:gd name="T23" fmla="*/ 29 h 86"/>
                <a:gd name="T24" fmla="*/ 27 w 98"/>
                <a:gd name="T25" fmla="*/ 29 h 86"/>
                <a:gd name="T26" fmla="*/ 27 w 98"/>
                <a:gd name="T27" fmla="*/ 33 h 86"/>
                <a:gd name="T28" fmla="*/ 29 w 98"/>
                <a:gd name="T29" fmla="*/ 44 h 86"/>
                <a:gd name="T30" fmla="*/ 40 w 98"/>
                <a:gd name="T31" fmla="*/ 60 h 86"/>
                <a:gd name="T32" fmla="*/ 53 w 98"/>
                <a:gd name="T33" fmla="*/ 75 h 86"/>
                <a:gd name="T34" fmla="*/ 69 w 98"/>
                <a:gd name="T35" fmla="*/ 84 h 86"/>
                <a:gd name="T36" fmla="*/ 85 w 98"/>
                <a:gd name="T37" fmla="*/ 86 h 86"/>
                <a:gd name="T38" fmla="*/ 95 w 98"/>
                <a:gd name="T39" fmla="*/ 86 h 86"/>
                <a:gd name="T40" fmla="*/ 98 w 98"/>
                <a:gd name="T41" fmla="*/ 84 h 86"/>
                <a:gd name="T42" fmla="*/ 98 w 98"/>
                <a:gd name="T43" fmla="*/ 79 h 86"/>
                <a:gd name="T44" fmla="*/ 98 w 98"/>
                <a:gd name="T45" fmla="*/ 73 h 86"/>
                <a:gd name="T46" fmla="*/ 93 w 98"/>
                <a:gd name="T47" fmla="*/ 53 h 86"/>
                <a:gd name="T48" fmla="*/ 90 w 98"/>
                <a:gd name="T49" fmla="*/ 42 h 86"/>
                <a:gd name="T50" fmla="*/ 87 w 98"/>
                <a:gd name="T51" fmla="*/ 33 h 86"/>
                <a:gd name="T52" fmla="*/ 87 w 98"/>
                <a:gd name="T53" fmla="*/ 27 h 86"/>
                <a:gd name="T54" fmla="*/ 85 w 98"/>
                <a:gd name="T55" fmla="*/ 24 h 86"/>
                <a:gd name="T56" fmla="*/ 32 w 98"/>
                <a:gd name="T57" fmla="*/ 0 h 8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8" h="86">
                  <a:moveTo>
                    <a:pt x="32" y="0"/>
                  </a:moveTo>
                  <a:lnTo>
                    <a:pt x="22" y="9"/>
                  </a:lnTo>
                  <a:lnTo>
                    <a:pt x="14" y="18"/>
                  </a:lnTo>
                  <a:lnTo>
                    <a:pt x="6" y="27"/>
                  </a:lnTo>
                  <a:lnTo>
                    <a:pt x="0" y="31"/>
                  </a:lnTo>
                  <a:lnTo>
                    <a:pt x="8" y="38"/>
                  </a:lnTo>
                  <a:lnTo>
                    <a:pt x="14" y="42"/>
                  </a:lnTo>
                  <a:lnTo>
                    <a:pt x="16" y="44"/>
                  </a:lnTo>
                  <a:lnTo>
                    <a:pt x="22" y="35"/>
                  </a:lnTo>
                  <a:lnTo>
                    <a:pt x="24" y="31"/>
                  </a:lnTo>
                  <a:lnTo>
                    <a:pt x="27" y="29"/>
                  </a:lnTo>
                  <a:lnTo>
                    <a:pt x="27" y="33"/>
                  </a:lnTo>
                  <a:lnTo>
                    <a:pt x="29" y="44"/>
                  </a:lnTo>
                  <a:lnTo>
                    <a:pt x="40" y="60"/>
                  </a:lnTo>
                  <a:lnTo>
                    <a:pt x="53" y="75"/>
                  </a:lnTo>
                  <a:lnTo>
                    <a:pt x="69" y="84"/>
                  </a:lnTo>
                  <a:lnTo>
                    <a:pt x="85" y="86"/>
                  </a:lnTo>
                  <a:lnTo>
                    <a:pt x="95" y="86"/>
                  </a:lnTo>
                  <a:lnTo>
                    <a:pt x="98" y="84"/>
                  </a:lnTo>
                  <a:lnTo>
                    <a:pt x="98" y="79"/>
                  </a:lnTo>
                  <a:lnTo>
                    <a:pt x="98" y="73"/>
                  </a:lnTo>
                  <a:lnTo>
                    <a:pt x="93" y="53"/>
                  </a:lnTo>
                  <a:lnTo>
                    <a:pt x="90" y="42"/>
                  </a:lnTo>
                  <a:lnTo>
                    <a:pt x="87" y="33"/>
                  </a:lnTo>
                  <a:lnTo>
                    <a:pt x="87" y="27"/>
                  </a:lnTo>
                  <a:lnTo>
                    <a:pt x="85" y="24"/>
                  </a:lnTo>
                  <a:lnTo>
                    <a:pt x="32" y="0"/>
                  </a:lnTo>
                  <a:close/>
                </a:path>
              </a:pathLst>
            </a:custGeom>
            <a:solidFill>
              <a:srgbClr val="BD6D3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13" name="Freeform 264"/>
            <p:cNvSpPr>
              <a:spLocks/>
            </p:cNvSpPr>
            <p:nvPr/>
          </p:nvSpPr>
          <p:spPr bwMode="auto">
            <a:xfrm>
              <a:off x="3412" y="2427"/>
              <a:ext cx="148" cy="66"/>
            </a:xfrm>
            <a:custGeom>
              <a:avLst/>
              <a:gdLst>
                <a:gd name="T0" fmla="*/ 0 w 148"/>
                <a:gd name="T1" fmla="*/ 46 h 66"/>
                <a:gd name="T2" fmla="*/ 3 w 148"/>
                <a:gd name="T3" fmla="*/ 44 h 66"/>
                <a:gd name="T4" fmla="*/ 8 w 148"/>
                <a:gd name="T5" fmla="*/ 37 h 66"/>
                <a:gd name="T6" fmla="*/ 21 w 148"/>
                <a:gd name="T7" fmla="*/ 24 h 66"/>
                <a:gd name="T8" fmla="*/ 40 w 148"/>
                <a:gd name="T9" fmla="*/ 9 h 66"/>
                <a:gd name="T10" fmla="*/ 48 w 148"/>
                <a:gd name="T11" fmla="*/ 4 h 66"/>
                <a:gd name="T12" fmla="*/ 53 w 148"/>
                <a:gd name="T13" fmla="*/ 2 h 66"/>
                <a:gd name="T14" fmla="*/ 61 w 148"/>
                <a:gd name="T15" fmla="*/ 2 h 66"/>
                <a:gd name="T16" fmla="*/ 61 w 148"/>
                <a:gd name="T17" fmla="*/ 4 h 66"/>
                <a:gd name="T18" fmla="*/ 58 w 148"/>
                <a:gd name="T19" fmla="*/ 9 h 66"/>
                <a:gd name="T20" fmla="*/ 58 w 148"/>
                <a:gd name="T21" fmla="*/ 9 h 66"/>
                <a:gd name="T22" fmla="*/ 64 w 148"/>
                <a:gd name="T23" fmla="*/ 9 h 66"/>
                <a:gd name="T24" fmla="*/ 71 w 148"/>
                <a:gd name="T25" fmla="*/ 4 h 66"/>
                <a:gd name="T26" fmla="*/ 79 w 148"/>
                <a:gd name="T27" fmla="*/ 7 h 66"/>
                <a:gd name="T28" fmla="*/ 82 w 148"/>
                <a:gd name="T29" fmla="*/ 9 h 66"/>
                <a:gd name="T30" fmla="*/ 79 w 148"/>
                <a:gd name="T31" fmla="*/ 15 h 66"/>
                <a:gd name="T32" fmla="*/ 82 w 148"/>
                <a:gd name="T33" fmla="*/ 15 h 66"/>
                <a:gd name="T34" fmla="*/ 90 w 148"/>
                <a:gd name="T35" fmla="*/ 13 h 66"/>
                <a:gd name="T36" fmla="*/ 95 w 148"/>
                <a:gd name="T37" fmla="*/ 15 h 66"/>
                <a:gd name="T38" fmla="*/ 100 w 148"/>
                <a:gd name="T39" fmla="*/ 22 h 66"/>
                <a:gd name="T40" fmla="*/ 103 w 148"/>
                <a:gd name="T41" fmla="*/ 22 h 66"/>
                <a:gd name="T42" fmla="*/ 108 w 148"/>
                <a:gd name="T43" fmla="*/ 17 h 66"/>
                <a:gd name="T44" fmla="*/ 122 w 148"/>
                <a:gd name="T45" fmla="*/ 9 h 66"/>
                <a:gd name="T46" fmla="*/ 137 w 148"/>
                <a:gd name="T47" fmla="*/ 2 h 66"/>
                <a:gd name="T48" fmla="*/ 143 w 148"/>
                <a:gd name="T49" fmla="*/ 0 h 66"/>
                <a:gd name="T50" fmla="*/ 148 w 148"/>
                <a:gd name="T51" fmla="*/ 2 h 66"/>
                <a:gd name="T52" fmla="*/ 148 w 148"/>
                <a:gd name="T53" fmla="*/ 7 h 66"/>
                <a:gd name="T54" fmla="*/ 143 w 148"/>
                <a:gd name="T55" fmla="*/ 13 h 66"/>
                <a:gd name="T56" fmla="*/ 135 w 148"/>
                <a:gd name="T57" fmla="*/ 20 h 66"/>
                <a:gd name="T58" fmla="*/ 124 w 148"/>
                <a:gd name="T59" fmla="*/ 26 h 66"/>
                <a:gd name="T60" fmla="*/ 106 w 148"/>
                <a:gd name="T61" fmla="*/ 39 h 66"/>
                <a:gd name="T62" fmla="*/ 98 w 148"/>
                <a:gd name="T63" fmla="*/ 44 h 66"/>
                <a:gd name="T64" fmla="*/ 95 w 148"/>
                <a:gd name="T65" fmla="*/ 46 h 66"/>
                <a:gd name="T66" fmla="*/ 98 w 148"/>
                <a:gd name="T67" fmla="*/ 46 h 66"/>
                <a:gd name="T68" fmla="*/ 100 w 148"/>
                <a:gd name="T69" fmla="*/ 50 h 66"/>
                <a:gd name="T70" fmla="*/ 103 w 148"/>
                <a:gd name="T71" fmla="*/ 61 h 66"/>
                <a:gd name="T72" fmla="*/ 100 w 148"/>
                <a:gd name="T73" fmla="*/ 66 h 66"/>
                <a:gd name="T74" fmla="*/ 93 w 148"/>
                <a:gd name="T75" fmla="*/ 66 h 66"/>
                <a:gd name="T76" fmla="*/ 79 w 148"/>
                <a:gd name="T77" fmla="*/ 66 h 66"/>
                <a:gd name="T78" fmla="*/ 64 w 148"/>
                <a:gd name="T79" fmla="*/ 66 h 66"/>
                <a:gd name="T80" fmla="*/ 50 w 148"/>
                <a:gd name="T81" fmla="*/ 66 h 66"/>
                <a:gd name="T82" fmla="*/ 37 w 148"/>
                <a:gd name="T83" fmla="*/ 66 h 66"/>
                <a:gd name="T84" fmla="*/ 27 w 148"/>
                <a:gd name="T85" fmla="*/ 66 h 66"/>
                <a:gd name="T86" fmla="*/ 24 w 148"/>
                <a:gd name="T87" fmla="*/ 66 h 66"/>
                <a:gd name="T88" fmla="*/ 0 w 148"/>
                <a:gd name="T89" fmla="*/ 46 h 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48" h="66">
                  <a:moveTo>
                    <a:pt x="0" y="46"/>
                  </a:moveTo>
                  <a:lnTo>
                    <a:pt x="3" y="44"/>
                  </a:lnTo>
                  <a:lnTo>
                    <a:pt x="8" y="37"/>
                  </a:lnTo>
                  <a:lnTo>
                    <a:pt x="21" y="24"/>
                  </a:lnTo>
                  <a:lnTo>
                    <a:pt x="40" y="9"/>
                  </a:lnTo>
                  <a:lnTo>
                    <a:pt x="48" y="4"/>
                  </a:lnTo>
                  <a:lnTo>
                    <a:pt x="53" y="2"/>
                  </a:lnTo>
                  <a:lnTo>
                    <a:pt x="61" y="2"/>
                  </a:lnTo>
                  <a:lnTo>
                    <a:pt x="61" y="4"/>
                  </a:lnTo>
                  <a:lnTo>
                    <a:pt x="58" y="9"/>
                  </a:lnTo>
                  <a:lnTo>
                    <a:pt x="64" y="9"/>
                  </a:lnTo>
                  <a:lnTo>
                    <a:pt x="71" y="4"/>
                  </a:lnTo>
                  <a:lnTo>
                    <a:pt x="79" y="7"/>
                  </a:lnTo>
                  <a:lnTo>
                    <a:pt x="82" y="9"/>
                  </a:lnTo>
                  <a:lnTo>
                    <a:pt x="79" y="15"/>
                  </a:lnTo>
                  <a:lnTo>
                    <a:pt x="82" y="15"/>
                  </a:lnTo>
                  <a:lnTo>
                    <a:pt x="90" y="13"/>
                  </a:lnTo>
                  <a:lnTo>
                    <a:pt x="95" y="15"/>
                  </a:lnTo>
                  <a:lnTo>
                    <a:pt x="100" y="22"/>
                  </a:lnTo>
                  <a:lnTo>
                    <a:pt x="103" y="22"/>
                  </a:lnTo>
                  <a:lnTo>
                    <a:pt x="108" y="17"/>
                  </a:lnTo>
                  <a:lnTo>
                    <a:pt x="122" y="9"/>
                  </a:lnTo>
                  <a:lnTo>
                    <a:pt x="137" y="2"/>
                  </a:lnTo>
                  <a:lnTo>
                    <a:pt x="143" y="0"/>
                  </a:lnTo>
                  <a:lnTo>
                    <a:pt x="148" y="2"/>
                  </a:lnTo>
                  <a:lnTo>
                    <a:pt x="148" y="7"/>
                  </a:lnTo>
                  <a:lnTo>
                    <a:pt x="143" y="13"/>
                  </a:lnTo>
                  <a:lnTo>
                    <a:pt x="135" y="20"/>
                  </a:lnTo>
                  <a:lnTo>
                    <a:pt x="124" y="26"/>
                  </a:lnTo>
                  <a:lnTo>
                    <a:pt x="106" y="39"/>
                  </a:lnTo>
                  <a:lnTo>
                    <a:pt x="98" y="44"/>
                  </a:lnTo>
                  <a:lnTo>
                    <a:pt x="95" y="46"/>
                  </a:lnTo>
                  <a:lnTo>
                    <a:pt x="98" y="46"/>
                  </a:lnTo>
                  <a:lnTo>
                    <a:pt x="100" y="50"/>
                  </a:lnTo>
                  <a:lnTo>
                    <a:pt x="103" y="61"/>
                  </a:lnTo>
                  <a:lnTo>
                    <a:pt x="100" y="66"/>
                  </a:lnTo>
                  <a:lnTo>
                    <a:pt x="93" y="66"/>
                  </a:lnTo>
                  <a:lnTo>
                    <a:pt x="79" y="66"/>
                  </a:lnTo>
                  <a:lnTo>
                    <a:pt x="64" y="66"/>
                  </a:lnTo>
                  <a:lnTo>
                    <a:pt x="50" y="66"/>
                  </a:lnTo>
                  <a:lnTo>
                    <a:pt x="37" y="66"/>
                  </a:lnTo>
                  <a:lnTo>
                    <a:pt x="27" y="66"/>
                  </a:lnTo>
                  <a:lnTo>
                    <a:pt x="24" y="66"/>
                  </a:lnTo>
                  <a:lnTo>
                    <a:pt x="0" y="46"/>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14" name="Freeform 265"/>
            <p:cNvSpPr>
              <a:spLocks/>
            </p:cNvSpPr>
            <p:nvPr/>
          </p:nvSpPr>
          <p:spPr bwMode="auto">
            <a:xfrm>
              <a:off x="3004" y="2710"/>
              <a:ext cx="158" cy="147"/>
            </a:xfrm>
            <a:custGeom>
              <a:avLst/>
              <a:gdLst>
                <a:gd name="T0" fmla="*/ 68 w 158"/>
                <a:gd name="T1" fmla="*/ 0 h 147"/>
                <a:gd name="T2" fmla="*/ 68 w 158"/>
                <a:gd name="T3" fmla="*/ 4 h 147"/>
                <a:gd name="T4" fmla="*/ 71 w 158"/>
                <a:gd name="T5" fmla="*/ 13 h 147"/>
                <a:gd name="T6" fmla="*/ 68 w 158"/>
                <a:gd name="T7" fmla="*/ 28 h 147"/>
                <a:gd name="T8" fmla="*/ 66 w 158"/>
                <a:gd name="T9" fmla="*/ 44 h 147"/>
                <a:gd name="T10" fmla="*/ 58 w 158"/>
                <a:gd name="T11" fmla="*/ 66 h 147"/>
                <a:gd name="T12" fmla="*/ 45 w 158"/>
                <a:gd name="T13" fmla="*/ 83 h 147"/>
                <a:gd name="T14" fmla="*/ 26 w 158"/>
                <a:gd name="T15" fmla="*/ 101 h 147"/>
                <a:gd name="T16" fmla="*/ 0 w 158"/>
                <a:gd name="T17" fmla="*/ 118 h 147"/>
                <a:gd name="T18" fmla="*/ 10 w 158"/>
                <a:gd name="T19" fmla="*/ 127 h 147"/>
                <a:gd name="T20" fmla="*/ 18 w 158"/>
                <a:gd name="T21" fmla="*/ 133 h 147"/>
                <a:gd name="T22" fmla="*/ 29 w 158"/>
                <a:gd name="T23" fmla="*/ 142 h 147"/>
                <a:gd name="T24" fmla="*/ 31 w 158"/>
                <a:gd name="T25" fmla="*/ 144 h 147"/>
                <a:gd name="T26" fmla="*/ 31 w 158"/>
                <a:gd name="T27" fmla="*/ 147 h 147"/>
                <a:gd name="T28" fmla="*/ 37 w 158"/>
                <a:gd name="T29" fmla="*/ 142 h 147"/>
                <a:gd name="T30" fmla="*/ 47 w 158"/>
                <a:gd name="T31" fmla="*/ 138 h 147"/>
                <a:gd name="T32" fmla="*/ 63 w 158"/>
                <a:gd name="T33" fmla="*/ 127 h 147"/>
                <a:gd name="T34" fmla="*/ 82 w 158"/>
                <a:gd name="T35" fmla="*/ 116 h 147"/>
                <a:gd name="T36" fmla="*/ 124 w 158"/>
                <a:gd name="T37" fmla="*/ 85 h 147"/>
                <a:gd name="T38" fmla="*/ 142 w 158"/>
                <a:gd name="T39" fmla="*/ 68 h 147"/>
                <a:gd name="T40" fmla="*/ 158 w 158"/>
                <a:gd name="T41" fmla="*/ 52 h 147"/>
                <a:gd name="T42" fmla="*/ 68 w 158"/>
                <a:gd name="T43" fmla="*/ 0 h 1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8" h="147">
                  <a:moveTo>
                    <a:pt x="68" y="0"/>
                  </a:moveTo>
                  <a:lnTo>
                    <a:pt x="68" y="4"/>
                  </a:lnTo>
                  <a:lnTo>
                    <a:pt x="71" y="13"/>
                  </a:lnTo>
                  <a:lnTo>
                    <a:pt x="68" y="28"/>
                  </a:lnTo>
                  <a:lnTo>
                    <a:pt x="66" y="44"/>
                  </a:lnTo>
                  <a:lnTo>
                    <a:pt x="58" y="66"/>
                  </a:lnTo>
                  <a:lnTo>
                    <a:pt x="45" y="83"/>
                  </a:lnTo>
                  <a:lnTo>
                    <a:pt x="26" y="101"/>
                  </a:lnTo>
                  <a:lnTo>
                    <a:pt x="0" y="118"/>
                  </a:lnTo>
                  <a:lnTo>
                    <a:pt x="10" y="127"/>
                  </a:lnTo>
                  <a:lnTo>
                    <a:pt x="18" y="133"/>
                  </a:lnTo>
                  <a:lnTo>
                    <a:pt x="29" y="142"/>
                  </a:lnTo>
                  <a:lnTo>
                    <a:pt x="31" y="144"/>
                  </a:lnTo>
                  <a:lnTo>
                    <a:pt x="31" y="147"/>
                  </a:lnTo>
                  <a:lnTo>
                    <a:pt x="37" y="142"/>
                  </a:lnTo>
                  <a:lnTo>
                    <a:pt x="47" y="138"/>
                  </a:lnTo>
                  <a:lnTo>
                    <a:pt x="63" y="127"/>
                  </a:lnTo>
                  <a:lnTo>
                    <a:pt x="82" y="116"/>
                  </a:lnTo>
                  <a:lnTo>
                    <a:pt x="124" y="85"/>
                  </a:lnTo>
                  <a:lnTo>
                    <a:pt x="142" y="68"/>
                  </a:lnTo>
                  <a:lnTo>
                    <a:pt x="158" y="52"/>
                  </a:lnTo>
                  <a:lnTo>
                    <a:pt x="68" y="0"/>
                  </a:lnTo>
                  <a:close/>
                </a:path>
              </a:pathLst>
            </a:custGeom>
            <a:solidFill>
              <a:srgbClr val="999999"/>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15" name="Freeform 266"/>
            <p:cNvSpPr>
              <a:spLocks/>
            </p:cNvSpPr>
            <p:nvPr/>
          </p:nvSpPr>
          <p:spPr bwMode="auto">
            <a:xfrm>
              <a:off x="3049" y="2710"/>
              <a:ext cx="213" cy="142"/>
            </a:xfrm>
            <a:custGeom>
              <a:avLst/>
              <a:gdLst>
                <a:gd name="T0" fmla="*/ 0 w 213"/>
                <a:gd name="T1" fmla="*/ 9 h 142"/>
                <a:gd name="T2" fmla="*/ 0 w 213"/>
                <a:gd name="T3" fmla="*/ 13 h 142"/>
                <a:gd name="T4" fmla="*/ 2 w 213"/>
                <a:gd name="T5" fmla="*/ 17 h 142"/>
                <a:gd name="T6" fmla="*/ 8 w 213"/>
                <a:gd name="T7" fmla="*/ 24 h 142"/>
                <a:gd name="T8" fmla="*/ 23 w 213"/>
                <a:gd name="T9" fmla="*/ 33 h 142"/>
                <a:gd name="T10" fmla="*/ 47 w 213"/>
                <a:gd name="T11" fmla="*/ 44 h 142"/>
                <a:gd name="T12" fmla="*/ 63 w 213"/>
                <a:gd name="T13" fmla="*/ 50 h 142"/>
                <a:gd name="T14" fmla="*/ 84 w 213"/>
                <a:gd name="T15" fmla="*/ 57 h 142"/>
                <a:gd name="T16" fmla="*/ 105 w 213"/>
                <a:gd name="T17" fmla="*/ 66 h 142"/>
                <a:gd name="T18" fmla="*/ 134 w 213"/>
                <a:gd name="T19" fmla="*/ 72 h 142"/>
                <a:gd name="T20" fmla="*/ 113 w 213"/>
                <a:gd name="T21" fmla="*/ 85 h 142"/>
                <a:gd name="T22" fmla="*/ 100 w 213"/>
                <a:gd name="T23" fmla="*/ 94 h 142"/>
                <a:gd name="T24" fmla="*/ 89 w 213"/>
                <a:gd name="T25" fmla="*/ 101 h 142"/>
                <a:gd name="T26" fmla="*/ 84 w 213"/>
                <a:gd name="T27" fmla="*/ 105 h 142"/>
                <a:gd name="T28" fmla="*/ 79 w 213"/>
                <a:gd name="T29" fmla="*/ 109 h 142"/>
                <a:gd name="T30" fmla="*/ 76 w 213"/>
                <a:gd name="T31" fmla="*/ 109 h 142"/>
                <a:gd name="T32" fmla="*/ 76 w 213"/>
                <a:gd name="T33" fmla="*/ 112 h 142"/>
                <a:gd name="T34" fmla="*/ 76 w 213"/>
                <a:gd name="T35" fmla="*/ 116 h 142"/>
                <a:gd name="T36" fmla="*/ 79 w 213"/>
                <a:gd name="T37" fmla="*/ 120 h 142"/>
                <a:gd name="T38" fmla="*/ 87 w 213"/>
                <a:gd name="T39" fmla="*/ 125 h 142"/>
                <a:gd name="T40" fmla="*/ 97 w 213"/>
                <a:gd name="T41" fmla="*/ 131 h 142"/>
                <a:gd name="T42" fmla="*/ 113 w 213"/>
                <a:gd name="T43" fmla="*/ 138 h 142"/>
                <a:gd name="T44" fmla="*/ 137 w 213"/>
                <a:gd name="T45" fmla="*/ 142 h 142"/>
                <a:gd name="T46" fmla="*/ 142 w 213"/>
                <a:gd name="T47" fmla="*/ 140 h 142"/>
                <a:gd name="T48" fmla="*/ 150 w 213"/>
                <a:gd name="T49" fmla="*/ 133 h 142"/>
                <a:gd name="T50" fmla="*/ 163 w 213"/>
                <a:gd name="T51" fmla="*/ 125 h 142"/>
                <a:gd name="T52" fmla="*/ 176 w 213"/>
                <a:gd name="T53" fmla="*/ 112 h 142"/>
                <a:gd name="T54" fmla="*/ 189 w 213"/>
                <a:gd name="T55" fmla="*/ 98 h 142"/>
                <a:gd name="T56" fmla="*/ 203 w 213"/>
                <a:gd name="T57" fmla="*/ 85 h 142"/>
                <a:gd name="T58" fmla="*/ 210 w 213"/>
                <a:gd name="T59" fmla="*/ 70 h 142"/>
                <a:gd name="T60" fmla="*/ 213 w 213"/>
                <a:gd name="T61" fmla="*/ 59 h 142"/>
                <a:gd name="T62" fmla="*/ 210 w 213"/>
                <a:gd name="T63" fmla="*/ 48 h 142"/>
                <a:gd name="T64" fmla="*/ 203 w 213"/>
                <a:gd name="T65" fmla="*/ 41 h 142"/>
                <a:gd name="T66" fmla="*/ 181 w 213"/>
                <a:gd name="T67" fmla="*/ 33 h 142"/>
                <a:gd name="T68" fmla="*/ 160 w 213"/>
                <a:gd name="T69" fmla="*/ 26 h 142"/>
                <a:gd name="T70" fmla="*/ 153 w 213"/>
                <a:gd name="T71" fmla="*/ 26 h 142"/>
                <a:gd name="T72" fmla="*/ 150 w 213"/>
                <a:gd name="T73" fmla="*/ 26 h 142"/>
                <a:gd name="T74" fmla="*/ 160 w 213"/>
                <a:gd name="T75" fmla="*/ 11 h 142"/>
                <a:gd name="T76" fmla="*/ 163 w 213"/>
                <a:gd name="T77" fmla="*/ 4 h 142"/>
                <a:gd name="T78" fmla="*/ 166 w 213"/>
                <a:gd name="T79" fmla="*/ 0 h 142"/>
                <a:gd name="T80" fmla="*/ 166 w 213"/>
                <a:gd name="T81" fmla="*/ 0 h 142"/>
                <a:gd name="T82" fmla="*/ 0 w 213"/>
                <a:gd name="T83" fmla="*/ 9 h 1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3" h="142">
                  <a:moveTo>
                    <a:pt x="0" y="9"/>
                  </a:moveTo>
                  <a:lnTo>
                    <a:pt x="0" y="13"/>
                  </a:lnTo>
                  <a:lnTo>
                    <a:pt x="2" y="17"/>
                  </a:lnTo>
                  <a:lnTo>
                    <a:pt x="8" y="24"/>
                  </a:lnTo>
                  <a:lnTo>
                    <a:pt x="23" y="33"/>
                  </a:lnTo>
                  <a:lnTo>
                    <a:pt x="47" y="44"/>
                  </a:lnTo>
                  <a:lnTo>
                    <a:pt x="63" y="50"/>
                  </a:lnTo>
                  <a:lnTo>
                    <a:pt x="84" y="57"/>
                  </a:lnTo>
                  <a:lnTo>
                    <a:pt x="105" y="66"/>
                  </a:lnTo>
                  <a:lnTo>
                    <a:pt x="134" y="72"/>
                  </a:lnTo>
                  <a:lnTo>
                    <a:pt x="113" y="85"/>
                  </a:lnTo>
                  <a:lnTo>
                    <a:pt x="100" y="94"/>
                  </a:lnTo>
                  <a:lnTo>
                    <a:pt x="89" y="101"/>
                  </a:lnTo>
                  <a:lnTo>
                    <a:pt x="84" y="105"/>
                  </a:lnTo>
                  <a:lnTo>
                    <a:pt x="79" y="109"/>
                  </a:lnTo>
                  <a:lnTo>
                    <a:pt x="76" y="109"/>
                  </a:lnTo>
                  <a:lnTo>
                    <a:pt x="76" y="112"/>
                  </a:lnTo>
                  <a:lnTo>
                    <a:pt x="76" y="116"/>
                  </a:lnTo>
                  <a:lnTo>
                    <a:pt x="79" y="120"/>
                  </a:lnTo>
                  <a:lnTo>
                    <a:pt x="87" y="125"/>
                  </a:lnTo>
                  <a:lnTo>
                    <a:pt x="97" y="131"/>
                  </a:lnTo>
                  <a:lnTo>
                    <a:pt x="113" y="138"/>
                  </a:lnTo>
                  <a:lnTo>
                    <a:pt x="137" y="142"/>
                  </a:lnTo>
                  <a:lnTo>
                    <a:pt x="142" y="140"/>
                  </a:lnTo>
                  <a:lnTo>
                    <a:pt x="150" y="133"/>
                  </a:lnTo>
                  <a:lnTo>
                    <a:pt x="163" y="125"/>
                  </a:lnTo>
                  <a:lnTo>
                    <a:pt x="176" y="112"/>
                  </a:lnTo>
                  <a:lnTo>
                    <a:pt x="189" y="98"/>
                  </a:lnTo>
                  <a:lnTo>
                    <a:pt x="203" y="85"/>
                  </a:lnTo>
                  <a:lnTo>
                    <a:pt x="210" y="70"/>
                  </a:lnTo>
                  <a:lnTo>
                    <a:pt x="213" y="59"/>
                  </a:lnTo>
                  <a:lnTo>
                    <a:pt x="210" y="48"/>
                  </a:lnTo>
                  <a:lnTo>
                    <a:pt x="203" y="41"/>
                  </a:lnTo>
                  <a:lnTo>
                    <a:pt x="181" y="33"/>
                  </a:lnTo>
                  <a:lnTo>
                    <a:pt x="160" y="26"/>
                  </a:lnTo>
                  <a:lnTo>
                    <a:pt x="153" y="26"/>
                  </a:lnTo>
                  <a:lnTo>
                    <a:pt x="150" y="26"/>
                  </a:lnTo>
                  <a:lnTo>
                    <a:pt x="160" y="11"/>
                  </a:lnTo>
                  <a:lnTo>
                    <a:pt x="163" y="4"/>
                  </a:lnTo>
                  <a:lnTo>
                    <a:pt x="166" y="0"/>
                  </a:lnTo>
                  <a:lnTo>
                    <a:pt x="0" y="9"/>
                  </a:lnTo>
                  <a:close/>
                </a:path>
              </a:pathLst>
            </a:custGeom>
            <a:solidFill>
              <a:srgbClr val="999999"/>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16" name="Freeform 267"/>
            <p:cNvSpPr>
              <a:spLocks/>
            </p:cNvSpPr>
            <p:nvPr/>
          </p:nvSpPr>
          <p:spPr bwMode="auto">
            <a:xfrm>
              <a:off x="3086" y="2719"/>
              <a:ext cx="123" cy="116"/>
            </a:xfrm>
            <a:custGeom>
              <a:avLst/>
              <a:gdLst>
                <a:gd name="T0" fmla="*/ 0 w 123"/>
                <a:gd name="T1" fmla="*/ 0 h 116"/>
                <a:gd name="T2" fmla="*/ 5 w 123"/>
                <a:gd name="T3" fmla="*/ 0 h 116"/>
                <a:gd name="T4" fmla="*/ 18 w 123"/>
                <a:gd name="T5" fmla="*/ 6 h 116"/>
                <a:gd name="T6" fmla="*/ 39 w 123"/>
                <a:gd name="T7" fmla="*/ 15 h 116"/>
                <a:gd name="T8" fmla="*/ 60 w 123"/>
                <a:gd name="T9" fmla="*/ 24 h 116"/>
                <a:gd name="T10" fmla="*/ 84 w 123"/>
                <a:gd name="T11" fmla="*/ 32 h 116"/>
                <a:gd name="T12" fmla="*/ 102 w 123"/>
                <a:gd name="T13" fmla="*/ 41 h 116"/>
                <a:gd name="T14" fmla="*/ 118 w 123"/>
                <a:gd name="T15" fmla="*/ 50 h 116"/>
                <a:gd name="T16" fmla="*/ 123 w 123"/>
                <a:gd name="T17" fmla="*/ 54 h 116"/>
                <a:gd name="T18" fmla="*/ 121 w 123"/>
                <a:gd name="T19" fmla="*/ 59 h 116"/>
                <a:gd name="T20" fmla="*/ 110 w 123"/>
                <a:gd name="T21" fmla="*/ 67 h 116"/>
                <a:gd name="T22" fmla="*/ 100 w 123"/>
                <a:gd name="T23" fmla="*/ 78 h 116"/>
                <a:gd name="T24" fmla="*/ 87 w 123"/>
                <a:gd name="T25" fmla="*/ 89 h 116"/>
                <a:gd name="T26" fmla="*/ 71 w 123"/>
                <a:gd name="T27" fmla="*/ 98 h 116"/>
                <a:gd name="T28" fmla="*/ 60 w 123"/>
                <a:gd name="T29" fmla="*/ 107 h 116"/>
                <a:gd name="T30" fmla="*/ 52 w 123"/>
                <a:gd name="T31" fmla="*/ 114 h 116"/>
                <a:gd name="T32" fmla="*/ 47 w 123"/>
                <a:gd name="T33" fmla="*/ 116 h 1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3" h="116">
                  <a:moveTo>
                    <a:pt x="0" y="0"/>
                  </a:moveTo>
                  <a:lnTo>
                    <a:pt x="5" y="0"/>
                  </a:lnTo>
                  <a:lnTo>
                    <a:pt x="18" y="6"/>
                  </a:lnTo>
                  <a:lnTo>
                    <a:pt x="39" y="15"/>
                  </a:lnTo>
                  <a:lnTo>
                    <a:pt x="60" y="24"/>
                  </a:lnTo>
                  <a:lnTo>
                    <a:pt x="84" y="32"/>
                  </a:lnTo>
                  <a:lnTo>
                    <a:pt x="102" y="41"/>
                  </a:lnTo>
                  <a:lnTo>
                    <a:pt x="118" y="50"/>
                  </a:lnTo>
                  <a:lnTo>
                    <a:pt x="123" y="54"/>
                  </a:lnTo>
                  <a:lnTo>
                    <a:pt x="121" y="59"/>
                  </a:lnTo>
                  <a:lnTo>
                    <a:pt x="110" y="67"/>
                  </a:lnTo>
                  <a:lnTo>
                    <a:pt x="100" y="78"/>
                  </a:lnTo>
                  <a:lnTo>
                    <a:pt x="87" y="89"/>
                  </a:lnTo>
                  <a:lnTo>
                    <a:pt x="71" y="98"/>
                  </a:lnTo>
                  <a:lnTo>
                    <a:pt x="60" y="107"/>
                  </a:lnTo>
                  <a:lnTo>
                    <a:pt x="52" y="114"/>
                  </a:lnTo>
                  <a:lnTo>
                    <a:pt x="47" y="11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17" name="Freeform 268"/>
            <p:cNvSpPr>
              <a:spLocks noEditPoints="1"/>
            </p:cNvSpPr>
            <p:nvPr/>
          </p:nvSpPr>
          <p:spPr bwMode="auto">
            <a:xfrm>
              <a:off x="2983" y="2460"/>
              <a:ext cx="469" cy="263"/>
            </a:xfrm>
            <a:custGeom>
              <a:avLst/>
              <a:gdLst>
                <a:gd name="T0" fmla="*/ 395 w 469"/>
                <a:gd name="T1" fmla="*/ 15 h 263"/>
                <a:gd name="T2" fmla="*/ 350 w 469"/>
                <a:gd name="T3" fmla="*/ 35 h 263"/>
                <a:gd name="T4" fmla="*/ 332 w 469"/>
                <a:gd name="T5" fmla="*/ 44 h 263"/>
                <a:gd name="T6" fmla="*/ 327 w 469"/>
                <a:gd name="T7" fmla="*/ 46 h 263"/>
                <a:gd name="T8" fmla="*/ 263 w 469"/>
                <a:gd name="T9" fmla="*/ 63 h 263"/>
                <a:gd name="T10" fmla="*/ 213 w 469"/>
                <a:gd name="T11" fmla="*/ 77 h 263"/>
                <a:gd name="T12" fmla="*/ 179 w 469"/>
                <a:gd name="T13" fmla="*/ 88 h 263"/>
                <a:gd name="T14" fmla="*/ 145 w 469"/>
                <a:gd name="T15" fmla="*/ 98 h 263"/>
                <a:gd name="T16" fmla="*/ 134 w 469"/>
                <a:gd name="T17" fmla="*/ 101 h 263"/>
                <a:gd name="T18" fmla="*/ 121 w 469"/>
                <a:gd name="T19" fmla="*/ 101 h 263"/>
                <a:gd name="T20" fmla="*/ 100 w 469"/>
                <a:gd name="T21" fmla="*/ 107 h 263"/>
                <a:gd name="T22" fmla="*/ 95 w 469"/>
                <a:gd name="T23" fmla="*/ 114 h 263"/>
                <a:gd name="T24" fmla="*/ 66 w 469"/>
                <a:gd name="T25" fmla="*/ 123 h 263"/>
                <a:gd name="T26" fmla="*/ 50 w 469"/>
                <a:gd name="T27" fmla="*/ 129 h 263"/>
                <a:gd name="T28" fmla="*/ 26 w 469"/>
                <a:gd name="T29" fmla="*/ 134 h 263"/>
                <a:gd name="T30" fmla="*/ 0 w 469"/>
                <a:gd name="T31" fmla="*/ 151 h 263"/>
                <a:gd name="T32" fmla="*/ 0 w 469"/>
                <a:gd name="T33" fmla="*/ 155 h 263"/>
                <a:gd name="T34" fmla="*/ 0 w 469"/>
                <a:gd name="T35" fmla="*/ 197 h 263"/>
                <a:gd name="T36" fmla="*/ 0 w 469"/>
                <a:gd name="T37" fmla="*/ 217 h 263"/>
                <a:gd name="T38" fmla="*/ 0 w 469"/>
                <a:gd name="T39" fmla="*/ 226 h 263"/>
                <a:gd name="T40" fmla="*/ 23 w 469"/>
                <a:gd name="T41" fmla="*/ 226 h 263"/>
                <a:gd name="T42" fmla="*/ 52 w 469"/>
                <a:gd name="T43" fmla="*/ 226 h 263"/>
                <a:gd name="T44" fmla="*/ 66 w 469"/>
                <a:gd name="T45" fmla="*/ 226 h 263"/>
                <a:gd name="T46" fmla="*/ 71 w 469"/>
                <a:gd name="T47" fmla="*/ 226 h 263"/>
                <a:gd name="T48" fmla="*/ 76 w 469"/>
                <a:gd name="T49" fmla="*/ 237 h 263"/>
                <a:gd name="T50" fmla="*/ 79 w 469"/>
                <a:gd name="T51" fmla="*/ 263 h 263"/>
                <a:gd name="T52" fmla="*/ 132 w 469"/>
                <a:gd name="T53" fmla="*/ 263 h 263"/>
                <a:gd name="T54" fmla="*/ 168 w 469"/>
                <a:gd name="T55" fmla="*/ 263 h 263"/>
                <a:gd name="T56" fmla="*/ 216 w 469"/>
                <a:gd name="T57" fmla="*/ 261 h 263"/>
                <a:gd name="T58" fmla="*/ 234 w 469"/>
                <a:gd name="T59" fmla="*/ 261 h 263"/>
                <a:gd name="T60" fmla="*/ 237 w 469"/>
                <a:gd name="T61" fmla="*/ 261 h 263"/>
                <a:gd name="T62" fmla="*/ 240 w 469"/>
                <a:gd name="T63" fmla="*/ 256 h 263"/>
                <a:gd name="T64" fmla="*/ 250 w 469"/>
                <a:gd name="T65" fmla="*/ 237 h 263"/>
                <a:gd name="T66" fmla="*/ 266 w 469"/>
                <a:gd name="T67" fmla="*/ 195 h 263"/>
                <a:gd name="T68" fmla="*/ 284 w 469"/>
                <a:gd name="T69" fmla="*/ 155 h 263"/>
                <a:gd name="T70" fmla="*/ 298 w 469"/>
                <a:gd name="T71" fmla="*/ 131 h 263"/>
                <a:gd name="T72" fmla="*/ 308 w 469"/>
                <a:gd name="T73" fmla="*/ 123 h 263"/>
                <a:gd name="T74" fmla="*/ 358 w 469"/>
                <a:gd name="T75" fmla="*/ 94 h 263"/>
                <a:gd name="T76" fmla="*/ 419 w 469"/>
                <a:gd name="T77" fmla="*/ 61 h 263"/>
                <a:gd name="T78" fmla="*/ 461 w 469"/>
                <a:gd name="T79" fmla="*/ 37 h 263"/>
                <a:gd name="T80" fmla="*/ 469 w 469"/>
                <a:gd name="T81" fmla="*/ 33 h 263"/>
                <a:gd name="T82" fmla="*/ 68 w 469"/>
                <a:gd name="T83" fmla="*/ 188 h 263"/>
                <a:gd name="T84" fmla="*/ 66 w 469"/>
                <a:gd name="T85" fmla="*/ 175 h 263"/>
                <a:gd name="T86" fmla="*/ 74 w 469"/>
                <a:gd name="T87" fmla="*/ 155 h 263"/>
                <a:gd name="T88" fmla="*/ 92 w 469"/>
                <a:gd name="T89" fmla="*/ 149 h 263"/>
                <a:gd name="T90" fmla="*/ 105 w 469"/>
                <a:gd name="T91" fmla="*/ 147 h 263"/>
                <a:gd name="T92" fmla="*/ 89 w 469"/>
                <a:gd name="T93" fmla="*/ 158 h 263"/>
                <a:gd name="T94" fmla="*/ 68 w 469"/>
                <a:gd name="T95" fmla="*/ 188 h 26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69" h="263">
                  <a:moveTo>
                    <a:pt x="427" y="0"/>
                  </a:moveTo>
                  <a:lnTo>
                    <a:pt x="395" y="15"/>
                  </a:lnTo>
                  <a:lnTo>
                    <a:pt x="369" y="26"/>
                  </a:lnTo>
                  <a:lnTo>
                    <a:pt x="350" y="35"/>
                  </a:lnTo>
                  <a:lnTo>
                    <a:pt x="337" y="39"/>
                  </a:lnTo>
                  <a:lnTo>
                    <a:pt x="332" y="44"/>
                  </a:lnTo>
                  <a:lnTo>
                    <a:pt x="327" y="46"/>
                  </a:lnTo>
                  <a:lnTo>
                    <a:pt x="292" y="55"/>
                  </a:lnTo>
                  <a:lnTo>
                    <a:pt x="263" y="63"/>
                  </a:lnTo>
                  <a:lnTo>
                    <a:pt x="237" y="70"/>
                  </a:lnTo>
                  <a:lnTo>
                    <a:pt x="213" y="77"/>
                  </a:lnTo>
                  <a:lnTo>
                    <a:pt x="195" y="83"/>
                  </a:lnTo>
                  <a:lnTo>
                    <a:pt x="179" y="88"/>
                  </a:lnTo>
                  <a:lnTo>
                    <a:pt x="158" y="94"/>
                  </a:lnTo>
                  <a:lnTo>
                    <a:pt x="145" y="98"/>
                  </a:lnTo>
                  <a:lnTo>
                    <a:pt x="137" y="98"/>
                  </a:lnTo>
                  <a:lnTo>
                    <a:pt x="134" y="101"/>
                  </a:lnTo>
                  <a:lnTo>
                    <a:pt x="121" y="101"/>
                  </a:lnTo>
                  <a:lnTo>
                    <a:pt x="113" y="103"/>
                  </a:lnTo>
                  <a:lnTo>
                    <a:pt x="100" y="107"/>
                  </a:lnTo>
                  <a:lnTo>
                    <a:pt x="95" y="112"/>
                  </a:lnTo>
                  <a:lnTo>
                    <a:pt x="95" y="114"/>
                  </a:lnTo>
                  <a:lnTo>
                    <a:pt x="81" y="116"/>
                  </a:lnTo>
                  <a:lnTo>
                    <a:pt x="66" y="123"/>
                  </a:lnTo>
                  <a:lnTo>
                    <a:pt x="55" y="127"/>
                  </a:lnTo>
                  <a:lnTo>
                    <a:pt x="50" y="129"/>
                  </a:lnTo>
                  <a:lnTo>
                    <a:pt x="37" y="129"/>
                  </a:lnTo>
                  <a:lnTo>
                    <a:pt x="26" y="134"/>
                  </a:lnTo>
                  <a:lnTo>
                    <a:pt x="10" y="142"/>
                  </a:lnTo>
                  <a:lnTo>
                    <a:pt x="0" y="151"/>
                  </a:lnTo>
                  <a:lnTo>
                    <a:pt x="0" y="155"/>
                  </a:lnTo>
                  <a:lnTo>
                    <a:pt x="0" y="180"/>
                  </a:lnTo>
                  <a:lnTo>
                    <a:pt x="0" y="197"/>
                  </a:lnTo>
                  <a:lnTo>
                    <a:pt x="0" y="208"/>
                  </a:lnTo>
                  <a:lnTo>
                    <a:pt x="0" y="217"/>
                  </a:lnTo>
                  <a:lnTo>
                    <a:pt x="0" y="221"/>
                  </a:lnTo>
                  <a:lnTo>
                    <a:pt x="0" y="226"/>
                  </a:lnTo>
                  <a:lnTo>
                    <a:pt x="23" y="226"/>
                  </a:lnTo>
                  <a:lnTo>
                    <a:pt x="39" y="226"/>
                  </a:lnTo>
                  <a:lnTo>
                    <a:pt x="52" y="226"/>
                  </a:lnTo>
                  <a:lnTo>
                    <a:pt x="63" y="226"/>
                  </a:lnTo>
                  <a:lnTo>
                    <a:pt x="66" y="226"/>
                  </a:lnTo>
                  <a:lnTo>
                    <a:pt x="71" y="226"/>
                  </a:lnTo>
                  <a:lnTo>
                    <a:pt x="74" y="230"/>
                  </a:lnTo>
                  <a:lnTo>
                    <a:pt x="76" y="237"/>
                  </a:lnTo>
                  <a:lnTo>
                    <a:pt x="79" y="250"/>
                  </a:lnTo>
                  <a:lnTo>
                    <a:pt x="79" y="263"/>
                  </a:lnTo>
                  <a:lnTo>
                    <a:pt x="108" y="263"/>
                  </a:lnTo>
                  <a:lnTo>
                    <a:pt x="132" y="263"/>
                  </a:lnTo>
                  <a:lnTo>
                    <a:pt x="153" y="263"/>
                  </a:lnTo>
                  <a:lnTo>
                    <a:pt x="168" y="263"/>
                  </a:lnTo>
                  <a:lnTo>
                    <a:pt x="197" y="261"/>
                  </a:lnTo>
                  <a:lnTo>
                    <a:pt x="216" y="261"/>
                  </a:lnTo>
                  <a:lnTo>
                    <a:pt x="229" y="261"/>
                  </a:lnTo>
                  <a:lnTo>
                    <a:pt x="234" y="261"/>
                  </a:lnTo>
                  <a:lnTo>
                    <a:pt x="237" y="261"/>
                  </a:lnTo>
                  <a:lnTo>
                    <a:pt x="240" y="259"/>
                  </a:lnTo>
                  <a:lnTo>
                    <a:pt x="240" y="256"/>
                  </a:lnTo>
                  <a:lnTo>
                    <a:pt x="242" y="250"/>
                  </a:lnTo>
                  <a:lnTo>
                    <a:pt x="250" y="237"/>
                  </a:lnTo>
                  <a:lnTo>
                    <a:pt x="258" y="217"/>
                  </a:lnTo>
                  <a:lnTo>
                    <a:pt x="266" y="195"/>
                  </a:lnTo>
                  <a:lnTo>
                    <a:pt x="274" y="173"/>
                  </a:lnTo>
                  <a:lnTo>
                    <a:pt x="284" y="155"/>
                  </a:lnTo>
                  <a:lnTo>
                    <a:pt x="290" y="140"/>
                  </a:lnTo>
                  <a:lnTo>
                    <a:pt x="298" y="131"/>
                  </a:lnTo>
                  <a:lnTo>
                    <a:pt x="300" y="127"/>
                  </a:lnTo>
                  <a:lnTo>
                    <a:pt x="308" y="123"/>
                  </a:lnTo>
                  <a:lnTo>
                    <a:pt x="329" y="109"/>
                  </a:lnTo>
                  <a:lnTo>
                    <a:pt x="358" y="94"/>
                  </a:lnTo>
                  <a:lnTo>
                    <a:pt x="387" y="77"/>
                  </a:lnTo>
                  <a:lnTo>
                    <a:pt x="419" y="61"/>
                  </a:lnTo>
                  <a:lnTo>
                    <a:pt x="443" y="46"/>
                  </a:lnTo>
                  <a:lnTo>
                    <a:pt x="461" y="37"/>
                  </a:lnTo>
                  <a:lnTo>
                    <a:pt x="466" y="35"/>
                  </a:lnTo>
                  <a:lnTo>
                    <a:pt x="469" y="33"/>
                  </a:lnTo>
                  <a:lnTo>
                    <a:pt x="427" y="0"/>
                  </a:lnTo>
                  <a:close/>
                  <a:moveTo>
                    <a:pt x="68" y="188"/>
                  </a:moveTo>
                  <a:lnTo>
                    <a:pt x="66" y="184"/>
                  </a:lnTo>
                  <a:lnTo>
                    <a:pt x="66" y="175"/>
                  </a:lnTo>
                  <a:lnTo>
                    <a:pt x="68" y="164"/>
                  </a:lnTo>
                  <a:lnTo>
                    <a:pt x="74" y="155"/>
                  </a:lnTo>
                  <a:lnTo>
                    <a:pt x="81" y="151"/>
                  </a:lnTo>
                  <a:lnTo>
                    <a:pt x="92" y="149"/>
                  </a:lnTo>
                  <a:lnTo>
                    <a:pt x="100" y="147"/>
                  </a:lnTo>
                  <a:lnTo>
                    <a:pt x="105" y="147"/>
                  </a:lnTo>
                  <a:lnTo>
                    <a:pt x="100" y="151"/>
                  </a:lnTo>
                  <a:lnTo>
                    <a:pt x="89" y="158"/>
                  </a:lnTo>
                  <a:lnTo>
                    <a:pt x="79" y="171"/>
                  </a:lnTo>
                  <a:lnTo>
                    <a:pt x="68" y="188"/>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18" name="Freeform 269"/>
            <p:cNvSpPr>
              <a:spLocks/>
            </p:cNvSpPr>
            <p:nvPr/>
          </p:nvSpPr>
          <p:spPr bwMode="auto">
            <a:xfrm>
              <a:off x="2983" y="2460"/>
              <a:ext cx="469" cy="263"/>
            </a:xfrm>
            <a:custGeom>
              <a:avLst/>
              <a:gdLst>
                <a:gd name="T0" fmla="*/ 395 w 469"/>
                <a:gd name="T1" fmla="*/ 15 h 263"/>
                <a:gd name="T2" fmla="*/ 350 w 469"/>
                <a:gd name="T3" fmla="*/ 35 h 263"/>
                <a:gd name="T4" fmla="*/ 332 w 469"/>
                <a:gd name="T5" fmla="*/ 44 h 263"/>
                <a:gd name="T6" fmla="*/ 327 w 469"/>
                <a:gd name="T7" fmla="*/ 46 h 263"/>
                <a:gd name="T8" fmla="*/ 263 w 469"/>
                <a:gd name="T9" fmla="*/ 63 h 263"/>
                <a:gd name="T10" fmla="*/ 213 w 469"/>
                <a:gd name="T11" fmla="*/ 77 h 263"/>
                <a:gd name="T12" fmla="*/ 179 w 469"/>
                <a:gd name="T13" fmla="*/ 88 h 263"/>
                <a:gd name="T14" fmla="*/ 145 w 469"/>
                <a:gd name="T15" fmla="*/ 98 h 263"/>
                <a:gd name="T16" fmla="*/ 134 w 469"/>
                <a:gd name="T17" fmla="*/ 101 h 263"/>
                <a:gd name="T18" fmla="*/ 121 w 469"/>
                <a:gd name="T19" fmla="*/ 101 h 263"/>
                <a:gd name="T20" fmla="*/ 100 w 469"/>
                <a:gd name="T21" fmla="*/ 107 h 263"/>
                <a:gd name="T22" fmla="*/ 95 w 469"/>
                <a:gd name="T23" fmla="*/ 114 h 263"/>
                <a:gd name="T24" fmla="*/ 66 w 469"/>
                <a:gd name="T25" fmla="*/ 123 h 263"/>
                <a:gd name="T26" fmla="*/ 50 w 469"/>
                <a:gd name="T27" fmla="*/ 129 h 263"/>
                <a:gd name="T28" fmla="*/ 26 w 469"/>
                <a:gd name="T29" fmla="*/ 134 h 263"/>
                <a:gd name="T30" fmla="*/ 0 w 469"/>
                <a:gd name="T31" fmla="*/ 151 h 263"/>
                <a:gd name="T32" fmla="*/ 0 w 469"/>
                <a:gd name="T33" fmla="*/ 155 h 263"/>
                <a:gd name="T34" fmla="*/ 0 w 469"/>
                <a:gd name="T35" fmla="*/ 197 h 263"/>
                <a:gd name="T36" fmla="*/ 0 w 469"/>
                <a:gd name="T37" fmla="*/ 217 h 263"/>
                <a:gd name="T38" fmla="*/ 0 w 469"/>
                <a:gd name="T39" fmla="*/ 226 h 263"/>
                <a:gd name="T40" fmla="*/ 23 w 469"/>
                <a:gd name="T41" fmla="*/ 226 h 263"/>
                <a:gd name="T42" fmla="*/ 52 w 469"/>
                <a:gd name="T43" fmla="*/ 226 h 263"/>
                <a:gd name="T44" fmla="*/ 66 w 469"/>
                <a:gd name="T45" fmla="*/ 226 h 263"/>
                <a:gd name="T46" fmla="*/ 71 w 469"/>
                <a:gd name="T47" fmla="*/ 226 h 263"/>
                <a:gd name="T48" fmla="*/ 76 w 469"/>
                <a:gd name="T49" fmla="*/ 237 h 263"/>
                <a:gd name="T50" fmla="*/ 79 w 469"/>
                <a:gd name="T51" fmla="*/ 263 h 263"/>
                <a:gd name="T52" fmla="*/ 132 w 469"/>
                <a:gd name="T53" fmla="*/ 263 h 263"/>
                <a:gd name="T54" fmla="*/ 168 w 469"/>
                <a:gd name="T55" fmla="*/ 263 h 263"/>
                <a:gd name="T56" fmla="*/ 216 w 469"/>
                <a:gd name="T57" fmla="*/ 261 h 263"/>
                <a:gd name="T58" fmla="*/ 234 w 469"/>
                <a:gd name="T59" fmla="*/ 261 h 263"/>
                <a:gd name="T60" fmla="*/ 237 w 469"/>
                <a:gd name="T61" fmla="*/ 261 h 263"/>
                <a:gd name="T62" fmla="*/ 240 w 469"/>
                <a:gd name="T63" fmla="*/ 256 h 263"/>
                <a:gd name="T64" fmla="*/ 250 w 469"/>
                <a:gd name="T65" fmla="*/ 237 h 263"/>
                <a:gd name="T66" fmla="*/ 266 w 469"/>
                <a:gd name="T67" fmla="*/ 195 h 263"/>
                <a:gd name="T68" fmla="*/ 284 w 469"/>
                <a:gd name="T69" fmla="*/ 155 h 263"/>
                <a:gd name="T70" fmla="*/ 298 w 469"/>
                <a:gd name="T71" fmla="*/ 131 h 263"/>
                <a:gd name="T72" fmla="*/ 308 w 469"/>
                <a:gd name="T73" fmla="*/ 123 h 263"/>
                <a:gd name="T74" fmla="*/ 358 w 469"/>
                <a:gd name="T75" fmla="*/ 94 h 263"/>
                <a:gd name="T76" fmla="*/ 419 w 469"/>
                <a:gd name="T77" fmla="*/ 61 h 263"/>
                <a:gd name="T78" fmla="*/ 461 w 469"/>
                <a:gd name="T79" fmla="*/ 37 h 263"/>
                <a:gd name="T80" fmla="*/ 469 w 469"/>
                <a:gd name="T81" fmla="*/ 33 h 26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69" h="263">
                  <a:moveTo>
                    <a:pt x="427" y="0"/>
                  </a:moveTo>
                  <a:lnTo>
                    <a:pt x="395" y="15"/>
                  </a:lnTo>
                  <a:lnTo>
                    <a:pt x="369" y="26"/>
                  </a:lnTo>
                  <a:lnTo>
                    <a:pt x="350" y="35"/>
                  </a:lnTo>
                  <a:lnTo>
                    <a:pt x="337" y="39"/>
                  </a:lnTo>
                  <a:lnTo>
                    <a:pt x="332" y="44"/>
                  </a:lnTo>
                  <a:lnTo>
                    <a:pt x="327" y="46"/>
                  </a:lnTo>
                  <a:lnTo>
                    <a:pt x="292" y="55"/>
                  </a:lnTo>
                  <a:lnTo>
                    <a:pt x="263" y="63"/>
                  </a:lnTo>
                  <a:lnTo>
                    <a:pt x="237" y="70"/>
                  </a:lnTo>
                  <a:lnTo>
                    <a:pt x="213" y="77"/>
                  </a:lnTo>
                  <a:lnTo>
                    <a:pt x="195" y="83"/>
                  </a:lnTo>
                  <a:lnTo>
                    <a:pt x="179" y="88"/>
                  </a:lnTo>
                  <a:lnTo>
                    <a:pt x="158" y="94"/>
                  </a:lnTo>
                  <a:lnTo>
                    <a:pt x="145" y="98"/>
                  </a:lnTo>
                  <a:lnTo>
                    <a:pt x="137" y="98"/>
                  </a:lnTo>
                  <a:lnTo>
                    <a:pt x="134" y="101"/>
                  </a:lnTo>
                  <a:lnTo>
                    <a:pt x="121" y="101"/>
                  </a:lnTo>
                  <a:lnTo>
                    <a:pt x="113" y="103"/>
                  </a:lnTo>
                  <a:lnTo>
                    <a:pt x="100" y="107"/>
                  </a:lnTo>
                  <a:lnTo>
                    <a:pt x="95" y="112"/>
                  </a:lnTo>
                  <a:lnTo>
                    <a:pt x="95" y="114"/>
                  </a:lnTo>
                  <a:lnTo>
                    <a:pt x="81" y="116"/>
                  </a:lnTo>
                  <a:lnTo>
                    <a:pt x="66" y="123"/>
                  </a:lnTo>
                  <a:lnTo>
                    <a:pt x="55" y="127"/>
                  </a:lnTo>
                  <a:lnTo>
                    <a:pt x="50" y="129"/>
                  </a:lnTo>
                  <a:lnTo>
                    <a:pt x="37" y="129"/>
                  </a:lnTo>
                  <a:lnTo>
                    <a:pt x="26" y="134"/>
                  </a:lnTo>
                  <a:lnTo>
                    <a:pt x="10" y="142"/>
                  </a:lnTo>
                  <a:lnTo>
                    <a:pt x="0" y="151"/>
                  </a:lnTo>
                  <a:lnTo>
                    <a:pt x="0" y="155"/>
                  </a:lnTo>
                  <a:lnTo>
                    <a:pt x="0" y="180"/>
                  </a:lnTo>
                  <a:lnTo>
                    <a:pt x="0" y="197"/>
                  </a:lnTo>
                  <a:lnTo>
                    <a:pt x="0" y="208"/>
                  </a:lnTo>
                  <a:lnTo>
                    <a:pt x="0" y="217"/>
                  </a:lnTo>
                  <a:lnTo>
                    <a:pt x="0" y="221"/>
                  </a:lnTo>
                  <a:lnTo>
                    <a:pt x="0" y="226"/>
                  </a:lnTo>
                  <a:lnTo>
                    <a:pt x="23" y="226"/>
                  </a:lnTo>
                  <a:lnTo>
                    <a:pt x="39" y="226"/>
                  </a:lnTo>
                  <a:lnTo>
                    <a:pt x="52" y="226"/>
                  </a:lnTo>
                  <a:lnTo>
                    <a:pt x="63" y="226"/>
                  </a:lnTo>
                  <a:lnTo>
                    <a:pt x="66" y="226"/>
                  </a:lnTo>
                  <a:lnTo>
                    <a:pt x="71" y="226"/>
                  </a:lnTo>
                  <a:lnTo>
                    <a:pt x="74" y="230"/>
                  </a:lnTo>
                  <a:lnTo>
                    <a:pt x="76" y="237"/>
                  </a:lnTo>
                  <a:lnTo>
                    <a:pt x="79" y="250"/>
                  </a:lnTo>
                  <a:lnTo>
                    <a:pt x="79" y="263"/>
                  </a:lnTo>
                  <a:lnTo>
                    <a:pt x="108" y="263"/>
                  </a:lnTo>
                  <a:lnTo>
                    <a:pt x="132" y="263"/>
                  </a:lnTo>
                  <a:lnTo>
                    <a:pt x="153" y="263"/>
                  </a:lnTo>
                  <a:lnTo>
                    <a:pt x="168" y="263"/>
                  </a:lnTo>
                  <a:lnTo>
                    <a:pt x="197" y="261"/>
                  </a:lnTo>
                  <a:lnTo>
                    <a:pt x="216" y="261"/>
                  </a:lnTo>
                  <a:lnTo>
                    <a:pt x="229" y="261"/>
                  </a:lnTo>
                  <a:lnTo>
                    <a:pt x="234" y="261"/>
                  </a:lnTo>
                  <a:lnTo>
                    <a:pt x="237" y="261"/>
                  </a:lnTo>
                  <a:lnTo>
                    <a:pt x="240" y="259"/>
                  </a:lnTo>
                  <a:lnTo>
                    <a:pt x="240" y="256"/>
                  </a:lnTo>
                  <a:lnTo>
                    <a:pt x="242" y="250"/>
                  </a:lnTo>
                  <a:lnTo>
                    <a:pt x="250" y="237"/>
                  </a:lnTo>
                  <a:lnTo>
                    <a:pt x="258" y="217"/>
                  </a:lnTo>
                  <a:lnTo>
                    <a:pt x="266" y="195"/>
                  </a:lnTo>
                  <a:lnTo>
                    <a:pt x="274" y="173"/>
                  </a:lnTo>
                  <a:lnTo>
                    <a:pt x="284" y="155"/>
                  </a:lnTo>
                  <a:lnTo>
                    <a:pt x="290" y="140"/>
                  </a:lnTo>
                  <a:lnTo>
                    <a:pt x="298" y="131"/>
                  </a:lnTo>
                  <a:lnTo>
                    <a:pt x="300" y="127"/>
                  </a:lnTo>
                  <a:lnTo>
                    <a:pt x="308" y="123"/>
                  </a:lnTo>
                  <a:lnTo>
                    <a:pt x="329" y="109"/>
                  </a:lnTo>
                  <a:lnTo>
                    <a:pt x="358" y="94"/>
                  </a:lnTo>
                  <a:lnTo>
                    <a:pt x="387" y="77"/>
                  </a:lnTo>
                  <a:lnTo>
                    <a:pt x="419" y="61"/>
                  </a:lnTo>
                  <a:lnTo>
                    <a:pt x="443" y="46"/>
                  </a:lnTo>
                  <a:lnTo>
                    <a:pt x="461" y="37"/>
                  </a:lnTo>
                  <a:lnTo>
                    <a:pt x="466" y="35"/>
                  </a:lnTo>
                  <a:lnTo>
                    <a:pt x="469" y="33"/>
                  </a:lnTo>
                  <a:lnTo>
                    <a:pt x="427"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19" name="Freeform 270"/>
            <p:cNvSpPr>
              <a:spLocks/>
            </p:cNvSpPr>
            <p:nvPr/>
          </p:nvSpPr>
          <p:spPr bwMode="auto">
            <a:xfrm>
              <a:off x="3049" y="2607"/>
              <a:ext cx="39" cy="41"/>
            </a:xfrm>
            <a:custGeom>
              <a:avLst/>
              <a:gdLst>
                <a:gd name="T0" fmla="*/ 2 w 39"/>
                <a:gd name="T1" fmla="*/ 41 h 41"/>
                <a:gd name="T2" fmla="*/ 0 w 39"/>
                <a:gd name="T3" fmla="*/ 37 h 41"/>
                <a:gd name="T4" fmla="*/ 0 w 39"/>
                <a:gd name="T5" fmla="*/ 28 h 41"/>
                <a:gd name="T6" fmla="*/ 2 w 39"/>
                <a:gd name="T7" fmla="*/ 17 h 41"/>
                <a:gd name="T8" fmla="*/ 8 w 39"/>
                <a:gd name="T9" fmla="*/ 8 h 41"/>
                <a:gd name="T10" fmla="*/ 15 w 39"/>
                <a:gd name="T11" fmla="*/ 4 h 41"/>
                <a:gd name="T12" fmla="*/ 26 w 39"/>
                <a:gd name="T13" fmla="*/ 2 h 41"/>
                <a:gd name="T14" fmla="*/ 34 w 39"/>
                <a:gd name="T15" fmla="*/ 0 h 41"/>
                <a:gd name="T16" fmla="*/ 39 w 39"/>
                <a:gd name="T17" fmla="*/ 0 h 41"/>
                <a:gd name="T18" fmla="*/ 34 w 39"/>
                <a:gd name="T19" fmla="*/ 4 h 41"/>
                <a:gd name="T20" fmla="*/ 23 w 39"/>
                <a:gd name="T21" fmla="*/ 11 h 41"/>
                <a:gd name="T22" fmla="*/ 13 w 39"/>
                <a:gd name="T23" fmla="*/ 24 h 41"/>
                <a:gd name="T24" fmla="*/ 2 w 39"/>
                <a:gd name="T25" fmla="*/ 41 h 41"/>
                <a:gd name="T26" fmla="*/ 2 w 39"/>
                <a:gd name="T27" fmla="*/ 41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41">
                  <a:moveTo>
                    <a:pt x="2" y="41"/>
                  </a:moveTo>
                  <a:lnTo>
                    <a:pt x="0" y="37"/>
                  </a:lnTo>
                  <a:lnTo>
                    <a:pt x="0" y="28"/>
                  </a:lnTo>
                  <a:lnTo>
                    <a:pt x="2" y="17"/>
                  </a:lnTo>
                  <a:lnTo>
                    <a:pt x="8" y="8"/>
                  </a:lnTo>
                  <a:lnTo>
                    <a:pt x="15" y="4"/>
                  </a:lnTo>
                  <a:lnTo>
                    <a:pt x="26" y="2"/>
                  </a:lnTo>
                  <a:lnTo>
                    <a:pt x="34" y="0"/>
                  </a:lnTo>
                  <a:lnTo>
                    <a:pt x="39" y="0"/>
                  </a:lnTo>
                  <a:lnTo>
                    <a:pt x="34" y="4"/>
                  </a:lnTo>
                  <a:lnTo>
                    <a:pt x="23" y="11"/>
                  </a:lnTo>
                  <a:lnTo>
                    <a:pt x="13" y="24"/>
                  </a:lnTo>
                  <a:lnTo>
                    <a:pt x="2" y="41"/>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20" name="Freeform 271"/>
            <p:cNvSpPr>
              <a:spLocks/>
            </p:cNvSpPr>
            <p:nvPr/>
          </p:nvSpPr>
          <p:spPr bwMode="auto">
            <a:xfrm>
              <a:off x="2983" y="2686"/>
              <a:ext cx="79" cy="54"/>
            </a:xfrm>
            <a:custGeom>
              <a:avLst/>
              <a:gdLst>
                <a:gd name="T0" fmla="*/ 13 w 79"/>
                <a:gd name="T1" fmla="*/ 0 h 54"/>
                <a:gd name="T2" fmla="*/ 10 w 79"/>
                <a:gd name="T3" fmla="*/ 2 h 54"/>
                <a:gd name="T4" fmla="*/ 8 w 79"/>
                <a:gd name="T5" fmla="*/ 8 h 54"/>
                <a:gd name="T6" fmla="*/ 2 w 79"/>
                <a:gd name="T7" fmla="*/ 19 h 54"/>
                <a:gd name="T8" fmla="*/ 0 w 79"/>
                <a:gd name="T9" fmla="*/ 28 h 54"/>
                <a:gd name="T10" fmla="*/ 2 w 79"/>
                <a:gd name="T11" fmla="*/ 35 h 54"/>
                <a:gd name="T12" fmla="*/ 10 w 79"/>
                <a:gd name="T13" fmla="*/ 39 h 54"/>
                <a:gd name="T14" fmla="*/ 16 w 79"/>
                <a:gd name="T15" fmla="*/ 41 h 54"/>
                <a:gd name="T16" fmla="*/ 18 w 79"/>
                <a:gd name="T17" fmla="*/ 41 h 54"/>
                <a:gd name="T18" fmla="*/ 18 w 79"/>
                <a:gd name="T19" fmla="*/ 41 h 54"/>
                <a:gd name="T20" fmla="*/ 21 w 79"/>
                <a:gd name="T21" fmla="*/ 43 h 54"/>
                <a:gd name="T22" fmla="*/ 26 w 79"/>
                <a:gd name="T23" fmla="*/ 43 h 54"/>
                <a:gd name="T24" fmla="*/ 34 w 79"/>
                <a:gd name="T25" fmla="*/ 41 h 54"/>
                <a:gd name="T26" fmla="*/ 34 w 79"/>
                <a:gd name="T27" fmla="*/ 43 h 54"/>
                <a:gd name="T28" fmla="*/ 39 w 79"/>
                <a:gd name="T29" fmla="*/ 46 h 54"/>
                <a:gd name="T30" fmla="*/ 47 w 79"/>
                <a:gd name="T31" fmla="*/ 48 h 54"/>
                <a:gd name="T32" fmla="*/ 55 w 79"/>
                <a:gd name="T33" fmla="*/ 43 h 54"/>
                <a:gd name="T34" fmla="*/ 58 w 79"/>
                <a:gd name="T35" fmla="*/ 48 h 54"/>
                <a:gd name="T36" fmla="*/ 63 w 79"/>
                <a:gd name="T37" fmla="*/ 52 h 54"/>
                <a:gd name="T38" fmla="*/ 68 w 79"/>
                <a:gd name="T39" fmla="*/ 54 h 54"/>
                <a:gd name="T40" fmla="*/ 71 w 79"/>
                <a:gd name="T41" fmla="*/ 54 h 54"/>
                <a:gd name="T42" fmla="*/ 74 w 79"/>
                <a:gd name="T43" fmla="*/ 52 h 54"/>
                <a:gd name="T44" fmla="*/ 76 w 79"/>
                <a:gd name="T45" fmla="*/ 43 h 54"/>
                <a:gd name="T46" fmla="*/ 79 w 79"/>
                <a:gd name="T47" fmla="*/ 41 h 54"/>
                <a:gd name="T48" fmla="*/ 79 w 79"/>
                <a:gd name="T49" fmla="*/ 33 h 54"/>
                <a:gd name="T50" fmla="*/ 79 w 79"/>
                <a:gd name="T51" fmla="*/ 19 h 54"/>
                <a:gd name="T52" fmla="*/ 71 w 79"/>
                <a:gd name="T53" fmla="*/ 0 h 54"/>
                <a:gd name="T54" fmla="*/ 13 w 79"/>
                <a:gd name="T55" fmla="*/ 0 h 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9" h="54">
                  <a:moveTo>
                    <a:pt x="13" y="0"/>
                  </a:moveTo>
                  <a:lnTo>
                    <a:pt x="10" y="2"/>
                  </a:lnTo>
                  <a:lnTo>
                    <a:pt x="8" y="8"/>
                  </a:lnTo>
                  <a:lnTo>
                    <a:pt x="2" y="19"/>
                  </a:lnTo>
                  <a:lnTo>
                    <a:pt x="0" y="28"/>
                  </a:lnTo>
                  <a:lnTo>
                    <a:pt x="2" y="35"/>
                  </a:lnTo>
                  <a:lnTo>
                    <a:pt x="10" y="39"/>
                  </a:lnTo>
                  <a:lnTo>
                    <a:pt x="16" y="41"/>
                  </a:lnTo>
                  <a:lnTo>
                    <a:pt x="18" y="41"/>
                  </a:lnTo>
                  <a:lnTo>
                    <a:pt x="21" y="43"/>
                  </a:lnTo>
                  <a:lnTo>
                    <a:pt x="26" y="43"/>
                  </a:lnTo>
                  <a:lnTo>
                    <a:pt x="34" y="41"/>
                  </a:lnTo>
                  <a:lnTo>
                    <a:pt x="34" y="43"/>
                  </a:lnTo>
                  <a:lnTo>
                    <a:pt x="39" y="46"/>
                  </a:lnTo>
                  <a:lnTo>
                    <a:pt x="47" y="48"/>
                  </a:lnTo>
                  <a:lnTo>
                    <a:pt x="55" y="43"/>
                  </a:lnTo>
                  <a:lnTo>
                    <a:pt x="58" y="48"/>
                  </a:lnTo>
                  <a:lnTo>
                    <a:pt x="63" y="52"/>
                  </a:lnTo>
                  <a:lnTo>
                    <a:pt x="68" y="54"/>
                  </a:lnTo>
                  <a:lnTo>
                    <a:pt x="71" y="54"/>
                  </a:lnTo>
                  <a:lnTo>
                    <a:pt x="74" y="52"/>
                  </a:lnTo>
                  <a:lnTo>
                    <a:pt x="76" y="43"/>
                  </a:lnTo>
                  <a:lnTo>
                    <a:pt x="79" y="41"/>
                  </a:lnTo>
                  <a:lnTo>
                    <a:pt x="79" y="33"/>
                  </a:lnTo>
                  <a:lnTo>
                    <a:pt x="79" y="19"/>
                  </a:lnTo>
                  <a:lnTo>
                    <a:pt x="71" y="0"/>
                  </a:lnTo>
                  <a:lnTo>
                    <a:pt x="13" y="0"/>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21" name="Freeform 272"/>
            <p:cNvSpPr>
              <a:spLocks/>
            </p:cNvSpPr>
            <p:nvPr/>
          </p:nvSpPr>
          <p:spPr bwMode="auto">
            <a:xfrm>
              <a:off x="3146" y="2583"/>
              <a:ext cx="98" cy="85"/>
            </a:xfrm>
            <a:custGeom>
              <a:avLst/>
              <a:gdLst>
                <a:gd name="T0" fmla="*/ 0 w 98"/>
                <a:gd name="T1" fmla="*/ 8 h 85"/>
                <a:gd name="T2" fmla="*/ 74 w 98"/>
                <a:gd name="T3" fmla="*/ 85 h 85"/>
                <a:gd name="T4" fmla="*/ 98 w 98"/>
                <a:gd name="T5" fmla="*/ 0 h 85"/>
                <a:gd name="T6" fmla="*/ 0 w 98"/>
                <a:gd name="T7" fmla="*/ 8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85">
                  <a:moveTo>
                    <a:pt x="0" y="8"/>
                  </a:moveTo>
                  <a:lnTo>
                    <a:pt x="74" y="85"/>
                  </a:lnTo>
                  <a:lnTo>
                    <a:pt x="98" y="0"/>
                  </a:lnTo>
                  <a:lnTo>
                    <a:pt x="0" y="8"/>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22" name="Freeform 273"/>
            <p:cNvSpPr>
              <a:spLocks/>
            </p:cNvSpPr>
            <p:nvPr/>
          </p:nvSpPr>
          <p:spPr bwMode="auto">
            <a:xfrm>
              <a:off x="3175" y="2596"/>
              <a:ext cx="61" cy="24"/>
            </a:xfrm>
            <a:custGeom>
              <a:avLst/>
              <a:gdLst>
                <a:gd name="T0" fmla="*/ 0 w 61"/>
                <a:gd name="T1" fmla="*/ 24 h 24"/>
                <a:gd name="T2" fmla="*/ 29 w 61"/>
                <a:gd name="T3" fmla="*/ 0 h 24"/>
                <a:gd name="T4" fmla="*/ 61 w 61"/>
                <a:gd name="T5" fmla="*/ 15 h 24"/>
                <a:gd name="T6" fmla="*/ 0 60000 65536"/>
                <a:gd name="T7" fmla="*/ 0 60000 65536"/>
                <a:gd name="T8" fmla="*/ 0 60000 65536"/>
              </a:gdLst>
              <a:ahLst/>
              <a:cxnLst>
                <a:cxn ang="T6">
                  <a:pos x="T0" y="T1"/>
                </a:cxn>
                <a:cxn ang="T7">
                  <a:pos x="T2" y="T3"/>
                </a:cxn>
                <a:cxn ang="T8">
                  <a:pos x="T4" y="T5"/>
                </a:cxn>
              </a:cxnLst>
              <a:rect l="0" t="0" r="r" b="b"/>
              <a:pathLst>
                <a:path w="61" h="24">
                  <a:moveTo>
                    <a:pt x="0" y="24"/>
                  </a:moveTo>
                  <a:lnTo>
                    <a:pt x="29" y="0"/>
                  </a:lnTo>
                  <a:lnTo>
                    <a:pt x="61" y="1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23" name="Freeform 274"/>
            <p:cNvSpPr>
              <a:spLocks/>
            </p:cNvSpPr>
            <p:nvPr/>
          </p:nvSpPr>
          <p:spPr bwMode="auto">
            <a:xfrm>
              <a:off x="3107" y="2635"/>
              <a:ext cx="68" cy="57"/>
            </a:xfrm>
            <a:custGeom>
              <a:avLst/>
              <a:gdLst>
                <a:gd name="T0" fmla="*/ 0 w 68"/>
                <a:gd name="T1" fmla="*/ 2 h 57"/>
                <a:gd name="T2" fmla="*/ 68 w 68"/>
                <a:gd name="T3" fmla="*/ 0 h 57"/>
                <a:gd name="T4" fmla="*/ 68 w 68"/>
                <a:gd name="T5" fmla="*/ 37 h 57"/>
                <a:gd name="T6" fmla="*/ 44 w 68"/>
                <a:gd name="T7" fmla="*/ 57 h 57"/>
                <a:gd name="T8" fmla="*/ 5 w 68"/>
                <a:gd name="T9" fmla="*/ 44 h 57"/>
                <a:gd name="T10" fmla="*/ 0 w 68"/>
                <a:gd name="T11" fmla="*/ 2 h 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8" h="57">
                  <a:moveTo>
                    <a:pt x="0" y="2"/>
                  </a:moveTo>
                  <a:lnTo>
                    <a:pt x="68" y="0"/>
                  </a:lnTo>
                  <a:lnTo>
                    <a:pt x="68" y="37"/>
                  </a:lnTo>
                  <a:lnTo>
                    <a:pt x="44" y="57"/>
                  </a:lnTo>
                  <a:lnTo>
                    <a:pt x="5" y="44"/>
                  </a:lnTo>
                  <a:lnTo>
                    <a:pt x="0" y="2"/>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24" name="Line 275"/>
            <p:cNvSpPr>
              <a:spLocks noChangeShapeType="1"/>
            </p:cNvSpPr>
            <p:nvPr/>
          </p:nvSpPr>
          <p:spPr bwMode="auto">
            <a:xfrm>
              <a:off x="3109" y="2657"/>
              <a:ext cx="66"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25" name="Freeform 276"/>
            <p:cNvSpPr>
              <a:spLocks/>
            </p:cNvSpPr>
            <p:nvPr/>
          </p:nvSpPr>
          <p:spPr bwMode="auto">
            <a:xfrm>
              <a:off x="3120" y="2420"/>
              <a:ext cx="42" cy="60"/>
            </a:xfrm>
            <a:custGeom>
              <a:avLst/>
              <a:gdLst>
                <a:gd name="T0" fmla="*/ 13 w 42"/>
                <a:gd name="T1" fmla="*/ 0 h 60"/>
                <a:gd name="T2" fmla="*/ 10 w 42"/>
                <a:gd name="T3" fmla="*/ 3 h 60"/>
                <a:gd name="T4" fmla="*/ 8 w 42"/>
                <a:gd name="T5" fmla="*/ 11 h 60"/>
                <a:gd name="T6" fmla="*/ 2 w 42"/>
                <a:gd name="T7" fmla="*/ 22 h 60"/>
                <a:gd name="T8" fmla="*/ 0 w 42"/>
                <a:gd name="T9" fmla="*/ 38 h 60"/>
                <a:gd name="T10" fmla="*/ 2 w 42"/>
                <a:gd name="T11" fmla="*/ 51 h 60"/>
                <a:gd name="T12" fmla="*/ 13 w 42"/>
                <a:gd name="T13" fmla="*/ 57 h 60"/>
                <a:gd name="T14" fmla="*/ 18 w 42"/>
                <a:gd name="T15" fmla="*/ 60 h 60"/>
                <a:gd name="T16" fmla="*/ 24 w 42"/>
                <a:gd name="T17" fmla="*/ 60 h 60"/>
                <a:gd name="T18" fmla="*/ 29 w 42"/>
                <a:gd name="T19" fmla="*/ 42 h 60"/>
                <a:gd name="T20" fmla="*/ 34 w 42"/>
                <a:gd name="T21" fmla="*/ 29 h 60"/>
                <a:gd name="T22" fmla="*/ 37 w 42"/>
                <a:gd name="T23" fmla="*/ 20 h 60"/>
                <a:gd name="T24" fmla="*/ 42 w 42"/>
                <a:gd name="T25" fmla="*/ 16 h 60"/>
                <a:gd name="T26" fmla="*/ 42 w 42"/>
                <a:gd name="T27" fmla="*/ 9 h 60"/>
                <a:gd name="T28" fmla="*/ 42 w 42"/>
                <a:gd name="T29" fmla="*/ 7 h 60"/>
                <a:gd name="T30" fmla="*/ 13 w 42"/>
                <a:gd name="T31" fmla="*/ 0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60">
                  <a:moveTo>
                    <a:pt x="13" y="0"/>
                  </a:moveTo>
                  <a:lnTo>
                    <a:pt x="10" y="3"/>
                  </a:lnTo>
                  <a:lnTo>
                    <a:pt x="8" y="11"/>
                  </a:lnTo>
                  <a:lnTo>
                    <a:pt x="2" y="22"/>
                  </a:lnTo>
                  <a:lnTo>
                    <a:pt x="0" y="38"/>
                  </a:lnTo>
                  <a:lnTo>
                    <a:pt x="2" y="51"/>
                  </a:lnTo>
                  <a:lnTo>
                    <a:pt x="13" y="57"/>
                  </a:lnTo>
                  <a:lnTo>
                    <a:pt x="18" y="60"/>
                  </a:lnTo>
                  <a:lnTo>
                    <a:pt x="24" y="60"/>
                  </a:lnTo>
                  <a:lnTo>
                    <a:pt x="29" y="42"/>
                  </a:lnTo>
                  <a:lnTo>
                    <a:pt x="34" y="29"/>
                  </a:lnTo>
                  <a:lnTo>
                    <a:pt x="37" y="20"/>
                  </a:lnTo>
                  <a:lnTo>
                    <a:pt x="42" y="16"/>
                  </a:lnTo>
                  <a:lnTo>
                    <a:pt x="42" y="9"/>
                  </a:lnTo>
                  <a:lnTo>
                    <a:pt x="42" y="7"/>
                  </a:lnTo>
                  <a:lnTo>
                    <a:pt x="13" y="0"/>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26" name="Freeform 277"/>
            <p:cNvSpPr>
              <a:spLocks/>
            </p:cNvSpPr>
            <p:nvPr/>
          </p:nvSpPr>
          <p:spPr bwMode="auto">
            <a:xfrm>
              <a:off x="3101" y="2420"/>
              <a:ext cx="245" cy="180"/>
            </a:xfrm>
            <a:custGeom>
              <a:avLst/>
              <a:gdLst>
                <a:gd name="T0" fmla="*/ 50 w 245"/>
                <a:gd name="T1" fmla="*/ 5 h 180"/>
                <a:gd name="T2" fmla="*/ 50 w 245"/>
                <a:gd name="T3" fmla="*/ 7 h 180"/>
                <a:gd name="T4" fmla="*/ 48 w 245"/>
                <a:gd name="T5" fmla="*/ 11 h 180"/>
                <a:gd name="T6" fmla="*/ 45 w 245"/>
                <a:gd name="T7" fmla="*/ 29 h 180"/>
                <a:gd name="T8" fmla="*/ 37 w 245"/>
                <a:gd name="T9" fmla="*/ 51 h 180"/>
                <a:gd name="T10" fmla="*/ 29 w 245"/>
                <a:gd name="T11" fmla="*/ 71 h 180"/>
                <a:gd name="T12" fmla="*/ 27 w 245"/>
                <a:gd name="T13" fmla="*/ 73 h 180"/>
                <a:gd name="T14" fmla="*/ 19 w 245"/>
                <a:gd name="T15" fmla="*/ 79 h 180"/>
                <a:gd name="T16" fmla="*/ 14 w 245"/>
                <a:gd name="T17" fmla="*/ 88 h 180"/>
                <a:gd name="T18" fmla="*/ 14 w 245"/>
                <a:gd name="T19" fmla="*/ 92 h 180"/>
                <a:gd name="T20" fmla="*/ 16 w 245"/>
                <a:gd name="T21" fmla="*/ 95 h 180"/>
                <a:gd name="T22" fmla="*/ 16 w 245"/>
                <a:gd name="T23" fmla="*/ 97 h 180"/>
                <a:gd name="T24" fmla="*/ 14 w 245"/>
                <a:gd name="T25" fmla="*/ 101 h 180"/>
                <a:gd name="T26" fmla="*/ 6 w 245"/>
                <a:gd name="T27" fmla="*/ 112 h 180"/>
                <a:gd name="T28" fmla="*/ 0 w 245"/>
                <a:gd name="T29" fmla="*/ 128 h 180"/>
                <a:gd name="T30" fmla="*/ 0 w 245"/>
                <a:gd name="T31" fmla="*/ 141 h 180"/>
                <a:gd name="T32" fmla="*/ 8 w 245"/>
                <a:gd name="T33" fmla="*/ 154 h 180"/>
                <a:gd name="T34" fmla="*/ 24 w 245"/>
                <a:gd name="T35" fmla="*/ 167 h 180"/>
                <a:gd name="T36" fmla="*/ 45 w 245"/>
                <a:gd name="T37" fmla="*/ 176 h 180"/>
                <a:gd name="T38" fmla="*/ 64 w 245"/>
                <a:gd name="T39" fmla="*/ 178 h 180"/>
                <a:gd name="T40" fmla="*/ 82 w 245"/>
                <a:gd name="T41" fmla="*/ 180 h 180"/>
                <a:gd name="T42" fmla="*/ 103 w 245"/>
                <a:gd name="T43" fmla="*/ 178 h 180"/>
                <a:gd name="T44" fmla="*/ 122 w 245"/>
                <a:gd name="T45" fmla="*/ 174 h 180"/>
                <a:gd name="T46" fmla="*/ 140 w 245"/>
                <a:gd name="T47" fmla="*/ 167 h 180"/>
                <a:gd name="T48" fmla="*/ 156 w 245"/>
                <a:gd name="T49" fmla="*/ 156 h 180"/>
                <a:gd name="T50" fmla="*/ 169 w 245"/>
                <a:gd name="T51" fmla="*/ 143 h 180"/>
                <a:gd name="T52" fmla="*/ 185 w 245"/>
                <a:gd name="T53" fmla="*/ 128 h 180"/>
                <a:gd name="T54" fmla="*/ 201 w 245"/>
                <a:gd name="T55" fmla="*/ 108 h 180"/>
                <a:gd name="T56" fmla="*/ 214 w 245"/>
                <a:gd name="T57" fmla="*/ 84 h 180"/>
                <a:gd name="T58" fmla="*/ 219 w 245"/>
                <a:gd name="T59" fmla="*/ 84 h 180"/>
                <a:gd name="T60" fmla="*/ 230 w 245"/>
                <a:gd name="T61" fmla="*/ 81 h 180"/>
                <a:gd name="T62" fmla="*/ 240 w 245"/>
                <a:gd name="T63" fmla="*/ 75 h 180"/>
                <a:gd name="T64" fmla="*/ 243 w 245"/>
                <a:gd name="T65" fmla="*/ 68 h 180"/>
                <a:gd name="T66" fmla="*/ 245 w 245"/>
                <a:gd name="T67" fmla="*/ 57 h 180"/>
                <a:gd name="T68" fmla="*/ 243 w 245"/>
                <a:gd name="T69" fmla="*/ 49 h 180"/>
                <a:gd name="T70" fmla="*/ 240 w 245"/>
                <a:gd name="T71" fmla="*/ 40 h 180"/>
                <a:gd name="T72" fmla="*/ 238 w 245"/>
                <a:gd name="T73" fmla="*/ 35 h 180"/>
                <a:gd name="T74" fmla="*/ 232 w 245"/>
                <a:gd name="T75" fmla="*/ 35 h 180"/>
                <a:gd name="T76" fmla="*/ 224 w 245"/>
                <a:gd name="T77" fmla="*/ 35 h 180"/>
                <a:gd name="T78" fmla="*/ 219 w 245"/>
                <a:gd name="T79" fmla="*/ 35 h 180"/>
                <a:gd name="T80" fmla="*/ 219 w 245"/>
                <a:gd name="T81" fmla="*/ 24 h 180"/>
                <a:gd name="T82" fmla="*/ 219 w 245"/>
                <a:gd name="T83" fmla="*/ 16 h 180"/>
                <a:gd name="T84" fmla="*/ 216 w 245"/>
                <a:gd name="T85" fmla="*/ 5 h 180"/>
                <a:gd name="T86" fmla="*/ 216 w 245"/>
                <a:gd name="T87" fmla="*/ 0 h 180"/>
                <a:gd name="T88" fmla="*/ 216 w 245"/>
                <a:gd name="T89" fmla="*/ 0 h 180"/>
                <a:gd name="T90" fmla="*/ 50 w 245"/>
                <a:gd name="T91" fmla="*/ 5 h 18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45" h="180">
                  <a:moveTo>
                    <a:pt x="50" y="5"/>
                  </a:moveTo>
                  <a:lnTo>
                    <a:pt x="50" y="7"/>
                  </a:lnTo>
                  <a:lnTo>
                    <a:pt x="48" y="11"/>
                  </a:lnTo>
                  <a:lnTo>
                    <a:pt x="45" y="29"/>
                  </a:lnTo>
                  <a:lnTo>
                    <a:pt x="37" y="51"/>
                  </a:lnTo>
                  <a:lnTo>
                    <a:pt x="29" y="71"/>
                  </a:lnTo>
                  <a:lnTo>
                    <a:pt x="27" y="73"/>
                  </a:lnTo>
                  <a:lnTo>
                    <a:pt x="19" y="79"/>
                  </a:lnTo>
                  <a:lnTo>
                    <a:pt x="14" y="88"/>
                  </a:lnTo>
                  <a:lnTo>
                    <a:pt x="14" y="92"/>
                  </a:lnTo>
                  <a:lnTo>
                    <a:pt x="16" y="95"/>
                  </a:lnTo>
                  <a:lnTo>
                    <a:pt x="16" y="97"/>
                  </a:lnTo>
                  <a:lnTo>
                    <a:pt x="14" y="101"/>
                  </a:lnTo>
                  <a:lnTo>
                    <a:pt x="6" y="112"/>
                  </a:lnTo>
                  <a:lnTo>
                    <a:pt x="0" y="128"/>
                  </a:lnTo>
                  <a:lnTo>
                    <a:pt x="0" y="141"/>
                  </a:lnTo>
                  <a:lnTo>
                    <a:pt x="8" y="154"/>
                  </a:lnTo>
                  <a:lnTo>
                    <a:pt x="24" y="167"/>
                  </a:lnTo>
                  <a:lnTo>
                    <a:pt x="45" y="176"/>
                  </a:lnTo>
                  <a:lnTo>
                    <a:pt x="64" y="178"/>
                  </a:lnTo>
                  <a:lnTo>
                    <a:pt x="82" y="180"/>
                  </a:lnTo>
                  <a:lnTo>
                    <a:pt x="103" y="178"/>
                  </a:lnTo>
                  <a:lnTo>
                    <a:pt x="122" y="174"/>
                  </a:lnTo>
                  <a:lnTo>
                    <a:pt x="140" y="167"/>
                  </a:lnTo>
                  <a:lnTo>
                    <a:pt x="156" y="156"/>
                  </a:lnTo>
                  <a:lnTo>
                    <a:pt x="169" y="143"/>
                  </a:lnTo>
                  <a:lnTo>
                    <a:pt x="185" y="128"/>
                  </a:lnTo>
                  <a:lnTo>
                    <a:pt x="201" y="108"/>
                  </a:lnTo>
                  <a:lnTo>
                    <a:pt x="214" y="84"/>
                  </a:lnTo>
                  <a:lnTo>
                    <a:pt x="219" y="84"/>
                  </a:lnTo>
                  <a:lnTo>
                    <a:pt x="230" y="81"/>
                  </a:lnTo>
                  <a:lnTo>
                    <a:pt x="240" y="75"/>
                  </a:lnTo>
                  <a:lnTo>
                    <a:pt x="243" y="68"/>
                  </a:lnTo>
                  <a:lnTo>
                    <a:pt x="245" y="57"/>
                  </a:lnTo>
                  <a:lnTo>
                    <a:pt x="243" y="49"/>
                  </a:lnTo>
                  <a:lnTo>
                    <a:pt x="240" y="40"/>
                  </a:lnTo>
                  <a:lnTo>
                    <a:pt x="238" y="35"/>
                  </a:lnTo>
                  <a:lnTo>
                    <a:pt x="232" y="35"/>
                  </a:lnTo>
                  <a:lnTo>
                    <a:pt x="224" y="35"/>
                  </a:lnTo>
                  <a:lnTo>
                    <a:pt x="219" y="35"/>
                  </a:lnTo>
                  <a:lnTo>
                    <a:pt x="219" y="24"/>
                  </a:lnTo>
                  <a:lnTo>
                    <a:pt x="219" y="16"/>
                  </a:lnTo>
                  <a:lnTo>
                    <a:pt x="216" y="5"/>
                  </a:lnTo>
                  <a:lnTo>
                    <a:pt x="216" y="0"/>
                  </a:lnTo>
                  <a:lnTo>
                    <a:pt x="50" y="5"/>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27" name="Line 278"/>
            <p:cNvSpPr>
              <a:spLocks noChangeShapeType="1"/>
            </p:cNvSpPr>
            <p:nvPr/>
          </p:nvSpPr>
          <p:spPr bwMode="auto">
            <a:xfrm flipV="1">
              <a:off x="3130" y="2455"/>
              <a:ext cx="50" cy="36"/>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28" name="Freeform 279"/>
            <p:cNvSpPr>
              <a:spLocks/>
            </p:cNvSpPr>
            <p:nvPr/>
          </p:nvSpPr>
          <p:spPr bwMode="auto">
            <a:xfrm>
              <a:off x="3117" y="2515"/>
              <a:ext cx="140" cy="46"/>
            </a:xfrm>
            <a:custGeom>
              <a:avLst/>
              <a:gdLst>
                <a:gd name="T0" fmla="*/ 0 w 140"/>
                <a:gd name="T1" fmla="*/ 0 h 46"/>
                <a:gd name="T2" fmla="*/ 3 w 140"/>
                <a:gd name="T3" fmla="*/ 2 h 46"/>
                <a:gd name="T4" fmla="*/ 5 w 140"/>
                <a:gd name="T5" fmla="*/ 2 h 46"/>
                <a:gd name="T6" fmla="*/ 16 w 140"/>
                <a:gd name="T7" fmla="*/ 4 h 46"/>
                <a:gd name="T8" fmla="*/ 32 w 140"/>
                <a:gd name="T9" fmla="*/ 6 h 46"/>
                <a:gd name="T10" fmla="*/ 32 w 140"/>
                <a:gd name="T11" fmla="*/ 15 h 46"/>
                <a:gd name="T12" fmla="*/ 32 w 140"/>
                <a:gd name="T13" fmla="*/ 19 h 46"/>
                <a:gd name="T14" fmla="*/ 32 w 140"/>
                <a:gd name="T15" fmla="*/ 19 h 46"/>
                <a:gd name="T16" fmla="*/ 32 w 140"/>
                <a:gd name="T17" fmla="*/ 19 h 46"/>
                <a:gd name="T18" fmla="*/ 34 w 140"/>
                <a:gd name="T19" fmla="*/ 19 h 46"/>
                <a:gd name="T20" fmla="*/ 40 w 140"/>
                <a:gd name="T21" fmla="*/ 19 h 46"/>
                <a:gd name="T22" fmla="*/ 50 w 140"/>
                <a:gd name="T23" fmla="*/ 19 h 46"/>
                <a:gd name="T24" fmla="*/ 61 w 140"/>
                <a:gd name="T25" fmla="*/ 19 h 46"/>
                <a:gd name="T26" fmla="*/ 77 w 140"/>
                <a:gd name="T27" fmla="*/ 15 h 46"/>
                <a:gd name="T28" fmla="*/ 95 w 140"/>
                <a:gd name="T29" fmla="*/ 13 h 46"/>
                <a:gd name="T30" fmla="*/ 140 w 140"/>
                <a:gd name="T31" fmla="*/ 0 h 46"/>
                <a:gd name="T32" fmla="*/ 137 w 140"/>
                <a:gd name="T33" fmla="*/ 2 h 46"/>
                <a:gd name="T34" fmla="*/ 129 w 140"/>
                <a:gd name="T35" fmla="*/ 6 h 46"/>
                <a:gd name="T36" fmla="*/ 116 w 140"/>
                <a:gd name="T37" fmla="*/ 11 h 46"/>
                <a:gd name="T38" fmla="*/ 100 w 140"/>
                <a:gd name="T39" fmla="*/ 19 h 46"/>
                <a:gd name="T40" fmla="*/ 63 w 140"/>
                <a:gd name="T41" fmla="*/ 30 h 46"/>
                <a:gd name="T42" fmla="*/ 45 w 140"/>
                <a:gd name="T43" fmla="*/ 35 h 46"/>
                <a:gd name="T44" fmla="*/ 24 w 140"/>
                <a:gd name="T45" fmla="*/ 37 h 46"/>
                <a:gd name="T46" fmla="*/ 24 w 140"/>
                <a:gd name="T47" fmla="*/ 43 h 46"/>
                <a:gd name="T48" fmla="*/ 24 w 140"/>
                <a:gd name="T49" fmla="*/ 46 h 46"/>
                <a:gd name="T50" fmla="*/ 24 w 140"/>
                <a:gd name="T51" fmla="*/ 46 h 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0" h="46">
                  <a:moveTo>
                    <a:pt x="0" y="0"/>
                  </a:moveTo>
                  <a:lnTo>
                    <a:pt x="3" y="2"/>
                  </a:lnTo>
                  <a:lnTo>
                    <a:pt x="5" y="2"/>
                  </a:lnTo>
                  <a:lnTo>
                    <a:pt x="16" y="4"/>
                  </a:lnTo>
                  <a:lnTo>
                    <a:pt x="32" y="6"/>
                  </a:lnTo>
                  <a:lnTo>
                    <a:pt x="32" y="15"/>
                  </a:lnTo>
                  <a:lnTo>
                    <a:pt x="32" y="19"/>
                  </a:lnTo>
                  <a:lnTo>
                    <a:pt x="34" y="19"/>
                  </a:lnTo>
                  <a:lnTo>
                    <a:pt x="40" y="19"/>
                  </a:lnTo>
                  <a:lnTo>
                    <a:pt x="50" y="19"/>
                  </a:lnTo>
                  <a:lnTo>
                    <a:pt x="61" y="19"/>
                  </a:lnTo>
                  <a:lnTo>
                    <a:pt x="77" y="15"/>
                  </a:lnTo>
                  <a:lnTo>
                    <a:pt x="95" y="13"/>
                  </a:lnTo>
                  <a:lnTo>
                    <a:pt x="140" y="0"/>
                  </a:lnTo>
                  <a:lnTo>
                    <a:pt x="137" y="2"/>
                  </a:lnTo>
                  <a:lnTo>
                    <a:pt x="129" y="6"/>
                  </a:lnTo>
                  <a:lnTo>
                    <a:pt x="116" y="11"/>
                  </a:lnTo>
                  <a:lnTo>
                    <a:pt x="100" y="19"/>
                  </a:lnTo>
                  <a:lnTo>
                    <a:pt x="63" y="30"/>
                  </a:lnTo>
                  <a:lnTo>
                    <a:pt x="45" y="35"/>
                  </a:lnTo>
                  <a:lnTo>
                    <a:pt x="24" y="37"/>
                  </a:lnTo>
                  <a:lnTo>
                    <a:pt x="24" y="43"/>
                  </a:lnTo>
                  <a:lnTo>
                    <a:pt x="24" y="4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29" name="Freeform 280"/>
            <p:cNvSpPr>
              <a:spLocks/>
            </p:cNvSpPr>
            <p:nvPr/>
          </p:nvSpPr>
          <p:spPr bwMode="auto">
            <a:xfrm>
              <a:off x="3151" y="2515"/>
              <a:ext cx="106" cy="37"/>
            </a:xfrm>
            <a:custGeom>
              <a:avLst/>
              <a:gdLst>
                <a:gd name="T0" fmla="*/ 0 w 106"/>
                <a:gd name="T1" fmla="*/ 37 h 37"/>
                <a:gd name="T2" fmla="*/ 19 w 106"/>
                <a:gd name="T3" fmla="*/ 35 h 37"/>
                <a:gd name="T4" fmla="*/ 37 w 106"/>
                <a:gd name="T5" fmla="*/ 30 h 37"/>
                <a:gd name="T6" fmla="*/ 72 w 106"/>
                <a:gd name="T7" fmla="*/ 17 h 37"/>
                <a:gd name="T8" fmla="*/ 85 w 106"/>
                <a:gd name="T9" fmla="*/ 11 h 37"/>
                <a:gd name="T10" fmla="*/ 98 w 106"/>
                <a:gd name="T11" fmla="*/ 4 h 37"/>
                <a:gd name="T12" fmla="*/ 106 w 106"/>
                <a:gd name="T13" fmla="*/ 2 h 37"/>
                <a:gd name="T14" fmla="*/ 106 w 106"/>
                <a:gd name="T15" fmla="*/ 0 h 37"/>
                <a:gd name="T16" fmla="*/ 69 w 106"/>
                <a:gd name="T17" fmla="*/ 11 h 37"/>
                <a:gd name="T18" fmla="*/ 37 w 106"/>
                <a:gd name="T19" fmla="*/ 17 h 37"/>
                <a:gd name="T20" fmla="*/ 16 w 106"/>
                <a:gd name="T21" fmla="*/ 19 h 37"/>
                <a:gd name="T22" fmla="*/ 3 w 106"/>
                <a:gd name="T23" fmla="*/ 19 h 37"/>
                <a:gd name="T24" fmla="*/ 0 w 106"/>
                <a:gd name="T25" fmla="*/ 37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6" h="37">
                  <a:moveTo>
                    <a:pt x="0" y="37"/>
                  </a:moveTo>
                  <a:lnTo>
                    <a:pt x="19" y="35"/>
                  </a:lnTo>
                  <a:lnTo>
                    <a:pt x="37" y="30"/>
                  </a:lnTo>
                  <a:lnTo>
                    <a:pt x="72" y="17"/>
                  </a:lnTo>
                  <a:lnTo>
                    <a:pt x="85" y="11"/>
                  </a:lnTo>
                  <a:lnTo>
                    <a:pt x="98" y="4"/>
                  </a:lnTo>
                  <a:lnTo>
                    <a:pt x="106" y="2"/>
                  </a:lnTo>
                  <a:lnTo>
                    <a:pt x="106" y="0"/>
                  </a:lnTo>
                  <a:lnTo>
                    <a:pt x="69" y="11"/>
                  </a:lnTo>
                  <a:lnTo>
                    <a:pt x="37" y="17"/>
                  </a:lnTo>
                  <a:lnTo>
                    <a:pt x="16" y="19"/>
                  </a:lnTo>
                  <a:lnTo>
                    <a:pt x="3" y="19"/>
                  </a:lnTo>
                  <a:lnTo>
                    <a:pt x="0" y="37"/>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30" name="Freeform 281"/>
            <p:cNvSpPr>
              <a:spLocks/>
            </p:cNvSpPr>
            <p:nvPr/>
          </p:nvSpPr>
          <p:spPr bwMode="auto">
            <a:xfrm>
              <a:off x="3162" y="2434"/>
              <a:ext cx="26" cy="21"/>
            </a:xfrm>
            <a:custGeom>
              <a:avLst/>
              <a:gdLst>
                <a:gd name="T0" fmla="*/ 26 w 26"/>
                <a:gd name="T1" fmla="*/ 10 h 21"/>
                <a:gd name="T2" fmla="*/ 21 w 26"/>
                <a:gd name="T3" fmla="*/ 19 h 21"/>
                <a:gd name="T4" fmla="*/ 13 w 26"/>
                <a:gd name="T5" fmla="*/ 21 h 21"/>
                <a:gd name="T6" fmla="*/ 3 w 26"/>
                <a:gd name="T7" fmla="*/ 19 h 21"/>
                <a:gd name="T8" fmla="*/ 0 w 26"/>
                <a:gd name="T9" fmla="*/ 10 h 21"/>
                <a:gd name="T10" fmla="*/ 3 w 26"/>
                <a:gd name="T11" fmla="*/ 4 h 21"/>
                <a:gd name="T12" fmla="*/ 13 w 26"/>
                <a:gd name="T13" fmla="*/ 0 h 21"/>
                <a:gd name="T14" fmla="*/ 21 w 26"/>
                <a:gd name="T15" fmla="*/ 4 h 21"/>
                <a:gd name="T16" fmla="*/ 26 w 26"/>
                <a:gd name="T17" fmla="*/ 10 h 21"/>
                <a:gd name="T18" fmla="*/ 26 w 26"/>
                <a:gd name="T19" fmla="*/ 10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21">
                  <a:moveTo>
                    <a:pt x="26" y="10"/>
                  </a:moveTo>
                  <a:lnTo>
                    <a:pt x="21" y="19"/>
                  </a:lnTo>
                  <a:lnTo>
                    <a:pt x="13" y="21"/>
                  </a:lnTo>
                  <a:lnTo>
                    <a:pt x="3" y="19"/>
                  </a:lnTo>
                  <a:lnTo>
                    <a:pt x="0" y="10"/>
                  </a:lnTo>
                  <a:lnTo>
                    <a:pt x="3" y="4"/>
                  </a:lnTo>
                  <a:lnTo>
                    <a:pt x="13" y="0"/>
                  </a:lnTo>
                  <a:lnTo>
                    <a:pt x="21" y="4"/>
                  </a:lnTo>
                  <a:lnTo>
                    <a:pt x="26" y="10"/>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31" name="Freeform 282"/>
            <p:cNvSpPr>
              <a:spLocks/>
            </p:cNvSpPr>
            <p:nvPr/>
          </p:nvSpPr>
          <p:spPr bwMode="auto">
            <a:xfrm>
              <a:off x="3165" y="2442"/>
              <a:ext cx="13" cy="11"/>
            </a:xfrm>
            <a:custGeom>
              <a:avLst/>
              <a:gdLst>
                <a:gd name="T0" fmla="*/ 13 w 13"/>
                <a:gd name="T1" fmla="*/ 7 h 11"/>
                <a:gd name="T2" fmla="*/ 13 w 13"/>
                <a:gd name="T3" fmla="*/ 9 h 11"/>
                <a:gd name="T4" fmla="*/ 8 w 13"/>
                <a:gd name="T5" fmla="*/ 11 h 11"/>
                <a:gd name="T6" fmla="*/ 2 w 13"/>
                <a:gd name="T7" fmla="*/ 9 h 11"/>
                <a:gd name="T8" fmla="*/ 0 w 13"/>
                <a:gd name="T9" fmla="*/ 7 h 11"/>
                <a:gd name="T10" fmla="*/ 2 w 13"/>
                <a:gd name="T11" fmla="*/ 2 h 11"/>
                <a:gd name="T12" fmla="*/ 8 w 13"/>
                <a:gd name="T13" fmla="*/ 0 h 11"/>
                <a:gd name="T14" fmla="*/ 13 w 13"/>
                <a:gd name="T15" fmla="*/ 2 h 11"/>
                <a:gd name="T16" fmla="*/ 13 w 13"/>
                <a:gd name="T17" fmla="*/ 7 h 11"/>
                <a:gd name="T18" fmla="*/ 13 w 13"/>
                <a:gd name="T19" fmla="*/ 7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 h="11">
                  <a:moveTo>
                    <a:pt x="13" y="7"/>
                  </a:moveTo>
                  <a:lnTo>
                    <a:pt x="13" y="9"/>
                  </a:lnTo>
                  <a:lnTo>
                    <a:pt x="8" y="11"/>
                  </a:lnTo>
                  <a:lnTo>
                    <a:pt x="2" y="9"/>
                  </a:lnTo>
                  <a:lnTo>
                    <a:pt x="0" y="7"/>
                  </a:lnTo>
                  <a:lnTo>
                    <a:pt x="2" y="2"/>
                  </a:lnTo>
                  <a:lnTo>
                    <a:pt x="8" y="0"/>
                  </a:lnTo>
                  <a:lnTo>
                    <a:pt x="13" y="2"/>
                  </a:lnTo>
                  <a:lnTo>
                    <a:pt x="13" y="7"/>
                  </a:lnTo>
                  <a:close/>
                </a:path>
              </a:pathLst>
            </a:custGeom>
            <a:solidFill>
              <a:srgbClr val="0000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32" name="Freeform 283"/>
            <p:cNvSpPr>
              <a:spLocks/>
            </p:cNvSpPr>
            <p:nvPr/>
          </p:nvSpPr>
          <p:spPr bwMode="auto">
            <a:xfrm>
              <a:off x="3228" y="2444"/>
              <a:ext cx="29" cy="22"/>
            </a:xfrm>
            <a:custGeom>
              <a:avLst/>
              <a:gdLst>
                <a:gd name="T0" fmla="*/ 29 w 29"/>
                <a:gd name="T1" fmla="*/ 11 h 22"/>
                <a:gd name="T2" fmla="*/ 24 w 29"/>
                <a:gd name="T3" fmla="*/ 20 h 22"/>
                <a:gd name="T4" fmla="*/ 13 w 29"/>
                <a:gd name="T5" fmla="*/ 22 h 22"/>
                <a:gd name="T6" fmla="*/ 2 w 29"/>
                <a:gd name="T7" fmla="*/ 20 h 22"/>
                <a:gd name="T8" fmla="*/ 0 w 29"/>
                <a:gd name="T9" fmla="*/ 11 h 22"/>
                <a:gd name="T10" fmla="*/ 2 w 29"/>
                <a:gd name="T11" fmla="*/ 5 h 22"/>
                <a:gd name="T12" fmla="*/ 13 w 29"/>
                <a:gd name="T13" fmla="*/ 0 h 22"/>
                <a:gd name="T14" fmla="*/ 24 w 29"/>
                <a:gd name="T15" fmla="*/ 5 h 22"/>
                <a:gd name="T16" fmla="*/ 29 w 29"/>
                <a:gd name="T17" fmla="*/ 11 h 22"/>
                <a:gd name="T18" fmla="*/ 29 w 29"/>
                <a:gd name="T19" fmla="*/ 11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22">
                  <a:moveTo>
                    <a:pt x="29" y="11"/>
                  </a:moveTo>
                  <a:lnTo>
                    <a:pt x="24" y="20"/>
                  </a:lnTo>
                  <a:lnTo>
                    <a:pt x="13" y="22"/>
                  </a:lnTo>
                  <a:lnTo>
                    <a:pt x="2" y="20"/>
                  </a:lnTo>
                  <a:lnTo>
                    <a:pt x="0" y="11"/>
                  </a:lnTo>
                  <a:lnTo>
                    <a:pt x="2" y="5"/>
                  </a:lnTo>
                  <a:lnTo>
                    <a:pt x="13" y="0"/>
                  </a:lnTo>
                  <a:lnTo>
                    <a:pt x="24" y="5"/>
                  </a:lnTo>
                  <a:lnTo>
                    <a:pt x="29" y="11"/>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33" name="Freeform 284"/>
            <p:cNvSpPr>
              <a:spLocks/>
            </p:cNvSpPr>
            <p:nvPr/>
          </p:nvSpPr>
          <p:spPr bwMode="auto">
            <a:xfrm>
              <a:off x="3230" y="2453"/>
              <a:ext cx="16" cy="9"/>
            </a:xfrm>
            <a:custGeom>
              <a:avLst/>
              <a:gdLst>
                <a:gd name="T0" fmla="*/ 16 w 16"/>
                <a:gd name="T1" fmla="*/ 5 h 9"/>
                <a:gd name="T2" fmla="*/ 14 w 16"/>
                <a:gd name="T3" fmla="*/ 7 h 9"/>
                <a:gd name="T4" fmla="*/ 8 w 16"/>
                <a:gd name="T5" fmla="*/ 9 h 9"/>
                <a:gd name="T6" fmla="*/ 3 w 16"/>
                <a:gd name="T7" fmla="*/ 7 h 9"/>
                <a:gd name="T8" fmla="*/ 0 w 16"/>
                <a:gd name="T9" fmla="*/ 5 h 9"/>
                <a:gd name="T10" fmla="*/ 3 w 16"/>
                <a:gd name="T11" fmla="*/ 0 h 9"/>
                <a:gd name="T12" fmla="*/ 8 w 16"/>
                <a:gd name="T13" fmla="*/ 0 h 9"/>
                <a:gd name="T14" fmla="*/ 14 w 16"/>
                <a:gd name="T15" fmla="*/ 0 h 9"/>
                <a:gd name="T16" fmla="*/ 16 w 16"/>
                <a:gd name="T17" fmla="*/ 5 h 9"/>
                <a:gd name="T18" fmla="*/ 16 w 16"/>
                <a:gd name="T19" fmla="*/ 5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9">
                  <a:moveTo>
                    <a:pt x="16" y="5"/>
                  </a:moveTo>
                  <a:lnTo>
                    <a:pt x="14" y="7"/>
                  </a:lnTo>
                  <a:lnTo>
                    <a:pt x="8" y="9"/>
                  </a:lnTo>
                  <a:lnTo>
                    <a:pt x="3" y="7"/>
                  </a:lnTo>
                  <a:lnTo>
                    <a:pt x="0" y="5"/>
                  </a:lnTo>
                  <a:lnTo>
                    <a:pt x="3" y="0"/>
                  </a:lnTo>
                  <a:lnTo>
                    <a:pt x="8" y="0"/>
                  </a:lnTo>
                  <a:lnTo>
                    <a:pt x="14" y="0"/>
                  </a:lnTo>
                  <a:lnTo>
                    <a:pt x="16" y="5"/>
                  </a:lnTo>
                  <a:close/>
                </a:path>
              </a:pathLst>
            </a:custGeom>
            <a:solidFill>
              <a:srgbClr val="0000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34" name="Freeform 285"/>
            <p:cNvSpPr>
              <a:spLocks/>
            </p:cNvSpPr>
            <p:nvPr/>
          </p:nvSpPr>
          <p:spPr bwMode="auto">
            <a:xfrm>
              <a:off x="3230" y="2504"/>
              <a:ext cx="90" cy="87"/>
            </a:xfrm>
            <a:custGeom>
              <a:avLst/>
              <a:gdLst>
                <a:gd name="T0" fmla="*/ 72 w 90"/>
                <a:gd name="T1" fmla="*/ 2 h 87"/>
                <a:gd name="T2" fmla="*/ 72 w 90"/>
                <a:gd name="T3" fmla="*/ 6 h 87"/>
                <a:gd name="T4" fmla="*/ 66 w 90"/>
                <a:gd name="T5" fmla="*/ 13 h 87"/>
                <a:gd name="T6" fmla="*/ 58 w 90"/>
                <a:gd name="T7" fmla="*/ 26 h 87"/>
                <a:gd name="T8" fmla="*/ 51 w 90"/>
                <a:gd name="T9" fmla="*/ 39 h 87"/>
                <a:gd name="T10" fmla="*/ 27 w 90"/>
                <a:gd name="T11" fmla="*/ 68 h 87"/>
                <a:gd name="T12" fmla="*/ 14 w 90"/>
                <a:gd name="T13" fmla="*/ 79 h 87"/>
                <a:gd name="T14" fmla="*/ 0 w 90"/>
                <a:gd name="T15" fmla="*/ 87 h 87"/>
                <a:gd name="T16" fmla="*/ 6 w 90"/>
                <a:gd name="T17" fmla="*/ 85 h 87"/>
                <a:gd name="T18" fmla="*/ 11 w 90"/>
                <a:gd name="T19" fmla="*/ 81 h 87"/>
                <a:gd name="T20" fmla="*/ 24 w 90"/>
                <a:gd name="T21" fmla="*/ 74 h 87"/>
                <a:gd name="T22" fmla="*/ 37 w 90"/>
                <a:gd name="T23" fmla="*/ 65 h 87"/>
                <a:gd name="T24" fmla="*/ 51 w 90"/>
                <a:gd name="T25" fmla="*/ 52 h 87"/>
                <a:gd name="T26" fmla="*/ 66 w 90"/>
                <a:gd name="T27" fmla="*/ 39 h 87"/>
                <a:gd name="T28" fmla="*/ 80 w 90"/>
                <a:gd name="T29" fmla="*/ 22 h 87"/>
                <a:gd name="T30" fmla="*/ 90 w 90"/>
                <a:gd name="T31" fmla="*/ 0 h 87"/>
                <a:gd name="T32" fmla="*/ 72 w 90"/>
                <a:gd name="T33" fmla="*/ 2 h 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0" h="87">
                  <a:moveTo>
                    <a:pt x="72" y="2"/>
                  </a:moveTo>
                  <a:lnTo>
                    <a:pt x="72" y="6"/>
                  </a:lnTo>
                  <a:lnTo>
                    <a:pt x="66" y="13"/>
                  </a:lnTo>
                  <a:lnTo>
                    <a:pt x="58" y="26"/>
                  </a:lnTo>
                  <a:lnTo>
                    <a:pt x="51" y="39"/>
                  </a:lnTo>
                  <a:lnTo>
                    <a:pt x="27" y="68"/>
                  </a:lnTo>
                  <a:lnTo>
                    <a:pt x="14" y="79"/>
                  </a:lnTo>
                  <a:lnTo>
                    <a:pt x="0" y="87"/>
                  </a:lnTo>
                  <a:lnTo>
                    <a:pt x="6" y="85"/>
                  </a:lnTo>
                  <a:lnTo>
                    <a:pt x="11" y="81"/>
                  </a:lnTo>
                  <a:lnTo>
                    <a:pt x="24" y="74"/>
                  </a:lnTo>
                  <a:lnTo>
                    <a:pt x="37" y="65"/>
                  </a:lnTo>
                  <a:lnTo>
                    <a:pt x="51" y="52"/>
                  </a:lnTo>
                  <a:lnTo>
                    <a:pt x="66" y="39"/>
                  </a:lnTo>
                  <a:lnTo>
                    <a:pt x="80" y="22"/>
                  </a:lnTo>
                  <a:lnTo>
                    <a:pt x="90" y="0"/>
                  </a:lnTo>
                  <a:lnTo>
                    <a:pt x="72" y="2"/>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35" name="Freeform 286"/>
            <p:cNvSpPr>
              <a:spLocks/>
            </p:cNvSpPr>
            <p:nvPr/>
          </p:nvSpPr>
          <p:spPr bwMode="auto">
            <a:xfrm>
              <a:off x="3294" y="2499"/>
              <a:ext cx="23" cy="18"/>
            </a:xfrm>
            <a:custGeom>
              <a:avLst/>
              <a:gdLst>
                <a:gd name="T0" fmla="*/ 23 w 23"/>
                <a:gd name="T1" fmla="*/ 11 h 18"/>
                <a:gd name="T2" fmla="*/ 21 w 23"/>
                <a:gd name="T3" fmla="*/ 18 h 18"/>
                <a:gd name="T4" fmla="*/ 10 w 23"/>
                <a:gd name="T5" fmla="*/ 18 h 18"/>
                <a:gd name="T6" fmla="*/ 2 w 23"/>
                <a:gd name="T7" fmla="*/ 16 h 18"/>
                <a:gd name="T8" fmla="*/ 0 w 23"/>
                <a:gd name="T9" fmla="*/ 9 h 18"/>
                <a:gd name="T10" fmla="*/ 2 w 23"/>
                <a:gd name="T11" fmla="*/ 2 h 18"/>
                <a:gd name="T12" fmla="*/ 10 w 23"/>
                <a:gd name="T13" fmla="*/ 0 h 18"/>
                <a:gd name="T14" fmla="*/ 21 w 23"/>
                <a:gd name="T15" fmla="*/ 5 h 18"/>
                <a:gd name="T16" fmla="*/ 23 w 23"/>
                <a:gd name="T17" fmla="*/ 11 h 18"/>
                <a:gd name="T18" fmla="*/ 23 w 23"/>
                <a:gd name="T19" fmla="*/ 11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18">
                  <a:moveTo>
                    <a:pt x="23" y="11"/>
                  </a:moveTo>
                  <a:lnTo>
                    <a:pt x="21" y="18"/>
                  </a:lnTo>
                  <a:lnTo>
                    <a:pt x="10" y="18"/>
                  </a:lnTo>
                  <a:lnTo>
                    <a:pt x="2" y="16"/>
                  </a:lnTo>
                  <a:lnTo>
                    <a:pt x="0" y="9"/>
                  </a:lnTo>
                  <a:lnTo>
                    <a:pt x="2" y="2"/>
                  </a:lnTo>
                  <a:lnTo>
                    <a:pt x="10" y="0"/>
                  </a:lnTo>
                  <a:lnTo>
                    <a:pt x="21" y="5"/>
                  </a:lnTo>
                  <a:lnTo>
                    <a:pt x="23" y="11"/>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36" name="Freeform 287"/>
            <p:cNvSpPr>
              <a:spLocks/>
            </p:cNvSpPr>
            <p:nvPr/>
          </p:nvSpPr>
          <p:spPr bwMode="auto">
            <a:xfrm>
              <a:off x="3101" y="2596"/>
              <a:ext cx="50" cy="37"/>
            </a:xfrm>
            <a:custGeom>
              <a:avLst/>
              <a:gdLst>
                <a:gd name="T0" fmla="*/ 50 w 50"/>
                <a:gd name="T1" fmla="*/ 0 h 37"/>
                <a:gd name="T2" fmla="*/ 45 w 50"/>
                <a:gd name="T3" fmla="*/ 4 h 37"/>
                <a:gd name="T4" fmla="*/ 37 w 50"/>
                <a:gd name="T5" fmla="*/ 9 h 37"/>
                <a:gd name="T6" fmla="*/ 24 w 50"/>
                <a:gd name="T7" fmla="*/ 15 h 37"/>
                <a:gd name="T8" fmla="*/ 14 w 50"/>
                <a:gd name="T9" fmla="*/ 17 h 37"/>
                <a:gd name="T10" fmla="*/ 6 w 50"/>
                <a:gd name="T11" fmla="*/ 19 h 37"/>
                <a:gd name="T12" fmla="*/ 0 w 50"/>
                <a:gd name="T13" fmla="*/ 28 h 37"/>
                <a:gd name="T14" fmla="*/ 3 w 50"/>
                <a:gd name="T15" fmla="*/ 35 h 37"/>
                <a:gd name="T16" fmla="*/ 8 w 50"/>
                <a:gd name="T17" fmla="*/ 37 h 37"/>
                <a:gd name="T18" fmla="*/ 16 w 50"/>
                <a:gd name="T19" fmla="*/ 35 h 37"/>
                <a:gd name="T20" fmla="*/ 35 w 50"/>
                <a:gd name="T21" fmla="*/ 30 h 37"/>
                <a:gd name="T22" fmla="*/ 43 w 50"/>
                <a:gd name="T23" fmla="*/ 24 h 37"/>
                <a:gd name="T24" fmla="*/ 45 w 50"/>
                <a:gd name="T25" fmla="*/ 17 h 37"/>
                <a:gd name="T26" fmla="*/ 45 w 50"/>
                <a:gd name="T27" fmla="*/ 15 h 37"/>
                <a:gd name="T28" fmla="*/ 50 w 50"/>
                <a:gd name="T29" fmla="*/ 0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0" h="37">
                  <a:moveTo>
                    <a:pt x="50" y="0"/>
                  </a:moveTo>
                  <a:lnTo>
                    <a:pt x="45" y="4"/>
                  </a:lnTo>
                  <a:lnTo>
                    <a:pt x="37" y="9"/>
                  </a:lnTo>
                  <a:lnTo>
                    <a:pt x="24" y="15"/>
                  </a:lnTo>
                  <a:lnTo>
                    <a:pt x="14" y="17"/>
                  </a:lnTo>
                  <a:lnTo>
                    <a:pt x="6" y="19"/>
                  </a:lnTo>
                  <a:lnTo>
                    <a:pt x="0" y="28"/>
                  </a:lnTo>
                  <a:lnTo>
                    <a:pt x="3" y="35"/>
                  </a:lnTo>
                  <a:lnTo>
                    <a:pt x="8" y="37"/>
                  </a:lnTo>
                  <a:lnTo>
                    <a:pt x="16" y="35"/>
                  </a:lnTo>
                  <a:lnTo>
                    <a:pt x="35" y="30"/>
                  </a:lnTo>
                  <a:lnTo>
                    <a:pt x="43" y="24"/>
                  </a:lnTo>
                  <a:lnTo>
                    <a:pt x="45" y="17"/>
                  </a:lnTo>
                  <a:lnTo>
                    <a:pt x="45" y="15"/>
                  </a:lnTo>
                  <a:lnTo>
                    <a:pt x="50" y="0"/>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37" name="Freeform 288"/>
            <p:cNvSpPr>
              <a:spLocks/>
            </p:cNvSpPr>
            <p:nvPr/>
          </p:nvSpPr>
          <p:spPr bwMode="auto">
            <a:xfrm>
              <a:off x="3104" y="2600"/>
              <a:ext cx="50" cy="55"/>
            </a:xfrm>
            <a:custGeom>
              <a:avLst/>
              <a:gdLst>
                <a:gd name="T0" fmla="*/ 50 w 50"/>
                <a:gd name="T1" fmla="*/ 0 h 55"/>
                <a:gd name="T2" fmla="*/ 50 w 50"/>
                <a:gd name="T3" fmla="*/ 2 h 55"/>
                <a:gd name="T4" fmla="*/ 47 w 50"/>
                <a:gd name="T5" fmla="*/ 13 h 55"/>
                <a:gd name="T6" fmla="*/ 42 w 50"/>
                <a:gd name="T7" fmla="*/ 24 h 55"/>
                <a:gd name="T8" fmla="*/ 34 w 50"/>
                <a:gd name="T9" fmla="*/ 35 h 55"/>
                <a:gd name="T10" fmla="*/ 26 w 50"/>
                <a:gd name="T11" fmla="*/ 44 h 55"/>
                <a:gd name="T12" fmla="*/ 18 w 50"/>
                <a:gd name="T13" fmla="*/ 53 h 55"/>
                <a:gd name="T14" fmla="*/ 11 w 50"/>
                <a:gd name="T15" fmla="*/ 55 h 55"/>
                <a:gd name="T16" fmla="*/ 3 w 50"/>
                <a:gd name="T17" fmla="*/ 53 h 55"/>
                <a:gd name="T18" fmla="*/ 0 w 50"/>
                <a:gd name="T19" fmla="*/ 48 h 55"/>
                <a:gd name="T20" fmla="*/ 3 w 50"/>
                <a:gd name="T21" fmla="*/ 42 h 55"/>
                <a:gd name="T22" fmla="*/ 13 w 50"/>
                <a:gd name="T23" fmla="*/ 33 h 55"/>
                <a:gd name="T24" fmla="*/ 21 w 50"/>
                <a:gd name="T25" fmla="*/ 24 h 55"/>
                <a:gd name="T26" fmla="*/ 42 w 50"/>
                <a:gd name="T27" fmla="*/ 7 h 55"/>
                <a:gd name="T28" fmla="*/ 47 w 50"/>
                <a:gd name="T29" fmla="*/ 0 h 55"/>
                <a:gd name="T30" fmla="*/ 50 w 50"/>
                <a:gd name="T31" fmla="*/ 0 h 55"/>
                <a:gd name="T32" fmla="*/ 50 w 50"/>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 h="55">
                  <a:moveTo>
                    <a:pt x="50" y="0"/>
                  </a:moveTo>
                  <a:lnTo>
                    <a:pt x="50" y="2"/>
                  </a:lnTo>
                  <a:lnTo>
                    <a:pt x="47" y="13"/>
                  </a:lnTo>
                  <a:lnTo>
                    <a:pt x="42" y="24"/>
                  </a:lnTo>
                  <a:lnTo>
                    <a:pt x="34" y="35"/>
                  </a:lnTo>
                  <a:lnTo>
                    <a:pt x="26" y="44"/>
                  </a:lnTo>
                  <a:lnTo>
                    <a:pt x="18" y="53"/>
                  </a:lnTo>
                  <a:lnTo>
                    <a:pt x="11" y="55"/>
                  </a:lnTo>
                  <a:lnTo>
                    <a:pt x="3" y="53"/>
                  </a:lnTo>
                  <a:lnTo>
                    <a:pt x="0" y="48"/>
                  </a:lnTo>
                  <a:lnTo>
                    <a:pt x="3" y="42"/>
                  </a:lnTo>
                  <a:lnTo>
                    <a:pt x="13" y="33"/>
                  </a:lnTo>
                  <a:lnTo>
                    <a:pt x="21" y="24"/>
                  </a:lnTo>
                  <a:lnTo>
                    <a:pt x="42" y="7"/>
                  </a:lnTo>
                  <a:lnTo>
                    <a:pt x="47" y="0"/>
                  </a:lnTo>
                  <a:lnTo>
                    <a:pt x="50" y="0"/>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38" name="Line 289"/>
            <p:cNvSpPr>
              <a:spLocks noChangeShapeType="1"/>
            </p:cNvSpPr>
            <p:nvPr/>
          </p:nvSpPr>
          <p:spPr bwMode="auto">
            <a:xfrm>
              <a:off x="3383" y="2473"/>
              <a:ext cx="29"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39" name="Line 290"/>
            <p:cNvSpPr>
              <a:spLocks noChangeShapeType="1"/>
            </p:cNvSpPr>
            <p:nvPr/>
          </p:nvSpPr>
          <p:spPr bwMode="auto">
            <a:xfrm>
              <a:off x="2983" y="2662"/>
              <a:ext cx="66"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40" name="Freeform 291"/>
            <p:cNvSpPr>
              <a:spLocks/>
            </p:cNvSpPr>
            <p:nvPr/>
          </p:nvSpPr>
          <p:spPr bwMode="auto">
            <a:xfrm>
              <a:off x="3315" y="2475"/>
              <a:ext cx="13" cy="11"/>
            </a:xfrm>
            <a:custGeom>
              <a:avLst/>
              <a:gdLst>
                <a:gd name="T0" fmla="*/ 0 w 13"/>
                <a:gd name="T1" fmla="*/ 11 h 11"/>
                <a:gd name="T2" fmla="*/ 0 w 13"/>
                <a:gd name="T3" fmla="*/ 11 h 11"/>
                <a:gd name="T4" fmla="*/ 2 w 13"/>
                <a:gd name="T5" fmla="*/ 7 h 11"/>
                <a:gd name="T6" fmla="*/ 8 w 13"/>
                <a:gd name="T7" fmla="*/ 2 h 11"/>
                <a:gd name="T8" fmla="*/ 13 w 13"/>
                <a:gd name="T9" fmla="*/ 0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1">
                  <a:moveTo>
                    <a:pt x="0" y="11"/>
                  </a:moveTo>
                  <a:lnTo>
                    <a:pt x="0" y="11"/>
                  </a:lnTo>
                  <a:lnTo>
                    <a:pt x="2" y="7"/>
                  </a:lnTo>
                  <a:lnTo>
                    <a:pt x="8" y="2"/>
                  </a:lnTo>
                  <a:lnTo>
                    <a:pt x="13"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41" name="Freeform 292"/>
            <p:cNvSpPr>
              <a:spLocks/>
            </p:cNvSpPr>
            <p:nvPr/>
          </p:nvSpPr>
          <p:spPr bwMode="auto">
            <a:xfrm>
              <a:off x="3136" y="2434"/>
              <a:ext cx="13" cy="32"/>
            </a:xfrm>
            <a:custGeom>
              <a:avLst/>
              <a:gdLst>
                <a:gd name="T0" fmla="*/ 13 w 13"/>
                <a:gd name="T1" fmla="*/ 0 h 32"/>
                <a:gd name="T2" fmla="*/ 10 w 13"/>
                <a:gd name="T3" fmla="*/ 0 h 32"/>
                <a:gd name="T4" fmla="*/ 2 w 13"/>
                <a:gd name="T5" fmla="*/ 4 h 32"/>
                <a:gd name="T6" fmla="*/ 0 w 13"/>
                <a:gd name="T7" fmla="*/ 15 h 32"/>
                <a:gd name="T8" fmla="*/ 0 w 13"/>
                <a:gd name="T9" fmla="*/ 21 h 32"/>
                <a:gd name="T10" fmla="*/ 5 w 13"/>
                <a:gd name="T11" fmla="*/ 32 h 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32">
                  <a:moveTo>
                    <a:pt x="13" y="0"/>
                  </a:moveTo>
                  <a:lnTo>
                    <a:pt x="10" y="0"/>
                  </a:lnTo>
                  <a:lnTo>
                    <a:pt x="2" y="4"/>
                  </a:lnTo>
                  <a:lnTo>
                    <a:pt x="0" y="15"/>
                  </a:lnTo>
                  <a:lnTo>
                    <a:pt x="0" y="21"/>
                  </a:lnTo>
                  <a:lnTo>
                    <a:pt x="5" y="32"/>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42" name="Line 293"/>
            <p:cNvSpPr>
              <a:spLocks noChangeShapeType="1"/>
            </p:cNvSpPr>
            <p:nvPr/>
          </p:nvSpPr>
          <p:spPr bwMode="auto">
            <a:xfrm>
              <a:off x="3051" y="2648"/>
              <a:ext cx="3" cy="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43" name="Freeform 294"/>
            <p:cNvSpPr>
              <a:spLocks/>
            </p:cNvSpPr>
            <p:nvPr/>
          </p:nvSpPr>
          <p:spPr bwMode="auto">
            <a:xfrm>
              <a:off x="3196" y="2602"/>
              <a:ext cx="19" cy="13"/>
            </a:xfrm>
            <a:custGeom>
              <a:avLst/>
              <a:gdLst>
                <a:gd name="T0" fmla="*/ 19 w 19"/>
                <a:gd name="T1" fmla="*/ 7 h 13"/>
                <a:gd name="T2" fmla="*/ 16 w 19"/>
                <a:gd name="T3" fmla="*/ 11 h 13"/>
                <a:gd name="T4" fmla="*/ 11 w 19"/>
                <a:gd name="T5" fmla="*/ 13 h 13"/>
                <a:gd name="T6" fmla="*/ 6 w 19"/>
                <a:gd name="T7" fmla="*/ 11 h 13"/>
                <a:gd name="T8" fmla="*/ 0 w 19"/>
                <a:gd name="T9" fmla="*/ 7 h 13"/>
                <a:gd name="T10" fmla="*/ 6 w 19"/>
                <a:gd name="T11" fmla="*/ 0 h 13"/>
                <a:gd name="T12" fmla="*/ 11 w 19"/>
                <a:gd name="T13" fmla="*/ 0 h 13"/>
                <a:gd name="T14" fmla="*/ 16 w 19"/>
                <a:gd name="T15" fmla="*/ 0 h 13"/>
                <a:gd name="T16" fmla="*/ 19 w 19"/>
                <a:gd name="T17" fmla="*/ 7 h 13"/>
                <a:gd name="T18" fmla="*/ 19 w 19"/>
                <a:gd name="T19" fmla="*/ 7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13">
                  <a:moveTo>
                    <a:pt x="19" y="7"/>
                  </a:moveTo>
                  <a:lnTo>
                    <a:pt x="16" y="11"/>
                  </a:lnTo>
                  <a:lnTo>
                    <a:pt x="11" y="13"/>
                  </a:lnTo>
                  <a:lnTo>
                    <a:pt x="6" y="11"/>
                  </a:lnTo>
                  <a:lnTo>
                    <a:pt x="0" y="7"/>
                  </a:lnTo>
                  <a:lnTo>
                    <a:pt x="6" y="0"/>
                  </a:lnTo>
                  <a:lnTo>
                    <a:pt x="11" y="0"/>
                  </a:lnTo>
                  <a:lnTo>
                    <a:pt x="16" y="0"/>
                  </a:lnTo>
                  <a:lnTo>
                    <a:pt x="19" y="7"/>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44" name="Freeform 295"/>
            <p:cNvSpPr>
              <a:spLocks/>
            </p:cNvSpPr>
            <p:nvPr/>
          </p:nvSpPr>
          <p:spPr bwMode="auto">
            <a:xfrm>
              <a:off x="3149" y="2622"/>
              <a:ext cx="34" cy="13"/>
            </a:xfrm>
            <a:custGeom>
              <a:avLst/>
              <a:gdLst>
                <a:gd name="T0" fmla="*/ 0 w 34"/>
                <a:gd name="T1" fmla="*/ 0 h 13"/>
                <a:gd name="T2" fmla="*/ 5 w 34"/>
                <a:gd name="T3" fmla="*/ 13 h 13"/>
                <a:gd name="T4" fmla="*/ 34 w 34"/>
                <a:gd name="T5" fmla="*/ 7 h 13"/>
                <a:gd name="T6" fmla="*/ 0 60000 65536"/>
                <a:gd name="T7" fmla="*/ 0 60000 65536"/>
                <a:gd name="T8" fmla="*/ 0 60000 65536"/>
              </a:gdLst>
              <a:ahLst/>
              <a:cxnLst>
                <a:cxn ang="T6">
                  <a:pos x="T0" y="T1"/>
                </a:cxn>
                <a:cxn ang="T7">
                  <a:pos x="T2" y="T3"/>
                </a:cxn>
                <a:cxn ang="T8">
                  <a:pos x="T4" y="T5"/>
                </a:cxn>
              </a:cxnLst>
              <a:rect l="0" t="0" r="r" b="b"/>
              <a:pathLst>
                <a:path w="34" h="13">
                  <a:moveTo>
                    <a:pt x="0" y="0"/>
                  </a:moveTo>
                  <a:lnTo>
                    <a:pt x="5" y="13"/>
                  </a:lnTo>
                  <a:lnTo>
                    <a:pt x="34" y="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45" name="Freeform 296"/>
            <p:cNvSpPr>
              <a:spLocks/>
            </p:cNvSpPr>
            <p:nvPr/>
          </p:nvSpPr>
          <p:spPr bwMode="auto">
            <a:xfrm>
              <a:off x="3233" y="2578"/>
              <a:ext cx="21" cy="44"/>
            </a:xfrm>
            <a:custGeom>
              <a:avLst/>
              <a:gdLst>
                <a:gd name="T0" fmla="*/ 0 w 21"/>
                <a:gd name="T1" fmla="*/ 42 h 44"/>
                <a:gd name="T2" fmla="*/ 21 w 21"/>
                <a:gd name="T3" fmla="*/ 44 h 44"/>
                <a:gd name="T4" fmla="*/ 21 w 21"/>
                <a:gd name="T5" fmla="*/ 0 h 44"/>
                <a:gd name="T6" fmla="*/ 0 60000 65536"/>
                <a:gd name="T7" fmla="*/ 0 60000 65536"/>
                <a:gd name="T8" fmla="*/ 0 60000 65536"/>
              </a:gdLst>
              <a:ahLst/>
              <a:cxnLst>
                <a:cxn ang="T6">
                  <a:pos x="T0" y="T1"/>
                </a:cxn>
                <a:cxn ang="T7">
                  <a:pos x="T2" y="T3"/>
                </a:cxn>
                <a:cxn ang="T8">
                  <a:pos x="T4" y="T5"/>
                </a:cxn>
              </a:cxnLst>
              <a:rect l="0" t="0" r="r" b="b"/>
              <a:pathLst>
                <a:path w="21" h="44">
                  <a:moveTo>
                    <a:pt x="0" y="42"/>
                  </a:moveTo>
                  <a:lnTo>
                    <a:pt x="21" y="44"/>
                  </a:lnTo>
                  <a:lnTo>
                    <a:pt x="21"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46" name="Freeform 297"/>
            <p:cNvSpPr>
              <a:spLocks/>
            </p:cNvSpPr>
            <p:nvPr/>
          </p:nvSpPr>
          <p:spPr bwMode="auto">
            <a:xfrm>
              <a:off x="3302" y="2451"/>
              <a:ext cx="42" cy="42"/>
            </a:xfrm>
            <a:custGeom>
              <a:avLst/>
              <a:gdLst>
                <a:gd name="T0" fmla="*/ 42 w 42"/>
                <a:gd name="T1" fmla="*/ 2 h 42"/>
                <a:gd name="T2" fmla="*/ 39 w 42"/>
                <a:gd name="T3" fmla="*/ 2 h 42"/>
                <a:gd name="T4" fmla="*/ 37 w 42"/>
                <a:gd name="T5" fmla="*/ 2 h 42"/>
                <a:gd name="T6" fmla="*/ 23 w 42"/>
                <a:gd name="T7" fmla="*/ 9 h 42"/>
                <a:gd name="T8" fmla="*/ 10 w 42"/>
                <a:gd name="T9" fmla="*/ 20 h 42"/>
                <a:gd name="T10" fmla="*/ 8 w 42"/>
                <a:gd name="T11" fmla="*/ 31 h 42"/>
                <a:gd name="T12" fmla="*/ 8 w 42"/>
                <a:gd name="T13" fmla="*/ 42 h 42"/>
                <a:gd name="T14" fmla="*/ 2 w 42"/>
                <a:gd name="T15" fmla="*/ 35 h 42"/>
                <a:gd name="T16" fmla="*/ 0 w 42"/>
                <a:gd name="T17" fmla="*/ 33 h 42"/>
                <a:gd name="T18" fmla="*/ 0 w 42"/>
                <a:gd name="T19" fmla="*/ 31 h 42"/>
                <a:gd name="T20" fmla="*/ 5 w 42"/>
                <a:gd name="T21" fmla="*/ 20 h 42"/>
                <a:gd name="T22" fmla="*/ 8 w 42"/>
                <a:gd name="T23" fmla="*/ 13 h 42"/>
                <a:gd name="T24" fmla="*/ 13 w 42"/>
                <a:gd name="T25" fmla="*/ 4 h 42"/>
                <a:gd name="T26" fmla="*/ 13 w 42"/>
                <a:gd name="T27" fmla="*/ 2 h 42"/>
                <a:gd name="T28" fmla="*/ 13 w 42"/>
                <a:gd name="T29" fmla="*/ 0 h 42"/>
                <a:gd name="T30" fmla="*/ 42 w 42"/>
                <a:gd name="T31" fmla="*/ 2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42">
                  <a:moveTo>
                    <a:pt x="42" y="2"/>
                  </a:moveTo>
                  <a:lnTo>
                    <a:pt x="39" y="2"/>
                  </a:lnTo>
                  <a:lnTo>
                    <a:pt x="37" y="2"/>
                  </a:lnTo>
                  <a:lnTo>
                    <a:pt x="23" y="9"/>
                  </a:lnTo>
                  <a:lnTo>
                    <a:pt x="10" y="20"/>
                  </a:lnTo>
                  <a:lnTo>
                    <a:pt x="8" y="31"/>
                  </a:lnTo>
                  <a:lnTo>
                    <a:pt x="8" y="42"/>
                  </a:lnTo>
                  <a:lnTo>
                    <a:pt x="2" y="35"/>
                  </a:lnTo>
                  <a:lnTo>
                    <a:pt x="0" y="33"/>
                  </a:lnTo>
                  <a:lnTo>
                    <a:pt x="0" y="31"/>
                  </a:lnTo>
                  <a:lnTo>
                    <a:pt x="5" y="20"/>
                  </a:lnTo>
                  <a:lnTo>
                    <a:pt x="8" y="13"/>
                  </a:lnTo>
                  <a:lnTo>
                    <a:pt x="13" y="4"/>
                  </a:lnTo>
                  <a:lnTo>
                    <a:pt x="13" y="2"/>
                  </a:lnTo>
                  <a:lnTo>
                    <a:pt x="13" y="0"/>
                  </a:lnTo>
                  <a:lnTo>
                    <a:pt x="42" y="2"/>
                  </a:lnTo>
                  <a:close/>
                </a:path>
              </a:pathLst>
            </a:custGeom>
            <a:solidFill>
              <a:srgbClr val="0000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47" name="Freeform 298"/>
            <p:cNvSpPr>
              <a:spLocks/>
            </p:cNvSpPr>
            <p:nvPr/>
          </p:nvSpPr>
          <p:spPr bwMode="auto">
            <a:xfrm>
              <a:off x="3296" y="2449"/>
              <a:ext cx="24" cy="61"/>
            </a:xfrm>
            <a:custGeom>
              <a:avLst/>
              <a:gdLst>
                <a:gd name="T0" fmla="*/ 24 w 24"/>
                <a:gd name="T1" fmla="*/ 6 h 61"/>
                <a:gd name="T2" fmla="*/ 21 w 24"/>
                <a:gd name="T3" fmla="*/ 11 h 61"/>
                <a:gd name="T4" fmla="*/ 14 w 24"/>
                <a:gd name="T5" fmla="*/ 22 h 61"/>
                <a:gd name="T6" fmla="*/ 11 w 24"/>
                <a:gd name="T7" fmla="*/ 37 h 61"/>
                <a:gd name="T8" fmla="*/ 14 w 24"/>
                <a:gd name="T9" fmla="*/ 46 h 61"/>
                <a:gd name="T10" fmla="*/ 19 w 24"/>
                <a:gd name="T11" fmla="*/ 55 h 61"/>
                <a:gd name="T12" fmla="*/ 19 w 24"/>
                <a:gd name="T13" fmla="*/ 57 h 61"/>
                <a:gd name="T14" fmla="*/ 16 w 24"/>
                <a:gd name="T15" fmla="*/ 59 h 61"/>
                <a:gd name="T16" fmla="*/ 11 w 24"/>
                <a:gd name="T17" fmla="*/ 61 h 61"/>
                <a:gd name="T18" fmla="*/ 6 w 24"/>
                <a:gd name="T19" fmla="*/ 57 h 61"/>
                <a:gd name="T20" fmla="*/ 6 w 24"/>
                <a:gd name="T21" fmla="*/ 55 h 61"/>
                <a:gd name="T22" fmla="*/ 3 w 24"/>
                <a:gd name="T23" fmla="*/ 52 h 61"/>
                <a:gd name="T24" fmla="*/ 0 w 24"/>
                <a:gd name="T25" fmla="*/ 39 h 61"/>
                <a:gd name="T26" fmla="*/ 0 w 24"/>
                <a:gd name="T27" fmla="*/ 22 h 61"/>
                <a:gd name="T28" fmla="*/ 6 w 24"/>
                <a:gd name="T29" fmla="*/ 11 h 61"/>
                <a:gd name="T30" fmla="*/ 14 w 24"/>
                <a:gd name="T31" fmla="*/ 4 h 61"/>
                <a:gd name="T32" fmla="*/ 16 w 24"/>
                <a:gd name="T33" fmla="*/ 2 h 61"/>
                <a:gd name="T34" fmla="*/ 19 w 24"/>
                <a:gd name="T35" fmla="*/ 0 h 61"/>
                <a:gd name="T36" fmla="*/ 24 w 24"/>
                <a:gd name="T37" fmla="*/ 0 h 61"/>
                <a:gd name="T38" fmla="*/ 24 w 24"/>
                <a:gd name="T39" fmla="*/ 6 h 61"/>
                <a:gd name="T40" fmla="*/ 24 w 24"/>
                <a:gd name="T41" fmla="*/ 6 h 6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61">
                  <a:moveTo>
                    <a:pt x="24" y="6"/>
                  </a:moveTo>
                  <a:lnTo>
                    <a:pt x="21" y="11"/>
                  </a:lnTo>
                  <a:lnTo>
                    <a:pt x="14" y="22"/>
                  </a:lnTo>
                  <a:lnTo>
                    <a:pt x="11" y="37"/>
                  </a:lnTo>
                  <a:lnTo>
                    <a:pt x="14" y="46"/>
                  </a:lnTo>
                  <a:lnTo>
                    <a:pt x="19" y="55"/>
                  </a:lnTo>
                  <a:lnTo>
                    <a:pt x="19" y="57"/>
                  </a:lnTo>
                  <a:lnTo>
                    <a:pt x="16" y="59"/>
                  </a:lnTo>
                  <a:lnTo>
                    <a:pt x="11" y="61"/>
                  </a:lnTo>
                  <a:lnTo>
                    <a:pt x="6" y="57"/>
                  </a:lnTo>
                  <a:lnTo>
                    <a:pt x="6" y="55"/>
                  </a:lnTo>
                  <a:lnTo>
                    <a:pt x="3" y="52"/>
                  </a:lnTo>
                  <a:lnTo>
                    <a:pt x="0" y="39"/>
                  </a:lnTo>
                  <a:lnTo>
                    <a:pt x="0" y="22"/>
                  </a:lnTo>
                  <a:lnTo>
                    <a:pt x="6" y="11"/>
                  </a:lnTo>
                  <a:lnTo>
                    <a:pt x="14" y="4"/>
                  </a:lnTo>
                  <a:lnTo>
                    <a:pt x="16" y="2"/>
                  </a:lnTo>
                  <a:lnTo>
                    <a:pt x="19" y="0"/>
                  </a:lnTo>
                  <a:lnTo>
                    <a:pt x="24" y="0"/>
                  </a:lnTo>
                  <a:lnTo>
                    <a:pt x="24" y="6"/>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48" name="Freeform 299"/>
            <p:cNvSpPr>
              <a:spLocks/>
            </p:cNvSpPr>
            <p:nvPr/>
          </p:nvSpPr>
          <p:spPr bwMode="auto">
            <a:xfrm>
              <a:off x="3099" y="2328"/>
              <a:ext cx="258" cy="132"/>
            </a:xfrm>
            <a:custGeom>
              <a:avLst/>
              <a:gdLst>
                <a:gd name="T0" fmla="*/ 0 w 258"/>
                <a:gd name="T1" fmla="*/ 92 h 132"/>
                <a:gd name="T2" fmla="*/ 2 w 258"/>
                <a:gd name="T3" fmla="*/ 92 h 132"/>
                <a:gd name="T4" fmla="*/ 8 w 258"/>
                <a:gd name="T5" fmla="*/ 92 h 132"/>
                <a:gd name="T6" fmla="*/ 23 w 258"/>
                <a:gd name="T7" fmla="*/ 95 h 132"/>
                <a:gd name="T8" fmla="*/ 50 w 258"/>
                <a:gd name="T9" fmla="*/ 97 h 132"/>
                <a:gd name="T10" fmla="*/ 84 w 258"/>
                <a:gd name="T11" fmla="*/ 99 h 132"/>
                <a:gd name="T12" fmla="*/ 121 w 258"/>
                <a:gd name="T13" fmla="*/ 103 h 132"/>
                <a:gd name="T14" fmla="*/ 163 w 258"/>
                <a:gd name="T15" fmla="*/ 112 h 132"/>
                <a:gd name="T16" fmla="*/ 205 w 258"/>
                <a:gd name="T17" fmla="*/ 121 h 132"/>
                <a:gd name="T18" fmla="*/ 247 w 258"/>
                <a:gd name="T19" fmla="*/ 132 h 132"/>
                <a:gd name="T20" fmla="*/ 250 w 258"/>
                <a:gd name="T21" fmla="*/ 127 h 132"/>
                <a:gd name="T22" fmla="*/ 253 w 258"/>
                <a:gd name="T23" fmla="*/ 116 h 132"/>
                <a:gd name="T24" fmla="*/ 258 w 258"/>
                <a:gd name="T25" fmla="*/ 101 h 132"/>
                <a:gd name="T26" fmla="*/ 258 w 258"/>
                <a:gd name="T27" fmla="*/ 86 h 132"/>
                <a:gd name="T28" fmla="*/ 258 w 258"/>
                <a:gd name="T29" fmla="*/ 77 h 132"/>
                <a:gd name="T30" fmla="*/ 255 w 258"/>
                <a:gd name="T31" fmla="*/ 64 h 132"/>
                <a:gd name="T32" fmla="*/ 253 w 258"/>
                <a:gd name="T33" fmla="*/ 51 h 132"/>
                <a:gd name="T34" fmla="*/ 245 w 258"/>
                <a:gd name="T35" fmla="*/ 38 h 132"/>
                <a:gd name="T36" fmla="*/ 232 w 258"/>
                <a:gd name="T37" fmla="*/ 24 h 132"/>
                <a:gd name="T38" fmla="*/ 216 w 258"/>
                <a:gd name="T39" fmla="*/ 13 h 132"/>
                <a:gd name="T40" fmla="*/ 192 w 258"/>
                <a:gd name="T41" fmla="*/ 5 h 132"/>
                <a:gd name="T42" fmla="*/ 166 w 258"/>
                <a:gd name="T43" fmla="*/ 0 h 132"/>
                <a:gd name="T44" fmla="*/ 118 w 258"/>
                <a:gd name="T45" fmla="*/ 2 h 132"/>
                <a:gd name="T46" fmla="*/ 84 w 258"/>
                <a:gd name="T47" fmla="*/ 13 h 132"/>
                <a:gd name="T48" fmla="*/ 52 w 258"/>
                <a:gd name="T49" fmla="*/ 27 h 132"/>
                <a:gd name="T50" fmla="*/ 31 w 258"/>
                <a:gd name="T51" fmla="*/ 44 h 132"/>
                <a:gd name="T52" fmla="*/ 18 w 258"/>
                <a:gd name="T53" fmla="*/ 62 h 132"/>
                <a:gd name="T54" fmla="*/ 8 w 258"/>
                <a:gd name="T55" fmla="*/ 77 h 132"/>
                <a:gd name="T56" fmla="*/ 2 w 258"/>
                <a:gd name="T57" fmla="*/ 88 h 132"/>
                <a:gd name="T58" fmla="*/ 0 w 258"/>
                <a:gd name="T59" fmla="*/ 92 h 132"/>
                <a:gd name="T60" fmla="*/ 0 w 258"/>
                <a:gd name="T61" fmla="*/ 92 h 13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58" h="132">
                  <a:moveTo>
                    <a:pt x="0" y="92"/>
                  </a:moveTo>
                  <a:lnTo>
                    <a:pt x="2" y="92"/>
                  </a:lnTo>
                  <a:lnTo>
                    <a:pt x="8" y="92"/>
                  </a:lnTo>
                  <a:lnTo>
                    <a:pt x="23" y="95"/>
                  </a:lnTo>
                  <a:lnTo>
                    <a:pt x="50" y="97"/>
                  </a:lnTo>
                  <a:lnTo>
                    <a:pt x="84" y="99"/>
                  </a:lnTo>
                  <a:lnTo>
                    <a:pt x="121" y="103"/>
                  </a:lnTo>
                  <a:lnTo>
                    <a:pt x="163" y="112"/>
                  </a:lnTo>
                  <a:lnTo>
                    <a:pt x="205" y="121"/>
                  </a:lnTo>
                  <a:lnTo>
                    <a:pt x="247" y="132"/>
                  </a:lnTo>
                  <a:lnTo>
                    <a:pt x="250" y="127"/>
                  </a:lnTo>
                  <a:lnTo>
                    <a:pt x="253" y="116"/>
                  </a:lnTo>
                  <a:lnTo>
                    <a:pt x="258" y="101"/>
                  </a:lnTo>
                  <a:lnTo>
                    <a:pt x="258" y="86"/>
                  </a:lnTo>
                  <a:lnTo>
                    <a:pt x="258" y="77"/>
                  </a:lnTo>
                  <a:lnTo>
                    <a:pt x="255" y="64"/>
                  </a:lnTo>
                  <a:lnTo>
                    <a:pt x="253" y="51"/>
                  </a:lnTo>
                  <a:lnTo>
                    <a:pt x="245" y="38"/>
                  </a:lnTo>
                  <a:lnTo>
                    <a:pt x="232" y="24"/>
                  </a:lnTo>
                  <a:lnTo>
                    <a:pt x="216" y="13"/>
                  </a:lnTo>
                  <a:lnTo>
                    <a:pt x="192" y="5"/>
                  </a:lnTo>
                  <a:lnTo>
                    <a:pt x="166" y="0"/>
                  </a:lnTo>
                  <a:lnTo>
                    <a:pt x="118" y="2"/>
                  </a:lnTo>
                  <a:lnTo>
                    <a:pt x="84" y="13"/>
                  </a:lnTo>
                  <a:lnTo>
                    <a:pt x="52" y="27"/>
                  </a:lnTo>
                  <a:lnTo>
                    <a:pt x="31" y="44"/>
                  </a:lnTo>
                  <a:lnTo>
                    <a:pt x="18" y="62"/>
                  </a:lnTo>
                  <a:lnTo>
                    <a:pt x="8" y="77"/>
                  </a:lnTo>
                  <a:lnTo>
                    <a:pt x="2" y="88"/>
                  </a:lnTo>
                  <a:lnTo>
                    <a:pt x="0" y="92"/>
                  </a:lnTo>
                  <a:close/>
                </a:path>
              </a:pathLst>
            </a:custGeom>
            <a:solidFill>
              <a:srgbClr val="FFCC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49" name="Freeform 300"/>
            <p:cNvSpPr>
              <a:spLocks/>
            </p:cNvSpPr>
            <p:nvPr/>
          </p:nvSpPr>
          <p:spPr bwMode="auto">
            <a:xfrm>
              <a:off x="3117" y="2387"/>
              <a:ext cx="237" cy="47"/>
            </a:xfrm>
            <a:custGeom>
              <a:avLst/>
              <a:gdLst>
                <a:gd name="T0" fmla="*/ 0 w 237"/>
                <a:gd name="T1" fmla="*/ 0 h 47"/>
                <a:gd name="T2" fmla="*/ 3 w 237"/>
                <a:gd name="T3" fmla="*/ 0 h 47"/>
                <a:gd name="T4" fmla="*/ 8 w 237"/>
                <a:gd name="T5" fmla="*/ 0 h 47"/>
                <a:gd name="T6" fmla="*/ 16 w 237"/>
                <a:gd name="T7" fmla="*/ 0 h 47"/>
                <a:gd name="T8" fmla="*/ 29 w 237"/>
                <a:gd name="T9" fmla="*/ 3 h 47"/>
                <a:gd name="T10" fmla="*/ 58 w 237"/>
                <a:gd name="T11" fmla="*/ 5 h 47"/>
                <a:gd name="T12" fmla="*/ 95 w 237"/>
                <a:gd name="T13" fmla="*/ 11 h 47"/>
                <a:gd name="T14" fmla="*/ 135 w 237"/>
                <a:gd name="T15" fmla="*/ 16 h 47"/>
                <a:gd name="T16" fmla="*/ 174 w 237"/>
                <a:gd name="T17" fmla="*/ 25 h 47"/>
                <a:gd name="T18" fmla="*/ 208 w 237"/>
                <a:gd name="T19" fmla="*/ 33 h 47"/>
                <a:gd name="T20" fmla="*/ 237 w 237"/>
                <a:gd name="T21" fmla="*/ 47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7" h="47">
                  <a:moveTo>
                    <a:pt x="0" y="0"/>
                  </a:moveTo>
                  <a:lnTo>
                    <a:pt x="3" y="0"/>
                  </a:lnTo>
                  <a:lnTo>
                    <a:pt x="8" y="0"/>
                  </a:lnTo>
                  <a:lnTo>
                    <a:pt x="16" y="0"/>
                  </a:lnTo>
                  <a:lnTo>
                    <a:pt x="29" y="3"/>
                  </a:lnTo>
                  <a:lnTo>
                    <a:pt x="58" y="5"/>
                  </a:lnTo>
                  <a:lnTo>
                    <a:pt x="95" y="11"/>
                  </a:lnTo>
                  <a:lnTo>
                    <a:pt x="135" y="16"/>
                  </a:lnTo>
                  <a:lnTo>
                    <a:pt x="174" y="25"/>
                  </a:lnTo>
                  <a:lnTo>
                    <a:pt x="208" y="33"/>
                  </a:lnTo>
                  <a:lnTo>
                    <a:pt x="237" y="4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50" name="Freeform 301"/>
            <p:cNvSpPr>
              <a:spLocks/>
            </p:cNvSpPr>
            <p:nvPr/>
          </p:nvSpPr>
          <p:spPr bwMode="auto">
            <a:xfrm>
              <a:off x="3109" y="2398"/>
              <a:ext cx="243" cy="46"/>
            </a:xfrm>
            <a:custGeom>
              <a:avLst/>
              <a:gdLst>
                <a:gd name="T0" fmla="*/ 0 w 243"/>
                <a:gd name="T1" fmla="*/ 0 h 46"/>
                <a:gd name="T2" fmla="*/ 3 w 243"/>
                <a:gd name="T3" fmla="*/ 0 h 46"/>
                <a:gd name="T4" fmla="*/ 8 w 243"/>
                <a:gd name="T5" fmla="*/ 0 h 46"/>
                <a:gd name="T6" fmla="*/ 19 w 243"/>
                <a:gd name="T7" fmla="*/ 0 h 46"/>
                <a:gd name="T8" fmla="*/ 29 w 243"/>
                <a:gd name="T9" fmla="*/ 3 h 46"/>
                <a:gd name="T10" fmla="*/ 58 w 243"/>
                <a:gd name="T11" fmla="*/ 7 h 46"/>
                <a:gd name="T12" fmla="*/ 95 w 243"/>
                <a:gd name="T13" fmla="*/ 11 h 46"/>
                <a:gd name="T14" fmla="*/ 135 w 243"/>
                <a:gd name="T15" fmla="*/ 18 h 46"/>
                <a:gd name="T16" fmla="*/ 177 w 243"/>
                <a:gd name="T17" fmla="*/ 27 h 46"/>
                <a:gd name="T18" fmla="*/ 211 w 243"/>
                <a:gd name="T19" fmla="*/ 36 h 46"/>
                <a:gd name="T20" fmla="*/ 243 w 243"/>
                <a:gd name="T21" fmla="*/ 46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3" h="46">
                  <a:moveTo>
                    <a:pt x="0" y="0"/>
                  </a:moveTo>
                  <a:lnTo>
                    <a:pt x="3" y="0"/>
                  </a:lnTo>
                  <a:lnTo>
                    <a:pt x="8" y="0"/>
                  </a:lnTo>
                  <a:lnTo>
                    <a:pt x="19" y="0"/>
                  </a:lnTo>
                  <a:lnTo>
                    <a:pt x="29" y="3"/>
                  </a:lnTo>
                  <a:lnTo>
                    <a:pt x="58" y="7"/>
                  </a:lnTo>
                  <a:lnTo>
                    <a:pt x="95" y="11"/>
                  </a:lnTo>
                  <a:lnTo>
                    <a:pt x="135" y="18"/>
                  </a:lnTo>
                  <a:lnTo>
                    <a:pt x="177" y="27"/>
                  </a:lnTo>
                  <a:lnTo>
                    <a:pt x="211" y="36"/>
                  </a:lnTo>
                  <a:lnTo>
                    <a:pt x="243" y="4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51" name="Line 302"/>
            <p:cNvSpPr>
              <a:spLocks noChangeShapeType="1"/>
            </p:cNvSpPr>
            <p:nvPr/>
          </p:nvSpPr>
          <p:spPr bwMode="auto">
            <a:xfrm flipV="1">
              <a:off x="3064" y="2716"/>
              <a:ext cx="159" cy="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52" name="Freeform 303"/>
            <p:cNvSpPr>
              <a:spLocks/>
            </p:cNvSpPr>
            <p:nvPr/>
          </p:nvSpPr>
          <p:spPr bwMode="auto">
            <a:xfrm>
              <a:off x="2714" y="2633"/>
              <a:ext cx="116" cy="143"/>
            </a:xfrm>
            <a:custGeom>
              <a:avLst/>
              <a:gdLst>
                <a:gd name="T0" fmla="*/ 0 w 116"/>
                <a:gd name="T1" fmla="*/ 57 h 143"/>
                <a:gd name="T2" fmla="*/ 3 w 116"/>
                <a:gd name="T3" fmla="*/ 59 h 143"/>
                <a:gd name="T4" fmla="*/ 8 w 116"/>
                <a:gd name="T5" fmla="*/ 64 h 143"/>
                <a:gd name="T6" fmla="*/ 16 w 116"/>
                <a:gd name="T7" fmla="*/ 72 h 143"/>
                <a:gd name="T8" fmla="*/ 24 w 116"/>
                <a:gd name="T9" fmla="*/ 81 h 143"/>
                <a:gd name="T10" fmla="*/ 42 w 116"/>
                <a:gd name="T11" fmla="*/ 107 h 143"/>
                <a:gd name="T12" fmla="*/ 58 w 116"/>
                <a:gd name="T13" fmla="*/ 138 h 143"/>
                <a:gd name="T14" fmla="*/ 58 w 116"/>
                <a:gd name="T15" fmla="*/ 140 h 143"/>
                <a:gd name="T16" fmla="*/ 61 w 116"/>
                <a:gd name="T17" fmla="*/ 143 h 143"/>
                <a:gd name="T18" fmla="*/ 66 w 116"/>
                <a:gd name="T19" fmla="*/ 143 h 143"/>
                <a:gd name="T20" fmla="*/ 74 w 116"/>
                <a:gd name="T21" fmla="*/ 138 h 143"/>
                <a:gd name="T22" fmla="*/ 82 w 116"/>
                <a:gd name="T23" fmla="*/ 125 h 143"/>
                <a:gd name="T24" fmla="*/ 92 w 116"/>
                <a:gd name="T25" fmla="*/ 110 h 143"/>
                <a:gd name="T26" fmla="*/ 97 w 116"/>
                <a:gd name="T27" fmla="*/ 96 h 143"/>
                <a:gd name="T28" fmla="*/ 100 w 116"/>
                <a:gd name="T29" fmla="*/ 94 h 143"/>
                <a:gd name="T30" fmla="*/ 100 w 116"/>
                <a:gd name="T31" fmla="*/ 92 h 143"/>
                <a:gd name="T32" fmla="*/ 105 w 116"/>
                <a:gd name="T33" fmla="*/ 61 h 143"/>
                <a:gd name="T34" fmla="*/ 111 w 116"/>
                <a:gd name="T35" fmla="*/ 39 h 143"/>
                <a:gd name="T36" fmla="*/ 113 w 116"/>
                <a:gd name="T37" fmla="*/ 24 h 143"/>
                <a:gd name="T38" fmla="*/ 113 w 116"/>
                <a:gd name="T39" fmla="*/ 11 h 143"/>
                <a:gd name="T40" fmla="*/ 116 w 116"/>
                <a:gd name="T41" fmla="*/ 7 h 143"/>
                <a:gd name="T42" fmla="*/ 116 w 116"/>
                <a:gd name="T43" fmla="*/ 2 h 143"/>
                <a:gd name="T44" fmla="*/ 116 w 116"/>
                <a:gd name="T45" fmla="*/ 0 h 143"/>
                <a:gd name="T46" fmla="*/ 0 w 116"/>
                <a:gd name="T47" fmla="*/ 57 h 14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6" h="143">
                  <a:moveTo>
                    <a:pt x="0" y="57"/>
                  </a:moveTo>
                  <a:lnTo>
                    <a:pt x="3" y="59"/>
                  </a:lnTo>
                  <a:lnTo>
                    <a:pt x="8" y="64"/>
                  </a:lnTo>
                  <a:lnTo>
                    <a:pt x="16" y="72"/>
                  </a:lnTo>
                  <a:lnTo>
                    <a:pt x="24" y="81"/>
                  </a:lnTo>
                  <a:lnTo>
                    <a:pt x="42" y="107"/>
                  </a:lnTo>
                  <a:lnTo>
                    <a:pt x="58" y="138"/>
                  </a:lnTo>
                  <a:lnTo>
                    <a:pt x="58" y="140"/>
                  </a:lnTo>
                  <a:lnTo>
                    <a:pt x="61" y="143"/>
                  </a:lnTo>
                  <a:lnTo>
                    <a:pt x="66" y="143"/>
                  </a:lnTo>
                  <a:lnTo>
                    <a:pt x="74" y="138"/>
                  </a:lnTo>
                  <a:lnTo>
                    <a:pt x="82" y="125"/>
                  </a:lnTo>
                  <a:lnTo>
                    <a:pt x="92" y="110"/>
                  </a:lnTo>
                  <a:lnTo>
                    <a:pt x="97" y="96"/>
                  </a:lnTo>
                  <a:lnTo>
                    <a:pt x="100" y="94"/>
                  </a:lnTo>
                  <a:lnTo>
                    <a:pt x="100" y="92"/>
                  </a:lnTo>
                  <a:lnTo>
                    <a:pt x="105" y="61"/>
                  </a:lnTo>
                  <a:lnTo>
                    <a:pt x="111" y="39"/>
                  </a:lnTo>
                  <a:lnTo>
                    <a:pt x="113" y="24"/>
                  </a:lnTo>
                  <a:lnTo>
                    <a:pt x="113" y="11"/>
                  </a:lnTo>
                  <a:lnTo>
                    <a:pt x="116" y="7"/>
                  </a:lnTo>
                  <a:lnTo>
                    <a:pt x="116" y="2"/>
                  </a:lnTo>
                  <a:lnTo>
                    <a:pt x="116" y="0"/>
                  </a:lnTo>
                  <a:lnTo>
                    <a:pt x="0" y="57"/>
                  </a:lnTo>
                  <a:close/>
                </a:path>
              </a:pathLst>
            </a:custGeom>
            <a:solidFill>
              <a:srgbClr val="0000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53" name="Freeform 304"/>
            <p:cNvSpPr>
              <a:spLocks/>
            </p:cNvSpPr>
            <p:nvPr/>
          </p:nvSpPr>
          <p:spPr bwMode="auto">
            <a:xfrm>
              <a:off x="2777" y="2615"/>
              <a:ext cx="164" cy="191"/>
            </a:xfrm>
            <a:custGeom>
              <a:avLst/>
              <a:gdLst>
                <a:gd name="T0" fmla="*/ 95 w 164"/>
                <a:gd name="T1" fmla="*/ 14 h 191"/>
                <a:gd name="T2" fmla="*/ 103 w 164"/>
                <a:gd name="T3" fmla="*/ 33 h 191"/>
                <a:gd name="T4" fmla="*/ 108 w 164"/>
                <a:gd name="T5" fmla="*/ 42 h 191"/>
                <a:gd name="T6" fmla="*/ 111 w 164"/>
                <a:gd name="T7" fmla="*/ 42 h 191"/>
                <a:gd name="T8" fmla="*/ 135 w 164"/>
                <a:gd name="T9" fmla="*/ 47 h 191"/>
                <a:gd name="T10" fmla="*/ 161 w 164"/>
                <a:gd name="T11" fmla="*/ 53 h 191"/>
                <a:gd name="T12" fmla="*/ 161 w 164"/>
                <a:gd name="T13" fmla="*/ 66 h 191"/>
                <a:gd name="T14" fmla="*/ 143 w 164"/>
                <a:gd name="T15" fmla="*/ 82 h 191"/>
                <a:gd name="T16" fmla="*/ 137 w 164"/>
                <a:gd name="T17" fmla="*/ 86 h 191"/>
                <a:gd name="T18" fmla="*/ 137 w 164"/>
                <a:gd name="T19" fmla="*/ 110 h 191"/>
                <a:gd name="T20" fmla="*/ 132 w 164"/>
                <a:gd name="T21" fmla="*/ 134 h 191"/>
                <a:gd name="T22" fmla="*/ 129 w 164"/>
                <a:gd name="T23" fmla="*/ 156 h 191"/>
                <a:gd name="T24" fmla="*/ 127 w 164"/>
                <a:gd name="T25" fmla="*/ 163 h 191"/>
                <a:gd name="T26" fmla="*/ 71 w 164"/>
                <a:gd name="T27" fmla="*/ 180 h 191"/>
                <a:gd name="T28" fmla="*/ 42 w 164"/>
                <a:gd name="T29" fmla="*/ 189 h 191"/>
                <a:gd name="T30" fmla="*/ 32 w 164"/>
                <a:gd name="T31" fmla="*/ 191 h 191"/>
                <a:gd name="T32" fmla="*/ 32 w 164"/>
                <a:gd name="T33" fmla="*/ 191 h 191"/>
                <a:gd name="T34" fmla="*/ 24 w 164"/>
                <a:gd name="T35" fmla="*/ 176 h 191"/>
                <a:gd name="T36" fmla="*/ 11 w 164"/>
                <a:gd name="T37" fmla="*/ 156 h 191"/>
                <a:gd name="T38" fmla="*/ 13 w 164"/>
                <a:gd name="T39" fmla="*/ 145 h 191"/>
                <a:gd name="T40" fmla="*/ 21 w 164"/>
                <a:gd name="T41" fmla="*/ 123 h 191"/>
                <a:gd name="T42" fmla="*/ 34 w 164"/>
                <a:gd name="T43" fmla="*/ 88 h 191"/>
                <a:gd name="T44" fmla="*/ 34 w 164"/>
                <a:gd name="T45" fmla="*/ 82 h 191"/>
                <a:gd name="T46" fmla="*/ 19 w 164"/>
                <a:gd name="T47" fmla="*/ 82 h 191"/>
                <a:gd name="T48" fmla="*/ 0 w 164"/>
                <a:gd name="T49" fmla="*/ 71 h 191"/>
                <a:gd name="T50" fmla="*/ 3 w 164"/>
                <a:gd name="T51" fmla="*/ 53 h 191"/>
                <a:gd name="T52" fmla="*/ 16 w 164"/>
                <a:gd name="T53" fmla="*/ 47 h 191"/>
                <a:gd name="T54" fmla="*/ 37 w 164"/>
                <a:gd name="T55" fmla="*/ 51 h 191"/>
                <a:gd name="T56" fmla="*/ 42 w 164"/>
                <a:gd name="T57" fmla="*/ 53 h 191"/>
                <a:gd name="T58" fmla="*/ 42 w 164"/>
                <a:gd name="T59" fmla="*/ 31 h 191"/>
                <a:gd name="T60" fmla="*/ 42 w 164"/>
                <a:gd name="T61" fmla="*/ 20 h 191"/>
                <a:gd name="T62" fmla="*/ 42 w 164"/>
                <a:gd name="T63" fmla="*/ 16 h 1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64" h="191">
                  <a:moveTo>
                    <a:pt x="90" y="0"/>
                  </a:moveTo>
                  <a:lnTo>
                    <a:pt x="95" y="14"/>
                  </a:lnTo>
                  <a:lnTo>
                    <a:pt x="100" y="25"/>
                  </a:lnTo>
                  <a:lnTo>
                    <a:pt x="103" y="33"/>
                  </a:lnTo>
                  <a:lnTo>
                    <a:pt x="106" y="38"/>
                  </a:lnTo>
                  <a:lnTo>
                    <a:pt x="108" y="42"/>
                  </a:lnTo>
                  <a:lnTo>
                    <a:pt x="111" y="42"/>
                  </a:lnTo>
                  <a:lnTo>
                    <a:pt x="116" y="44"/>
                  </a:lnTo>
                  <a:lnTo>
                    <a:pt x="135" y="47"/>
                  </a:lnTo>
                  <a:lnTo>
                    <a:pt x="153" y="51"/>
                  </a:lnTo>
                  <a:lnTo>
                    <a:pt x="161" y="53"/>
                  </a:lnTo>
                  <a:lnTo>
                    <a:pt x="164" y="57"/>
                  </a:lnTo>
                  <a:lnTo>
                    <a:pt x="161" y="66"/>
                  </a:lnTo>
                  <a:lnTo>
                    <a:pt x="153" y="75"/>
                  </a:lnTo>
                  <a:lnTo>
                    <a:pt x="143" y="82"/>
                  </a:lnTo>
                  <a:lnTo>
                    <a:pt x="137" y="86"/>
                  </a:lnTo>
                  <a:lnTo>
                    <a:pt x="137" y="93"/>
                  </a:lnTo>
                  <a:lnTo>
                    <a:pt x="137" y="110"/>
                  </a:lnTo>
                  <a:lnTo>
                    <a:pt x="135" y="128"/>
                  </a:lnTo>
                  <a:lnTo>
                    <a:pt x="132" y="134"/>
                  </a:lnTo>
                  <a:lnTo>
                    <a:pt x="132" y="141"/>
                  </a:lnTo>
                  <a:lnTo>
                    <a:pt x="129" y="156"/>
                  </a:lnTo>
                  <a:lnTo>
                    <a:pt x="127" y="161"/>
                  </a:lnTo>
                  <a:lnTo>
                    <a:pt x="127" y="163"/>
                  </a:lnTo>
                  <a:lnTo>
                    <a:pt x="95" y="174"/>
                  </a:lnTo>
                  <a:lnTo>
                    <a:pt x="71" y="180"/>
                  </a:lnTo>
                  <a:lnTo>
                    <a:pt x="56" y="185"/>
                  </a:lnTo>
                  <a:lnTo>
                    <a:pt x="42" y="189"/>
                  </a:lnTo>
                  <a:lnTo>
                    <a:pt x="37" y="191"/>
                  </a:lnTo>
                  <a:lnTo>
                    <a:pt x="32" y="191"/>
                  </a:lnTo>
                  <a:lnTo>
                    <a:pt x="29" y="187"/>
                  </a:lnTo>
                  <a:lnTo>
                    <a:pt x="24" y="176"/>
                  </a:lnTo>
                  <a:lnTo>
                    <a:pt x="19" y="167"/>
                  </a:lnTo>
                  <a:lnTo>
                    <a:pt x="11" y="156"/>
                  </a:lnTo>
                  <a:lnTo>
                    <a:pt x="13" y="152"/>
                  </a:lnTo>
                  <a:lnTo>
                    <a:pt x="13" y="145"/>
                  </a:lnTo>
                  <a:lnTo>
                    <a:pt x="19" y="134"/>
                  </a:lnTo>
                  <a:lnTo>
                    <a:pt x="21" y="123"/>
                  </a:lnTo>
                  <a:lnTo>
                    <a:pt x="32" y="99"/>
                  </a:lnTo>
                  <a:lnTo>
                    <a:pt x="34" y="88"/>
                  </a:lnTo>
                  <a:lnTo>
                    <a:pt x="37" y="82"/>
                  </a:lnTo>
                  <a:lnTo>
                    <a:pt x="34" y="82"/>
                  </a:lnTo>
                  <a:lnTo>
                    <a:pt x="29" y="82"/>
                  </a:lnTo>
                  <a:lnTo>
                    <a:pt x="19" y="82"/>
                  </a:lnTo>
                  <a:lnTo>
                    <a:pt x="5" y="75"/>
                  </a:lnTo>
                  <a:lnTo>
                    <a:pt x="0" y="71"/>
                  </a:lnTo>
                  <a:lnTo>
                    <a:pt x="0" y="62"/>
                  </a:lnTo>
                  <a:lnTo>
                    <a:pt x="3" y="53"/>
                  </a:lnTo>
                  <a:lnTo>
                    <a:pt x="8" y="49"/>
                  </a:lnTo>
                  <a:lnTo>
                    <a:pt x="16" y="47"/>
                  </a:lnTo>
                  <a:lnTo>
                    <a:pt x="24" y="47"/>
                  </a:lnTo>
                  <a:lnTo>
                    <a:pt x="37" y="51"/>
                  </a:lnTo>
                  <a:lnTo>
                    <a:pt x="40" y="53"/>
                  </a:lnTo>
                  <a:lnTo>
                    <a:pt x="42" y="53"/>
                  </a:lnTo>
                  <a:lnTo>
                    <a:pt x="42" y="40"/>
                  </a:lnTo>
                  <a:lnTo>
                    <a:pt x="42" y="31"/>
                  </a:lnTo>
                  <a:lnTo>
                    <a:pt x="42" y="25"/>
                  </a:lnTo>
                  <a:lnTo>
                    <a:pt x="42" y="20"/>
                  </a:lnTo>
                  <a:lnTo>
                    <a:pt x="42" y="16"/>
                  </a:lnTo>
                  <a:lnTo>
                    <a:pt x="90" y="0"/>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54" name="Freeform 305"/>
            <p:cNvSpPr>
              <a:spLocks/>
            </p:cNvSpPr>
            <p:nvPr/>
          </p:nvSpPr>
          <p:spPr bwMode="auto">
            <a:xfrm>
              <a:off x="3064" y="3025"/>
              <a:ext cx="143" cy="62"/>
            </a:xfrm>
            <a:custGeom>
              <a:avLst/>
              <a:gdLst>
                <a:gd name="T0" fmla="*/ 0 w 143"/>
                <a:gd name="T1" fmla="*/ 29 h 62"/>
                <a:gd name="T2" fmla="*/ 3 w 143"/>
                <a:gd name="T3" fmla="*/ 40 h 62"/>
                <a:gd name="T4" fmla="*/ 8 w 143"/>
                <a:gd name="T5" fmla="*/ 46 h 62"/>
                <a:gd name="T6" fmla="*/ 11 w 143"/>
                <a:gd name="T7" fmla="*/ 57 h 62"/>
                <a:gd name="T8" fmla="*/ 11 w 143"/>
                <a:gd name="T9" fmla="*/ 60 h 62"/>
                <a:gd name="T10" fmla="*/ 11 w 143"/>
                <a:gd name="T11" fmla="*/ 62 h 62"/>
                <a:gd name="T12" fmla="*/ 22 w 143"/>
                <a:gd name="T13" fmla="*/ 60 h 62"/>
                <a:gd name="T14" fmla="*/ 32 w 143"/>
                <a:gd name="T15" fmla="*/ 55 h 62"/>
                <a:gd name="T16" fmla="*/ 40 w 143"/>
                <a:gd name="T17" fmla="*/ 53 h 62"/>
                <a:gd name="T18" fmla="*/ 43 w 143"/>
                <a:gd name="T19" fmla="*/ 53 h 62"/>
                <a:gd name="T20" fmla="*/ 45 w 143"/>
                <a:gd name="T21" fmla="*/ 53 h 62"/>
                <a:gd name="T22" fmla="*/ 45 w 143"/>
                <a:gd name="T23" fmla="*/ 46 h 62"/>
                <a:gd name="T24" fmla="*/ 45 w 143"/>
                <a:gd name="T25" fmla="*/ 44 h 62"/>
                <a:gd name="T26" fmla="*/ 45 w 143"/>
                <a:gd name="T27" fmla="*/ 42 h 62"/>
                <a:gd name="T28" fmla="*/ 51 w 143"/>
                <a:gd name="T29" fmla="*/ 44 h 62"/>
                <a:gd name="T30" fmla="*/ 64 w 143"/>
                <a:gd name="T31" fmla="*/ 46 h 62"/>
                <a:gd name="T32" fmla="*/ 80 w 143"/>
                <a:gd name="T33" fmla="*/ 46 h 62"/>
                <a:gd name="T34" fmla="*/ 101 w 143"/>
                <a:gd name="T35" fmla="*/ 42 h 62"/>
                <a:gd name="T36" fmla="*/ 119 w 143"/>
                <a:gd name="T37" fmla="*/ 33 h 62"/>
                <a:gd name="T38" fmla="*/ 132 w 143"/>
                <a:gd name="T39" fmla="*/ 22 h 62"/>
                <a:gd name="T40" fmla="*/ 140 w 143"/>
                <a:gd name="T41" fmla="*/ 11 h 62"/>
                <a:gd name="T42" fmla="*/ 143 w 143"/>
                <a:gd name="T43" fmla="*/ 3 h 62"/>
                <a:gd name="T44" fmla="*/ 138 w 143"/>
                <a:gd name="T45" fmla="*/ 0 h 62"/>
                <a:gd name="T46" fmla="*/ 127 w 143"/>
                <a:gd name="T47" fmla="*/ 3 h 62"/>
                <a:gd name="T48" fmla="*/ 111 w 143"/>
                <a:gd name="T49" fmla="*/ 7 h 62"/>
                <a:gd name="T50" fmla="*/ 98 w 143"/>
                <a:gd name="T51" fmla="*/ 9 h 62"/>
                <a:gd name="T52" fmla="*/ 82 w 143"/>
                <a:gd name="T53" fmla="*/ 9 h 62"/>
                <a:gd name="T54" fmla="*/ 66 w 143"/>
                <a:gd name="T55" fmla="*/ 9 h 62"/>
                <a:gd name="T56" fmla="*/ 53 w 143"/>
                <a:gd name="T57" fmla="*/ 9 h 62"/>
                <a:gd name="T58" fmla="*/ 48 w 143"/>
                <a:gd name="T59" fmla="*/ 9 h 62"/>
                <a:gd name="T60" fmla="*/ 48 w 143"/>
                <a:gd name="T61" fmla="*/ 9 h 62"/>
                <a:gd name="T62" fmla="*/ 0 w 143"/>
                <a:gd name="T63" fmla="*/ 29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3" h="62">
                  <a:moveTo>
                    <a:pt x="0" y="29"/>
                  </a:moveTo>
                  <a:lnTo>
                    <a:pt x="3" y="40"/>
                  </a:lnTo>
                  <a:lnTo>
                    <a:pt x="8" y="46"/>
                  </a:lnTo>
                  <a:lnTo>
                    <a:pt x="11" y="57"/>
                  </a:lnTo>
                  <a:lnTo>
                    <a:pt x="11" y="60"/>
                  </a:lnTo>
                  <a:lnTo>
                    <a:pt x="11" y="62"/>
                  </a:lnTo>
                  <a:lnTo>
                    <a:pt x="22" y="60"/>
                  </a:lnTo>
                  <a:lnTo>
                    <a:pt x="32" y="55"/>
                  </a:lnTo>
                  <a:lnTo>
                    <a:pt x="40" y="53"/>
                  </a:lnTo>
                  <a:lnTo>
                    <a:pt x="43" y="53"/>
                  </a:lnTo>
                  <a:lnTo>
                    <a:pt x="45" y="53"/>
                  </a:lnTo>
                  <a:lnTo>
                    <a:pt x="45" y="46"/>
                  </a:lnTo>
                  <a:lnTo>
                    <a:pt x="45" y="44"/>
                  </a:lnTo>
                  <a:lnTo>
                    <a:pt x="45" y="42"/>
                  </a:lnTo>
                  <a:lnTo>
                    <a:pt x="51" y="44"/>
                  </a:lnTo>
                  <a:lnTo>
                    <a:pt x="64" y="46"/>
                  </a:lnTo>
                  <a:lnTo>
                    <a:pt x="80" y="46"/>
                  </a:lnTo>
                  <a:lnTo>
                    <a:pt x="101" y="42"/>
                  </a:lnTo>
                  <a:lnTo>
                    <a:pt x="119" y="33"/>
                  </a:lnTo>
                  <a:lnTo>
                    <a:pt x="132" y="22"/>
                  </a:lnTo>
                  <a:lnTo>
                    <a:pt x="140" y="11"/>
                  </a:lnTo>
                  <a:lnTo>
                    <a:pt x="143" y="3"/>
                  </a:lnTo>
                  <a:lnTo>
                    <a:pt x="138" y="0"/>
                  </a:lnTo>
                  <a:lnTo>
                    <a:pt x="127" y="3"/>
                  </a:lnTo>
                  <a:lnTo>
                    <a:pt x="111" y="7"/>
                  </a:lnTo>
                  <a:lnTo>
                    <a:pt x="98" y="9"/>
                  </a:lnTo>
                  <a:lnTo>
                    <a:pt x="82" y="9"/>
                  </a:lnTo>
                  <a:lnTo>
                    <a:pt x="66" y="9"/>
                  </a:lnTo>
                  <a:lnTo>
                    <a:pt x="53" y="9"/>
                  </a:lnTo>
                  <a:lnTo>
                    <a:pt x="48" y="9"/>
                  </a:lnTo>
                  <a:lnTo>
                    <a:pt x="0" y="29"/>
                  </a:lnTo>
                  <a:close/>
                </a:path>
              </a:pathLst>
            </a:custGeom>
            <a:solidFill>
              <a:srgbClr val="BD6D3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55" name="Freeform 306"/>
            <p:cNvSpPr>
              <a:spLocks/>
            </p:cNvSpPr>
            <p:nvPr/>
          </p:nvSpPr>
          <p:spPr bwMode="auto">
            <a:xfrm>
              <a:off x="3162" y="3034"/>
              <a:ext cx="16" cy="27"/>
            </a:xfrm>
            <a:custGeom>
              <a:avLst/>
              <a:gdLst>
                <a:gd name="T0" fmla="*/ 0 w 16"/>
                <a:gd name="T1" fmla="*/ 0 h 27"/>
                <a:gd name="T2" fmla="*/ 0 w 16"/>
                <a:gd name="T3" fmla="*/ 2 h 27"/>
                <a:gd name="T4" fmla="*/ 3 w 16"/>
                <a:gd name="T5" fmla="*/ 9 h 27"/>
                <a:gd name="T6" fmla="*/ 5 w 16"/>
                <a:gd name="T7" fmla="*/ 18 h 27"/>
                <a:gd name="T8" fmla="*/ 16 w 16"/>
                <a:gd name="T9" fmla="*/ 27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27">
                  <a:moveTo>
                    <a:pt x="0" y="0"/>
                  </a:moveTo>
                  <a:lnTo>
                    <a:pt x="0" y="2"/>
                  </a:lnTo>
                  <a:lnTo>
                    <a:pt x="3" y="9"/>
                  </a:lnTo>
                  <a:lnTo>
                    <a:pt x="5" y="18"/>
                  </a:lnTo>
                  <a:lnTo>
                    <a:pt x="16" y="2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56" name="Freeform 307"/>
            <p:cNvSpPr>
              <a:spLocks/>
            </p:cNvSpPr>
            <p:nvPr/>
          </p:nvSpPr>
          <p:spPr bwMode="auto">
            <a:xfrm>
              <a:off x="2970" y="2804"/>
              <a:ext cx="81" cy="68"/>
            </a:xfrm>
            <a:custGeom>
              <a:avLst/>
              <a:gdLst>
                <a:gd name="T0" fmla="*/ 0 w 81"/>
                <a:gd name="T1" fmla="*/ 35 h 68"/>
                <a:gd name="T2" fmla="*/ 0 w 81"/>
                <a:gd name="T3" fmla="*/ 35 h 68"/>
                <a:gd name="T4" fmla="*/ 0 w 81"/>
                <a:gd name="T5" fmla="*/ 33 h 68"/>
                <a:gd name="T6" fmla="*/ 0 w 81"/>
                <a:gd name="T7" fmla="*/ 22 h 68"/>
                <a:gd name="T8" fmla="*/ 5 w 81"/>
                <a:gd name="T9" fmla="*/ 11 h 68"/>
                <a:gd name="T10" fmla="*/ 15 w 81"/>
                <a:gd name="T11" fmla="*/ 2 h 68"/>
                <a:gd name="T12" fmla="*/ 29 w 81"/>
                <a:gd name="T13" fmla="*/ 0 h 68"/>
                <a:gd name="T14" fmla="*/ 39 w 81"/>
                <a:gd name="T15" fmla="*/ 0 h 68"/>
                <a:gd name="T16" fmla="*/ 47 w 81"/>
                <a:gd name="T17" fmla="*/ 2 h 68"/>
                <a:gd name="T18" fmla="*/ 47 w 81"/>
                <a:gd name="T19" fmla="*/ 7 h 68"/>
                <a:gd name="T20" fmla="*/ 50 w 81"/>
                <a:gd name="T21" fmla="*/ 7 h 68"/>
                <a:gd name="T22" fmla="*/ 58 w 81"/>
                <a:gd name="T23" fmla="*/ 7 h 68"/>
                <a:gd name="T24" fmla="*/ 63 w 81"/>
                <a:gd name="T25" fmla="*/ 7 h 68"/>
                <a:gd name="T26" fmla="*/ 65 w 81"/>
                <a:gd name="T27" fmla="*/ 13 h 68"/>
                <a:gd name="T28" fmla="*/ 68 w 81"/>
                <a:gd name="T29" fmla="*/ 13 h 68"/>
                <a:gd name="T30" fmla="*/ 71 w 81"/>
                <a:gd name="T31" fmla="*/ 13 h 68"/>
                <a:gd name="T32" fmla="*/ 76 w 81"/>
                <a:gd name="T33" fmla="*/ 15 h 68"/>
                <a:gd name="T34" fmla="*/ 79 w 81"/>
                <a:gd name="T35" fmla="*/ 24 h 68"/>
                <a:gd name="T36" fmla="*/ 79 w 81"/>
                <a:gd name="T37" fmla="*/ 24 h 68"/>
                <a:gd name="T38" fmla="*/ 81 w 81"/>
                <a:gd name="T39" fmla="*/ 29 h 68"/>
                <a:gd name="T40" fmla="*/ 81 w 81"/>
                <a:gd name="T41" fmla="*/ 33 h 68"/>
                <a:gd name="T42" fmla="*/ 79 w 81"/>
                <a:gd name="T43" fmla="*/ 37 h 68"/>
                <a:gd name="T44" fmla="*/ 79 w 81"/>
                <a:gd name="T45" fmla="*/ 39 h 68"/>
                <a:gd name="T46" fmla="*/ 79 w 81"/>
                <a:gd name="T47" fmla="*/ 46 h 68"/>
                <a:gd name="T48" fmla="*/ 73 w 81"/>
                <a:gd name="T49" fmla="*/ 53 h 68"/>
                <a:gd name="T50" fmla="*/ 68 w 81"/>
                <a:gd name="T51" fmla="*/ 57 h 68"/>
                <a:gd name="T52" fmla="*/ 60 w 81"/>
                <a:gd name="T53" fmla="*/ 59 h 68"/>
                <a:gd name="T54" fmla="*/ 58 w 81"/>
                <a:gd name="T55" fmla="*/ 61 h 68"/>
                <a:gd name="T56" fmla="*/ 52 w 81"/>
                <a:gd name="T57" fmla="*/ 64 h 68"/>
                <a:gd name="T58" fmla="*/ 42 w 81"/>
                <a:gd name="T59" fmla="*/ 66 h 68"/>
                <a:gd name="T60" fmla="*/ 29 w 81"/>
                <a:gd name="T61" fmla="*/ 68 h 68"/>
                <a:gd name="T62" fmla="*/ 0 w 81"/>
                <a:gd name="T63" fmla="*/ 35 h 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1" h="68">
                  <a:moveTo>
                    <a:pt x="0" y="35"/>
                  </a:moveTo>
                  <a:lnTo>
                    <a:pt x="0" y="35"/>
                  </a:lnTo>
                  <a:lnTo>
                    <a:pt x="0" y="33"/>
                  </a:lnTo>
                  <a:lnTo>
                    <a:pt x="0" y="22"/>
                  </a:lnTo>
                  <a:lnTo>
                    <a:pt x="5" y="11"/>
                  </a:lnTo>
                  <a:lnTo>
                    <a:pt x="15" y="2"/>
                  </a:lnTo>
                  <a:lnTo>
                    <a:pt x="29" y="0"/>
                  </a:lnTo>
                  <a:lnTo>
                    <a:pt x="39" y="0"/>
                  </a:lnTo>
                  <a:lnTo>
                    <a:pt x="47" y="2"/>
                  </a:lnTo>
                  <a:lnTo>
                    <a:pt x="47" y="7"/>
                  </a:lnTo>
                  <a:lnTo>
                    <a:pt x="50" y="7"/>
                  </a:lnTo>
                  <a:lnTo>
                    <a:pt x="58" y="7"/>
                  </a:lnTo>
                  <a:lnTo>
                    <a:pt x="63" y="7"/>
                  </a:lnTo>
                  <a:lnTo>
                    <a:pt x="65" y="13"/>
                  </a:lnTo>
                  <a:lnTo>
                    <a:pt x="68" y="13"/>
                  </a:lnTo>
                  <a:lnTo>
                    <a:pt x="71" y="13"/>
                  </a:lnTo>
                  <a:lnTo>
                    <a:pt x="76" y="15"/>
                  </a:lnTo>
                  <a:lnTo>
                    <a:pt x="79" y="24"/>
                  </a:lnTo>
                  <a:lnTo>
                    <a:pt x="81" y="29"/>
                  </a:lnTo>
                  <a:lnTo>
                    <a:pt x="81" y="33"/>
                  </a:lnTo>
                  <a:lnTo>
                    <a:pt x="79" y="37"/>
                  </a:lnTo>
                  <a:lnTo>
                    <a:pt x="79" y="39"/>
                  </a:lnTo>
                  <a:lnTo>
                    <a:pt x="79" y="46"/>
                  </a:lnTo>
                  <a:lnTo>
                    <a:pt x="73" y="53"/>
                  </a:lnTo>
                  <a:lnTo>
                    <a:pt x="68" y="57"/>
                  </a:lnTo>
                  <a:lnTo>
                    <a:pt x="60" y="59"/>
                  </a:lnTo>
                  <a:lnTo>
                    <a:pt x="58" y="61"/>
                  </a:lnTo>
                  <a:lnTo>
                    <a:pt x="52" y="64"/>
                  </a:lnTo>
                  <a:lnTo>
                    <a:pt x="42" y="66"/>
                  </a:lnTo>
                  <a:lnTo>
                    <a:pt x="29" y="68"/>
                  </a:lnTo>
                  <a:lnTo>
                    <a:pt x="0" y="35"/>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57" name="Freeform 308"/>
            <p:cNvSpPr>
              <a:spLocks/>
            </p:cNvSpPr>
            <p:nvPr/>
          </p:nvSpPr>
          <p:spPr bwMode="auto">
            <a:xfrm>
              <a:off x="2967" y="2837"/>
              <a:ext cx="37" cy="57"/>
            </a:xfrm>
            <a:custGeom>
              <a:avLst/>
              <a:gdLst>
                <a:gd name="T0" fmla="*/ 0 w 37"/>
                <a:gd name="T1" fmla="*/ 0 h 57"/>
                <a:gd name="T2" fmla="*/ 13 w 37"/>
                <a:gd name="T3" fmla="*/ 11 h 57"/>
                <a:gd name="T4" fmla="*/ 21 w 37"/>
                <a:gd name="T5" fmla="*/ 20 h 57"/>
                <a:gd name="T6" fmla="*/ 32 w 37"/>
                <a:gd name="T7" fmla="*/ 31 h 57"/>
                <a:gd name="T8" fmla="*/ 37 w 37"/>
                <a:gd name="T9" fmla="*/ 33 h 57"/>
                <a:gd name="T10" fmla="*/ 37 w 37"/>
                <a:gd name="T11" fmla="*/ 35 h 57"/>
                <a:gd name="T12" fmla="*/ 34 w 37"/>
                <a:gd name="T13" fmla="*/ 37 h 57"/>
                <a:gd name="T14" fmla="*/ 29 w 37"/>
                <a:gd name="T15" fmla="*/ 44 h 57"/>
                <a:gd name="T16" fmla="*/ 16 w 37"/>
                <a:gd name="T17" fmla="*/ 50 h 57"/>
                <a:gd name="T18" fmla="*/ 3 w 37"/>
                <a:gd name="T19" fmla="*/ 57 h 57"/>
                <a:gd name="T20" fmla="*/ 0 w 37"/>
                <a:gd name="T21" fmla="*/ 0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57">
                  <a:moveTo>
                    <a:pt x="0" y="0"/>
                  </a:moveTo>
                  <a:lnTo>
                    <a:pt x="13" y="11"/>
                  </a:lnTo>
                  <a:lnTo>
                    <a:pt x="21" y="20"/>
                  </a:lnTo>
                  <a:lnTo>
                    <a:pt x="32" y="31"/>
                  </a:lnTo>
                  <a:lnTo>
                    <a:pt x="37" y="33"/>
                  </a:lnTo>
                  <a:lnTo>
                    <a:pt x="37" y="35"/>
                  </a:lnTo>
                  <a:lnTo>
                    <a:pt x="34" y="37"/>
                  </a:lnTo>
                  <a:lnTo>
                    <a:pt x="29" y="44"/>
                  </a:lnTo>
                  <a:lnTo>
                    <a:pt x="16" y="50"/>
                  </a:lnTo>
                  <a:lnTo>
                    <a:pt x="3" y="57"/>
                  </a:lnTo>
                  <a:lnTo>
                    <a:pt x="0" y="0"/>
                  </a:lnTo>
                  <a:close/>
                </a:path>
              </a:pathLst>
            </a:custGeom>
            <a:solidFill>
              <a:srgbClr val="999999"/>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58" name="Freeform 309"/>
            <p:cNvSpPr>
              <a:spLocks/>
            </p:cNvSpPr>
            <p:nvPr/>
          </p:nvSpPr>
          <p:spPr bwMode="auto">
            <a:xfrm>
              <a:off x="2988" y="2811"/>
              <a:ext cx="32" cy="28"/>
            </a:xfrm>
            <a:custGeom>
              <a:avLst/>
              <a:gdLst>
                <a:gd name="T0" fmla="*/ 29 w 32"/>
                <a:gd name="T1" fmla="*/ 0 h 28"/>
                <a:gd name="T2" fmla="*/ 29 w 32"/>
                <a:gd name="T3" fmla="*/ 0 h 28"/>
                <a:gd name="T4" fmla="*/ 32 w 32"/>
                <a:gd name="T5" fmla="*/ 4 h 28"/>
                <a:gd name="T6" fmla="*/ 29 w 32"/>
                <a:gd name="T7" fmla="*/ 8 h 28"/>
                <a:gd name="T8" fmla="*/ 29 w 32"/>
                <a:gd name="T9" fmla="*/ 13 h 28"/>
                <a:gd name="T10" fmla="*/ 24 w 32"/>
                <a:gd name="T11" fmla="*/ 15 h 28"/>
                <a:gd name="T12" fmla="*/ 16 w 32"/>
                <a:gd name="T13" fmla="*/ 13 h 28"/>
                <a:gd name="T14" fmla="*/ 13 w 32"/>
                <a:gd name="T15" fmla="*/ 13 h 28"/>
                <a:gd name="T16" fmla="*/ 11 w 32"/>
                <a:gd name="T17" fmla="*/ 13 h 28"/>
                <a:gd name="T18" fmla="*/ 11 w 32"/>
                <a:gd name="T19" fmla="*/ 13 h 28"/>
                <a:gd name="T20" fmla="*/ 11 w 32"/>
                <a:gd name="T21" fmla="*/ 19 h 28"/>
                <a:gd name="T22" fmla="*/ 8 w 32"/>
                <a:gd name="T23" fmla="*/ 24 h 28"/>
                <a:gd name="T24" fmla="*/ 0 w 32"/>
                <a:gd name="T25" fmla="*/ 28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2" h="28">
                  <a:moveTo>
                    <a:pt x="29" y="0"/>
                  </a:moveTo>
                  <a:lnTo>
                    <a:pt x="29" y="0"/>
                  </a:lnTo>
                  <a:lnTo>
                    <a:pt x="32" y="4"/>
                  </a:lnTo>
                  <a:lnTo>
                    <a:pt x="29" y="8"/>
                  </a:lnTo>
                  <a:lnTo>
                    <a:pt x="29" y="13"/>
                  </a:lnTo>
                  <a:lnTo>
                    <a:pt x="24" y="15"/>
                  </a:lnTo>
                  <a:lnTo>
                    <a:pt x="16" y="13"/>
                  </a:lnTo>
                  <a:lnTo>
                    <a:pt x="13" y="13"/>
                  </a:lnTo>
                  <a:lnTo>
                    <a:pt x="11" y="13"/>
                  </a:lnTo>
                  <a:lnTo>
                    <a:pt x="11" y="19"/>
                  </a:lnTo>
                  <a:lnTo>
                    <a:pt x="8" y="24"/>
                  </a:lnTo>
                  <a:lnTo>
                    <a:pt x="0" y="28"/>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59" name="Freeform 310"/>
            <p:cNvSpPr>
              <a:spLocks/>
            </p:cNvSpPr>
            <p:nvPr/>
          </p:nvSpPr>
          <p:spPr bwMode="auto">
            <a:xfrm>
              <a:off x="2999" y="2817"/>
              <a:ext cx="36" cy="22"/>
            </a:xfrm>
            <a:custGeom>
              <a:avLst/>
              <a:gdLst>
                <a:gd name="T0" fmla="*/ 0 w 36"/>
                <a:gd name="T1" fmla="*/ 16 h 22"/>
                <a:gd name="T2" fmla="*/ 2 w 36"/>
                <a:gd name="T3" fmla="*/ 16 h 22"/>
                <a:gd name="T4" fmla="*/ 5 w 36"/>
                <a:gd name="T5" fmla="*/ 20 h 22"/>
                <a:gd name="T6" fmla="*/ 10 w 36"/>
                <a:gd name="T7" fmla="*/ 22 h 22"/>
                <a:gd name="T8" fmla="*/ 15 w 36"/>
                <a:gd name="T9" fmla="*/ 22 h 22"/>
                <a:gd name="T10" fmla="*/ 31 w 36"/>
                <a:gd name="T11" fmla="*/ 16 h 22"/>
                <a:gd name="T12" fmla="*/ 34 w 36"/>
                <a:gd name="T13" fmla="*/ 9 h 22"/>
                <a:gd name="T14" fmla="*/ 36 w 36"/>
                <a:gd name="T15" fmla="*/ 0 h 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22">
                  <a:moveTo>
                    <a:pt x="0" y="16"/>
                  </a:moveTo>
                  <a:lnTo>
                    <a:pt x="2" y="16"/>
                  </a:lnTo>
                  <a:lnTo>
                    <a:pt x="5" y="20"/>
                  </a:lnTo>
                  <a:lnTo>
                    <a:pt x="10" y="22"/>
                  </a:lnTo>
                  <a:lnTo>
                    <a:pt x="15" y="22"/>
                  </a:lnTo>
                  <a:lnTo>
                    <a:pt x="31" y="16"/>
                  </a:lnTo>
                  <a:lnTo>
                    <a:pt x="34" y="9"/>
                  </a:lnTo>
                  <a:lnTo>
                    <a:pt x="36"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60" name="Freeform 311"/>
            <p:cNvSpPr>
              <a:spLocks/>
            </p:cNvSpPr>
            <p:nvPr/>
          </p:nvSpPr>
          <p:spPr bwMode="auto">
            <a:xfrm>
              <a:off x="3014" y="2828"/>
              <a:ext cx="35" cy="22"/>
            </a:xfrm>
            <a:custGeom>
              <a:avLst/>
              <a:gdLst>
                <a:gd name="T0" fmla="*/ 0 w 35"/>
                <a:gd name="T1" fmla="*/ 11 h 22"/>
                <a:gd name="T2" fmla="*/ 3 w 35"/>
                <a:gd name="T3" fmla="*/ 13 h 22"/>
                <a:gd name="T4" fmla="*/ 6 w 35"/>
                <a:gd name="T5" fmla="*/ 18 h 22"/>
                <a:gd name="T6" fmla="*/ 14 w 35"/>
                <a:gd name="T7" fmla="*/ 22 h 22"/>
                <a:gd name="T8" fmla="*/ 19 w 35"/>
                <a:gd name="T9" fmla="*/ 20 h 22"/>
                <a:gd name="T10" fmla="*/ 32 w 35"/>
                <a:gd name="T11" fmla="*/ 9 h 22"/>
                <a:gd name="T12" fmla="*/ 35 w 35"/>
                <a:gd name="T13" fmla="*/ 0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2">
                  <a:moveTo>
                    <a:pt x="0" y="11"/>
                  </a:moveTo>
                  <a:lnTo>
                    <a:pt x="3" y="13"/>
                  </a:lnTo>
                  <a:lnTo>
                    <a:pt x="6" y="18"/>
                  </a:lnTo>
                  <a:lnTo>
                    <a:pt x="14" y="22"/>
                  </a:lnTo>
                  <a:lnTo>
                    <a:pt x="19" y="20"/>
                  </a:lnTo>
                  <a:lnTo>
                    <a:pt x="32" y="9"/>
                  </a:lnTo>
                  <a:lnTo>
                    <a:pt x="35"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61" name="Freeform 312"/>
            <p:cNvSpPr>
              <a:spLocks/>
            </p:cNvSpPr>
            <p:nvPr/>
          </p:nvSpPr>
          <p:spPr bwMode="auto">
            <a:xfrm>
              <a:off x="3030" y="2841"/>
              <a:ext cx="19" cy="11"/>
            </a:xfrm>
            <a:custGeom>
              <a:avLst/>
              <a:gdLst>
                <a:gd name="T0" fmla="*/ 0 w 19"/>
                <a:gd name="T1" fmla="*/ 7 h 11"/>
                <a:gd name="T2" fmla="*/ 3 w 19"/>
                <a:gd name="T3" fmla="*/ 9 h 11"/>
                <a:gd name="T4" fmla="*/ 5 w 19"/>
                <a:gd name="T5" fmla="*/ 11 h 11"/>
                <a:gd name="T6" fmla="*/ 11 w 19"/>
                <a:gd name="T7" fmla="*/ 9 h 11"/>
                <a:gd name="T8" fmla="*/ 13 w 19"/>
                <a:gd name="T9" fmla="*/ 7 h 11"/>
                <a:gd name="T10" fmla="*/ 19 w 19"/>
                <a:gd name="T11" fmla="*/ 0 h 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11">
                  <a:moveTo>
                    <a:pt x="0" y="7"/>
                  </a:moveTo>
                  <a:lnTo>
                    <a:pt x="3" y="9"/>
                  </a:lnTo>
                  <a:lnTo>
                    <a:pt x="5" y="11"/>
                  </a:lnTo>
                  <a:lnTo>
                    <a:pt x="11" y="9"/>
                  </a:lnTo>
                  <a:lnTo>
                    <a:pt x="13" y="7"/>
                  </a:lnTo>
                  <a:lnTo>
                    <a:pt x="19"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62" name="Freeform 313"/>
            <p:cNvSpPr>
              <a:spLocks/>
            </p:cNvSpPr>
            <p:nvPr/>
          </p:nvSpPr>
          <p:spPr bwMode="auto">
            <a:xfrm>
              <a:off x="3035" y="2852"/>
              <a:ext cx="6" cy="9"/>
            </a:xfrm>
            <a:custGeom>
              <a:avLst/>
              <a:gdLst>
                <a:gd name="T0" fmla="*/ 3 w 6"/>
                <a:gd name="T1" fmla="*/ 0 h 9"/>
                <a:gd name="T2" fmla="*/ 0 w 6"/>
                <a:gd name="T3" fmla="*/ 2 h 9"/>
                <a:gd name="T4" fmla="*/ 0 w 6"/>
                <a:gd name="T5" fmla="*/ 5 h 9"/>
                <a:gd name="T6" fmla="*/ 0 w 6"/>
                <a:gd name="T7" fmla="*/ 9 h 9"/>
                <a:gd name="T8" fmla="*/ 6 w 6"/>
                <a:gd name="T9" fmla="*/ 9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9">
                  <a:moveTo>
                    <a:pt x="3" y="0"/>
                  </a:moveTo>
                  <a:lnTo>
                    <a:pt x="0" y="2"/>
                  </a:lnTo>
                  <a:lnTo>
                    <a:pt x="0" y="5"/>
                  </a:lnTo>
                  <a:lnTo>
                    <a:pt x="0" y="9"/>
                  </a:lnTo>
                  <a:lnTo>
                    <a:pt x="6" y="9"/>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63" name="Freeform 314"/>
            <p:cNvSpPr>
              <a:spLocks/>
            </p:cNvSpPr>
            <p:nvPr/>
          </p:nvSpPr>
          <p:spPr bwMode="auto">
            <a:xfrm>
              <a:off x="2677" y="3030"/>
              <a:ext cx="69" cy="112"/>
            </a:xfrm>
            <a:custGeom>
              <a:avLst/>
              <a:gdLst>
                <a:gd name="T0" fmla="*/ 69 w 69"/>
                <a:gd name="T1" fmla="*/ 15 h 112"/>
                <a:gd name="T2" fmla="*/ 69 w 69"/>
                <a:gd name="T3" fmla="*/ 13 h 112"/>
                <a:gd name="T4" fmla="*/ 61 w 69"/>
                <a:gd name="T5" fmla="*/ 9 h 112"/>
                <a:gd name="T6" fmla="*/ 50 w 69"/>
                <a:gd name="T7" fmla="*/ 2 h 112"/>
                <a:gd name="T8" fmla="*/ 37 w 69"/>
                <a:gd name="T9" fmla="*/ 0 h 112"/>
                <a:gd name="T10" fmla="*/ 29 w 69"/>
                <a:gd name="T11" fmla="*/ 9 h 112"/>
                <a:gd name="T12" fmla="*/ 24 w 69"/>
                <a:gd name="T13" fmla="*/ 13 h 112"/>
                <a:gd name="T14" fmla="*/ 24 w 69"/>
                <a:gd name="T15" fmla="*/ 15 h 112"/>
                <a:gd name="T16" fmla="*/ 24 w 69"/>
                <a:gd name="T17" fmla="*/ 15 h 112"/>
                <a:gd name="T18" fmla="*/ 29 w 69"/>
                <a:gd name="T19" fmla="*/ 20 h 112"/>
                <a:gd name="T20" fmla="*/ 32 w 69"/>
                <a:gd name="T21" fmla="*/ 22 h 112"/>
                <a:gd name="T22" fmla="*/ 34 w 69"/>
                <a:gd name="T23" fmla="*/ 22 h 112"/>
                <a:gd name="T24" fmla="*/ 29 w 69"/>
                <a:gd name="T25" fmla="*/ 26 h 112"/>
                <a:gd name="T26" fmla="*/ 21 w 69"/>
                <a:gd name="T27" fmla="*/ 33 h 112"/>
                <a:gd name="T28" fmla="*/ 11 w 69"/>
                <a:gd name="T29" fmla="*/ 44 h 112"/>
                <a:gd name="T30" fmla="*/ 3 w 69"/>
                <a:gd name="T31" fmla="*/ 57 h 112"/>
                <a:gd name="T32" fmla="*/ 0 w 69"/>
                <a:gd name="T33" fmla="*/ 70 h 112"/>
                <a:gd name="T34" fmla="*/ 3 w 69"/>
                <a:gd name="T35" fmla="*/ 88 h 112"/>
                <a:gd name="T36" fmla="*/ 8 w 69"/>
                <a:gd name="T37" fmla="*/ 101 h 112"/>
                <a:gd name="T38" fmla="*/ 18 w 69"/>
                <a:gd name="T39" fmla="*/ 109 h 112"/>
                <a:gd name="T40" fmla="*/ 34 w 69"/>
                <a:gd name="T41" fmla="*/ 112 h 112"/>
                <a:gd name="T42" fmla="*/ 45 w 69"/>
                <a:gd name="T43" fmla="*/ 107 h 112"/>
                <a:gd name="T44" fmla="*/ 50 w 69"/>
                <a:gd name="T45" fmla="*/ 101 h 112"/>
                <a:gd name="T46" fmla="*/ 50 w 69"/>
                <a:gd name="T47" fmla="*/ 92 h 112"/>
                <a:gd name="T48" fmla="*/ 45 w 69"/>
                <a:gd name="T49" fmla="*/ 74 h 112"/>
                <a:gd name="T50" fmla="*/ 42 w 69"/>
                <a:gd name="T51" fmla="*/ 66 h 112"/>
                <a:gd name="T52" fmla="*/ 47 w 69"/>
                <a:gd name="T53" fmla="*/ 59 h 112"/>
                <a:gd name="T54" fmla="*/ 61 w 69"/>
                <a:gd name="T55" fmla="*/ 50 h 112"/>
                <a:gd name="T56" fmla="*/ 66 w 69"/>
                <a:gd name="T57" fmla="*/ 46 h 112"/>
                <a:gd name="T58" fmla="*/ 69 w 69"/>
                <a:gd name="T59" fmla="*/ 44 h 112"/>
                <a:gd name="T60" fmla="*/ 69 w 69"/>
                <a:gd name="T61" fmla="*/ 15 h 11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9" h="112">
                  <a:moveTo>
                    <a:pt x="69" y="15"/>
                  </a:moveTo>
                  <a:lnTo>
                    <a:pt x="69" y="13"/>
                  </a:lnTo>
                  <a:lnTo>
                    <a:pt x="61" y="9"/>
                  </a:lnTo>
                  <a:lnTo>
                    <a:pt x="50" y="2"/>
                  </a:lnTo>
                  <a:lnTo>
                    <a:pt x="37" y="0"/>
                  </a:lnTo>
                  <a:lnTo>
                    <a:pt x="29" y="9"/>
                  </a:lnTo>
                  <a:lnTo>
                    <a:pt x="24" y="13"/>
                  </a:lnTo>
                  <a:lnTo>
                    <a:pt x="24" y="15"/>
                  </a:lnTo>
                  <a:lnTo>
                    <a:pt x="29" y="20"/>
                  </a:lnTo>
                  <a:lnTo>
                    <a:pt x="32" y="22"/>
                  </a:lnTo>
                  <a:lnTo>
                    <a:pt x="34" y="22"/>
                  </a:lnTo>
                  <a:lnTo>
                    <a:pt x="29" y="26"/>
                  </a:lnTo>
                  <a:lnTo>
                    <a:pt x="21" y="33"/>
                  </a:lnTo>
                  <a:lnTo>
                    <a:pt x="11" y="44"/>
                  </a:lnTo>
                  <a:lnTo>
                    <a:pt x="3" y="57"/>
                  </a:lnTo>
                  <a:lnTo>
                    <a:pt x="0" y="70"/>
                  </a:lnTo>
                  <a:lnTo>
                    <a:pt x="3" y="88"/>
                  </a:lnTo>
                  <a:lnTo>
                    <a:pt x="8" y="101"/>
                  </a:lnTo>
                  <a:lnTo>
                    <a:pt x="18" y="109"/>
                  </a:lnTo>
                  <a:lnTo>
                    <a:pt x="34" y="112"/>
                  </a:lnTo>
                  <a:lnTo>
                    <a:pt x="45" y="107"/>
                  </a:lnTo>
                  <a:lnTo>
                    <a:pt x="50" y="101"/>
                  </a:lnTo>
                  <a:lnTo>
                    <a:pt x="50" y="92"/>
                  </a:lnTo>
                  <a:lnTo>
                    <a:pt x="45" y="74"/>
                  </a:lnTo>
                  <a:lnTo>
                    <a:pt x="42" y="66"/>
                  </a:lnTo>
                  <a:lnTo>
                    <a:pt x="47" y="59"/>
                  </a:lnTo>
                  <a:lnTo>
                    <a:pt x="61" y="50"/>
                  </a:lnTo>
                  <a:lnTo>
                    <a:pt x="66" y="46"/>
                  </a:lnTo>
                  <a:lnTo>
                    <a:pt x="69" y="44"/>
                  </a:lnTo>
                  <a:lnTo>
                    <a:pt x="69" y="15"/>
                  </a:lnTo>
                  <a:close/>
                </a:path>
              </a:pathLst>
            </a:custGeom>
            <a:solidFill>
              <a:srgbClr val="BD6D3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64" name="Freeform 315"/>
            <p:cNvSpPr>
              <a:spLocks/>
            </p:cNvSpPr>
            <p:nvPr/>
          </p:nvSpPr>
          <p:spPr bwMode="auto">
            <a:xfrm>
              <a:off x="3141" y="2885"/>
              <a:ext cx="47" cy="5"/>
            </a:xfrm>
            <a:custGeom>
              <a:avLst/>
              <a:gdLst>
                <a:gd name="T0" fmla="*/ 0 w 47"/>
                <a:gd name="T1" fmla="*/ 5 h 5"/>
                <a:gd name="T2" fmla="*/ 5 w 47"/>
                <a:gd name="T3" fmla="*/ 5 h 5"/>
                <a:gd name="T4" fmla="*/ 13 w 47"/>
                <a:gd name="T5" fmla="*/ 2 h 5"/>
                <a:gd name="T6" fmla="*/ 26 w 47"/>
                <a:gd name="T7" fmla="*/ 0 h 5"/>
                <a:gd name="T8" fmla="*/ 47 w 47"/>
                <a:gd name="T9" fmla="*/ 5 h 5"/>
                <a:gd name="T10" fmla="*/ 0 w 47"/>
                <a:gd name="T11" fmla="*/ 5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 h="5">
                  <a:moveTo>
                    <a:pt x="0" y="5"/>
                  </a:moveTo>
                  <a:lnTo>
                    <a:pt x="5" y="5"/>
                  </a:lnTo>
                  <a:lnTo>
                    <a:pt x="13" y="2"/>
                  </a:lnTo>
                  <a:lnTo>
                    <a:pt x="26" y="0"/>
                  </a:lnTo>
                  <a:lnTo>
                    <a:pt x="47" y="5"/>
                  </a:lnTo>
                  <a:lnTo>
                    <a:pt x="0" y="5"/>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65" name="Freeform 316"/>
            <p:cNvSpPr>
              <a:spLocks/>
            </p:cNvSpPr>
            <p:nvPr/>
          </p:nvSpPr>
          <p:spPr bwMode="auto">
            <a:xfrm>
              <a:off x="3141" y="2885"/>
              <a:ext cx="47" cy="5"/>
            </a:xfrm>
            <a:custGeom>
              <a:avLst/>
              <a:gdLst>
                <a:gd name="T0" fmla="*/ 0 w 47"/>
                <a:gd name="T1" fmla="*/ 5 h 5"/>
                <a:gd name="T2" fmla="*/ 5 w 47"/>
                <a:gd name="T3" fmla="*/ 5 h 5"/>
                <a:gd name="T4" fmla="*/ 13 w 47"/>
                <a:gd name="T5" fmla="*/ 2 h 5"/>
                <a:gd name="T6" fmla="*/ 26 w 47"/>
                <a:gd name="T7" fmla="*/ 0 h 5"/>
                <a:gd name="T8" fmla="*/ 47 w 47"/>
                <a:gd name="T9" fmla="*/ 5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5">
                  <a:moveTo>
                    <a:pt x="0" y="5"/>
                  </a:moveTo>
                  <a:lnTo>
                    <a:pt x="5" y="5"/>
                  </a:lnTo>
                  <a:lnTo>
                    <a:pt x="13" y="2"/>
                  </a:lnTo>
                  <a:lnTo>
                    <a:pt x="26" y="0"/>
                  </a:lnTo>
                  <a:lnTo>
                    <a:pt x="47" y="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66" name="Freeform 317"/>
            <p:cNvSpPr>
              <a:spLocks/>
            </p:cNvSpPr>
            <p:nvPr/>
          </p:nvSpPr>
          <p:spPr bwMode="auto">
            <a:xfrm>
              <a:off x="2724" y="2933"/>
              <a:ext cx="401" cy="171"/>
            </a:xfrm>
            <a:custGeom>
              <a:avLst/>
              <a:gdLst>
                <a:gd name="T0" fmla="*/ 87 w 401"/>
                <a:gd name="T1" fmla="*/ 42 h 171"/>
                <a:gd name="T2" fmla="*/ 87 w 401"/>
                <a:gd name="T3" fmla="*/ 64 h 171"/>
                <a:gd name="T4" fmla="*/ 93 w 401"/>
                <a:gd name="T5" fmla="*/ 75 h 171"/>
                <a:gd name="T6" fmla="*/ 85 w 401"/>
                <a:gd name="T7" fmla="*/ 99 h 171"/>
                <a:gd name="T8" fmla="*/ 72 w 401"/>
                <a:gd name="T9" fmla="*/ 123 h 171"/>
                <a:gd name="T10" fmla="*/ 56 w 401"/>
                <a:gd name="T11" fmla="*/ 123 h 171"/>
                <a:gd name="T12" fmla="*/ 27 w 401"/>
                <a:gd name="T13" fmla="*/ 114 h 171"/>
                <a:gd name="T14" fmla="*/ 22 w 401"/>
                <a:gd name="T15" fmla="*/ 112 h 171"/>
                <a:gd name="T16" fmla="*/ 8 w 401"/>
                <a:gd name="T17" fmla="*/ 121 h 171"/>
                <a:gd name="T18" fmla="*/ 0 w 401"/>
                <a:gd name="T19" fmla="*/ 145 h 171"/>
                <a:gd name="T20" fmla="*/ 3 w 401"/>
                <a:gd name="T21" fmla="*/ 158 h 171"/>
                <a:gd name="T22" fmla="*/ 22 w 401"/>
                <a:gd name="T23" fmla="*/ 165 h 171"/>
                <a:gd name="T24" fmla="*/ 66 w 401"/>
                <a:gd name="T25" fmla="*/ 171 h 171"/>
                <a:gd name="T26" fmla="*/ 101 w 401"/>
                <a:gd name="T27" fmla="*/ 167 h 171"/>
                <a:gd name="T28" fmla="*/ 127 w 401"/>
                <a:gd name="T29" fmla="*/ 147 h 171"/>
                <a:gd name="T30" fmla="*/ 153 w 401"/>
                <a:gd name="T31" fmla="*/ 112 h 171"/>
                <a:gd name="T32" fmla="*/ 161 w 401"/>
                <a:gd name="T33" fmla="*/ 97 h 171"/>
                <a:gd name="T34" fmla="*/ 174 w 401"/>
                <a:gd name="T35" fmla="*/ 84 h 171"/>
                <a:gd name="T36" fmla="*/ 196 w 401"/>
                <a:gd name="T37" fmla="*/ 66 h 171"/>
                <a:gd name="T38" fmla="*/ 201 w 401"/>
                <a:gd name="T39" fmla="*/ 64 h 171"/>
                <a:gd name="T40" fmla="*/ 214 w 401"/>
                <a:gd name="T41" fmla="*/ 62 h 171"/>
                <a:gd name="T42" fmla="*/ 246 w 401"/>
                <a:gd name="T43" fmla="*/ 62 h 171"/>
                <a:gd name="T44" fmla="*/ 280 w 401"/>
                <a:gd name="T45" fmla="*/ 62 h 171"/>
                <a:gd name="T46" fmla="*/ 298 w 401"/>
                <a:gd name="T47" fmla="*/ 64 h 171"/>
                <a:gd name="T48" fmla="*/ 309 w 401"/>
                <a:gd name="T49" fmla="*/ 75 h 171"/>
                <a:gd name="T50" fmla="*/ 333 w 401"/>
                <a:gd name="T51" fmla="*/ 112 h 171"/>
                <a:gd name="T52" fmla="*/ 338 w 401"/>
                <a:gd name="T53" fmla="*/ 121 h 171"/>
                <a:gd name="T54" fmla="*/ 343 w 401"/>
                <a:gd name="T55" fmla="*/ 121 h 171"/>
                <a:gd name="T56" fmla="*/ 380 w 401"/>
                <a:gd name="T57" fmla="*/ 112 h 171"/>
                <a:gd name="T58" fmla="*/ 398 w 401"/>
                <a:gd name="T59" fmla="*/ 95 h 171"/>
                <a:gd name="T60" fmla="*/ 383 w 401"/>
                <a:gd name="T61" fmla="*/ 75 h 171"/>
                <a:gd name="T62" fmla="*/ 359 w 401"/>
                <a:gd name="T63" fmla="*/ 49 h 171"/>
                <a:gd name="T64" fmla="*/ 338 w 401"/>
                <a:gd name="T65" fmla="*/ 29 h 171"/>
                <a:gd name="T66" fmla="*/ 327 w 401"/>
                <a:gd name="T67" fmla="*/ 24 h 171"/>
                <a:gd name="T68" fmla="*/ 293 w 401"/>
                <a:gd name="T69" fmla="*/ 24 h 171"/>
                <a:gd name="T70" fmla="*/ 264 w 401"/>
                <a:gd name="T71" fmla="*/ 24 h 171"/>
                <a:gd name="T72" fmla="*/ 259 w 401"/>
                <a:gd name="T73" fmla="*/ 9 h 171"/>
                <a:gd name="T74" fmla="*/ 256 w 401"/>
                <a:gd name="T75" fmla="*/ 0 h 171"/>
                <a:gd name="T76" fmla="*/ 90 w 401"/>
                <a:gd name="T77" fmla="*/ 38 h 17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01" h="171">
                  <a:moveTo>
                    <a:pt x="90" y="38"/>
                  </a:moveTo>
                  <a:lnTo>
                    <a:pt x="87" y="42"/>
                  </a:lnTo>
                  <a:lnTo>
                    <a:pt x="87" y="53"/>
                  </a:lnTo>
                  <a:lnTo>
                    <a:pt x="87" y="64"/>
                  </a:lnTo>
                  <a:lnTo>
                    <a:pt x="93" y="73"/>
                  </a:lnTo>
                  <a:lnTo>
                    <a:pt x="93" y="75"/>
                  </a:lnTo>
                  <a:lnTo>
                    <a:pt x="90" y="81"/>
                  </a:lnTo>
                  <a:lnTo>
                    <a:pt x="85" y="99"/>
                  </a:lnTo>
                  <a:lnTo>
                    <a:pt x="77" y="117"/>
                  </a:lnTo>
                  <a:lnTo>
                    <a:pt x="72" y="123"/>
                  </a:lnTo>
                  <a:lnTo>
                    <a:pt x="66" y="125"/>
                  </a:lnTo>
                  <a:lnTo>
                    <a:pt x="56" y="123"/>
                  </a:lnTo>
                  <a:lnTo>
                    <a:pt x="40" y="119"/>
                  </a:lnTo>
                  <a:lnTo>
                    <a:pt x="27" y="114"/>
                  </a:lnTo>
                  <a:lnTo>
                    <a:pt x="24" y="112"/>
                  </a:lnTo>
                  <a:lnTo>
                    <a:pt x="22" y="112"/>
                  </a:lnTo>
                  <a:lnTo>
                    <a:pt x="19" y="114"/>
                  </a:lnTo>
                  <a:lnTo>
                    <a:pt x="8" y="121"/>
                  </a:lnTo>
                  <a:lnTo>
                    <a:pt x="0" y="136"/>
                  </a:lnTo>
                  <a:lnTo>
                    <a:pt x="0" y="145"/>
                  </a:lnTo>
                  <a:lnTo>
                    <a:pt x="0" y="156"/>
                  </a:lnTo>
                  <a:lnTo>
                    <a:pt x="3" y="158"/>
                  </a:lnTo>
                  <a:lnTo>
                    <a:pt x="11" y="160"/>
                  </a:lnTo>
                  <a:lnTo>
                    <a:pt x="22" y="165"/>
                  </a:lnTo>
                  <a:lnTo>
                    <a:pt x="35" y="167"/>
                  </a:lnTo>
                  <a:lnTo>
                    <a:pt x="66" y="171"/>
                  </a:lnTo>
                  <a:lnTo>
                    <a:pt x="85" y="171"/>
                  </a:lnTo>
                  <a:lnTo>
                    <a:pt x="101" y="167"/>
                  </a:lnTo>
                  <a:lnTo>
                    <a:pt x="114" y="158"/>
                  </a:lnTo>
                  <a:lnTo>
                    <a:pt x="127" y="147"/>
                  </a:lnTo>
                  <a:lnTo>
                    <a:pt x="145" y="123"/>
                  </a:lnTo>
                  <a:lnTo>
                    <a:pt x="153" y="112"/>
                  </a:lnTo>
                  <a:lnTo>
                    <a:pt x="159" y="103"/>
                  </a:lnTo>
                  <a:lnTo>
                    <a:pt x="161" y="97"/>
                  </a:lnTo>
                  <a:lnTo>
                    <a:pt x="161" y="95"/>
                  </a:lnTo>
                  <a:lnTo>
                    <a:pt x="174" y="84"/>
                  </a:lnTo>
                  <a:lnTo>
                    <a:pt x="185" y="77"/>
                  </a:lnTo>
                  <a:lnTo>
                    <a:pt x="196" y="66"/>
                  </a:lnTo>
                  <a:lnTo>
                    <a:pt x="201" y="64"/>
                  </a:lnTo>
                  <a:lnTo>
                    <a:pt x="203" y="64"/>
                  </a:lnTo>
                  <a:lnTo>
                    <a:pt x="214" y="62"/>
                  </a:lnTo>
                  <a:lnTo>
                    <a:pt x="230" y="62"/>
                  </a:lnTo>
                  <a:lnTo>
                    <a:pt x="246" y="62"/>
                  </a:lnTo>
                  <a:lnTo>
                    <a:pt x="264" y="62"/>
                  </a:lnTo>
                  <a:lnTo>
                    <a:pt x="280" y="62"/>
                  </a:lnTo>
                  <a:lnTo>
                    <a:pt x="293" y="62"/>
                  </a:lnTo>
                  <a:lnTo>
                    <a:pt x="298" y="64"/>
                  </a:lnTo>
                  <a:lnTo>
                    <a:pt x="304" y="66"/>
                  </a:lnTo>
                  <a:lnTo>
                    <a:pt x="309" y="75"/>
                  </a:lnTo>
                  <a:lnTo>
                    <a:pt x="322" y="95"/>
                  </a:lnTo>
                  <a:lnTo>
                    <a:pt x="333" y="112"/>
                  </a:lnTo>
                  <a:lnTo>
                    <a:pt x="338" y="119"/>
                  </a:lnTo>
                  <a:lnTo>
                    <a:pt x="338" y="121"/>
                  </a:lnTo>
                  <a:lnTo>
                    <a:pt x="340" y="121"/>
                  </a:lnTo>
                  <a:lnTo>
                    <a:pt x="343" y="121"/>
                  </a:lnTo>
                  <a:lnTo>
                    <a:pt x="359" y="119"/>
                  </a:lnTo>
                  <a:lnTo>
                    <a:pt x="380" y="112"/>
                  </a:lnTo>
                  <a:lnTo>
                    <a:pt x="401" y="99"/>
                  </a:lnTo>
                  <a:lnTo>
                    <a:pt x="398" y="95"/>
                  </a:lnTo>
                  <a:lnTo>
                    <a:pt x="393" y="86"/>
                  </a:lnTo>
                  <a:lnTo>
                    <a:pt x="383" y="75"/>
                  </a:lnTo>
                  <a:lnTo>
                    <a:pt x="372" y="62"/>
                  </a:lnTo>
                  <a:lnTo>
                    <a:pt x="359" y="49"/>
                  </a:lnTo>
                  <a:lnTo>
                    <a:pt x="348" y="35"/>
                  </a:lnTo>
                  <a:lnTo>
                    <a:pt x="338" y="29"/>
                  </a:lnTo>
                  <a:lnTo>
                    <a:pt x="333" y="24"/>
                  </a:lnTo>
                  <a:lnTo>
                    <a:pt x="327" y="24"/>
                  </a:lnTo>
                  <a:lnTo>
                    <a:pt x="317" y="24"/>
                  </a:lnTo>
                  <a:lnTo>
                    <a:pt x="293" y="24"/>
                  </a:lnTo>
                  <a:lnTo>
                    <a:pt x="272" y="24"/>
                  </a:lnTo>
                  <a:lnTo>
                    <a:pt x="264" y="24"/>
                  </a:lnTo>
                  <a:lnTo>
                    <a:pt x="259" y="9"/>
                  </a:lnTo>
                  <a:lnTo>
                    <a:pt x="256" y="3"/>
                  </a:lnTo>
                  <a:lnTo>
                    <a:pt x="256" y="0"/>
                  </a:lnTo>
                  <a:lnTo>
                    <a:pt x="90" y="38"/>
                  </a:lnTo>
                  <a:close/>
                </a:path>
              </a:pathLst>
            </a:custGeom>
            <a:solidFill>
              <a:srgbClr val="999999"/>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67" name="Freeform 318"/>
            <p:cNvSpPr>
              <a:spLocks/>
            </p:cNvSpPr>
            <p:nvPr/>
          </p:nvSpPr>
          <p:spPr bwMode="auto">
            <a:xfrm>
              <a:off x="2730" y="2966"/>
              <a:ext cx="116" cy="105"/>
            </a:xfrm>
            <a:custGeom>
              <a:avLst/>
              <a:gdLst>
                <a:gd name="T0" fmla="*/ 105 w 116"/>
                <a:gd name="T1" fmla="*/ 0 h 105"/>
                <a:gd name="T2" fmla="*/ 105 w 116"/>
                <a:gd name="T3" fmla="*/ 5 h 105"/>
                <a:gd name="T4" fmla="*/ 105 w 116"/>
                <a:gd name="T5" fmla="*/ 13 h 105"/>
                <a:gd name="T6" fmla="*/ 110 w 116"/>
                <a:gd name="T7" fmla="*/ 24 h 105"/>
                <a:gd name="T8" fmla="*/ 116 w 116"/>
                <a:gd name="T9" fmla="*/ 33 h 105"/>
                <a:gd name="T10" fmla="*/ 116 w 116"/>
                <a:gd name="T11" fmla="*/ 38 h 105"/>
                <a:gd name="T12" fmla="*/ 113 w 116"/>
                <a:gd name="T13" fmla="*/ 48 h 105"/>
                <a:gd name="T14" fmla="*/ 103 w 116"/>
                <a:gd name="T15" fmla="*/ 70 h 105"/>
                <a:gd name="T16" fmla="*/ 95 w 116"/>
                <a:gd name="T17" fmla="*/ 81 h 105"/>
                <a:gd name="T18" fmla="*/ 87 w 116"/>
                <a:gd name="T19" fmla="*/ 92 h 105"/>
                <a:gd name="T20" fmla="*/ 84 w 116"/>
                <a:gd name="T21" fmla="*/ 99 h 105"/>
                <a:gd name="T22" fmla="*/ 81 w 116"/>
                <a:gd name="T23" fmla="*/ 103 h 105"/>
                <a:gd name="T24" fmla="*/ 79 w 116"/>
                <a:gd name="T25" fmla="*/ 103 h 105"/>
                <a:gd name="T26" fmla="*/ 74 w 116"/>
                <a:gd name="T27" fmla="*/ 103 h 105"/>
                <a:gd name="T28" fmla="*/ 63 w 116"/>
                <a:gd name="T29" fmla="*/ 105 h 105"/>
                <a:gd name="T30" fmla="*/ 50 w 116"/>
                <a:gd name="T31" fmla="*/ 105 h 105"/>
                <a:gd name="T32" fmla="*/ 26 w 116"/>
                <a:gd name="T33" fmla="*/ 103 h 105"/>
                <a:gd name="T34" fmla="*/ 13 w 116"/>
                <a:gd name="T35" fmla="*/ 99 h 105"/>
                <a:gd name="T36" fmla="*/ 0 w 116"/>
                <a:gd name="T37" fmla="*/ 90 h 1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6" h="105">
                  <a:moveTo>
                    <a:pt x="105" y="0"/>
                  </a:moveTo>
                  <a:lnTo>
                    <a:pt x="105" y="5"/>
                  </a:lnTo>
                  <a:lnTo>
                    <a:pt x="105" y="13"/>
                  </a:lnTo>
                  <a:lnTo>
                    <a:pt x="110" y="24"/>
                  </a:lnTo>
                  <a:lnTo>
                    <a:pt x="116" y="33"/>
                  </a:lnTo>
                  <a:lnTo>
                    <a:pt x="116" y="38"/>
                  </a:lnTo>
                  <a:lnTo>
                    <a:pt x="113" y="48"/>
                  </a:lnTo>
                  <a:lnTo>
                    <a:pt x="103" y="70"/>
                  </a:lnTo>
                  <a:lnTo>
                    <a:pt x="95" y="81"/>
                  </a:lnTo>
                  <a:lnTo>
                    <a:pt x="87" y="92"/>
                  </a:lnTo>
                  <a:lnTo>
                    <a:pt x="84" y="99"/>
                  </a:lnTo>
                  <a:lnTo>
                    <a:pt x="81" y="103"/>
                  </a:lnTo>
                  <a:lnTo>
                    <a:pt x="79" y="103"/>
                  </a:lnTo>
                  <a:lnTo>
                    <a:pt x="74" y="103"/>
                  </a:lnTo>
                  <a:lnTo>
                    <a:pt x="63" y="105"/>
                  </a:lnTo>
                  <a:lnTo>
                    <a:pt x="50" y="105"/>
                  </a:lnTo>
                  <a:lnTo>
                    <a:pt x="26" y="103"/>
                  </a:lnTo>
                  <a:lnTo>
                    <a:pt x="13" y="99"/>
                  </a:lnTo>
                  <a:lnTo>
                    <a:pt x="0" y="9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68" name="Freeform 319"/>
            <p:cNvSpPr>
              <a:spLocks/>
            </p:cNvSpPr>
            <p:nvPr/>
          </p:nvSpPr>
          <p:spPr bwMode="auto">
            <a:xfrm>
              <a:off x="2790" y="2769"/>
              <a:ext cx="193" cy="213"/>
            </a:xfrm>
            <a:custGeom>
              <a:avLst/>
              <a:gdLst>
                <a:gd name="T0" fmla="*/ 16 w 193"/>
                <a:gd name="T1" fmla="*/ 26 h 213"/>
                <a:gd name="T2" fmla="*/ 14 w 193"/>
                <a:gd name="T3" fmla="*/ 28 h 213"/>
                <a:gd name="T4" fmla="*/ 11 w 193"/>
                <a:gd name="T5" fmla="*/ 35 h 213"/>
                <a:gd name="T6" fmla="*/ 6 w 193"/>
                <a:gd name="T7" fmla="*/ 42 h 213"/>
                <a:gd name="T8" fmla="*/ 3 w 193"/>
                <a:gd name="T9" fmla="*/ 50 h 213"/>
                <a:gd name="T10" fmla="*/ 3 w 193"/>
                <a:gd name="T11" fmla="*/ 53 h 213"/>
                <a:gd name="T12" fmla="*/ 3 w 193"/>
                <a:gd name="T13" fmla="*/ 59 h 213"/>
                <a:gd name="T14" fmla="*/ 0 w 193"/>
                <a:gd name="T15" fmla="*/ 77 h 213"/>
                <a:gd name="T16" fmla="*/ 0 w 193"/>
                <a:gd name="T17" fmla="*/ 99 h 213"/>
                <a:gd name="T18" fmla="*/ 0 w 193"/>
                <a:gd name="T19" fmla="*/ 125 h 213"/>
                <a:gd name="T20" fmla="*/ 0 w 193"/>
                <a:gd name="T21" fmla="*/ 151 h 213"/>
                <a:gd name="T22" fmla="*/ 0 w 193"/>
                <a:gd name="T23" fmla="*/ 173 h 213"/>
                <a:gd name="T24" fmla="*/ 6 w 193"/>
                <a:gd name="T25" fmla="*/ 193 h 213"/>
                <a:gd name="T26" fmla="*/ 6 w 193"/>
                <a:gd name="T27" fmla="*/ 197 h 213"/>
                <a:gd name="T28" fmla="*/ 11 w 193"/>
                <a:gd name="T29" fmla="*/ 202 h 213"/>
                <a:gd name="T30" fmla="*/ 11 w 193"/>
                <a:gd name="T31" fmla="*/ 208 h 213"/>
                <a:gd name="T32" fmla="*/ 11 w 193"/>
                <a:gd name="T33" fmla="*/ 213 h 213"/>
                <a:gd name="T34" fmla="*/ 11 w 193"/>
                <a:gd name="T35" fmla="*/ 213 h 213"/>
                <a:gd name="T36" fmla="*/ 43 w 193"/>
                <a:gd name="T37" fmla="*/ 206 h 213"/>
                <a:gd name="T38" fmla="*/ 69 w 193"/>
                <a:gd name="T39" fmla="*/ 197 h 213"/>
                <a:gd name="T40" fmla="*/ 95 w 193"/>
                <a:gd name="T41" fmla="*/ 193 h 213"/>
                <a:gd name="T42" fmla="*/ 114 w 193"/>
                <a:gd name="T43" fmla="*/ 188 h 213"/>
                <a:gd name="T44" fmla="*/ 132 w 193"/>
                <a:gd name="T45" fmla="*/ 184 h 213"/>
                <a:gd name="T46" fmla="*/ 148 w 193"/>
                <a:gd name="T47" fmla="*/ 180 h 213"/>
                <a:gd name="T48" fmla="*/ 169 w 193"/>
                <a:gd name="T49" fmla="*/ 173 h 213"/>
                <a:gd name="T50" fmla="*/ 182 w 193"/>
                <a:gd name="T51" fmla="*/ 171 h 213"/>
                <a:gd name="T52" fmla="*/ 187 w 193"/>
                <a:gd name="T53" fmla="*/ 169 h 213"/>
                <a:gd name="T54" fmla="*/ 193 w 193"/>
                <a:gd name="T55" fmla="*/ 169 h 213"/>
                <a:gd name="T56" fmla="*/ 193 w 193"/>
                <a:gd name="T57" fmla="*/ 169 h 213"/>
                <a:gd name="T58" fmla="*/ 190 w 193"/>
                <a:gd name="T59" fmla="*/ 164 h 213"/>
                <a:gd name="T60" fmla="*/ 190 w 193"/>
                <a:gd name="T61" fmla="*/ 164 h 213"/>
                <a:gd name="T62" fmla="*/ 190 w 193"/>
                <a:gd name="T63" fmla="*/ 162 h 213"/>
                <a:gd name="T64" fmla="*/ 190 w 193"/>
                <a:gd name="T65" fmla="*/ 158 h 213"/>
                <a:gd name="T66" fmla="*/ 190 w 193"/>
                <a:gd name="T67" fmla="*/ 149 h 213"/>
                <a:gd name="T68" fmla="*/ 190 w 193"/>
                <a:gd name="T69" fmla="*/ 140 h 213"/>
                <a:gd name="T70" fmla="*/ 190 w 193"/>
                <a:gd name="T71" fmla="*/ 116 h 213"/>
                <a:gd name="T72" fmla="*/ 185 w 193"/>
                <a:gd name="T73" fmla="*/ 88 h 213"/>
                <a:gd name="T74" fmla="*/ 174 w 193"/>
                <a:gd name="T75" fmla="*/ 59 h 213"/>
                <a:gd name="T76" fmla="*/ 156 w 193"/>
                <a:gd name="T77" fmla="*/ 31 h 213"/>
                <a:gd name="T78" fmla="*/ 148 w 193"/>
                <a:gd name="T79" fmla="*/ 17 h 213"/>
                <a:gd name="T80" fmla="*/ 140 w 193"/>
                <a:gd name="T81" fmla="*/ 9 h 213"/>
                <a:gd name="T82" fmla="*/ 137 w 193"/>
                <a:gd name="T83" fmla="*/ 2 h 213"/>
                <a:gd name="T84" fmla="*/ 135 w 193"/>
                <a:gd name="T85" fmla="*/ 0 h 213"/>
                <a:gd name="T86" fmla="*/ 16 w 193"/>
                <a:gd name="T87" fmla="*/ 26 h 21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93" h="213">
                  <a:moveTo>
                    <a:pt x="16" y="26"/>
                  </a:moveTo>
                  <a:lnTo>
                    <a:pt x="14" y="28"/>
                  </a:lnTo>
                  <a:lnTo>
                    <a:pt x="11" y="35"/>
                  </a:lnTo>
                  <a:lnTo>
                    <a:pt x="6" y="42"/>
                  </a:lnTo>
                  <a:lnTo>
                    <a:pt x="3" y="50"/>
                  </a:lnTo>
                  <a:lnTo>
                    <a:pt x="3" y="53"/>
                  </a:lnTo>
                  <a:lnTo>
                    <a:pt x="3" y="59"/>
                  </a:lnTo>
                  <a:lnTo>
                    <a:pt x="0" y="77"/>
                  </a:lnTo>
                  <a:lnTo>
                    <a:pt x="0" y="99"/>
                  </a:lnTo>
                  <a:lnTo>
                    <a:pt x="0" y="125"/>
                  </a:lnTo>
                  <a:lnTo>
                    <a:pt x="0" y="151"/>
                  </a:lnTo>
                  <a:lnTo>
                    <a:pt x="0" y="173"/>
                  </a:lnTo>
                  <a:lnTo>
                    <a:pt x="6" y="193"/>
                  </a:lnTo>
                  <a:lnTo>
                    <a:pt x="6" y="197"/>
                  </a:lnTo>
                  <a:lnTo>
                    <a:pt x="11" y="202"/>
                  </a:lnTo>
                  <a:lnTo>
                    <a:pt x="11" y="208"/>
                  </a:lnTo>
                  <a:lnTo>
                    <a:pt x="11" y="213"/>
                  </a:lnTo>
                  <a:lnTo>
                    <a:pt x="43" y="206"/>
                  </a:lnTo>
                  <a:lnTo>
                    <a:pt x="69" y="197"/>
                  </a:lnTo>
                  <a:lnTo>
                    <a:pt x="95" y="193"/>
                  </a:lnTo>
                  <a:lnTo>
                    <a:pt x="114" y="188"/>
                  </a:lnTo>
                  <a:lnTo>
                    <a:pt x="132" y="184"/>
                  </a:lnTo>
                  <a:lnTo>
                    <a:pt x="148" y="180"/>
                  </a:lnTo>
                  <a:lnTo>
                    <a:pt x="169" y="173"/>
                  </a:lnTo>
                  <a:lnTo>
                    <a:pt x="182" y="171"/>
                  </a:lnTo>
                  <a:lnTo>
                    <a:pt x="187" y="169"/>
                  </a:lnTo>
                  <a:lnTo>
                    <a:pt x="193" y="169"/>
                  </a:lnTo>
                  <a:lnTo>
                    <a:pt x="190" y="164"/>
                  </a:lnTo>
                  <a:lnTo>
                    <a:pt x="190" y="162"/>
                  </a:lnTo>
                  <a:lnTo>
                    <a:pt x="190" y="158"/>
                  </a:lnTo>
                  <a:lnTo>
                    <a:pt x="190" y="149"/>
                  </a:lnTo>
                  <a:lnTo>
                    <a:pt x="190" y="140"/>
                  </a:lnTo>
                  <a:lnTo>
                    <a:pt x="190" y="116"/>
                  </a:lnTo>
                  <a:lnTo>
                    <a:pt x="185" y="88"/>
                  </a:lnTo>
                  <a:lnTo>
                    <a:pt x="174" y="59"/>
                  </a:lnTo>
                  <a:lnTo>
                    <a:pt x="156" y="31"/>
                  </a:lnTo>
                  <a:lnTo>
                    <a:pt x="148" y="17"/>
                  </a:lnTo>
                  <a:lnTo>
                    <a:pt x="140" y="9"/>
                  </a:lnTo>
                  <a:lnTo>
                    <a:pt x="137" y="2"/>
                  </a:lnTo>
                  <a:lnTo>
                    <a:pt x="135" y="0"/>
                  </a:lnTo>
                  <a:lnTo>
                    <a:pt x="16" y="26"/>
                  </a:lnTo>
                  <a:close/>
                </a:path>
              </a:pathLst>
            </a:custGeom>
            <a:solidFill>
              <a:srgbClr val="999999"/>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69" name="Freeform 320"/>
            <p:cNvSpPr>
              <a:spLocks/>
            </p:cNvSpPr>
            <p:nvPr/>
          </p:nvSpPr>
          <p:spPr bwMode="auto">
            <a:xfrm>
              <a:off x="2885" y="2817"/>
              <a:ext cx="77" cy="62"/>
            </a:xfrm>
            <a:custGeom>
              <a:avLst/>
              <a:gdLst>
                <a:gd name="T0" fmla="*/ 0 w 77"/>
                <a:gd name="T1" fmla="*/ 11 h 62"/>
                <a:gd name="T2" fmla="*/ 58 w 77"/>
                <a:gd name="T3" fmla="*/ 0 h 62"/>
                <a:gd name="T4" fmla="*/ 77 w 77"/>
                <a:gd name="T5" fmla="*/ 48 h 62"/>
                <a:gd name="T6" fmla="*/ 16 w 77"/>
                <a:gd name="T7" fmla="*/ 62 h 62"/>
                <a:gd name="T8" fmla="*/ 0 w 77"/>
                <a:gd name="T9" fmla="*/ 11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 h="62">
                  <a:moveTo>
                    <a:pt x="0" y="11"/>
                  </a:moveTo>
                  <a:lnTo>
                    <a:pt x="58" y="0"/>
                  </a:lnTo>
                  <a:lnTo>
                    <a:pt x="77" y="48"/>
                  </a:lnTo>
                  <a:lnTo>
                    <a:pt x="16" y="62"/>
                  </a:lnTo>
                  <a:lnTo>
                    <a:pt x="0" y="11"/>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70" name="Line 321"/>
            <p:cNvSpPr>
              <a:spLocks noChangeShapeType="1"/>
            </p:cNvSpPr>
            <p:nvPr/>
          </p:nvSpPr>
          <p:spPr bwMode="auto">
            <a:xfrm flipV="1">
              <a:off x="2891" y="2837"/>
              <a:ext cx="60" cy="1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71" name="Line 322"/>
            <p:cNvSpPr>
              <a:spLocks noChangeShapeType="1"/>
            </p:cNvSpPr>
            <p:nvPr/>
          </p:nvSpPr>
          <p:spPr bwMode="auto">
            <a:xfrm>
              <a:off x="2922" y="2841"/>
              <a:ext cx="11" cy="3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72" name="Freeform 323"/>
            <p:cNvSpPr>
              <a:spLocks/>
            </p:cNvSpPr>
            <p:nvPr/>
          </p:nvSpPr>
          <p:spPr bwMode="auto">
            <a:xfrm>
              <a:off x="2825" y="2793"/>
              <a:ext cx="123" cy="13"/>
            </a:xfrm>
            <a:custGeom>
              <a:avLst/>
              <a:gdLst>
                <a:gd name="T0" fmla="*/ 0 w 123"/>
                <a:gd name="T1" fmla="*/ 0 h 13"/>
                <a:gd name="T2" fmla="*/ 2 w 123"/>
                <a:gd name="T3" fmla="*/ 0 h 13"/>
                <a:gd name="T4" fmla="*/ 10 w 123"/>
                <a:gd name="T5" fmla="*/ 0 h 13"/>
                <a:gd name="T6" fmla="*/ 21 w 123"/>
                <a:gd name="T7" fmla="*/ 0 h 13"/>
                <a:gd name="T8" fmla="*/ 34 w 123"/>
                <a:gd name="T9" fmla="*/ 0 h 13"/>
                <a:gd name="T10" fmla="*/ 63 w 123"/>
                <a:gd name="T11" fmla="*/ 2 h 13"/>
                <a:gd name="T12" fmla="*/ 73 w 123"/>
                <a:gd name="T13" fmla="*/ 4 h 13"/>
                <a:gd name="T14" fmla="*/ 81 w 123"/>
                <a:gd name="T15" fmla="*/ 9 h 13"/>
                <a:gd name="T16" fmla="*/ 87 w 123"/>
                <a:gd name="T17" fmla="*/ 4 h 13"/>
                <a:gd name="T18" fmla="*/ 87 w 123"/>
                <a:gd name="T19" fmla="*/ 2 h 13"/>
                <a:gd name="T20" fmla="*/ 95 w 123"/>
                <a:gd name="T21" fmla="*/ 9 h 13"/>
                <a:gd name="T22" fmla="*/ 95 w 123"/>
                <a:gd name="T23" fmla="*/ 9 h 13"/>
                <a:gd name="T24" fmla="*/ 97 w 123"/>
                <a:gd name="T25" fmla="*/ 9 h 13"/>
                <a:gd name="T26" fmla="*/ 102 w 123"/>
                <a:gd name="T27" fmla="*/ 9 h 13"/>
                <a:gd name="T28" fmla="*/ 110 w 123"/>
                <a:gd name="T29" fmla="*/ 11 h 13"/>
                <a:gd name="T30" fmla="*/ 123 w 123"/>
                <a:gd name="T31" fmla="*/ 13 h 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3" h="13">
                  <a:moveTo>
                    <a:pt x="0" y="0"/>
                  </a:moveTo>
                  <a:lnTo>
                    <a:pt x="2" y="0"/>
                  </a:lnTo>
                  <a:lnTo>
                    <a:pt x="10" y="0"/>
                  </a:lnTo>
                  <a:lnTo>
                    <a:pt x="21" y="0"/>
                  </a:lnTo>
                  <a:lnTo>
                    <a:pt x="34" y="0"/>
                  </a:lnTo>
                  <a:lnTo>
                    <a:pt x="63" y="2"/>
                  </a:lnTo>
                  <a:lnTo>
                    <a:pt x="73" y="4"/>
                  </a:lnTo>
                  <a:lnTo>
                    <a:pt x="81" y="9"/>
                  </a:lnTo>
                  <a:lnTo>
                    <a:pt x="87" y="4"/>
                  </a:lnTo>
                  <a:lnTo>
                    <a:pt x="87" y="2"/>
                  </a:lnTo>
                  <a:lnTo>
                    <a:pt x="95" y="9"/>
                  </a:lnTo>
                  <a:lnTo>
                    <a:pt x="97" y="9"/>
                  </a:lnTo>
                  <a:lnTo>
                    <a:pt x="102" y="9"/>
                  </a:lnTo>
                  <a:lnTo>
                    <a:pt x="110" y="11"/>
                  </a:lnTo>
                  <a:lnTo>
                    <a:pt x="123" y="13"/>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73" name="Freeform 324"/>
            <p:cNvSpPr>
              <a:spLocks/>
            </p:cNvSpPr>
            <p:nvPr/>
          </p:nvSpPr>
          <p:spPr bwMode="auto">
            <a:xfrm>
              <a:off x="2801" y="2929"/>
              <a:ext cx="179" cy="42"/>
            </a:xfrm>
            <a:custGeom>
              <a:avLst/>
              <a:gdLst>
                <a:gd name="T0" fmla="*/ 0 w 179"/>
                <a:gd name="T1" fmla="*/ 42 h 42"/>
                <a:gd name="T2" fmla="*/ 0 w 179"/>
                <a:gd name="T3" fmla="*/ 42 h 42"/>
                <a:gd name="T4" fmla="*/ 5 w 179"/>
                <a:gd name="T5" fmla="*/ 42 h 42"/>
                <a:gd name="T6" fmla="*/ 24 w 179"/>
                <a:gd name="T7" fmla="*/ 37 h 42"/>
                <a:gd name="T8" fmla="*/ 50 w 179"/>
                <a:gd name="T9" fmla="*/ 31 h 42"/>
                <a:gd name="T10" fmla="*/ 82 w 179"/>
                <a:gd name="T11" fmla="*/ 24 h 42"/>
                <a:gd name="T12" fmla="*/ 113 w 179"/>
                <a:gd name="T13" fmla="*/ 18 h 42"/>
                <a:gd name="T14" fmla="*/ 142 w 179"/>
                <a:gd name="T15" fmla="*/ 11 h 42"/>
                <a:gd name="T16" fmla="*/ 166 w 179"/>
                <a:gd name="T17" fmla="*/ 4 h 42"/>
                <a:gd name="T18" fmla="*/ 174 w 179"/>
                <a:gd name="T19" fmla="*/ 2 h 42"/>
                <a:gd name="T20" fmla="*/ 179 w 179"/>
                <a:gd name="T21" fmla="*/ 0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9" h="42">
                  <a:moveTo>
                    <a:pt x="0" y="42"/>
                  </a:moveTo>
                  <a:lnTo>
                    <a:pt x="0" y="42"/>
                  </a:lnTo>
                  <a:lnTo>
                    <a:pt x="5" y="42"/>
                  </a:lnTo>
                  <a:lnTo>
                    <a:pt x="24" y="37"/>
                  </a:lnTo>
                  <a:lnTo>
                    <a:pt x="50" y="31"/>
                  </a:lnTo>
                  <a:lnTo>
                    <a:pt x="82" y="24"/>
                  </a:lnTo>
                  <a:lnTo>
                    <a:pt x="113" y="18"/>
                  </a:lnTo>
                  <a:lnTo>
                    <a:pt x="142" y="11"/>
                  </a:lnTo>
                  <a:lnTo>
                    <a:pt x="166" y="4"/>
                  </a:lnTo>
                  <a:lnTo>
                    <a:pt x="174" y="2"/>
                  </a:lnTo>
                  <a:lnTo>
                    <a:pt x="179"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74" name="Freeform 325"/>
            <p:cNvSpPr>
              <a:spLocks/>
            </p:cNvSpPr>
            <p:nvPr/>
          </p:nvSpPr>
          <p:spPr bwMode="auto">
            <a:xfrm>
              <a:off x="2680" y="3113"/>
              <a:ext cx="44" cy="11"/>
            </a:xfrm>
            <a:custGeom>
              <a:avLst/>
              <a:gdLst>
                <a:gd name="T0" fmla="*/ 0 w 44"/>
                <a:gd name="T1" fmla="*/ 11 h 11"/>
                <a:gd name="T2" fmla="*/ 5 w 44"/>
                <a:gd name="T3" fmla="*/ 9 h 11"/>
                <a:gd name="T4" fmla="*/ 15 w 44"/>
                <a:gd name="T5" fmla="*/ 5 h 11"/>
                <a:gd name="T6" fmla="*/ 31 w 44"/>
                <a:gd name="T7" fmla="*/ 0 h 11"/>
                <a:gd name="T8" fmla="*/ 44 w 44"/>
                <a:gd name="T9" fmla="*/ 2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 h="11">
                  <a:moveTo>
                    <a:pt x="0" y="11"/>
                  </a:moveTo>
                  <a:lnTo>
                    <a:pt x="5" y="9"/>
                  </a:lnTo>
                  <a:lnTo>
                    <a:pt x="15" y="5"/>
                  </a:lnTo>
                  <a:lnTo>
                    <a:pt x="31" y="0"/>
                  </a:lnTo>
                  <a:lnTo>
                    <a:pt x="44" y="2"/>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75" name="Freeform 326"/>
            <p:cNvSpPr>
              <a:spLocks/>
            </p:cNvSpPr>
            <p:nvPr/>
          </p:nvSpPr>
          <p:spPr bwMode="auto">
            <a:xfrm>
              <a:off x="2883" y="2885"/>
              <a:ext cx="87" cy="59"/>
            </a:xfrm>
            <a:custGeom>
              <a:avLst/>
              <a:gdLst>
                <a:gd name="T0" fmla="*/ 23 w 87"/>
                <a:gd name="T1" fmla="*/ 11 h 59"/>
                <a:gd name="T2" fmla="*/ 31 w 87"/>
                <a:gd name="T3" fmla="*/ 11 h 59"/>
                <a:gd name="T4" fmla="*/ 37 w 87"/>
                <a:gd name="T5" fmla="*/ 11 h 59"/>
                <a:gd name="T6" fmla="*/ 37 w 87"/>
                <a:gd name="T7" fmla="*/ 11 h 59"/>
                <a:gd name="T8" fmla="*/ 42 w 87"/>
                <a:gd name="T9" fmla="*/ 9 h 59"/>
                <a:gd name="T10" fmla="*/ 52 w 87"/>
                <a:gd name="T11" fmla="*/ 2 h 59"/>
                <a:gd name="T12" fmla="*/ 65 w 87"/>
                <a:gd name="T13" fmla="*/ 0 h 59"/>
                <a:gd name="T14" fmla="*/ 71 w 87"/>
                <a:gd name="T15" fmla="*/ 5 h 59"/>
                <a:gd name="T16" fmla="*/ 73 w 87"/>
                <a:gd name="T17" fmla="*/ 9 h 59"/>
                <a:gd name="T18" fmla="*/ 76 w 87"/>
                <a:gd name="T19" fmla="*/ 9 h 59"/>
                <a:gd name="T20" fmla="*/ 81 w 87"/>
                <a:gd name="T21" fmla="*/ 9 h 59"/>
                <a:gd name="T22" fmla="*/ 87 w 87"/>
                <a:gd name="T23" fmla="*/ 13 h 59"/>
                <a:gd name="T24" fmla="*/ 84 w 87"/>
                <a:gd name="T25" fmla="*/ 24 h 59"/>
                <a:gd name="T26" fmla="*/ 84 w 87"/>
                <a:gd name="T27" fmla="*/ 24 h 59"/>
                <a:gd name="T28" fmla="*/ 87 w 87"/>
                <a:gd name="T29" fmla="*/ 29 h 59"/>
                <a:gd name="T30" fmla="*/ 84 w 87"/>
                <a:gd name="T31" fmla="*/ 35 h 59"/>
                <a:gd name="T32" fmla="*/ 81 w 87"/>
                <a:gd name="T33" fmla="*/ 40 h 59"/>
                <a:gd name="T34" fmla="*/ 81 w 87"/>
                <a:gd name="T35" fmla="*/ 42 h 59"/>
                <a:gd name="T36" fmla="*/ 79 w 87"/>
                <a:gd name="T37" fmla="*/ 48 h 59"/>
                <a:gd name="T38" fmla="*/ 76 w 87"/>
                <a:gd name="T39" fmla="*/ 53 h 59"/>
                <a:gd name="T40" fmla="*/ 71 w 87"/>
                <a:gd name="T41" fmla="*/ 53 h 59"/>
                <a:gd name="T42" fmla="*/ 71 w 87"/>
                <a:gd name="T43" fmla="*/ 57 h 59"/>
                <a:gd name="T44" fmla="*/ 60 w 87"/>
                <a:gd name="T45" fmla="*/ 59 h 59"/>
                <a:gd name="T46" fmla="*/ 47 w 87"/>
                <a:gd name="T47" fmla="*/ 59 h 59"/>
                <a:gd name="T48" fmla="*/ 34 w 87"/>
                <a:gd name="T49" fmla="*/ 55 h 59"/>
                <a:gd name="T50" fmla="*/ 21 w 87"/>
                <a:gd name="T51" fmla="*/ 48 h 59"/>
                <a:gd name="T52" fmla="*/ 8 w 87"/>
                <a:gd name="T53" fmla="*/ 42 h 59"/>
                <a:gd name="T54" fmla="*/ 2 w 87"/>
                <a:gd name="T55" fmla="*/ 37 h 59"/>
                <a:gd name="T56" fmla="*/ 0 w 87"/>
                <a:gd name="T57" fmla="*/ 37 h 59"/>
                <a:gd name="T58" fmla="*/ 0 w 87"/>
                <a:gd name="T59" fmla="*/ 37 h 59"/>
                <a:gd name="T60" fmla="*/ 23 w 87"/>
                <a:gd name="T61" fmla="*/ 11 h 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7" h="59">
                  <a:moveTo>
                    <a:pt x="23" y="11"/>
                  </a:moveTo>
                  <a:lnTo>
                    <a:pt x="31" y="11"/>
                  </a:lnTo>
                  <a:lnTo>
                    <a:pt x="37" y="11"/>
                  </a:lnTo>
                  <a:lnTo>
                    <a:pt x="42" y="9"/>
                  </a:lnTo>
                  <a:lnTo>
                    <a:pt x="52" y="2"/>
                  </a:lnTo>
                  <a:lnTo>
                    <a:pt x="65" y="0"/>
                  </a:lnTo>
                  <a:lnTo>
                    <a:pt x="71" y="5"/>
                  </a:lnTo>
                  <a:lnTo>
                    <a:pt x="73" y="9"/>
                  </a:lnTo>
                  <a:lnTo>
                    <a:pt x="76" y="9"/>
                  </a:lnTo>
                  <a:lnTo>
                    <a:pt x="81" y="9"/>
                  </a:lnTo>
                  <a:lnTo>
                    <a:pt x="87" y="13"/>
                  </a:lnTo>
                  <a:lnTo>
                    <a:pt x="84" y="24"/>
                  </a:lnTo>
                  <a:lnTo>
                    <a:pt x="87" y="29"/>
                  </a:lnTo>
                  <a:lnTo>
                    <a:pt x="84" y="35"/>
                  </a:lnTo>
                  <a:lnTo>
                    <a:pt x="81" y="40"/>
                  </a:lnTo>
                  <a:lnTo>
                    <a:pt x="81" y="42"/>
                  </a:lnTo>
                  <a:lnTo>
                    <a:pt x="79" y="48"/>
                  </a:lnTo>
                  <a:lnTo>
                    <a:pt x="76" y="53"/>
                  </a:lnTo>
                  <a:lnTo>
                    <a:pt x="71" y="53"/>
                  </a:lnTo>
                  <a:lnTo>
                    <a:pt x="71" y="57"/>
                  </a:lnTo>
                  <a:lnTo>
                    <a:pt x="60" y="59"/>
                  </a:lnTo>
                  <a:lnTo>
                    <a:pt x="47" y="59"/>
                  </a:lnTo>
                  <a:lnTo>
                    <a:pt x="34" y="55"/>
                  </a:lnTo>
                  <a:lnTo>
                    <a:pt x="21" y="48"/>
                  </a:lnTo>
                  <a:lnTo>
                    <a:pt x="8" y="42"/>
                  </a:lnTo>
                  <a:lnTo>
                    <a:pt x="2" y="37"/>
                  </a:lnTo>
                  <a:lnTo>
                    <a:pt x="0" y="37"/>
                  </a:lnTo>
                  <a:lnTo>
                    <a:pt x="23" y="11"/>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76" name="Freeform 327"/>
            <p:cNvSpPr>
              <a:spLocks/>
            </p:cNvSpPr>
            <p:nvPr/>
          </p:nvSpPr>
          <p:spPr bwMode="auto">
            <a:xfrm>
              <a:off x="2811" y="2811"/>
              <a:ext cx="103" cy="127"/>
            </a:xfrm>
            <a:custGeom>
              <a:avLst/>
              <a:gdLst>
                <a:gd name="T0" fmla="*/ 0 w 103"/>
                <a:gd name="T1" fmla="*/ 65 h 127"/>
                <a:gd name="T2" fmla="*/ 8 w 103"/>
                <a:gd name="T3" fmla="*/ 46 h 127"/>
                <a:gd name="T4" fmla="*/ 22 w 103"/>
                <a:gd name="T5" fmla="*/ 26 h 127"/>
                <a:gd name="T6" fmla="*/ 40 w 103"/>
                <a:gd name="T7" fmla="*/ 11 h 127"/>
                <a:gd name="T8" fmla="*/ 56 w 103"/>
                <a:gd name="T9" fmla="*/ 2 h 127"/>
                <a:gd name="T10" fmla="*/ 72 w 103"/>
                <a:gd name="T11" fmla="*/ 0 h 127"/>
                <a:gd name="T12" fmla="*/ 82 w 103"/>
                <a:gd name="T13" fmla="*/ 2 h 127"/>
                <a:gd name="T14" fmla="*/ 90 w 103"/>
                <a:gd name="T15" fmla="*/ 6 h 127"/>
                <a:gd name="T16" fmla="*/ 93 w 103"/>
                <a:gd name="T17" fmla="*/ 17 h 127"/>
                <a:gd name="T18" fmla="*/ 87 w 103"/>
                <a:gd name="T19" fmla="*/ 32 h 127"/>
                <a:gd name="T20" fmla="*/ 82 w 103"/>
                <a:gd name="T21" fmla="*/ 50 h 127"/>
                <a:gd name="T22" fmla="*/ 77 w 103"/>
                <a:gd name="T23" fmla="*/ 63 h 127"/>
                <a:gd name="T24" fmla="*/ 77 w 103"/>
                <a:gd name="T25" fmla="*/ 65 h 127"/>
                <a:gd name="T26" fmla="*/ 77 w 103"/>
                <a:gd name="T27" fmla="*/ 68 h 127"/>
                <a:gd name="T28" fmla="*/ 93 w 103"/>
                <a:gd name="T29" fmla="*/ 74 h 127"/>
                <a:gd name="T30" fmla="*/ 101 w 103"/>
                <a:gd name="T31" fmla="*/ 79 h 127"/>
                <a:gd name="T32" fmla="*/ 103 w 103"/>
                <a:gd name="T33" fmla="*/ 81 h 127"/>
                <a:gd name="T34" fmla="*/ 103 w 103"/>
                <a:gd name="T35" fmla="*/ 81 h 127"/>
                <a:gd name="T36" fmla="*/ 103 w 103"/>
                <a:gd name="T37" fmla="*/ 83 h 127"/>
                <a:gd name="T38" fmla="*/ 101 w 103"/>
                <a:gd name="T39" fmla="*/ 85 h 127"/>
                <a:gd name="T40" fmla="*/ 90 w 103"/>
                <a:gd name="T41" fmla="*/ 100 h 127"/>
                <a:gd name="T42" fmla="*/ 80 w 103"/>
                <a:gd name="T43" fmla="*/ 116 h 127"/>
                <a:gd name="T44" fmla="*/ 77 w 103"/>
                <a:gd name="T45" fmla="*/ 122 h 127"/>
                <a:gd name="T46" fmla="*/ 77 w 103"/>
                <a:gd name="T47" fmla="*/ 127 h 127"/>
                <a:gd name="T48" fmla="*/ 58 w 103"/>
                <a:gd name="T49" fmla="*/ 120 h 127"/>
                <a:gd name="T50" fmla="*/ 48 w 103"/>
                <a:gd name="T51" fmla="*/ 118 h 127"/>
                <a:gd name="T52" fmla="*/ 45 w 103"/>
                <a:gd name="T53" fmla="*/ 116 h 127"/>
                <a:gd name="T54" fmla="*/ 45 w 103"/>
                <a:gd name="T55" fmla="*/ 116 h 127"/>
                <a:gd name="T56" fmla="*/ 43 w 103"/>
                <a:gd name="T57" fmla="*/ 116 h 127"/>
                <a:gd name="T58" fmla="*/ 37 w 103"/>
                <a:gd name="T59" fmla="*/ 116 h 127"/>
                <a:gd name="T60" fmla="*/ 22 w 103"/>
                <a:gd name="T61" fmla="*/ 109 h 127"/>
                <a:gd name="T62" fmla="*/ 14 w 103"/>
                <a:gd name="T63" fmla="*/ 103 h 127"/>
                <a:gd name="T64" fmla="*/ 6 w 103"/>
                <a:gd name="T65" fmla="*/ 94 h 127"/>
                <a:gd name="T66" fmla="*/ 0 w 103"/>
                <a:gd name="T67" fmla="*/ 83 h 127"/>
                <a:gd name="T68" fmla="*/ 0 w 103"/>
                <a:gd name="T69" fmla="*/ 65 h 127"/>
                <a:gd name="T70" fmla="*/ 0 w 103"/>
                <a:gd name="T71" fmla="*/ 65 h 1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3" h="127">
                  <a:moveTo>
                    <a:pt x="0" y="65"/>
                  </a:moveTo>
                  <a:lnTo>
                    <a:pt x="8" y="46"/>
                  </a:lnTo>
                  <a:lnTo>
                    <a:pt x="22" y="26"/>
                  </a:lnTo>
                  <a:lnTo>
                    <a:pt x="40" y="11"/>
                  </a:lnTo>
                  <a:lnTo>
                    <a:pt x="56" y="2"/>
                  </a:lnTo>
                  <a:lnTo>
                    <a:pt x="72" y="0"/>
                  </a:lnTo>
                  <a:lnTo>
                    <a:pt x="82" y="2"/>
                  </a:lnTo>
                  <a:lnTo>
                    <a:pt x="90" y="6"/>
                  </a:lnTo>
                  <a:lnTo>
                    <a:pt x="93" y="17"/>
                  </a:lnTo>
                  <a:lnTo>
                    <a:pt x="87" y="32"/>
                  </a:lnTo>
                  <a:lnTo>
                    <a:pt x="82" y="50"/>
                  </a:lnTo>
                  <a:lnTo>
                    <a:pt x="77" y="63"/>
                  </a:lnTo>
                  <a:lnTo>
                    <a:pt x="77" y="65"/>
                  </a:lnTo>
                  <a:lnTo>
                    <a:pt x="77" y="68"/>
                  </a:lnTo>
                  <a:lnTo>
                    <a:pt x="93" y="74"/>
                  </a:lnTo>
                  <a:lnTo>
                    <a:pt x="101" y="79"/>
                  </a:lnTo>
                  <a:lnTo>
                    <a:pt x="103" y="81"/>
                  </a:lnTo>
                  <a:lnTo>
                    <a:pt x="103" y="83"/>
                  </a:lnTo>
                  <a:lnTo>
                    <a:pt x="101" y="85"/>
                  </a:lnTo>
                  <a:lnTo>
                    <a:pt x="90" y="100"/>
                  </a:lnTo>
                  <a:lnTo>
                    <a:pt x="80" y="116"/>
                  </a:lnTo>
                  <a:lnTo>
                    <a:pt x="77" y="122"/>
                  </a:lnTo>
                  <a:lnTo>
                    <a:pt x="77" y="127"/>
                  </a:lnTo>
                  <a:lnTo>
                    <a:pt x="58" y="120"/>
                  </a:lnTo>
                  <a:lnTo>
                    <a:pt x="48" y="118"/>
                  </a:lnTo>
                  <a:lnTo>
                    <a:pt x="45" y="116"/>
                  </a:lnTo>
                  <a:lnTo>
                    <a:pt x="43" y="116"/>
                  </a:lnTo>
                  <a:lnTo>
                    <a:pt x="37" y="116"/>
                  </a:lnTo>
                  <a:lnTo>
                    <a:pt x="22" y="109"/>
                  </a:lnTo>
                  <a:lnTo>
                    <a:pt x="14" y="103"/>
                  </a:lnTo>
                  <a:lnTo>
                    <a:pt x="6" y="94"/>
                  </a:lnTo>
                  <a:lnTo>
                    <a:pt x="0" y="83"/>
                  </a:lnTo>
                  <a:lnTo>
                    <a:pt x="0" y="65"/>
                  </a:lnTo>
                  <a:close/>
                </a:path>
              </a:pathLst>
            </a:custGeom>
            <a:solidFill>
              <a:srgbClr val="999999"/>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77" name="Freeform 328"/>
            <p:cNvSpPr>
              <a:spLocks/>
            </p:cNvSpPr>
            <p:nvPr/>
          </p:nvSpPr>
          <p:spPr bwMode="auto">
            <a:xfrm>
              <a:off x="2856" y="2883"/>
              <a:ext cx="40" cy="44"/>
            </a:xfrm>
            <a:custGeom>
              <a:avLst/>
              <a:gdLst>
                <a:gd name="T0" fmla="*/ 40 w 40"/>
                <a:gd name="T1" fmla="*/ 0 h 44"/>
                <a:gd name="T2" fmla="*/ 37 w 40"/>
                <a:gd name="T3" fmla="*/ 2 h 44"/>
                <a:gd name="T4" fmla="*/ 24 w 40"/>
                <a:gd name="T5" fmla="*/ 13 h 44"/>
                <a:gd name="T6" fmla="*/ 11 w 40"/>
                <a:gd name="T7" fmla="*/ 26 h 44"/>
                <a:gd name="T8" fmla="*/ 0 w 40"/>
                <a:gd name="T9" fmla="*/ 44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44">
                  <a:moveTo>
                    <a:pt x="40" y="0"/>
                  </a:moveTo>
                  <a:lnTo>
                    <a:pt x="37" y="2"/>
                  </a:lnTo>
                  <a:lnTo>
                    <a:pt x="24" y="13"/>
                  </a:lnTo>
                  <a:lnTo>
                    <a:pt x="11" y="26"/>
                  </a:lnTo>
                  <a:lnTo>
                    <a:pt x="0" y="44"/>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78" name="Freeform 329"/>
            <p:cNvSpPr>
              <a:spLocks/>
            </p:cNvSpPr>
            <p:nvPr/>
          </p:nvSpPr>
          <p:spPr bwMode="auto">
            <a:xfrm>
              <a:off x="2872" y="2914"/>
              <a:ext cx="13" cy="11"/>
            </a:xfrm>
            <a:custGeom>
              <a:avLst/>
              <a:gdLst>
                <a:gd name="T0" fmla="*/ 13 w 13"/>
                <a:gd name="T1" fmla="*/ 6 h 11"/>
                <a:gd name="T2" fmla="*/ 13 w 13"/>
                <a:gd name="T3" fmla="*/ 8 h 11"/>
                <a:gd name="T4" fmla="*/ 8 w 13"/>
                <a:gd name="T5" fmla="*/ 11 h 11"/>
                <a:gd name="T6" fmla="*/ 3 w 13"/>
                <a:gd name="T7" fmla="*/ 8 h 11"/>
                <a:gd name="T8" fmla="*/ 0 w 13"/>
                <a:gd name="T9" fmla="*/ 6 h 11"/>
                <a:gd name="T10" fmla="*/ 3 w 13"/>
                <a:gd name="T11" fmla="*/ 2 h 11"/>
                <a:gd name="T12" fmla="*/ 8 w 13"/>
                <a:gd name="T13" fmla="*/ 0 h 11"/>
                <a:gd name="T14" fmla="*/ 13 w 13"/>
                <a:gd name="T15" fmla="*/ 2 h 11"/>
                <a:gd name="T16" fmla="*/ 13 w 13"/>
                <a:gd name="T17" fmla="*/ 6 h 11"/>
                <a:gd name="T18" fmla="*/ 13 w 13"/>
                <a:gd name="T19" fmla="*/ 6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 h="11">
                  <a:moveTo>
                    <a:pt x="13" y="6"/>
                  </a:moveTo>
                  <a:lnTo>
                    <a:pt x="13" y="8"/>
                  </a:lnTo>
                  <a:lnTo>
                    <a:pt x="8" y="11"/>
                  </a:lnTo>
                  <a:lnTo>
                    <a:pt x="3" y="8"/>
                  </a:lnTo>
                  <a:lnTo>
                    <a:pt x="0" y="6"/>
                  </a:lnTo>
                  <a:lnTo>
                    <a:pt x="3" y="2"/>
                  </a:lnTo>
                  <a:lnTo>
                    <a:pt x="8" y="0"/>
                  </a:lnTo>
                  <a:lnTo>
                    <a:pt x="13" y="2"/>
                  </a:lnTo>
                  <a:lnTo>
                    <a:pt x="13" y="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79" name="Freeform 330"/>
            <p:cNvSpPr>
              <a:spLocks/>
            </p:cNvSpPr>
            <p:nvPr/>
          </p:nvSpPr>
          <p:spPr bwMode="auto">
            <a:xfrm>
              <a:off x="2796" y="2675"/>
              <a:ext cx="10" cy="15"/>
            </a:xfrm>
            <a:custGeom>
              <a:avLst/>
              <a:gdLst>
                <a:gd name="T0" fmla="*/ 8 w 10"/>
                <a:gd name="T1" fmla="*/ 2 h 15"/>
                <a:gd name="T2" fmla="*/ 8 w 10"/>
                <a:gd name="T3" fmla="*/ 2 h 15"/>
                <a:gd name="T4" fmla="*/ 5 w 10"/>
                <a:gd name="T5" fmla="*/ 0 h 15"/>
                <a:gd name="T6" fmla="*/ 2 w 10"/>
                <a:gd name="T7" fmla="*/ 0 h 15"/>
                <a:gd name="T8" fmla="*/ 0 w 10"/>
                <a:gd name="T9" fmla="*/ 2 h 15"/>
                <a:gd name="T10" fmla="*/ 2 w 10"/>
                <a:gd name="T11" fmla="*/ 8 h 15"/>
                <a:gd name="T12" fmla="*/ 5 w 10"/>
                <a:gd name="T13" fmla="*/ 13 h 15"/>
                <a:gd name="T14" fmla="*/ 8 w 10"/>
                <a:gd name="T15" fmla="*/ 15 h 15"/>
                <a:gd name="T16" fmla="*/ 10 w 10"/>
                <a:gd name="T17" fmla="*/ 13 h 15"/>
                <a:gd name="T18" fmla="*/ 8 w 10"/>
                <a:gd name="T19" fmla="*/ 8 h 15"/>
                <a:gd name="T20" fmla="*/ 5 w 10"/>
                <a:gd name="T21" fmla="*/ 6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 h="15">
                  <a:moveTo>
                    <a:pt x="8" y="2"/>
                  </a:moveTo>
                  <a:lnTo>
                    <a:pt x="8" y="2"/>
                  </a:lnTo>
                  <a:lnTo>
                    <a:pt x="5" y="0"/>
                  </a:lnTo>
                  <a:lnTo>
                    <a:pt x="2" y="0"/>
                  </a:lnTo>
                  <a:lnTo>
                    <a:pt x="0" y="2"/>
                  </a:lnTo>
                  <a:lnTo>
                    <a:pt x="2" y="8"/>
                  </a:lnTo>
                  <a:lnTo>
                    <a:pt x="5" y="13"/>
                  </a:lnTo>
                  <a:lnTo>
                    <a:pt x="8" y="15"/>
                  </a:lnTo>
                  <a:lnTo>
                    <a:pt x="10" y="13"/>
                  </a:lnTo>
                  <a:lnTo>
                    <a:pt x="8" y="8"/>
                  </a:lnTo>
                  <a:lnTo>
                    <a:pt x="5" y="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80" name="Freeform 331"/>
            <p:cNvSpPr>
              <a:spLocks/>
            </p:cNvSpPr>
            <p:nvPr/>
          </p:nvSpPr>
          <p:spPr bwMode="auto">
            <a:xfrm>
              <a:off x="2814" y="2705"/>
              <a:ext cx="106" cy="66"/>
            </a:xfrm>
            <a:custGeom>
              <a:avLst/>
              <a:gdLst>
                <a:gd name="T0" fmla="*/ 3 w 106"/>
                <a:gd name="T1" fmla="*/ 14 h 66"/>
                <a:gd name="T2" fmla="*/ 5 w 106"/>
                <a:gd name="T3" fmla="*/ 16 h 66"/>
                <a:gd name="T4" fmla="*/ 16 w 106"/>
                <a:gd name="T5" fmla="*/ 20 h 66"/>
                <a:gd name="T6" fmla="*/ 29 w 106"/>
                <a:gd name="T7" fmla="*/ 29 h 66"/>
                <a:gd name="T8" fmla="*/ 45 w 106"/>
                <a:gd name="T9" fmla="*/ 40 h 66"/>
                <a:gd name="T10" fmla="*/ 79 w 106"/>
                <a:gd name="T11" fmla="*/ 57 h 66"/>
                <a:gd name="T12" fmla="*/ 92 w 106"/>
                <a:gd name="T13" fmla="*/ 64 h 66"/>
                <a:gd name="T14" fmla="*/ 100 w 106"/>
                <a:gd name="T15" fmla="*/ 66 h 66"/>
                <a:gd name="T16" fmla="*/ 106 w 106"/>
                <a:gd name="T17" fmla="*/ 66 h 66"/>
                <a:gd name="T18" fmla="*/ 106 w 106"/>
                <a:gd name="T19" fmla="*/ 62 h 66"/>
                <a:gd name="T20" fmla="*/ 100 w 106"/>
                <a:gd name="T21" fmla="*/ 60 h 66"/>
                <a:gd name="T22" fmla="*/ 95 w 106"/>
                <a:gd name="T23" fmla="*/ 55 h 66"/>
                <a:gd name="T24" fmla="*/ 84 w 106"/>
                <a:gd name="T25" fmla="*/ 49 h 66"/>
                <a:gd name="T26" fmla="*/ 71 w 106"/>
                <a:gd name="T27" fmla="*/ 42 h 66"/>
                <a:gd name="T28" fmla="*/ 55 w 106"/>
                <a:gd name="T29" fmla="*/ 33 h 66"/>
                <a:gd name="T30" fmla="*/ 26 w 106"/>
                <a:gd name="T31" fmla="*/ 16 h 66"/>
                <a:gd name="T32" fmla="*/ 13 w 106"/>
                <a:gd name="T33" fmla="*/ 7 h 66"/>
                <a:gd name="T34" fmla="*/ 5 w 106"/>
                <a:gd name="T35" fmla="*/ 0 h 66"/>
                <a:gd name="T36" fmla="*/ 3 w 106"/>
                <a:gd name="T37" fmla="*/ 0 h 66"/>
                <a:gd name="T38" fmla="*/ 0 w 106"/>
                <a:gd name="T39" fmla="*/ 5 h 66"/>
                <a:gd name="T40" fmla="*/ 0 w 106"/>
                <a:gd name="T41" fmla="*/ 7 h 66"/>
                <a:gd name="T42" fmla="*/ 3 w 106"/>
                <a:gd name="T43" fmla="*/ 14 h 66"/>
                <a:gd name="T44" fmla="*/ 3 w 106"/>
                <a:gd name="T45" fmla="*/ 14 h 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6" h="66">
                  <a:moveTo>
                    <a:pt x="3" y="14"/>
                  </a:moveTo>
                  <a:lnTo>
                    <a:pt x="5" y="16"/>
                  </a:lnTo>
                  <a:lnTo>
                    <a:pt x="16" y="20"/>
                  </a:lnTo>
                  <a:lnTo>
                    <a:pt x="29" y="29"/>
                  </a:lnTo>
                  <a:lnTo>
                    <a:pt x="45" y="40"/>
                  </a:lnTo>
                  <a:lnTo>
                    <a:pt x="79" y="57"/>
                  </a:lnTo>
                  <a:lnTo>
                    <a:pt x="92" y="64"/>
                  </a:lnTo>
                  <a:lnTo>
                    <a:pt x="100" y="66"/>
                  </a:lnTo>
                  <a:lnTo>
                    <a:pt x="106" y="66"/>
                  </a:lnTo>
                  <a:lnTo>
                    <a:pt x="106" y="62"/>
                  </a:lnTo>
                  <a:lnTo>
                    <a:pt x="100" y="60"/>
                  </a:lnTo>
                  <a:lnTo>
                    <a:pt x="95" y="55"/>
                  </a:lnTo>
                  <a:lnTo>
                    <a:pt x="84" y="49"/>
                  </a:lnTo>
                  <a:lnTo>
                    <a:pt x="71" y="42"/>
                  </a:lnTo>
                  <a:lnTo>
                    <a:pt x="55" y="33"/>
                  </a:lnTo>
                  <a:lnTo>
                    <a:pt x="26" y="16"/>
                  </a:lnTo>
                  <a:lnTo>
                    <a:pt x="13" y="7"/>
                  </a:lnTo>
                  <a:lnTo>
                    <a:pt x="5" y="0"/>
                  </a:lnTo>
                  <a:lnTo>
                    <a:pt x="3" y="0"/>
                  </a:lnTo>
                  <a:lnTo>
                    <a:pt x="0" y="5"/>
                  </a:lnTo>
                  <a:lnTo>
                    <a:pt x="0" y="7"/>
                  </a:lnTo>
                  <a:lnTo>
                    <a:pt x="3" y="14"/>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81" name="Freeform 332"/>
            <p:cNvSpPr>
              <a:spLocks/>
            </p:cNvSpPr>
            <p:nvPr/>
          </p:nvSpPr>
          <p:spPr bwMode="auto">
            <a:xfrm>
              <a:off x="2811" y="2644"/>
              <a:ext cx="19" cy="59"/>
            </a:xfrm>
            <a:custGeom>
              <a:avLst/>
              <a:gdLst>
                <a:gd name="T0" fmla="*/ 3 w 19"/>
                <a:gd name="T1" fmla="*/ 57 h 59"/>
                <a:gd name="T2" fmla="*/ 3 w 19"/>
                <a:gd name="T3" fmla="*/ 55 h 59"/>
                <a:gd name="T4" fmla="*/ 3 w 19"/>
                <a:gd name="T5" fmla="*/ 53 h 59"/>
                <a:gd name="T6" fmla="*/ 6 w 19"/>
                <a:gd name="T7" fmla="*/ 39 h 59"/>
                <a:gd name="T8" fmla="*/ 6 w 19"/>
                <a:gd name="T9" fmla="*/ 22 h 59"/>
                <a:gd name="T10" fmla="*/ 0 w 19"/>
                <a:gd name="T11" fmla="*/ 4 h 59"/>
                <a:gd name="T12" fmla="*/ 11 w 19"/>
                <a:gd name="T13" fmla="*/ 0 h 59"/>
                <a:gd name="T14" fmla="*/ 14 w 19"/>
                <a:gd name="T15" fmla="*/ 0 h 59"/>
                <a:gd name="T16" fmla="*/ 16 w 19"/>
                <a:gd name="T17" fmla="*/ 0 h 59"/>
                <a:gd name="T18" fmla="*/ 16 w 19"/>
                <a:gd name="T19" fmla="*/ 0 h 59"/>
                <a:gd name="T20" fmla="*/ 19 w 19"/>
                <a:gd name="T21" fmla="*/ 7 h 59"/>
                <a:gd name="T22" fmla="*/ 19 w 19"/>
                <a:gd name="T23" fmla="*/ 22 h 59"/>
                <a:gd name="T24" fmla="*/ 16 w 19"/>
                <a:gd name="T25" fmla="*/ 42 h 59"/>
                <a:gd name="T26" fmla="*/ 8 w 19"/>
                <a:gd name="T27" fmla="*/ 59 h 59"/>
                <a:gd name="T28" fmla="*/ 3 w 19"/>
                <a:gd name="T29" fmla="*/ 57 h 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9" h="59">
                  <a:moveTo>
                    <a:pt x="3" y="57"/>
                  </a:moveTo>
                  <a:lnTo>
                    <a:pt x="3" y="55"/>
                  </a:lnTo>
                  <a:lnTo>
                    <a:pt x="3" y="53"/>
                  </a:lnTo>
                  <a:lnTo>
                    <a:pt x="6" y="39"/>
                  </a:lnTo>
                  <a:lnTo>
                    <a:pt x="6" y="22"/>
                  </a:lnTo>
                  <a:lnTo>
                    <a:pt x="0" y="4"/>
                  </a:lnTo>
                  <a:lnTo>
                    <a:pt x="11" y="0"/>
                  </a:lnTo>
                  <a:lnTo>
                    <a:pt x="14" y="0"/>
                  </a:lnTo>
                  <a:lnTo>
                    <a:pt x="16" y="0"/>
                  </a:lnTo>
                  <a:lnTo>
                    <a:pt x="19" y="7"/>
                  </a:lnTo>
                  <a:lnTo>
                    <a:pt x="19" y="22"/>
                  </a:lnTo>
                  <a:lnTo>
                    <a:pt x="16" y="42"/>
                  </a:lnTo>
                  <a:lnTo>
                    <a:pt x="8" y="59"/>
                  </a:lnTo>
                  <a:lnTo>
                    <a:pt x="3"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82" name="Freeform 333"/>
            <p:cNvSpPr>
              <a:spLocks/>
            </p:cNvSpPr>
            <p:nvPr/>
          </p:nvSpPr>
          <p:spPr bwMode="auto">
            <a:xfrm>
              <a:off x="2811" y="2644"/>
              <a:ext cx="19" cy="59"/>
            </a:xfrm>
            <a:custGeom>
              <a:avLst/>
              <a:gdLst>
                <a:gd name="T0" fmla="*/ 3 w 19"/>
                <a:gd name="T1" fmla="*/ 57 h 59"/>
                <a:gd name="T2" fmla="*/ 3 w 19"/>
                <a:gd name="T3" fmla="*/ 55 h 59"/>
                <a:gd name="T4" fmla="*/ 3 w 19"/>
                <a:gd name="T5" fmla="*/ 53 h 59"/>
                <a:gd name="T6" fmla="*/ 6 w 19"/>
                <a:gd name="T7" fmla="*/ 39 h 59"/>
                <a:gd name="T8" fmla="*/ 6 w 19"/>
                <a:gd name="T9" fmla="*/ 22 h 59"/>
                <a:gd name="T10" fmla="*/ 0 w 19"/>
                <a:gd name="T11" fmla="*/ 4 h 59"/>
                <a:gd name="T12" fmla="*/ 11 w 19"/>
                <a:gd name="T13" fmla="*/ 0 h 59"/>
                <a:gd name="T14" fmla="*/ 14 w 19"/>
                <a:gd name="T15" fmla="*/ 0 h 59"/>
                <a:gd name="T16" fmla="*/ 16 w 19"/>
                <a:gd name="T17" fmla="*/ 0 h 59"/>
                <a:gd name="T18" fmla="*/ 16 w 19"/>
                <a:gd name="T19" fmla="*/ 0 h 59"/>
                <a:gd name="T20" fmla="*/ 19 w 19"/>
                <a:gd name="T21" fmla="*/ 7 h 59"/>
                <a:gd name="T22" fmla="*/ 19 w 19"/>
                <a:gd name="T23" fmla="*/ 22 h 59"/>
                <a:gd name="T24" fmla="*/ 16 w 19"/>
                <a:gd name="T25" fmla="*/ 42 h 59"/>
                <a:gd name="T26" fmla="*/ 8 w 19"/>
                <a:gd name="T27" fmla="*/ 59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 h="59">
                  <a:moveTo>
                    <a:pt x="3" y="57"/>
                  </a:moveTo>
                  <a:lnTo>
                    <a:pt x="3" y="55"/>
                  </a:lnTo>
                  <a:lnTo>
                    <a:pt x="3" y="53"/>
                  </a:lnTo>
                  <a:lnTo>
                    <a:pt x="6" y="39"/>
                  </a:lnTo>
                  <a:lnTo>
                    <a:pt x="6" y="22"/>
                  </a:lnTo>
                  <a:lnTo>
                    <a:pt x="0" y="4"/>
                  </a:lnTo>
                  <a:lnTo>
                    <a:pt x="11" y="0"/>
                  </a:lnTo>
                  <a:lnTo>
                    <a:pt x="14" y="0"/>
                  </a:lnTo>
                  <a:lnTo>
                    <a:pt x="16" y="0"/>
                  </a:lnTo>
                  <a:lnTo>
                    <a:pt x="19" y="7"/>
                  </a:lnTo>
                  <a:lnTo>
                    <a:pt x="19" y="22"/>
                  </a:lnTo>
                  <a:lnTo>
                    <a:pt x="16" y="42"/>
                  </a:lnTo>
                  <a:lnTo>
                    <a:pt x="8" y="59"/>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83" name="Freeform 334"/>
            <p:cNvSpPr>
              <a:spLocks/>
            </p:cNvSpPr>
            <p:nvPr/>
          </p:nvSpPr>
          <p:spPr bwMode="auto">
            <a:xfrm>
              <a:off x="2917" y="2762"/>
              <a:ext cx="16" cy="11"/>
            </a:xfrm>
            <a:custGeom>
              <a:avLst/>
              <a:gdLst>
                <a:gd name="T0" fmla="*/ 0 w 16"/>
                <a:gd name="T1" fmla="*/ 5 h 11"/>
                <a:gd name="T2" fmla="*/ 3 w 16"/>
                <a:gd name="T3" fmla="*/ 3 h 11"/>
                <a:gd name="T4" fmla="*/ 8 w 16"/>
                <a:gd name="T5" fmla="*/ 0 h 11"/>
                <a:gd name="T6" fmla="*/ 13 w 16"/>
                <a:gd name="T7" fmla="*/ 0 h 11"/>
                <a:gd name="T8" fmla="*/ 16 w 16"/>
                <a:gd name="T9" fmla="*/ 5 h 11"/>
                <a:gd name="T10" fmla="*/ 13 w 16"/>
                <a:gd name="T11" fmla="*/ 9 h 11"/>
                <a:gd name="T12" fmla="*/ 10 w 16"/>
                <a:gd name="T13" fmla="*/ 11 h 11"/>
                <a:gd name="T14" fmla="*/ 3 w 16"/>
                <a:gd name="T15" fmla="*/ 9 h 11"/>
                <a:gd name="T16" fmla="*/ 0 w 16"/>
                <a:gd name="T17" fmla="*/ 5 h 11"/>
                <a:gd name="T18" fmla="*/ 0 w 16"/>
                <a:gd name="T19" fmla="*/ 5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11">
                  <a:moveTo>
                    <a:pt x="0" y="5"/>
                  </a:moveTo>
                  <a:lnTo>
                    <a:pt x="3" y="3"/>
                  </a:lnTo>
                  <a:lnTo>
                    <a:pt x="8" y="0"/>
                  </a:lnTo>
                  <a:lnTo>
                    <a:pt x="13" y="0"/>
                  </a:lnTo>
                  <a:lnTo>
                    <a:pt x="16" y="5"/>
                  </a:lnTo>
                  <a:lnTo>
                    <a:pt x="13" y="9"/>
                  </a:lnTo>
                  <a:lnTo>
                    <a:pt x="10" y="11"/>
                  </a:lnTo>
                  <a:lnTo>
                    <a:pt x="3" y="9"/>
                  </a:lnTo>
                  <a:lnTo>
                    <a:pt x="0" y="5"/>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84" name="Freeform 335"/>
            <p:cNvSpPr>
              <a:spLocks/>
            </p:cNvSpPr>
            <p:nvPr/>
          </p:nvSpPr>
          <p:spPr bwMode="auto">
            <a:xfrm>
              <a:off x="2930" y="2743"/>
              <a:ext cx="42" cy="22"/>
            </a:xfrm>
            <a:custGeom>
              <a:avLst/>
              <a:gdLst>
                <a:gd name="T0" fmla="*/ 0 w 42"/>
                <a:gd name="T1" fmla="*/ 22 h 22"/>
                <a:gd name="T2" fmla="*/ 5 w 42"/>
                <a:gd name="T3" fmla="*/ 19 h 22"/>
                <a:gd name="T4" fmla="*/ 11 w 42"/>
                <a:gd name="T5" fmla="*/ 17 h 22"/>
                <a:gd name="T6" fmla="*/ 18 w 42"/>
                <a:gd name="T7" fmla="*/ 13 h 22"/>
                <a:gd name="T8" fmla="*/ 26 w 42"/>
                <a:gd name="T9" fmla="*/ 4 h 22"/>
                <a:gd name="T10" fmla="*/ 32 w 42"/>
                <a:gd name="T11" fmla="*/ 0 h 22"/>
                <a:gd name="T12" fmla="*/ 34 w 42"/>
                <a:gd name="T13" fmla="*/ 0 h 22"/>
                <a:gd name="T14" fmla="*/ 40 w 42"/>
                <a:gd name="T15" fmla="*/ 2 h 22"/>
                <a:gd name="T16" fmla="*/ 42 w 42"/>
                <a:gd name="T17" fmla="*/ 6 h 22"/>
                <a:gd name="T18" fmla="*/ 42 w 42"/>
                <a:gd name="T19" fmla="*/ 11 h 22"/>
                <a:gd name="T20" fmla="*/ 40 w 42"/>
                <a:gd name="T21" fmla="*/ 15 h 22"/>
                <a:gd name="T22" fmla="*/ 29 w 42"/>
                <a:gd name="T23" fmla="*/ 19 h 22"/>
                <a:gd name="T24" fmla="*/ 16 w 42"/>
                <a:gd name="T25" fmla="*/ 19 h 22"/>
                <a:gd name="T26" fmla="*/ 5 w 42"/>
                <a:gd name="T27" fmla="*/ 22 h 22"/>
                <a:gd name="T28" fmla="*/ 0 w 42"/>
                <a:gd name="T29" fmla="*/ 22 h 22"/>
                <a:gd name="T30" fmla="*/ 0 w 42"/>
                <a:gd name="T31" fmla="*/ 22 h 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22">
                  <a:moveTo>
                    <a:pt x="0" y="22"/>
                  </a:moveTo>
                  <a:lnTo>
                    <a:pt x="5" y="19"/>
                  </a:lnTo>
                  <a:lnTo>
                    <a:pt x="11" y="17"/>
                  </a:lnTo>
                  <a:lnTo>
                    <a:pt x="18" y="13"/>
                  </a:lnTo>
                  <a:lnTo>
                    <a:pt x="26" y="4"/>
                  </a:lnTo>
                  <a:lnTo>
                    <a:pt x="32" y="0"/>
                  </a:lnTo>
                  <a:lnTo>
                    <a:pt x="34" y="0"/>
                  </a:lnTo>
                  <a:lnTo>
                    <a:pt x="40" y="2"/>
                  </a:lnTo>
                  <a:lnTo>
                    <a:pt x="42" y="6"/>
                  </a:lnTo>
                  <a:lnTo>
                    <a:pt x="42" y="11"/>
                  </a:lnTo>
                  <a:lnTo>
                    <a:pt x="40" y="15"/>
                  </a:lnTo>
                  <a:lnTo>
                    <a:pt x="29" y="19"/>
                  </a:lnTo>
                  <a:lnTo>
                    <a:pt x="16" y="19"/>
                  </a:lnTo>
                  <a:lnTo>
                    <a:pt x="5" y="22"/>
                  </a:lnTo>
                  <a:lnTo>
                    <a:pt x="0" y="22"/>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85" name="Freeform 336"/>
            <p:cNvSpPr>
              <a:spLocks/>
            </p:cNvSpPr>
            <p:nvPr/>
          </p:nvSpPr>
          <p:spPr bwMode="auto">
            <a:xfrm>
              <a:off x="2930" y="2758"/>
              <a:ext cx="47" cy="11"/>
            </a:xfrm>
            <a:custGeom>
              <a:avLst/>
              <a:gdLst>
                <a:gd name="T0" fmla="*/ 0 w 47"/>
                <a:gd name="T1" fmla="*/ 7 h 11"/>
                <a:gd name="T2" fmla="*/ 3 w 47"/>
                <a:gd name="T3" fmla="*/ 7 h 11"/>
                <a:gd name="T4" fmla="*/ 5 w 47"/>
                <a:gd name="T5" fmla="*/ 4 h 11"/>
                <a:gd name="T6" fmla="*/ 21 w 47"/>
                <a:gd name="T7" fmla="*/ 2 h 11"/>
                <a:gd name="T8" fmla="*/ 37 w 47"/>
                <a:gd name="T9" fmla="*/ 0 h 11"/>
                <a:gd name="T10" fmla="*/ 42 w 47"/>
                <a:gd name="T11" fmla="*/ 0 h 11"/>
                <a:gd name="T12" fmla="*/ 45 w 47"/>
                <a:gd name="T13" fmla="*/ 0 h 11"/>
                <a:gd name="T14" fmla="*/ 47 w 47"/>
                <a:gd name="T15" fmla="*/ 4 h 11"/>
                <a:gd name="T16" fmla="*/ 47 w 47"/>
                <a:gd name="T17" fmla="*/ 7 h 11"/>
                <a:gd name="T18" fmla="*/ 45 w 47"/>
                <a:gd name="T19" fmla="*/ 9 h 11"/>
                <a:gd name="T20" fmla="*/ 29 w 47"/>
                <a:gd name="T21" fmla="*/ 11 h 11"/>
                <a:gd name="T22" fmla="*/ 18 w 47"/>
                <a:gd name="T23" fmla="*/ 11 h 11"/>
                <a:gd name="T24" fmla="*/ 5 w 47"/>
                <a:gd name="T25" fmla="*/ 11 h 11"/>
                <a:gd name="T26" fmla="*/ 3 w 47"/>
                <a:gd name="T27" fmla="*/ 11 h 11"/>
                <a:gd name="T28" fmla="*/ 0 w 47"/>
                <a:gd name="T29" fmla="*/ 11 h 11"/>
                <a:gd name="T30" fmla="*/ 0 w 47"/>
                <a:gd name="T31" fmla="*/ 11 h 11"/>
                <a:gd name="T32" fmla="*/ 0 w 47"/>
                <a:gd name="T33" fmla="*/ 7 h 11"/>
                <a:gd name="T34" fmla="*/ 0 w 47"/>
                <a:gd name="T35" fmla="*/ 7 h 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7" h="11">
                  <a:moveTo>
                    <a:pt x="0" y="7"/>
                  </a:moveTo>
                  <a:lnTo>
                    <a:pt x="3" y="7"/>
                  </a:lnTo>
                  <a:lnTo>
                    <a:pt x="5" y="4"/>
                  </a:lnTo>
                  <a:lnTo>
                    <a:pt x="21" y="2"/>
                  </a:lnTo>
                  <a:lnTo>
                    <a:pt x="37" y="0"/>
                  </a:lnTo>
                  <a:lnTo>
                    <a:pt x="42" y="0"/>
                  </a:lnTo>
                  <a:lnTo>
                    <a:pt x="45" y="0"/>
                  </a:lnTo>
                  <a:lnTo>
                    <a:pt x="47" y="4"/>
                  </a:lnTo>
                  <a:lnTo>
                    <a:pt x="47" y="7"/>
                  </a:lnTo>
                  <a:lnTo>
                    <a:pt x="45" y="9"/>
                  </a:lnTo>
                  <a:lnTo>
                    <a:pt x="29" y="11"/>
                  </a:lnTo>
                  <a:lnTo>
                    <a:pt x="18" y="11"/>
                  </a:lnTo>
                  <a:lnTo>
                    <a:pt x="5" y="11"/>
                  </a:lnTo>
                  <a:lnTo>
                    <a:pt x="3" y="11"/>
                  </a:lnTo>
                  <a:lnTo>
                    <a:pt x="0" y="11"/>
                  </a:lnTo>
                  <a:lnTo>
                    <a:pt x="0" y="7"/>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86" name="Freeform 337"/>
            <p:cNvSpPr>
              <a:spLocks/>
            </p:cNvSpPr>
            <p:nvPr/>
          </p:nvSpPr>
          <p:spPr bwMode="auto">
            <a:xfrm>
              <a:off x="2806" y="2769"/>
              <a:ext cx="142" cy="37"/>
            </a:xfrm>
            <a:custGeom>
              <a:avLst/>
              <a:gdLst>
                <a:gd name="T0" fmla="*/ 0 w 142"/>
                <a:gd name="T1" fmla="*/ 26 h 37"/>
                <a:gd name="T2" fmla="*/ 40 w 142"/>
                <a:gd name="T3" fmla="*/ 17 h 37"/>
                <a:gd name="T4" fmla="*/ 69 w 142"/>
                <a:gd name="T5" fmla="*/ 11 h 37"/>
                <a:gd name="T6" fmla="*/ 90 w 142"/>
                <a:gd name="T7" fmla="*/ 7 h 37"/>
                <a:gd name="T8" fmla="*/ 103 w 142"/>
                <a:gd name="T9" fmla="*/ 2 h 37"/>
                <a:gd name="T10" fmla="*/ 114 w 142"/>
                <a:gd name="T11" fmla="*/ 2 h 37"/>
                <a:gd name="T12" fmla="*/ 116 w 142"/>
                <a:gd name="T13" fmla="*/ 0 h 37"/>
                <a:gd name="T14" fmla="*/ 119 w 142"/>
                <a:gd name="T15" fmla="*/ 0 h 37"/>
                <a:gd name="T16" fmla="*/ 127 w 142"/>
                <a:gd name="T17" fmla="*/ 11 h 37"/>
                <a:gd name="T18" fmla="*/ 132 w 142"/>
                <a:gd name="T19" fmla="*/ 22 h 37"/>
                <a:gd name="T20" fmla="*/ 137 w 142"/>
                <a:gd name="T21" fmla="*/ 28 h 37"/>
                <a:gd name="T22" fmla="*/ 140 w 142"/>
                <a:gd name="T23" fmla="*/ 33 h 37"/>
                <a:gd name="T24" fmla="*/ 142 w 142"/>
                <a:gd name="T25" fmla="*/ 35 h 37"/>
                <a:gd name="T26" fmla="*/ 142 w 142"/>
                <a:gd name="T27" fmla="*/ 37 h 37"/>
                <a:gd name="T28" fmla="*/ 140 w 142"/>
                <a:gd name="T29" fmla="*/ 35 h 37"/>
                <a:gd name="T30" fmla="*/ 132 w 142"/>
                <a:gd name="T31" fmla="*/ 33 h 37"/>
                <a:gd name="T32" fmla="*/ 121 w 142"/>
                <a:gd name="T33" fmla="*/ 28 h 37"/>
                <a:gd name="T34" fmla="*/ 103 w 142"/>
                <a:gd name="T35" fmla="*/ 24 h 37"/>
                <a:gd name="T36" fmla="*/ 82 w 142"/>
                <a:gd name="T37" fmla="*/ 22 h 37"/>
                <a:gd name="T38" fmla="*/ 58 w 142"/>
                <a:gd name="T39" fmla="*/ 22 h 37"/>
                <a:gd name="T40" fmla="*/ 32 w 142"/>
                <a:gd name="T41" fmla="*/ 22 h 37"/>
                <a:gd name="T42" fmla="*/ 0 w 142"/>
                <a:gd name="T43" fmla="*/ 26 h 37"/>
                <a:gd name="T44" fmla="*/ 0 w 142"/>
                <a:gd name="T45" fmla="*/ 26 h 3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2" h="37">
                  <a:moveTo>
                    <a:pt x="0" y="26"/>
                  </a:moveTo>
                  <a:lnTo>
                    <a:pt x="40" y="17"/>
                  </a:lnTo>
                  <a:lnTo>
                    <a:pt x="69" y="11"/>
                  </a:lnTo>
                  <a:lnTo>
                    <a:pt x="90" y="7"/>
                  </a:lnTo>
                  <a:lnTo>
                    <a:pt x="103" y="2"/>
                  </a:lnTo>
                  <a:lnTo>
                    <a:pt x="114" y="2"/>
                  </a:lnTo>
                  <a:lnTo>
                    <a:pt x="116" y="0"/>
                  </a:lnTo>
                  <a:lnTo>
                    <a:pt x="119" y="0"/>
                  </a:lnTo>
                  <a:lnTo>
                    <a:pt x="127" y="11"/>
                  </a:lnTo>
                  <a:lnTo>
                    <a:pt x="132" y="22"/>
                  </a:lnTo>
                  <a:lnTo>
                    <a:pt x="137" y="28"/>
                  </a:lnTo>
                  <a:lnTo>
                    <a:pt x="140" y="33"/>
                  </a:lnTo>
                  <a:lnTo>
                    <a:pt x="142" y="35"/>
                  </a:lnTo>
                  <a:lnTo>
                    <a:pt x="142" y="37"/>
                  </a:lnTo>
                  <a:lnTo>
                    <a:pt x="140" y="35"/>
                  </a:lnTo>
                  <a:lnTo>
                    <a:pt x="132" y="33"/>
                  </a:lnTo>
                  <a:lnTo>
                    <a:pt x="121" y="28"/>
                  </a:lnTo>
                  <a:lnTo>
                    <a:pt x="103" y="24"/>
                  </a:lnTo>
                  <a:lnTo>
                    <a:pt x="82" y="22"/>
                  </a:lnTo>
                  <a:lnTo>
                    <a:pt x="58" y="22"/>
                  </a:lnTo>
                  <a:lnTo>
                    <a:pt x="32" y="22"/>
                  </a:lnTo>
                  <a:lnTo>
                    <a:pt x="0" y="26"/>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87" name="Freeform 338"/>
            <p:cNvSpPr>
              <a:spLocks/>
            </p:cNvSpPr>
            <p:nvPr/>
          </p:nvSpPr>
          <p:spPr bwMode="auto">
            <a:xfrm>
              <a:off x="2909" y="2769"/>
              <a:ext cx="16" cy="24"/>
            </a:xfrm>
            <a:custGeom>
              <a:avLst/>
              <a:gdLst>
                <a:gd name="T0" fmla="*/ 16 w 16"/>
                <a:gd name="T1" fmla="*/ 0 h 24"/>
                <a:gd name="T2" fmla="*/ 13 w 16"/>
                <a:gd name="T3" fmla="*/ 2 h 24"/>
                <a:gd name="T4" fmla="*/ 8 w 16"/>
                <a:gd name="T5" fmla="*/ 9 h 24"/>
                <a:gd name="T6" fmla="*/ 3 w 16"/>
                <a:gd name="T7" fmla="*/ 17 h 24"/>
                <a:gd name="T8" fmla="*/ 0 w 16"/>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24">
                  <a:moveTo>
                    <a:pt x="16" y="0"/>
                  </a:moveTo>
                  <a:lnTo>
                    <a:pt x="13" y="2"/>
                  </a:lnTo>
                  <a:lnTo>
                    <a:pt x="8" y="9"/>
                  </a:lnTo>
                  <a:lnTo>
                    <a:pt x="3" y="17"/>
                  </a:lnTo>
                  <a:lnTo>
                    <a:pt x="0" y="24"/>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88" name="Freeform 339"/>
            <p:cNvSpPr>
              <a:spLocks/>
            </p:cNvSpPr>
            <p:nvPr/>
          </p:nvSpPr>
          <p:spPr bwMode="auto">
            <a:xfrm>
              <a:off x="2833" y="2690"/>
              <a:ext cx="81" cy="37"/>
            </a:xfrm>
            <a:custGeom>
              <a:avLst/>
              <a:gdLst>
                <a:gd name="T0" fmla="*/ 0 w 81"/>
                <a:gd name="T1" fmla="*/ 0 h 37"/>
                <a:gd name="T2" fmla="*/ 2 w 81"/>
                <a:gd name="T3" fmla="*/ 2 h 37"/>
                <a:gd name="T4" fmla="*/ 7 w 81"/>
                <a:gd name="T5" fmla="*/ 7 h 37"/>
                <a:gd name="T6" fmla="*/ 21 w 81"/>
                <a:gd name="T7" fmla="*/ 18 h 37"/>
                <a:gd name="T8" fmla="*/ 36 w 81"/>
                <a:gd name="T9" fmla="*/ 29 h 37"/>
                <a:gd name="T10" fmla="*/ 44 w 81"/>
                <a:gd name="T11" fmla="*/ 33 h 37"/>
                <a:gd name="T12" fmla="*/ 52 w 81"/>
                <a:gd name="T13" fmla="*/ 35 h 37"/>
                <a:gd name="T14" fmla="*/ 65 w 81"/>
                <a:gd name="T15" fmla="*/ 37 h 37"/>
                <a:gd name="T16" fmla="*/ 73 w 81"/>
                <a:gd name="T17" fmla="*/ 37 h 37"/>
                <a:gd name="T18" fmla="*/ 79 w 81"/>
                <a:gd name="T19" fmla="*/ 37 h 37"/>
                <a:gd name="T20" fmla="*/ 81 w 81"/>
                <a:gd name="T21" fmla="*/ 37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1" h="37">
                  <a:moveTo>
                    <a:pt x="0" y="0"/>
                  </a:moveTo>
                  <a:lnTo>
                    <a:pt x="2" y="2"/>
                  </a:lnTo>
                  <a:lnTo>
                    <a:pt x="7" y="7"/>
                  </a:lnTo>
                  <a:lnTo>
                    <a:pt x="21" y="18"/>
                  </a:lnTo>
                  <a:lnTo>
                    <a:pt x="36" y="29"/>
                  </a:lnTo>
                  <a:lnTo>
                    <a:pt x="44" y="33"/>
                  </a:lnTo>
                  <a:lnTo>
                    <a:pt x="52" y="35"/>
                  </a:lnTo>
                  <a:lnTo>
                    <a:pt x="65" y="37"/>
                  </a:lnTo>
                  <a:lnTo>
                    <a:pt x="73" y="37"/>
                  </a:lnTo>
                  <a:lnTo>
                    <a:pt x="79" y="37"/>
                  </a:lnTo>
                  <a:lnTo>
                    <a:pt x="81" y="3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89" name="Freeform 340"/>
            <p:cNvSpPr>
              <a:spLocks/>
            </p:cNvSpPr>
            <p:nvPr/>
          </p:nvSpPr>
          <p:spPr bwMode="auto">
            <a:xfrm>
              <a:off x="2840" y="2633"/>
              <a:ext cx="19" cy="33"/>
            </a:xfrm>
            <a:custGeom>
              <a:avLst/>
              <a:gdLst>
                <a:gd name="T0" fmla="*/ 19 w 19"/>
                <a:gd name="T1" fmla="*/ 0 h 33"/>
                <a:gd name="T2" fmla="*/ 16 w 19"/>
                <a:gd name="T3" fmla="*/ 0 h 33"/>
                <a:gd name="T4" fmla="*/ 11 w 19"/>
                <a:gd name="T5" fmla="*/ 2 h 33"/>
                <a:gd name="T6" fmla="*/ 6 w 19"/>
                <a:gd name="T7" fmla="*/ 7 h 33"/>
                <a:gd name="T8" fmla="*/ 0 w 19"/>
                <a:gd name="T9" fmla="*/ 15 h 33"/>
                <a:gd name="T10" fmla="*/ 0 w 19"/>
                <a:gd name="T11" fmla="*/ 24 h 33"/>
                <a:gd name="T12" fmla="*/ 6 w 19"/>
                <a:gd name="T13" fmla="*/ 31 h 33"/>
                <a:gd name="T14" fmla="*/ 11 w 19"/>
                <a:gd name="T15" fmla="*/ 33 h 33"/>
                <a:gd name="T16" fmla="*/ 14 w 19"/>
                <a:gd name="T17" fmla="*/ 33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33">
                  <a:moveTo>
                    <a:pt x="19" y="0"/>
                  </a:moveTo>
                  <a:lnTo>
                    <a:pt x="16" y="0"/>
                  </a:lnTo>
                  <a:lnTo>
                    <a:pt x="11" y="2"/>
                  </a:lnTo>
                  <a:lnTo>
                    <a:pt x="6" y="7"/>
                  </a:lnTo>
                  <a:lnTo>
                    <a:pt x="0" y="15"/>
                  </a:lnTo>
                  <a:lnTo>
                    <a:pt x="0" y="24"/>
                  </a:lnTo>
                  <a:lnTo>
                    <a:pt x="6" y="31"/>
                  </a:lnTo>
                  <a:lnTo>
                    <a:pt x="11" y="33"/>
                  </a:lnTo>
                  <a:lnTo>
                    <a:pt x="14" y="33"/>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90" name="Freeform 341"/>
            <p:cNvSpPr>
              <a:spLocks/>
            </p:cNvSpPr>
            <p:nvPr/>
          </p:nvSpPr>
          <p:spPr bwMode="auto">
            <a:xfrm>
              <a:off x="2859" y="2644"/>
              <a:ext cx="5" cy="11"/>
            </a:xfrm>
            <a:custGeom>
              <a:avLst/>
              <a:gdLst>
                <a:gd name="T0" fmla="*/ 5 w 5"/>
                <a:gd name="T1" fmla="*/ 4 h 11"/>
                <a:gd name="T2" fmla="*/ 5 w 5"/>
                <a:gd name="T3" fmla="*/ 9 h 11"/>
                <a:gd name="T4" fmla="*/ 5 w 5"/>
                <a:gd name="T5" fmla="*/ 11 h 11"/>
                <a:gd name="T6" fmla="*/ 0 w 5"/>
                <a:gd name="T7" fmla="*/ 7 h 11"/>
                <a:gd name="T8" fmla="*/ 0 w 5"/>
                <a:gd name="T9" fmla="*/ 2 h 11"/>
                <a:gd name="T10" fmla="*/ 3 w 5"/>
                <a:gd name="T11" fmla="*/ 0 h 11"/>
                <a:gd name="T12" fmla="*/ 3 w 5"/>
                <a:gd name="T13" fmla="*/ 2 h 11"/>
                <a:gd name="T14" fmla="*/ 5 w 5"/>
                <a:gd name="T15" fmla="*/ 4 h 11"/>
                <a:gd name="T16" fmla="*/ 5 w 5"/>
                <a:gd name="T17" fmla="*/ 4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11">
                  <a:moveTo>
                    <a:pt x="5" y="4"/>
                  </a:moveTo>
                  <a:lnTo>
                    <a:pt x="5" y="9"/>
                  </a:lnTo>
                  <a:lnTo>
                    <a:pt x="5" y="11"/>
                  </a:lnTo>
                  <a:lnTo>
                    <a:pt x="0" y="7"/>
                  </a:lnTo>
                  <a:lnTo>
                    <a:pt x="0" y="2"/>
                  </a:lnTo>
                  <a:lnTo>
                    <a:pt x="3" y="0"/>
                  </a:lnTo>
                  <a:lnTo>
                    <a:pt x="3" y="2"/>
                  </a:lnTo>
                  <a:lnTo>
                    <a:pt x="5" y="4"/>
                  </a:lnTo>
                  <a:close/>
                </a:path>
              </a:pathLst>
            </a:custGeom>
            <a:solidFill>
              <a:srgbClr val="0000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91" name="Freeform 342"/>
            <p:cNvSpPr>
              <a:spLocks/>
            </p:cNvSpPr>
            <p:nvPr/>
          </p:nvSpPr>
          <p:spPr bwMode="auto">
            <a:xfrm>
              <a:off x="2677" y="2539"/>
              <a:ext cx="227" cy="166"/>
            </a:xfrm>
            <a:custGeom>
              <a:avLst/>
              <a:gdLst>
                <a:gd name="T0" fmla="*/ 34 w 227"/>
                <a:gd name="T1" fmla="*/ 166 h 166"/>
                <a:gd name="T2" fmla="*/ 69 w 227"/>
                <a:gd name="T3" fmla="*/ 149 h 166"/>
                <a:gd name="T4" fmla="*/ 98 w 227"/>
                <a:gd name="T5" fmla="*/ 133 h 166"/>
                <a:gd name="T6" fmla="*/ 124 w 227"/>
                <a:gd name="T7" fmla="*/ 120 h 166"/>
                <a:gd name="T8" fmla="*/ 145 w 227"/>
                <a:gd name="T9" fmla="*/ 109 h 166"/>
                <a:gd name="T10" fmla="*/ 163 w 227"/>
                <a:gd name="T11" fmla="*/ 98 h 166"/>
                <a:gd name="T12" fmla="*/ 179 w 227"/>
                <a:gd name="T13" fmla="*/ 90 h 166"/>
                <a:gd name="T14" fmla="*/ 203 w 227"/>
                <a:gd name="T15" fmla="*/ 79 h 166"/>
                <a:gd name="T16" fmla="*/ 216 w 227"/>
                <a:gd name="T17" fmla="*/ 72 h 166"/>
                <a:gd name="T18" fmla="*/ 224 w 227"/>
                <a:gd name="T19" fmla="*/ 68 h 166"/>
                <a:gd name="T20" fmla="*/ 227 w 227"/>
                <a:gd name="T21" fmla="*/ 66 h 166"/>
                <a:gd name="T22" fmla="*/ 227 w 227"/>
                <a:gd name="T23" fmla="*/ 66 h 166"/>
                <a:gd name="T24" fmla="*/ 227 w 227"/>
                <a:gd name="T25" fmla="*/ 66 h 166"/>
                <a:gd name="T26" fmla="*/ 221 w 227"/>
                <a:gd name="T27" fmla="*/ 61 h 166"/>
                <a:gd name="T28" fmla="*/ 211 w 227"/>
                <a:gd name="T29" fmla="*/ 50 h 166"/>
                <a:gd name="T30" fmla="*/ 206 w 227"/>
                <a:gd name="T31" fmla="*/ 44 h 166"/>
                <a:gd name="T32" fmla="*/ 198 w 227"/>
                <a:gd name="T33" fmla="*/ 33 h 166"/>
                <a:gd name="T34" fmla="*/ 187 w 227"/>
                <a:gd name="T35" fmla="*/ 22 h 166"/>
                <a:gd name="T36" fmla="*/ 171 w 227"/>
                <a:gd name="T37" fmla="*/ 11 h 166"/>
                <a:gd name="T38" fmla="*/ 150 w 227"/>
                <a:gd name="T39" fmla="*/ 2 h 166"/>
                <a:gd name="T40" fmla="*/ 124 w 227"/>
                <a:gd name="T41" fmla="*/ 0 h 166"/>
                <a:gd name="T42" fmla="*/ 108 w 227"/>
                <a:gd name="T43" fmla="*/ 0 h 166"/>
                <a:gd name="T44" fmla="*/ 92 w 227"/>
                <a:gd name="T45" fmla="*/ 4 h 166"/>
                <a:gd name="T46" fmla="*/ 76 w 227"/>
                <a:gd name="T47" fmla="*/ 11 h 166"/>
                <a:gd name="T48" fmla="*/ 58 w 227"/>
                <a:gd name="T49" fmla="*/ 19 h 166"/>
                <a:gd name="T50" fmla="*/ 40 w 227"/>
                <a:gd name="T51" fmla="*/ 33 h 166"/>
                <a:gd name="T52" fmla="*/ 26 w 227"/>
                <a:gd name="T53" fmla="*/ 41 h 166"/>
                <a:gd name="T54" fmla="*/ 16 w 227"/>
                <a:gd name="T55" fmla="*/ 52 h 166"/>
                <a:gd name="T56" fmla="*/ 8 w 227"/>
                <a:gd name="T57" fmla="*/ 63 h 166"/>
                <a:gd name="T58" fmla="*/ 0 w 227"/>
                <a:gd name="T59" fmla="*/ 83 h 166"/>
                <a:gd name="T60" fmla="*/ 0 w 227"/>
                <a:gd name="T61" fmla="*/ 101 h 166"/>
                <a:gd name="T62" fmla="*/ 5 w 227"/>
                <a:gd name="T63" fmla="*/ 116 h 166"/>
                <a:gd name="T64" fmla="*/ 13 w 227"/>
                <a:gd name="T65" fmla="*/ 129 h 166"/>
                <a:gd name="T66" fmla="*/ 21 w 227"/>
                <a:gd name="T67" fmla="*/ 138 h 166"/>
                <a:gd name="T68" fmla="*/ 24 w 227"/>
                <a:gd name="T69" fmla="*/ 142 h 166"/>
                <a:gd name="T70" fmla="*/ 29 w 227"/>
                <a:gd name="T71" fmla="*/ 151 h 166"/>
                <a:gd name="T72" fmla="*/ 32 w 227"/>
                <a:gd name="T73" fmla="*/ 158 h 166"/>
                <a:gd name="T74" fmla="*/ 32 w 227"/>
                <a:gd name="T75" fmla="*/ 164 h 166"/>
                <a:gd name="T76" fmla="*/ 34 w 227"/>
                <a:gd name="T77" fmla="*/ 166 h 166"/>
                <a:gd name="T78" fmla="*/ 34 w 227"/>
                <a:gd name="T79" fmla="*/ 166 h 16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27" h="166">
                  <a:moveTo>
                    <a:pt x="34" y="166"/>
                  </a:moveTo>
                  <a:lnTo>
                    <a:pt x="69" y="149"/>
                  </a:lnTo>
                  <a:lnTo>
                    <a:pt x="98" y="133"/>
                  </a:lnTo>
                  <a:lnTo>
                    <a:pt x="124" y="120"/>
                  </a:lnTo>
                  <a:lnTo>
                    <a:pt x="145" y="109"/>
                  </a:lnTo>
                  <a:lnTo>
                    <a:pt x="163" y="98"/>
                  </a:lnTo>
                  <a:lnTo>
                    <a:pt x="179" y="90"/>
                  </a:lnTo>
                  <a:lnTo>
                    <a:pt x="203" y="79"/>
                  </a:lnTo>
                  <a:lnTo>
                    <a:pt x="216" y="72"/>
                  </a:lnTo>
                  <a:lnTo>
                    <a:pt x="224" y="68"/>
                  </a:lnTo>
                  <a:lnTo>
                    <a:pt x="227" y="66"/>
                  </a:lnTo>
                  <a:lnTo>
                    <a:pt x="221" y="61"/>
                  </a:lnTo>
                  <a:lnTo>
                    <a:pt x="211" y="50"/>
                  </a:lnTo>
                  <a:lnTo>
                    <a:pt x="206" y="44"/>
                  </a:lnTo>
                  <a:lnTo>
                    <a:pt x="198" y="33"/>
                  </a:lnTo>
                  <a:lnTo>
                    <a:pt x="187" y="22"/>
                  </a:lnTo>
                  <a:lnTo>
                    <a:pt x="171" y="11"/>
                  </a:lnTo>
                  <a:lnTo>
                    <a:pt x="150" y="2"/>
                  </a:lnTo>
                  <a:lnTo>
                    <a:pt x="124" y="0"/>
                  </a:lnTo>
                  <a:lnTo>
                    <a:pt x="108" y="0"/>
                  </a:lnTo>
                  <a:lnTo>
                    <a:pt x="92" y="4"/>
                  </a:lnTo>
                  <a:lnTo>
                    <a:pt x="76" y="11"/>
                  </a:lnTo>
                  <a:lnTo>
                    <a:pt x="58" y="19"/>
                  </a:lnTo>
                  <a:lnTo>
                    <a:pt x="40" y="33"/>
                  </a:lnTo>
                  <a:lnTo>
                    <a:pt x="26" y="41"/>
                  </a:lnTo>
                  <a:lnTo>
                    <a:pt x="16" y="52"/>
                  </a:lnTo>
                  <a:lnTo>
                    <a:pt x="8" y="63"/>
                  </a:lnTo>
                  <a:lnTo>
                    <a:pt x="0" y="83"/>
                  </a:lnTo>
                  <a:lnTo>
                    <a:pt x="0" y="101"/>
                  </a:lnTo>
                  <a:lnTo>
                    <a:pt x="5" y="116"/>
                  </a:lnTo>
                  <a:lnTo>
                    <a:pt x="13" y="129"/>
                  </a:lnTo>
                  <a:lnTo>
                    <a:pt x="21" y="138"/>
                  </a:lnTo>
                  <a:lnTo>
                    <a:pt x="24" y="142"/>
                  </a:lnTo>
                  <a:lnTo>
                    <a:pt x="29" y="151"/>
                  </a:lnTo>
                  <a:lnTo>
                    <a:pt x="32" y="158"/>
                  </a:lnTo>
                  <a:lnTo>
                    <a:pt x="32" y="164"/>
                  </a:lnTo>
                  <a:lnTo>
                    <a:pt x="34" y="166"/>
                  </a:lnTo>
                  <a:close/>
                </a:path>
              </a:pathLst>
            </a:custGeom>
            <a:solidFill>
              <a:srgbClr val="FFCC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92" name="Freeform 343"/>
            <p:cNvSpPr>
              <a:spLocks/>
            </p:cNvSpPr>
            <p:nvPr/>
          </p:nvSpPr>
          <p:spPr bwMode="auto">
            <a:xfrm>
              <a:off x="2695" y="2580"/>
              <a:ext cx="185" cy="95"/>
            </a:xfrm>
            <a:custGeom>
              <a:avLst/>
              <a:gdLst>
                <a:gd name="T0" fmla="*/ 0 w 185"/>
                <a:gd name="T1" fmla="*/ 95 h 95"/>
                <a:gd name="T2" fmla="*/ 3 w 185"/>
                <a:gd name="T3" fmla="*/ 95 h 95"/>
                <a:gd name="T4" fmla="*/ 8 w 185"/>
                <a:gd name="T5" fmla="*/ 92 h 95"/>
                <a:gd name="T6" fmla="*/ 24 w 185"/>
                <a:gd name="T7" fmla="*/ 82 h 95"/>
                <a:gd name="T8" fmla="*/ 51 w 185"/>
                <a:gd name="T9" fmla="*/ 68 h 95"/>
                <a:gd name="T10" fmla="*/ 80 w 185"/>
                <a:gd name="T11" fmla="*/ 53 h 95"/>
                <a:gd name="T12" fmla="*/ 111 w 185"/>
                <a:gd name="T13" fmla="*/ 35 h 95"/>
                <a:gd name="T14" fmla="*/ 140 w 185"/>
                <a:gd name="T15" fmla="*/ 20 h 95"/>
                <a:gd name="T16" fmla="*/ 167 w 185"/>
                <a:gd name="T17" fmla="*/ 7 h 95"/>
                <a:gd name="T18" fmla="*/ 185 w 185"/>
                <a:gd name="T19" fmla="*/ 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5" h="95">
                  <a:moveTo>
                    <a:pt x="0" y="95"/>
                  </a:moveTo>
                  <a:lnTo>
                    <a:pt x="3" y="95"/>
                  </a:lnTo>
                  <a:lnTo>
                    <a:pt x="8" y="92"/>
                  </a:lnTo>
                  <a:lnTo>
                    <a:pt x="24" y="82"/>
                  </a:lnTo>
                  <a:lnTo>
                    <a:pt x="51" y="68"/>
                  </a:lnTo>
                  <a:lnTo>
                    <a:pt x="80" y="53"/>
                  </a:lnTo>
                  <a:lnTo>
                    <a:pt x="111" y="35"/>
                  </a:lnTo>
                  <a:lnTo>
                    <a:pt x="140" y="20"/>
                  </a:lnTo>
                  <a:lnTo>
                    <a:pt x="167" y="7"/>
                  </a:lnTo>
                  <a:lnTo>
                    <a:pt x="185"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93" name="Freeform 344"/>
            <p:cNvSpPr>
              <a:spLocks/>
            </p:cNvSpPr>
            <p:nvPr/>
          </p:nvSpPr>
          <p:spPr bwMode="auto">
            <a:xfrm>
              <a:off x="2701" y="2589"/>
              <a:ext cx="187" cy="92"/>
            </a:xfrm>
            <a:custGeom>
              <a:avLst/>
              <a:gdLst>
                <a:gd name="T0" fmla="*/ 0 w 187"/>
                <a:gd name="T1" fmla="*/ 92 h 92"/>
                <a:gd name="T2" fmla="*/ 2 w 187"/>
                <a:gd name="T3" fmla="*/ 92 h 92"/>
                <a:gd name="T4" fmla="*/ 8 w 187"/>
                <a:gd name="T5" fmla="*/ 90 h 92"/>
                <a:gd name="T6" fmla="*/ 29 w 187"/>
                <a:gd name="T7" fmla="*/ 79 h 92"/>
                <a:gd name="T8" fmla="*/ 55 w 187"/>
                <a:gd name="T9" fmla="*/ 64 h 92"/>
                <a:gd name="T10" fmla="*/ 87 w 187"/>
                <a:gd name="T11" fmla="*/ 48 h 92"/>
                <a:gd name="T12" fmla="*/ 121 w 187"/>
                <a:gd name="T13" fmla="*/ 31 h 92"/>
                <a:gd name="T14" fmla="*/ 150 w 187"/>
                <a:gd name="T15" fmla="*/ 18 h 92"/>
                <a:gd name="T16" fmla="*/ 174 w 187"/>
                <a:gd name="T17" fmla="*/ 7 h 92"/>
                <a:gd name="T18" fmla="*/ 182 w 187"/>
                <a:gd name="T19" fmla="*/ 2 h 92"/>
                <a:gd name="T20" fmla="*/ 187 w 187"/>
                <a:gd name="T21" fmla="*/ 0 h 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7" h="92">
                  <a:moveTo>
                    <a:pt x="0" y="92"/>
                  </a:moveTo>
                  <a:lnTo>
                    <a:pt x="2" y="92"/>
                  </a:lnTo>
                  <a:lnTo>
                    <a:pt x="8" y="90"/>
                  </a:lnTo>
                  <a:lnTo>
                    <a:pt x="29" y="79"/>
                  </a:lnTo>
                  <a:lnTo>
                    <a:pt x="55" y="64"/>
                  </a:lnTo>
                  <a:lnTo>
                    <a:pt x="87" y="48"/>
                  </a:lnTo>
                  <a:lnTo>
                    <a:pt x="121" y="31"/>
                  </a:lnTo>
                  <a:lnTo>
                    <a:pt x="150" y="18"/>
                  </a:lnTo>
                  <a:lnTo>
                    <a:pt x="174" y="7"/>
                  </a:lnTo>
                  <a:lnTo>
                    <a:pt x="182" y="2"/>
                  </a:lnTo>
                  <a:lnTo>
                    <a:pt x="187"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94" name="Freeform 345"/>
            <p:cNvSpPr>
              <a:spLocks/>
            </p:cNvSpPr>
            <p:nvPr/>
          </p:nvSpPr>
          <p:spPr bwMode="auto">
            <a:xfrm>
              <a:off x="2804" y="2701"/>
              <a:ext cx="18" cy="20"/>
            </a:xfrm>
            <a:custGeom>
              <a:avLst/>
              <a:gdLst>
                <a:gd name="T0" fmla="*/ 15 w 18"/>
                <a:gd name="T1" fmla="*/ 20 h 20"/>
                <a:gd name="T2" fmla="*/ 13 w 18"/>
                <a:gd name="T3" fmla="*/ 20 h 20"/>
                <a:gd name="T4" fmla="*/ 7 w 18"/>
                <a:gd name="T5" fmla="*/ 18 h 20"/>
                <a:gd name="T6" fmla="*/ 0 w 18"/>
                <a:gd name="T7" fmla="*/ 18 h 20"/>
                <a:gd name="T8" fmla="*/ 0 w 18"/>
                <a:gd name="T9" fmla="*/ 13 h 20"/>
                <a:gd name="T10" fmla="*/ 0 w 18"/>
                <a:gd name="T11" fmla="*/ 7 h 20"/>
                <a:gd name="T12" fmla="*/ 7 w 18"/>
                <a:gd name="T13" fmla="*/ 2 h 20"/>
                <a:gd name="T14" fmla="*/ 13 w 18"/>
                <a:gd name="T15" fmla="*/ 0 h 20"/>
                <a:gd name="T16" fmla="*/ 15 w 18"/>
                <a:gd name="T17" fmla="*/ 2 h 20"/>
                <a:gd name="T18" fmla="*/ 18 w 18"/>
                <a:gd name="T19" fmla="*/ 7 h 20"/>
                <a:gd name="T20" fmla="*/ 15 w 18"/>
                <a:gd name="T21" fmla="*/ 9 h 20"/>
                <a:gd name="T22" fmla="*/ 15 w 18"/>
                <a:gd name="T23" fmla="*/ 11 h 20"/>
                <a:gd name="T24" fmla="*/ 13 w 18"/>
                <a:gd name="T25" fmla="*/ 15 h 20"/>
                <a:gd name="T26" fmla="*/ 15 w 18"/>
                <a:gd name="T27" fmla="*/ 20 h 20"/>
                <a:gd name="T28" fmla="*/ 15 w 18"/>
                <a:gd name="T29" fmla="*/ 20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8" h="20">
                  <a:moveTo>
                    <a:pt x="15" y="20"/>
                  </a:moveTo>
                  <a:lnTo>
                    <a:pt x="13" y="20"/>
                  </a:lnTo>
                  <a:lnTo>
                    <a:pt x="7" y="18"/>
                  </a:lnTo>
                  <a:lnTo>
                    <a:pt x="0" y="18"/>
                  </a:lnTo>
                  <a:lnTo>
                    <a:pt x="0" y="13"/>
                  </a:lnTo>
                  <a:lnTo>
                    <a:pt x="0" y="7"/>
                  </a:lnTo>
                  <a:lnTo>
                    <a:pt x="7" y="2"/>
                  </a:lnTo>
                  <a:lnTo>
                    <a:pt x="13" y="0"/>
                  </a:lnTo>
                  <a:lnTo>
                    <a:pt x="15" y="2"/>
                  </a:lnTo>
                  <a:lnTo>
                    <a:pt x="18" y="7"/>
                  </a:lnTo>
                  <a:lnTo>
                    <a:pt x="15" y="9"/>
                  </a:lnTo>
                  <a:lnTo>
                    <a:pt x="15" y="11"/>
                  </a:lnTo>
                  <a:lnTo>
                    <a:pt x="13" y="15"/>
                  </a:lnTo>
                  <a:lnTo>
                    <a:pt x="15" y="20"/>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95" name="Freeform 346"/>
            <p:cNvSpPr>
              <a:spLocks/>
            </p:cNvSpPr>
            <p:nvPr/>
          </p:nvSpPr>
          <p:spPr bwMode="auto">
            <a:xfrm>
              <a:off x="3460" y="2800"/>
              <a:ext cx="168" cy="182"/>
            </a:xfrm>
            <a:custGeom>
              <a:avLst/>
              <a:gdLst>
                <a:gd name="T0" fmla="*/ 79 w 168"/>
                <a:gd name="T1" fmla="*/ 0 h 182"/>
                <a:gd name="T2" fmla="*/ 79 w 168"/>
                <a:gd name="T3" fmla="*/ 2 h 182"/>
                <a:gd name="T4" fmla="*/ 76 w 168"/>
                <a:gd name="T5" fmla="*/ 4 h 182"/>
                <a:gd name="T6" fmla="*/ 71 w 168"/>
                <a:gd name="T7" fmla="*/ 15 h 182"/>
                <a:gd name="T8" fmla="*/ 63 w 168"/>
                <a:gd name="T9" fmla="*/ 26 h 182"/>
                <a:gd name="T10" fmla="*/ 60 w 168"/>
                <a:gd name="T11" fmla="*/ 33 h 182"/>
                <a:gd name="T12" fmla="*/ 55 w 168"/>
                <a:gd name="T13" fmla="*/ 35 h 182"/>
                <a:gd name="T14" fmla="*/ 47 w 168"/>
                <a:gd name="T15" fmla="*/ 37 h 182"/>
                <a:gd name="T16" fmla="*/ 29 w 168"/>
                <a:gd name="T17" fmla="*/ 46 h 182"/>
                <a:gd name="T18" fmla="*/ 8 w 168"/>
                <a:gd name="T19" fmla="*/ 54 h 182"/>
                <a:gd name="T20" fmla="*/ 2 w 168"/>
                <a:gd name="T21" fmla="*/ 61 h 182"/>
                <a:gd name="T22" fmla="*/ 0 w 168"/>
                <a:gd name="T23" fmla="*/ 68 h 182"/>
                <a:gd name="T24" fmla="*/ 0 w 168"/>
                <a:gd name="T25" fmla="*/ 74 h 182"/>
                <a:gd name="T26" fmla="*/ 2 w 168"/>
                <a:gd name="T27" fmla="*/ 79 h 182"/>
                <a:gd name="T28" fmla="*/ 16 w 168"/>
                <a:gd name="T29" fmla="*/ 87 h 182"/>
                <a:gd name="T30" fmla="*/ 26 w 168"/>
                <a:gd name="T31" fmla="*/ 94 h 182"/>
                <a:gd name="T32" fmla="*/ 31 w 168"/>
                <a:gd name="T33" fmla="*/ 94 h 182"/>
                <a:gd name="T34" fmla="*/ 34 w 168"/>
                <a:gd name="T35" fmla="*/ 94 h 182"/>
                <a:gd name="T36" fmla="*/ 31 w 168"/>
                <a:gd name="T37" fmla="*/ 96 h 182"/>
                <a:gd name="T38" fmla="*/ 29 w 168"/>
                <a:gd name="T39" fmla="*/ 100 h 182"/>
                <a:gd name="T40" fmla="*/ 26 w 168"/>
                <a:gd name="T41" fmla="*/ 114 h 182"/>
                <a:gd name="T42" fmla="*/ 26 w 168"/>
                <a:gd name="T43" fmla="*/ 122 h 182"/>
                <a:gd name="T44" fmla="*/ 29 w 168"/>
                <a:gd name="T45" fmla="*/ 131 h 182"/>
                <a:gd name="T46" fmla="*/ 37 w 168"/>
                <a:gd name="T47" fmla="*/ 153 h 182"/>
                <a:gd name="T48" fmla="*/ 39 w 168"/>
                <a:gd name="T49" fmla="*/ 164 h 182"/>
                <a:gd name="T50" fmla="*/ 42 w 168"/>
                <a:gd name="T51" fmla="*/ 175 h 182"/>
                <a:gd name="T52" fmla="*/ 45 w 168"/>
                <a:gd name="T53" fmla="*/ 179 h 182"/>
                <a:gd name="T54" fmla="*/ 45 w 168"/>
                <a:gd name="T55" fmla="*/ 182 h 182"/>
                <a:gd name="T56" fmla="*/ 81 w 168"/>
                <a:gd name="T57" fmla="*/ 182 h 182"/>
                <a:gd name="T58" fmla="*/ 108 w 168"/>
                <a:gd name="T59" fmla="*/ 182 h 182"/>
                <a:gd name="T60" fmla="*/ 129 w 168"/>
                <a:gd name="T61" fmla="*/ 182 h 182"/>
                <a:gd name="T62" fmla="*/ 142 w 168"/>
                <a:gd name="T63" fmla="*/ 182 h 182"/>
                <a:gd name="T64" fmla="*/ 150 w 168"/>
                <a:gd name="T65" fmla="*/ 182 h 182"/>
                <a:gd name="T66" fmla="*/ 153 w 168"/>
                <a:gd name="T67" fmla="*/ 182 h 182"/>
                <a:gd name="T68" fmla="*/ 155 w 168"/>
                <a:gd name="T69" fmla="*/ 182 h 182"/>
                <a:gd name="T70" fmla="*/ 155 w 168"/>
                <a:gd name="T71" fmla="*/ 179 h 182"/>
                <a:gd name="T72" fmla="*/ 158 w 168"/>
                <a:gd name="T73" fmla="*/ 175 h 182"/>
                <a:gd name="T74" fmla="*/ 163 w 168"/>
                <a:gd name="T75" fmla="*/ 166 h 182"/>
                <a:gd name="T76" fmla="*/ 168 w 168"/>
                <a:gd name="T77" fmla="*/ 160 h 182"/>
                <a:gd name="T78" fmla="*/ 168 w 168"/>
                <a:gd name="T79" fmla="*/ 157 h 182"/>
                <a:gd name="T80" fmla="*/ 163 w 168"/>
                <a:gd name="T81" fmla="*/ 151 h 182"/>
                <a:gd name="T82" fmla="*/ 158 w 168"/>
                <a:gd name="T83" fmla="*/ 140 h 182"/>
                <a:gd name="T84" fmla="*/ 153 w 168"/>
                <a:gd name="T85" fmla="*/ 129 h 182"/>
                <a:gd name="T86" fmla="*/ 134 w 168"/>
                <a:gd name="T87" fmla="*/ 105 h 182"/>
                <a:gd name="T88" fmla="*/ 124 w 168"/>
                <a:gd name="T89" fmla="*/ 96 h 182"/>
                <a:gd name="T90" fmla="*/ 113 w 168"/>
                <a:gd name="T91" fmla="*/ 90 h 182"/>
                <a:gd name="T92" fmla="*/ 118 w 168"/>
                <a:gd name="T93" fmla="*/ 90 h 182"/>
                <a:gd name="T94" fmla="*/ 129 w 168"/>
                <a:gd name="T95" fmla="*/ 85 h 182"/>
                <a:gd name="T96" fmla="*/ 139 w 168"/>
                <a:gd name="T97" fmla="*/ 79 h 182"/>
                <a:gd name="T98" fmla="*/ 145 w 168"/>
                <a:gd name="T99" fmla="*/ 63 h 182"/>
                <a:gd name="T100" fmla="*/ 145 w 168"/>
                <a:gd name="T101" fmla="*/ 57 h 182"/>
                <a:gd name="T102" fmla="*/ 139 w 168"/>
                <a:gd name="T103" fmla="*/ 52 h 182"/>
                <a:gd name="T104" fmla="*/ 129 w 168"/>
                <a:gd name="T105" fmla="*/ 50 h 182"/>
                <a:gd name="T106" fmla="*/ 118 w 168"/>
                <a:gd name="T107" fmla="*/ 52 h 182"/>
                <a:gd name="T108" fmla="*/ 113 w 168"/>
                <a:gd name="T109" fmla="*/ 52 h 182"/>
                <a:gd name="T110" fmla="*/ 113 w 168"/>
                <a:gd name="T111" fmla="*/ 54 h 182"/>
                <a:gd name="T112" fmla="*/ 116 w 168"/>
                <a:gd name="T113" fmla="*/ 43 h 182"/>
                <a:gd name="T114" fmla="*/ 118 w 168"/>
                <a:gd name="T115" fmla="*/ 37 h 182"/>
                <a:gd name="T116" fmla="*/ 118 w 168"/>
                <a:gd name="T117" fmla="*/ 26 h 182"/>
                <a:gd name="T118" fmla="*/ 121 w 168"/>
                <a:gd name="T119" fmla="*/ 24 h 182"/>
                <a:gd name="T120" fmla="*/ 121 w 168"/>
                <a:gd name="T121" fmla="*/ 24 h 182"/>
                <a:gd name="T122" fmla="*/ 79 w 168"/>
                <a:gd name="T123" fmla="*/ 0 h 18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8" h="182">
                  <a:moveTo>
                    <a:pt x="79" y="0"/>
                  </a:moveTo>
                  <a:lnTo>
                    <a:pt x="79" y="2"/>
                  </a:lnTo>
                  <a:lnTo>
                    <a:pt x="76" y="4"/>
                  </a:lnTo>
                  <a:lnTo>
                    <a:pt x="71" y="15"/>
                  </a:lnTo>
                  <a:lnTo>
                    <a:pt x="63" y="26"/>
                  </a:lnTo>
                  <a:lnTo>
                    <a:pt x="60" y="33"/>
                  </a:lnTo>
                  <a:lnTo>
                    <a:pt x="55" y="35"/>
                  </a:lnTo>
                  <a:lnTo>
                    <a:pt x="47" y="37"/>
                  </a:lnTo>
                  <a:lnTo>
                    <a:pt x="29" y="46"/>
                  </a:lnTo>
                  <a:lnTo>
                    <a:pt x="8" y="54"/>
                  </a:lnTo>
                  <a:lnTo>
                    <a:pt x="2" y="61"/>
                  </a:lnTo>
                  <a:lnTo>
                    <a:pt x="0" y="68"/>
                  </a:lnTo>
                  <a:lnTo>
                    <a:pt x="0" y="74"/>
                  </a:lnTo>
                  <a:lnTo>
                    <a:pt x="2" y="79"/>
                  </a:lnTo>
                  <a:lnTo>
                    <a:pt x="16" y="87"/>
                  </a:lnTo>
                  <a:lnTo>
                    <a:pt x="26" y="94"/>
                  </a:lnTo>
                  <a:lnTo>
                    <a:pt x="31" y="94"/>
                  </a:lnTo>
                  <a:lnTo>
                    <a:pt x="34" y="94"/>
                  </a:lnTo>
                  <a:lnTo>
                    <a:pt x="31" y="96"/>
                  </a:lnTo>
                  <a:lnTo>
                    <a:pt x="29" y="100"/>
                  </a:lnTo>
                  <a:lnTo>
                    <a:pt x="26" y="114"/>
                  </a:lnTo>
                  <a:lnTo>
                    <a:pt x="26" y="122"/>
                  </a:lnTo>
                  <a:lnTo>
                    <a:pt x="29" y="131"/>
                  </a:lnTo>
                  <a:lnTo>
                    <a:pt x="37" y="153"/>
                  </a:lnTo>
                  <a:lnTo>
                    <a:pt x="39" y="164"/>
                  </a:lnTo>
                  <a:lnTo>
                    <a:pt x="42" y="175"/>
                  </a:lnTo>
                  <a:lnTo>
                    <a:pt x="45" y="179"/>
                  </a:lnTo>
                  <a:lnTo>
                    <a:pt x="45" y="182"/>
                  </a:lnTo>
                  <a:lnTo>
                    <a:pt x="81" y="182"/>
                  </a:lnTo>
                  <a:lnTo>
                    <a:pt x="108" y="182"/>
                  </a:lnTo>
                  <a:lnTo>
                    <a:pt x="129" y="182"/>
                  </a:lnTo>
                  <a:lnTo>
                    <a:pt x="142" y="182"/>
                  </a:lnTo>
                  <a:lnTo>
                    <a:pt x="150" y="182"/>
                  </a:lnTo>
                  <a:lnTo>
                    <a:pt x="153" y="182"/>
                  </a:lnTo>
                  <a:lnTo>
                    <a:pt x="155" y="182"/>
                  </a:lnTo>
                  <a:lnTo>
                    <a:pt x="155" y="179"/>
                  </a:lnTo>
                  <a:lnTo>
                    <a:pt x="158" y="175"/>
                  </a:lnTo>
                  <a:lnTo>
                    <a:pt x="163" y="166"/>
                  </a:lnTo>
                  <a:lnTo>
                    <a:pt x="168" y="160"/>
                  </a:lnTo>
                  <a:lnTo>
                    <a:pt x="168" y="157"/>
                  </a:lnTo>
                  <a:lnTo>
                    <a:pt x="163" y="151"/>
                  </a:lnTo>
                  <a:lnTo>
                    <a:pt x="158" y="140"/>
                  </a:lnTo>
                  <a:lnTo>
                    <a:pt x="153" y="129"/>
                  </a:lnTo>
                  <a:lnTo>
                    <a:pt x="134" y="105"/>
                  </a:lnTo>
                  <a:lnTo>
                    <a:pt x="124" y="96"/>
                  </a:lnTo>
                  <a:lnTo>
                    <a:pt x="113" y="90"/>
                  </a:lnTo>
                  <a:lnTo>
                    <a:pt x="118" y="90"/>
                  </a:lnTo>
                  <a:lnTo>
                    <a:pt x="129" y="85"/>
                  </a:lnTo>
                  <a:lnTo>
                    <a:pt x="139" y="79"/>
                  </a:lnTo>
                  <a:lnTo>
                    <a:pt x="145" y="63"/>
                  </a:lnTo>
                  <a:lnTo>
                    <a:pt x="145" y="57"/>
                  </a:lnTo>
                  <a:lnTo>
                    <a:pt x="139" y="52"/>
                  </a:lnTo>
                  <a:lnTo>
                    <a:pt x="129" y="50"/>
                  </a:lnTo>
                  <a:lnTo>
                    <a:pt x="118" y="52"/>
                  </a:lnTo>
                  <a:lnTo>
                    <a:pt x="113" y="52"/>
                  </a:lnTo>
                  <a:lnTo>
                    <a:pt x="113" y="54"/>
                  </a:lnTo>
                  <a:lnTo>
                    <a:pt x="116" y="43"/>
                  </a:lnTo>
                  <a:lnTo>
                    <a:pt x="118" y="37"/>
                  </a:lnTo>
                  <a:lnTo>
                    <a:pt x="118" y="26"/>
                  </a:lnTo>
                  <a:lnTo>
                    <a:pt x="121" y="24"/>
                  </a:lnTo>
                  <a:lnTo>
                    <a:pt x="79" y="0"/>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96" name="Freeform 347"/>
            <p:cNvSpPr>
              <a:spLocks/>
            </p:cNvSpPr>
            <p:nvPr/>
          </p:nvSpPr>
          <p:spPr bwMode="auto">
            <a:xfrm>
              <a:off x="3486" y="2898"/>
              <a:ext cx="63" cy="16"/>
            </a:xfrm>
            <a:custGeom>
              <a:avLst/>
              <a:gdLst>
                <a:gd name="T0" fmla="*/ 0 w 63"/>
                <a:gd name="T1" fmla="*/ 16 h 16"/>
                <a:gd name="T2" fmla="*/ 5 w 63"/>
                <a:gd name="T3" fmla="*/ 16 h 16"/>
                <a:gd name="T4" fmla="*/ 19 w 63"/>
                <a:gd name="T5" fmla="*/ 16 h 16"/>
                <a:gd name="T6" fmla="*/ 37 w 63"/>
                <a:gd name="T7" fmla="*/ 11 h 16"/>
                <a:gd name="T8" fmla="*/ 63 w 63"/>
                <a:gd name="T9" fmla="*/ 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16">
                  <a:moveTo>
                    <a:pt x="0" y="16"/>
                  </a:moveTo>
                  <a:lnTo>
                    <a:pt x="5" y="16"/>
                  </a:lnTo>
                  <a:lnTo>
                    <a:pt x="19" y="16"/>
                  </a:lnTo>
                  <a:lnTo>
                    <a:pt x="37" y="11"/>
                  </a:lnTo>
                  <a:lnTo>
                    <a:pt x="63"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97" name="Freeform 348"/>
            <p:cNvSpPr>
              <a:spLocks/>
            </p:cNvSpPr>
            <p:nvPr/>
          </p:nvSpPr>
          <p:spPr bwMode="auto">
            <a:xfrm>
              <a:off x="3549" y="2824"/>
              <a:ext cx="43" cy="74"/>
            </a:xfrm>
            <a:custGeom>
              <a:avLst/>
              <a:gdLst>
                <a:gd name="T0" fmla="*/ 24 w 43"/>
                <a:gd name="T1" fmla="*/ 0 h 74"/>
                <a:gd name="T2" fmla="*/ 21 w 43"/>
                <a:gd name="T3" fmla="*/ 2 h 74"/>
                <a:gd name="T4" fmla="*/ 14 w 43"/>
                <a:gd name="T5" fmla="*/ 11 h 74"/>
                <a:gd name="T6" fmla="*/ 8 w 43"/>
                <a:gd name="T7" fmla="*/ 24 h 74"/>
                <a:gd name="T8" fmla="*/ 3 w 43"/>
                <a:gd name="T9" fmla="*/ 41 h 74"/>
                <a:gd name="T10" fmla="*/ 0 w 43"/>
                <a:gd name="T11" fmla="*/ 57 h 74"/>
                <a:gd name="T12" fmla="*/ 0 w 43"/>
                <a:gd name="T13" fmla="*/ 66 h 74"/>
                <a:gd name="T14" fmla="*/ 3 w 43"/>
                <a:gd name="T15" fmla="*/ 72 h 74"/>
                <a:gd name="T16" fmla="*/ 3 w 43"/>
                <a:gd name="T17" fmla="*/ 74 h 74"/>
                <a:gd name="T18" fmla="*/ 14 w 43"/>
                <a:gd name="T19" fmla="*/ 74 h 74"/>
                <a:gd name="T20" fmla="*/ 19 w 43"/>
                <a:gd name="T21" fmla="*/ 74 h 74"/>
                <a:gd name="T22" fmla="*/ 21 w 43"/>
                <a:gd name="T23" fmla="*/ 74 h 74"/>
                <a:gd name="T24" fmla="*/ 21 w 43"/>
                <a:gd name="T25" fmla="*/ 74 h 74"/>
                <a:gd name="T26" fmla="*/ 19 w 43"/>
                <a:gd name="T27" fmla="*/ 70 h 74"/>
                <a:gd name="T28" fmla="*/ 16 w 43"/>
                <a:gd name="T29" fmla="*/ 57 h 74"/>
                <a:gd name="T30" fmla="*/ 19 w 43"/>
                <a:gd name="T31" fmla="*/ 46 h 74"/>
                <a:gd name="T32" fmla="*/ 21 w 43"/>
                <a:gd name="T33" fmla="*/ 35 h 74"/>
                <a:gd name="T34" fmla="*/ 29 w 43"/>
                <a:gd name="T35" fmla="*/ 19 h 74"/>
                <a:gd name="T36" fmla="*/ 43 w 43"/>
                <a:gd name="T37" fmla="*/ 4 h 74"/>
                <a:gd name="T38" fmla="*/ 24 w 43"/>
                <a:gd name="T39" fmla="*/ 0 h 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3" h="74">
                  <a:moveTo>
                    <a:pt x="24" y="0"/>
                  </a:moveTo>
                  <a:lnTo>
                    <a:pt x="21" y="2"/>
                  </a:lnTo>
                  <a:lnTo>
                    <a:pt x="14" y="11"/>
                  </a:lnTo>
                  <a:lnTo>
                    <a:pt x="8" y="24"/>
                  </a:lnTo>
                  <a:lnTo>
                    <a:pt x="3" y="41"/>
                  </a:lnTo>
                  <a:lnTo>
                    <a:pt x="0" y="57"/>
                  </a:lnTo>
                  <a:lnTo>
                    <a:pt x="0" y="66"/>
                  </a:lnTo>
                  <a:lnTo>
                    <a:pt x="3" y="72"/>
                  </a:lnTo>
                  <a:lnTo>
                    <a:pt x="3" y="74"/>
                  </a:lnTo>
                  <a:lnTo>
                    <a:pt x="14" y="74"/>
                  </a:lnTo>
                  <a:lnTo>
                    <a:pt x="19" y="74"/>
                  </a:lnTo>
                  <a:lnTo>
                    <a:pt x="21" y="74"/>
                  </a:lnTo>
                  <a:lnTo>
                    <a:pt x="19" y="70"/>
                  </a:lnTo>
                  <a:lnTo>
                    <a:pt x="16" y="57"/>
                  </a:lnTo>
                  <a:lnTo>
                    <a:pt x="19" y="46"/>
                  </a:lnTo>
                  <a:lnTo>
                    <a:pt x="21" y="35"/>
                  </a:lnTo>
                  <a:lnTo>
                    <a:pt x="29" y="19"/>
                  </a:lnTo>
                  <a:lnTo>
                    <a:pt x="43" y="4"/>
                  </a:lnTo>
                  <a:lnTo>
                    <a:pt x="24" y="0"/>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98" name="Freeform 349"/>
            <p:cNvSpPr>
              <a:spLocks/>
            </p:cNvSpPr>
            <p:nvPr/>
          </p:nvSpPr>
          <p:spPr bwMode="auto">
            <a:xfrm>
              <a:off x="3497" y="2905"/>
              <a:ext cx="66" cy="77"/>
            </a:xfrm>
            <a:custGeom>
              <a:avLst/>
              <a:gdLst>
                <a:gd name="T0" fmla="*/ 55 w 66"/>
                <a:gd name="T1" fmla="*/ 0 h 77"/>
                <a:gd name="T2" fmla="*/ 52 w 66"/>
                <a:gd name="T3" fmla="*/ 2 h 77"/>
                <a:gd name="T4" fmla="*/ 47 w 66"/>
                <a:gd name="T5" fmla="*/ 9 h 77"/>
                <a:gd name="T6" fmla="*/ 39 w 66"/>
                <a:gd name="T7" fmla="*/ 20 h 77"/>
                <a:gd name="T8" fmla="*/ 31 w 66"/>
                <a:gd name="T9" fmla="*/ 31 h 77"/>
                <a:gd name="T10" fmla="*/ 13 w 66"/>
                <a:gd name="T11" fmla="*/ 55 h 77"/>
                <a:gd name="T12" fmla="*/ 5 w 66"/>
                <a:gd name="T13" fmla="*/ 63 h 77"/>
                <a:gd name="T14" fmla="*/ 0 w 66"/>
                <a:gd name="T15" fmla="*/ 68 h 77"/>
                <a:gd name="T16" fmla="*/ 5 w 66"/>
                <a:gd name="T17" fmla="*/ 72 h 77"/>
                <a:gd name="T18" fmla="*/ 8 w 66"/>
                <a:gd name="T19" fmla="*/ 74 h 77"/>
                <a:gd name="T20" fmla="*/ 8 w 66"/>
                <a:gd name="T21" fmla="*/ 77 h 77"/>
                <a:gd name="T22" fmla="*/ 10 w 66"/>
                <a:gd name="T23" fmla="*/ 74 h 77"/>
                <a:gd name="T24" fmla="*/ 15 w 66"/>
                <a:gd name="T25" fmla="*/ 70 h 77"/>
                <a:gd name="T26" fmla="*/ 31 w 66"/>
                <a:gd name="T27" fmla="*/ 52 h 77"/>
                <a:gd name="T28" fmla="*/ 50 w 66"/>
                <a:gd name="T29" fmla="*/ 28 h 77"/>
                <a:gd name="T30" fmla="*/ 66 w 66"/>
                <a:gd name="T31" fmla="*/ 6 h 77"/>
                <a:gd name="T32" fmla="*/ 55 w 66"/>
                <a:gd name="T33" fmla="*/ 0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6" h="77">
                  <a:moveTo>
                    <a:pt x="55" y="0"/>
                  </a:moveTo>
                  <a:lnTo>
                    <a:pt x="52" y="2"/>
                  </a:lnTo>
                  <a:lnTo>
                    <a:pt x="47" y="9"/>
                  </a:lnTo>
                  <a:lnTo>
                    <a:pt x="39" y="20"/>
                  </a:lnTo>
                  <a:lnTo>
                    <a:pt x="31" y="31"/>
                  </a:lnTo>
                  <a:lnTo>
                    <a:pt x="13" y="55"/>
                  </a:lnTo>
                  <a:lnTo>
                    <a:pt x="5" y="63"/>
                  </a:lnTo>
                  <a:lnTo>
                    <a:pt x="0" y="68"/>
                  </a:lnTo>
                  <a:lnTo>
                    <a:pt x="5" y="72"/>
                  </a:lnTo>
                  <a:lnTo>
                    <a:pt x="8" y="74"/>
                  </a:lnTo>
                  <a:lnTo>
                    <a:pt x="8" y="77"/>
                  </a:lnTo>
                  <a:lnTo>
                    <a:pt x="10" y="74"/>
                  </a:lnTo>
                  <a:lnTo>
                    <a:pt x="15" y="70"/>
                  </a:lnTo>
                  <a:lnTo>
                    <a:pt x="31" y="52"/>
                  </a:lnTo>
                  <a:lnTo>
                    <a:pt x="50" y="28"/>
                  </a:lnTo>
                  <a:lnTo>
                    <a:pt x="66" y="6"/>
                  </a:lnTo>
                  <a:lnTo>
                    <a:pt x="55" y="0"/>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799" name="Freeform 350"/>
            <p:cNvSpPr>
              <a:spLocks/>
            </p:cNvSpPr>
            <p:nvPr/>
          </p:nvSpPr>
          <p:spPr bwMode="auto">
            <a:xfrm>
              <a:off x="3547" y="2890"/>
              <a:ext cx="26" cy="26"/>
            </a:xfrm>
            <a:custGeom>
              <a:avLst/>
              <a:gdLst>
                <a:gd name="T0" fmla="*/ 2 w 26"/>
                <a:gd name="T1" fmla="*/ 19 h 26"/>
                <a:gd name="T2" fmla="*/ 0 w 26"/>
                <a:gd name="T3" fmla="*/ 15 h 26"/>
                <a:gd name="T4" fmla="*/ 0 w 26"/>
                <a:gd name="T5" fmla="*/ 10 h 26"/>
                <a:gd name="T6" fmla="*/ 5 w 26"/>
                <a:gd name="T7" fmla="*/ 6 h 26"/>
                <a:gd name="T8" fmla="*/ 13 w 26"/>
                <a:gd name="T9" fmla="*/ 0 h 26"/>
                <a:gd name="T10" fmla="*/ 18 w 26"/>
                <a:gd name="T11" fmla="*/ 0 h 26"/>
                <a:gd name="T12" fmla="*/ 23 w 26"/>
                <a:gd name="T13" fmla="*/ 2 h 26"/>
                <a:gd name="T14" fmla="*/ 26 w 26"/>
                <a:gd name="T15" fmla="*/ 6 h 26"/>
                <a:gd name="T16" fmla="*/ 26 w 26"/>
                <a:gd name="T17" fmla="*/ 15 h 26"/>
                <a:gd name="T18" fmla="*/ 21 w 26"/>
                <a:gd name="T19" fmla="*/ 21 h 26"/>
                <a:gd name="T20" fmla="*/ 16 w 26"/>
                <a:gd name="T21" fmla="*/ 26 h 26"/>
                <a:gd name="T22" fmla="*/ 10 w 26"/>
                <a:gd name="T23" fmla="*/ 24 h 26"/>
                <a:gd name="T24" fmla="*/ 8 w 26"/>
                <a:gd name="T25" fmla="*/ 19 h 26"/>
                <a:gd name="T26" fmla="*/ 5 w 26"/>
                <a:gd name="T27" fmla="*/ 17 h 26"/>
                <a:gd name="T28" fmla="*/ 2 w 26"/>
                <a:gd name="T29" fmla="*/ 19 h 26"/>
                <a:gd name="T30" fmla="*/ 2 w 26"/>
                <a:gd name="T31" fmla="*/ 19 h 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 h="26">
                  <a:moveTo>
                    <a:pt x="2" y="19"/>
                  </a:moveTo>
                  <a:lnTo>
                    <a:pt x="0" y="15"/>
                  </a:lnTo>
                  <a:lnTo>
                    <a:pt x="0" y="10"/>
                  </a:lnTo>
                  <a:lnTo>
                    <a:pt x="5" y="6"/>
                  </a:lnTo>
                  <a:lnTo>
                    <a:pt x="13" y="0"/>
                  </a:lnTo>
                  <a:lnTo>
                    <a:pt x="18" y="0"/>
                  </a:lnTo>
                  <a:lnTo>
                    <a:pt x="23" y="2"/>
                  </a:lnTo>
                  <a:lnTo>
                    <a:pt x="26" y="6"/>
                  </a:lnTo>
                  <a:lnTo>
                    <a:pt x="26" y="15"/>
                  </a:lnTo>
                  <a:lnTo>
                    <a:pt x="21" y="21"/>
                  </a:lnTo>
                  <a:lnTo>
                    <a:pt x="16" y="26"/>
                  </a:lnTo>
                  <a:lnTo>
                    <a:pt x="10" y="24"/>
                  </a:lnTo>
                  <a:lnTo>
                    <a:pt x="8" y="19"/>
                  </a:lnTo>
                  <a:lnTo>
                    <a:pt x="5" y="17"/>
                  </a:lnTo>
                  <a:lnTo>
                    <a:pt x="2" y="19"/>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00" name="Freeform 351"/>
            <p:cNvSpPr>
              <a:spLocks/>
            </p:cNvSpPr>
            <p:nvPr/>
          </p:nvSpPr>
          <p:spPr bwMode="auto">
            <a:xfrm>
              <a:off x="3573" y="2863"/>
              <a:ext cx="16" cy="18"/>
            </a:xfrm>
            <a:custGeom>
              <a:avLst/>
              <a:gdLst>
                <a:gd name="T0" fmla="*/ 5 w 16"/>
                <a:gd name="T1" fmla="*/ 0 h 18"/>
                <a:gd name="T2" fmla="*/ 8 w 16"/>
                <a:gd name="T3" fmla="*/ 2 h 18"/>
                <a:gd name="T4" fmla="*/ 13 w 16"/>
                <a:gd name="T5" fmla="*/ 5 h 18"/>
                <a:gd name="T6" fmla="*/ 16 w 16"/>
                <a:gd name="T7" fmla="*/ 9 h 18"/>
                <a:gd name="T8" fmla="*/ 13 w 16"/>
                <a:gd name="T9" fmla="*/ 13 h 18"/>
                <a:gd name="T10" fmla="*/ 5 w 16"/>
                <a:gd name="T11" fmla="*/ 18 h 18"/>
                <a:gd name="T12" fmla="*/ 0 w 16"/>
                <a:gd name="T13" fmla="*/ 13 h 18"/>
                <a:gd name="T14" fmla="*/ 5 w 16"/>
                <a:gd name="T15" fmla="*/ 11 h 18"/>
                <a:gd name="T16" fmla="*/ 5 w 16"/>
                <a:gd name="T17" fmla="*/ 9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18">
                  <a:moveTo>
                    <a:pt x="5" y="0"/>
                  </a:moveTo>
                  <a:lnTo>
                    <a:pt x="8" y="2"/>
                  </a:lnTo>
                  <a:lnTo>
                    <a:pt x="13" y="5"/>
                  </a:lnTo>
                  <a:lnTo>
                    <a:pt x="16" y="9"/>
                  </a:lnTo>
                  <a:lnTo>
                    <a:pt x="13" y="13"/>
                  </a:lnTo>
                  <a:lnTo>
                    <a:pt x="5" y="18"/>
                  </a:lnTo>
                  <a:lnTo>
                    <a:pt x="0" y="13"/>
                  </a:lnTo>
                  <a:lnTo>
                    <a:pt x="5" y="11"/>
                  </a:lnTo>
                  <a:lnTo>
                    <a:pt x="5" y="9"/>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01" name="Freeform 352"/>
            <p:cNvSpPr>
              <a:spLocks/>
            </p:cNvSpPr>
            <p:nvPr/>
          </p:nvSpPr>
          <p:spPr bwMode="auto">
            <a:xfrm>
              <a:off x="3526" y="2815"/>
              <a:ext cx="23" cy="26"/>
            </a:xfrm>
            <a:custGeom>
              <a:avLst/>
              <a:gdLst>
                <a:gd name="T0" fmla="*/ 21 w 23"/>
                <a:gd name="T1" fmla="*/ 18 h 26"/>
                <a:gd name="T2" fmla="*/ 13 w 23"/>
                <a:gd name="T3" fmla="*/ 24 h 26"/>
                <a:gd name="T4" fmla="*/ 2 w 23"/>
                <a:gd name="T5" fmla="*/ 26 h 26"/>
                <a:gd name="T6" fmla="*/ 0 w 23"/>
                <a:gd name="T7" fmla="*/ 20 h 26"/>
                <a:gd name="T8" fmla="*/ 2 w 23"/>
                <a:gd name="T9" fmla="*/ 9 h 26"/>
                <a:gd name="T10" fmla="*/ 10 w 23"/>
                <a:gd name="T11" fmla="*/ 2 h 26"/>
                <a:gd name="T12" fmla="*/ 18 w 23"/>
                <a:gd name="T13" fmla="*/ 0 h 26"/>
                <a:gd name="T14" fmla="*/ 23 w 23"/>
                <a:gd name="T15" fmla="*/ 7 h 26"/>
                <a:gd name="T16" fmla="*/ 21 w 23"/>
                <a:gd name="T17" fmla="*/ 18 h 26"/>
                <a:gd name="T18" fmla="*/ 21 w 23"/>
                <a:gd name="T19" fmla="*/ 18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6">
                  <a:moveTo>
                    <a:pt x="21" y="18"/>
                  </a:moveTo>
                  <a:lnTo>
                    <a:pt x="13" y="24"/>
                  </a:lnTo>
                  <a:lnTo>
                    <a:pt x="2" y="26"/>
                  </a:lnTo>
                  <a:lnTo>
                    <a:pt x="0" y="20"/>
                  </a:lnTo>
                  <a:lnTo>
                    <a:pt x="2" y="9"/>
                  </a:lnTo>
                  <a:lnTo>
                    <a:pt x="10" y="2"/>
                  </a:lnTo>
                  <a:lnTo>
                    <a:pt x="18" y="0"/>
                  </a:lnTo>
                  <a:lnTo>
                    <a:pt x="23" y="7"/>
                  </a:lnTo>
                  <a:lnTo>
                    <a:pt x="21" y="18"/>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02" name="Freeform 353"/>
            <p:cNvSpPr>
              <a:spLocks/>
            </p:cNvSpPr>
            <p:nvPr/>
          </p:nvSpPr>
          <p:spPr bwMode="auto">
            <a:xfrm>
              <a:off x="3526" y="2822"/>
              <a:ext cx="10" cy="13"/>
            </a:xfrm>
            <a:custGeom>
              <a:avLst/>
              <a:gdLst>
                <a:gd name="T0" fmla="*/ 8 w 10"/>
                <a:gd name="T1" fmla="*/ 8 h 13"/>
                <a:gd name="T2" fmla="*/ 5 w 10"/>
                <a:gd name="T3" fmla="*/ 13 h 13"/>
                <a:gd name="T4" fmla="*/ 0 w 10"/>
                <a:gd name="T5" fmla="*/ 13 h 13"/>
                <a:gd name="T6" fmla="*/ 0 w 10"/>
                <a:gd name="T7" fmla="*/ 11 h 13"/>
                <a:gd name="T8" fmla="*/ 2 w 10"/>
                <a:gd name="T9" fmla="*/ 4 h 13"/>
                <a:gd name="T10" fmla="*/ 5 w 10"/>
                <a:gd name="T11" fmla="*/ 0 h 13"/>
                <a:gd name="T12" fmla="*/ 8 w 10"/>
                <a:gd name="T13" fmla="*/ 0 h 13"/>
                <a:gd name="T14" fmla="*/ 10 w 10"/>
                <a:gd name="T15" fmla="*/ 2 h 13"/>
                <a:gd name="T16" fmla="*/ 8 w 10"/>
                <a:gd name="T17" fmla="*/ 8 h 13"/>
                <a:gd name="T18" fmla="*/ 8 w 10"/>
                <a:gd name="T19" fmla="*/ 8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13">
                  <a:moveTo>
                    <a:pt x="8" y="8"/>
                  </a:moveTo>
                  <a:lnTo>
                    <a:pt x="5" y="13"/>
                  </a:lnTo>
                  <a:lnTo>
                    <a:pt x="0" y="13"/>
                  </a:lnTo>
                  <a:lnTo>
                    <a:pt x="0" y="11"/>
                  </a:lnTo>
                  <a:lnTo>
                    <a:pt x="2" y="4"/>
                  </a:lnTo>
                  <a:lnTo>
                    <a:pt x="5" y="0"/>
                  </a:lnTo>
                  <a:lnTo>
                    <a:pt x="8" y="0"/>
                  </a:lnTo>
                  <a:lnTo>
                    <a:pt x="10" y="2"/>
                  </a:lnTo>
                  <a:lnTo>
                    <a:pt x="8" y="8"/>
                  </a:lnTo>
                  <a:close/>
                </a:path>
              </a:pathLst>
            </a:custGeom>
            <a:solidFill>
              <a:srgbClr val="0000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03" name="Freeform 354"/>
            <p:cNvSpPr>
              <a:spLocks/>
            </p:cNvSpPr>
            <p:nvPr/>
          </p:nvSpPr>
          <p:spPr bwMode="auto">
            <a:xfrm>
              <a:off x="3520" y="2727"/>
              <a:ext cx="230" cy="156"/>
            </a:xfrm>
            <a:custGeom>
              <a:avLst/>
              <a:gdLst>
                <a:gd name="T0" fmla="*/ 0 w 230"/>
                <a:gd name="T1" fmla="*/ 57 h 156"/>
                <a:gd name="T2" fmla="*/ 3 w 230"/>
                <a:gd name="T3" fmla="*/ 59 h 156"/>
                <a:gd name="T4" fmla="*/ 6 w 230"/>
                <a:gd name="T5" fmla="*/ 66 h 156"/>
                <a:gd name="T6" fmla="*/ 14 w 230"/>
                <a:gd name="T7" fmla="*/ 75 h 156"/>
                <a:gd name="T8" fmla="*/ 24 w 230"/>
                <a:gd name="T9" fmla="*/ 86 h 156"/>
                <a:gd name="T10" fmla="*/ 40 w 230"/>
                <a:gd name="T11" fmla="*/ 99 h 156"/>
                <a:gd name="T12" fmla="*/ 56 w 230"/>
                <a:gd name="T13" fmla="*/ 112 h 156"/>
                <a:gd name="T14" fmla="*/ 77 w 230"/>
                <a:gd name="T15" fmla="*/ 123 h 156"/>
                <a:gd name="T16" fmla="*/ 103 w 230"/>
                <a:gd name="T17" fmla="*/ 134 h 156"/>
                <a:gd name="T18" fmla="*/ 127 w 230"/>
                <a:gd name="T19" fmla="*/ 143 h 156"/>
                <a:gd name="T20" fmla="*/ 148 w 230"/>
                <a:gd name="T21" fmla="*/ 149 h 156"/>
                <a:gd name="T22" fmla="*/ 164 w 230"/>
                <a:gd name="T23" fmla="*/ 154 h 156"/>
                <a:gd name="T24" fmla="*/ 177 w 230"/>
                <a:gd name="T25" fmla="*/ 156 h 156"/>
                <a:gd name="T26" fmla="*/ 188 w 230"/>
                <a:gd name="T27" fmla="*/ 156 h 156"/>
                <a:gd name="T28" fmla="*/ 195 w 230"/>
                <a:gd name="T29" fmla="*/ 156 h 156"/>
                <a:gd name="T30" fmla="*/ 201 w 230"/>
                <a:gd name="T31" fmla="*/ 156 h 156"/>
                <a:gd name="T32" fmla="*/ 201 w 230"/>
                <a:gd name="T33" fmla="*/ 154 h 156"/>
                <a:gd name="T34" fmla="*/ 201 w 230"/>
                <a:gd name="T35" fmla="*/ 147 h 156"/>
                <a:gd name="T36" fmla="*/ 203 w 230"/>
                <a:gd name="T37" fmla="*/ 138 h 156"/>
                <a:gd name="T38" fmla="*/ 209 w 230"/>
                <a:gd name="T39" fmla="*/ 127 h 156"/>
                <a:gd name="T40" fmla="*/ 214 w 230"/>
                <a:gd name="T41" fmla="*/ 121 h 156"/>
                <a:gd name="T42" fmla="*/ 222 w 230"/>
                <a:gd name="T43" fmla="*/ 110 h 156"/>
                <a:gd name="T44" fmla="*/ 227 w 230"/>
                <a:gd name="T45" fmla="*/ 97 h 156"/>
                <a:gd name="T46" fmla="*/ 230 w 230"/>
                <a:gd name="T47" fmla="*/ 81 h 156"/>
                <a:gd name="T48" fmla="*/ 227 w 230"/>
                <a:gd name="T49" fmla="*/ 66 h 156"/>
                <a:gd name="T50" fmla="*/ 217 w 230"/>
                <a:gd name="T51" fmla="*/ 49 h 156"/>
                <a:gd name="T52" fmla="*/ 201 w 230"/>
                <a:gd name="T53" fmla="*/ 31 h 156"/>
                <a:gd name="T54" fmla="*/ 188 w 230"/>
                <a:gd name="T55" fmla="*/ 22 h 156"/>
                <a:gd name="T56" fmla="*/ 172 w 230"/>
                <a:gd name="T57" fmla="*/ 13 h 156"/>
                <a:gd name="T58" fmla="*/ 153 w 230"/>
                <a:gd name="T59" fmla="*/ 7 h 156"/>
                <a:gd name="T60" fmla="*/ 137 w 230"/>
                <a:gd name="T61" fmla="*/ 2 h 156"/>
                <a:gd name="T62" fmla="*/ 108 w 230"/>
                <a:gd name="T63" fmla="*/ 0 h 156"/>
                <a:gd name="T64" fmla="*/ 82 w 230"/>
                <a:gd name="T65" fmla="*/ 5 h 156"/>
                <a:gd name="T66" fmla="*/ 61 w 230"/>
                <a:gd name="T67" fmla="*/ 13 h 156"/>
                <a:gd name="T68" fmla="*/ 43 w 230"/>
                <a:gd name="T69" fmla="*/ 24 h 156"/>
                <a:gd name="T70" fmla="*/ 32 w 230"/>
                <a:gd name="T71" fmla="*/ 38 h 156"/>
                <a:gd name="T72" fmla="*/ 21 w 230"/>
                <a:gd name="T73" fmla="*/ 46 h 156"/>
                <a:gd name="T74" fmla="*/ 19 w 230"/>
                <a:gd name="T75" fmla="*/ 51 h 156"/>
                <a:gd name="T76" fmla="*/ 6 w 230"/>
                <a:gd name="T77" fmla="*/ 55 h 156"/>
                <a:gd name="T78" fmla="*/ 3 w 230"/>
                <a:gd name="T79" fmla="*/ 57 h 156"/>
                <a:gd name="T80" fmla="*/ 0 w 230"/>
                <a:gd name="T81" fmla="*/ 57 h 156"/>
                <a:gd name="T82" fmla="*/ 0 w 230"/>
                <a:gd name="T83" fmla="*/ 57 h 1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30" h="156">
                  <a:moveTo>
                    <a:pt x="0" y="57"/>
                  </a:moveTo>
                  <a:lnTo>
                    <a:pt x="3" y="59"/>
                  </a:lnTo>
                  <a:lnTo>
                    <a:pt x="6" y="66"/>
                  </a:lnTo>
                  <a:lnTo>
                    <a:pt x="14" y="75"/>
                  </a:lnTo>
                  <a:lnTo>
                    <a:pt x="24" y="86"/>
                  </a:lnTo>
                  <a:lnTo>
                    <a:pt x="40" y="99"/>
                  </a:lnTo>
                  <a:lnTo>
                    <a:pt x="56" y="112"/>
                  </a:lnTo>
                  <a:lnTo>
                    <a:pt x="77" y="123"/>
                  </a:lnTo>
                  <a:lnTo>
                    <a:pt x="103" y="134"/>
                  </a:lnTo>
                  <a:lnTo>
                    <a:pt x="127" y="143"/>
                  </a:lnTo>
                  <a:lnTo>
                    <a:pt x="148" y="149"/>
                  </a:lnTo>
                  <a:lnTo>
                    <a:pt x="164" y="154"/>
                  </a:lnTo>
                  <a:lnTo>
                    <a:pt x="177" y="156"/>
                  </a:lnTo>
                  <a:lnTo>
                    <a:pt x="188" y="156"/>
                  </a:lnTo>
                  <a:lnTo>
                    <a:pt x="195" y="156"/>
                  </a:lnTo>
                  <a:lnTo>
                    <a:pt x="201" y="156"/>
                  </a:lnTo>
                  <a:lnTo>
                    <a:pt x="201" y="154"/>
                  </a:lnTo>
                  <a:lnTo>
                    <a:pt x="201" y="147"/>
                  </a:lnTo>
                  <a:lnTo>
                    <a:pt x="203" y="138"/>
                  </a:lnTo>
                  <a:lnTo>
                    <a:pt x="209" y="127"/>
                  </a:lnTo>
                  <a:lnTo>
                    <a:pt x="214" y="121"/>
                  </a:lnTo>
                  <a:lnTo>
                    <a:pt x="222" y="110"/>
                  </a:lnTo>
                  <a:lnTo>
                    <a:pt x="227" y="97"/>
                  </a:lnTo>
                  <a:lnTo>
                    <a:pt x="230" y="81"/>
                  </a:lnTo>
                  <a:lnTo>
                    <a:pt x="227" y="66"/>
                  </a:lnTo>
                  <a:lnTo>
                    <a:pt x="217" y="49"/>
                  </a:lnTo>
                  <a:lnTo>
                    <a:pt x="201" y="31"/>
                  </a:lnTo>
                  <a:lnTo>
                    <a:pt x="188" y="22"/>
                  </a:lnTo>
                  <a:lnTo>
                    <a:pt x="172" y="13"/>
                  </a:lnTo>
                  <a:lnTo>
                    <a:pt x="153" y="7"/>
                  </a:lnTo>
                  <a:lnTo>
                    <a:pt x="137" y="2"/>
                  </a:lnTo>
                  <a:lnTo>
                    <a:pt x="108" y="0"/>
                  </a:lnTo>
                  <a:lnTo>
                    <a:pt x="82" y="5"/>
                  </a:lnTo>
                  <a:lnTo>
                    <a:pt x="61" y="13"/>
                  </a:lnTo>
                  <a:lnTo>
                    <a:pt x="43" y="24"/>
                  </a:lnTo>
                  <a:lnTo>
                    <a:pt x="32" y="38"/>
                  </a:lnTo>
                  <a:lnTo>
                    <a:pt x="21" y="46"/>
                  </a:lnTo>
                  <a:lnTo>
                    <a:pt x="19" y="51"/>
                  </a:lnTo>
                  <a:lnTo>
                    <a:pt x="6" y="55"/>
                  </a:lnTo>
                  <a:lnTo>
                    <a:pt x="3" y="57"/>
                  </a:lnTo>
                  <a:lnTo>
                    <a:pt x="0" y="57"/>
                  </a:lnTo>
                  <a:close/>
                </a:path>
              </a:pathLst>
            </a:custGeom>
            <a:solidFill>
              <a:srgbClr val="FFCC00"/>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04" name="Freeform 355"/>
            <p:cNvSpPr>
              <a:spLocks/>
            </p:cNvSpPr>
            <p:nvPr/>
          </p:nvSpPr>
          <p:spPr bwMode="auto">
            <a:xfrm>
              <a:off x="3544" y="2771"/>
              <a:ext cx="185" cy="86"/>
            </a:xfrm>
            <a:custGeom>
              <a:avLst/>
              <a:gdLst>
                <a:gd name="T0" fmla="*/ 0 w 185"/>
                <a:gd name="T1" fmla="*/ 0 h 86"/>
                <a:gd name="T2" fmla="*/ 3 w 185"/>
                <a:gd name="T3" fmla="*/ 2 h 86"/>
                <a:gd name="T4" fmla="*/ 13 w 185"/>
                <a:gd name="T5" fmla="*/ 11 h 86"/>
                <a:gd name="T6" fmla="*/ 29 w 185"/>
                <a:gd name="T7" fmla="*/ 24 h 86"/>
                <a:gd name="T8" fmla="*/ 50 w 185"/>
                <a:gd name="T9" fmla="*/ 37 h 86"/>
                <a:gd name="T10" fmla="*/ 79 w 185"/>
                <a:gd name="T11" fmla="*/ 53 h 86"/>
                <a:gd name="T12" fmla="*/ 108 w 185"/>
                <a:gd name="T13" fmla="*/ 68 h 86"/>
                <a:gd name="T14" fmla="*/ 145 w 185"/>
                <a:gd name="T15" fmla="*/ 79 h 86"/>
                <a:gd name="T16" fmla="*/ 185 w 185"/>
                <a:gd name="T17" fmla="*/ 86 h 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86">
                  <a:moveTo>
                    <a:pt x="0" y="0"/>
                  </a:moveTo>
                  <a:lnTo>
                    <a:pt x="3" y="2"/>
                  </a:lnTo>
                  <a:lnTo>
                    <a:pt x="13" y="11"/>
                  </a:lnTo>
                  <a:lnTo>
                    <a:pt x="29" y="24"/>
                  </a:lnTo>
                  <a:lnTo>
                    <a:pt x="50" y="37"/>
                  </a:lnTo>
                  <a:lnTo>
                    <a:pt x="79" y="53"/>
                  </a:lnTo>
                  <a:lnTo>
                    <a:pt x="108" y="68"/>
                  </a:lnTo>
                  <a:lnTo>
                    <a:pt x="145" y="79"/>
                  </a:lnTo>
                  <a:lnTo>
                    <a:pt x="185" y="8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05" name="Freeform 356"/>
            <p:cNvSpPr>
              <a:spLocks/>
            </p:cNvSpPr>
            <p:nvPr/>
          </p:nvSpPr>
          <p:spPr bwMode="auto">
            <a:xfrm>
              <a:off x="3539" y="2778"/>
              <a:ext cx="184" cy="90"/>
            </a:xfrm>
            <a:custGeom>
              <a:avLst/>
              <a:gdLst>
                <a:gd name="T0" fmla="*/ 0 w 184"/>
                <a:gd name="T1" fmla="*/ 0 h 90"/>
                <a:gd name="T2" fmla="*/ 0 w 184"/>
                <a:gd name="T3" fmla="*/ 4 h 90"/>
                <a:gd name="T4" fmla="*/ 10 w 184"/>
                <a:gd name="T5" fmla="*/ 13 h 90"/>
                <a:gd name="T6" fmla="*/ 21 w 184"/>
                <a:gd name="T7" fmla="*/ 24 h 90"/>
                <a:gd name="T8" fmla="*/ 42 w 184"/>
                <a:gd name="T9" fmla="*/ 39 h 90"/>
                <a:gd name="T10" fmla="*/ 66 w 184"/>
                <a:gd name="T11" fmla="*/ 55 h 90"/>
                <a:gd name="T12" fmla="*/ 100 w 184"/>
                <a:gd name="T13" fmla="*/ 70 h 90"/>
                <a:gd name="T14" fmla="*/ 137 w 184"/>
                <a:gd name="T15" fmla="*/ 83 h 90"/>
                <a:gd name="T16" fmla="*/ 184 w 184"/>
                <a:gd name="T17" fmla="*/ 90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4" h="90">
                  <a:moveTo>
                    <a:pt x="0" y="0"/>
                  </a:moveTo>
                  <a:lnTo>
                    <a:pt x="0" y="4"/>
                  </a:lnTo>
                  <a:lnTo>
                    <a:pt x="10" y="13"/>
                  </a:lnTo>
                  <a:lnTo>
                    <a:pt x="21" y="24"/>
                  </a:lnTo>
                  <a:lnTo>
                    <a:pt x="42" y="39"/>
                  </a:lnTo>
                  <a:lnTo>
                    <a:pt x="66" y="55"/>
                  </a:lnTo>
                  <a:lnTo>
                    <a:pt x="100" y="70"/>
                  </a:lnTo>
                  <a:lnTo>
                    <a:pt x="137" y="83"/>
                  </a:lnTo>
                  <a:lnTo>
                    <a:pt x="184" y="9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06" name="Freeform 357"/>
            <p:cNvSpPr>
              <a:spLocks/>
            </p:cNvSpPr>
            <p:nvPr/>
          </p:nvSpPr>
          <p:spPr bwMode="auto">
            <a:xfrm>
              <a:off x="3262" y="2953"/>
              <a:ext cx="540" cy="206"/>
            </a:xfrm>
            <a:custGeom>
              <a:avLst/>
              <a:gdLst>
                <a:gd name="T0" fmla="*/ 182 w 540"/>
                <a:gd name="T1" fmla="*/ 9 h 206"/>
                <a:gd name="T2" fmla="*/ 211 w 540"/>
                <a:gd name="T3" fmla="*/ 4 h 206"/>
                <a:gd name="T4" fmla="*/ 261 w 540"/>
                <a:gd name="T5" fmla="*/ 29 h 206"/>
                <a:gd name="T6" fmla="*/ 335 w 540"/>
                <a:gd name="T7" fmla="*/ 29 h 206"/>
                <a:gd name="T8" fmla="*/ 353 w 540"/>
                <a:gd name="T9" fmla="*/ 29 h 206"/>
                <a:gd name="T10" fmla="*/ 369 w 540"/>
                <a:gd name="T11" fmla="*/ 15 h 206"/>
                <a:gd name="T12" fmla="*/ 390 w 540"/>
                <a:gd name="T13" fmla="*/ 9 h 206"/>
                <a:gd name="T14" fmla="*/ 401 w 540"/>
                <a:gd name="T15" fmla="*/ 26 h 206"/>
                <a:gd name="T16" fmla="*/ 440 w 540"/>
                <a:gd name="T17" fmla="*/ 26 h 206"/>
                <a:gd name="T18" fmla="*/ 467 w 540"/>
                <a:gd name="T19" fmla="*/ 22 h 206"/>
                <a:gd name="T20" fmla="*/ 475 w 540"/>
                <a:gd name="T21" fmla="*/ 18 h 206"/>
                <a:gd name="T22" fmla="*/ 506 w 540"/>
                <a:gd name="T23" fmla="*/ 13 h 206"/>
                <a:gd name="T24" fmla="*/ 527 w 540"/>
                <a:gd name="T25" fmla="*/ 42 h 206"/>
                <a:gd name="T26" fmla="*/ 519 w 540"/>
                <a:gd name="T27" fmla="*/ 118 h 206"/>
                <a:gd name="T28" fmla="*/ 480 w 540"/>
                <a:gd name="T29" fmla="*/ 129 h 206"/>
                <a:gd name="T30" fmla="*/ 472 w 540"/>
                <a:gd name="T31" fmla="*/ 132 h 206"/>
                <a:gd name="T32" fmla="*/ 472 w 540"/>
                <a:gd name="T33" fmla="*/ 105 h 206"/>
                <a:gd name="T34" fmla="*/ 469 w 540"/>
                <a:gd name="T35" fmla="*/ 97 h 206"/>
                <a:gd name="T36" fmla="*/ 446 w 540"/>
                <a:gd name="T37" fmla="*/ 64 h 206"/>
                <a:gd name="T38" fmla="*/ 411 w 540"/>
                <a:gd name="T39" fmla="*/ 64 h 206"/>
                <a:gd name="T40" fmla="*/ 406 w 540"/>
                <a:gd name="T41" fmla="*/ 66 h 206"/>
                <a:gd name="T42" fmla="*/ 406 w 540"/>
                <a:gd name="T43" fmla="*/ 101 h 206"/>
                <a:gd name="T44" fmla="*/ 409 w 540"/>
                <a:gd name="T45" fmla="*/ 171 h 206"/>
                <a:gd name="T46" fmla="*/ 356 w 540"/>
                <a:gd name="T47" fmla="*/ 206 h 206"/>
                <a:gd name="T48" fmla="*/ 248 w 540"/>
                <a:gd name="T49" fmla="*/ 206 h 206"/>
                <a:gd name="T50" fmla="*/ 182 w 540"/>
                <a:gd name="T51" fmla="*/ 206 h 206"/>
                <a:gd name="T52" fmla="*/ 148 w 540"/>
                <a:gd name="T53" fmla="*/ 206 h 206"/>
                <a:gd name="T54" fmla="*/ 132 w 540"/>
                <a:gd name="T55" fmla="*/ 206 h 206"/>
                <a:gd name="T56" fmla="*/ 135 w 540"/>
                <a:gd name="T57" fmla="*/ 171 h 206"/>
                <a:gd name="T58" fmla="*/ 145 w 540"/>
                <a:gd name="T59" fmla="*/ 75 h 206"/>
                <a:gd name="T60" fmla="*/ 145 w 540"/>
                <a:gd name="T61" fmla="*/ 55 h 206"/>
                <a:gd name="T62" fmla="*/ 98 w 540"/>
                <a:gd name="T63" fmla="*/ 61 h 206"/>
                <a:gd name="T64" fmla="*/ 77 w 540"/>
                <a:gd name="T65" fmla="*/ 94 h 206"/>
                <a:gd name="T66" fmla="*/ 66 w 540"/>
                <a:gd name="T67" fmla="*/ 121 h 206"/>
                <a:gd name="T68" fmla="*/ 16 w 540"/>
                <a:gd name="T69" fmla="*/ 114 h 206"/>
                <a:gd name="T70" fmla="*/ 0 w 540"/>
                <a:gd name="T71" fmla="*/ 112 h 206"/>
                <a:gd name="T72" fmla="*/ 19 w 540"/>
                <a:gd name="T73" fmla="*/ 70 h 206"/>
                <a:gd name="T74" fmla="*/ 29 w 540"/>
                <a:gd name="T75" fmla="*/ 42 h 206"/>
                <a:gd name="T76" fmla="*/ 32 w 540"/>
                <a:gd name="T77" fmla="*/ 37 h 206"/>
                <a:gd name="T78" fmla="*/ 50 w 540"/>
                <a:gd name="T79" fmla="*/ 13 h 206"/>
                <a:gd name="T80" fmla="*/ 79 w 540"/>
                <a:gd name="T81" fmla="*/ 9 h 206"/>
                <a:gd name="T82" fmla="*/ 150 w 540"/>
                <a:gd name="T83" fmla="*/ 15 h 206"/>
                <a:gd name="T84" fmla="*/ 179 w 540"/>
                <a:gd name="T85" fmla="*/ 18 h 20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540" h="206">
                  <a:moveTo>
                    <a:pt x="179" y="18"/>
                  </a:moveTo>
                  <a:lnTo>
                    <a:pt x="179" y="15"/>
                  </a:lnTo>
                  <a:lnTo>
                    <a:pt x="182" y="9"/>
                  </a:lnTo>
                  <a:lnTo>
                    <a:pt x="190" y="2"/>
                  </a:lnTo>
                  <a:lnTo>
                    <a:pt x="200" y="0"/>
                  </a:lnTo>
                  <a:lnTo>
                    <a:pt x="211" y="4"/>
                  </a:lnTo>
                  <a:lnTo>
                    <a:pt x="221" y="13"/>
                  </a:lnTo>
                  <a:lnTo>
                    <a:pt x="237" y="24"/>
                  </a:lnTo>
                  <a:lnTo>
                    <a:pt x="261" y="29"/>
                  </a:lnTo>
                  <a:lnTo>
                    <a:pt x="293" y="29"/>
                  </a:lnTo>
                  <a:lnTo>
                    <a:pt x="322" y="29"/>
                  </a:lnTo>
                  <a:lnTo>
                    <a:pt x="335" y="29"/>
                  </a:lnTo>
                  <a:lnTo>
                    <a:pt x="345" y="29"/>
                  </a:lnTo>
                  <a:lnTo>
                    <a:pt x="351" y="29"/>
                  </a:lnTo>
                  <a:lnTo>
                    <a:pt x="353" y="29"/>
                  </a:lnTo>
                  <a:lnTo>
                    <a:pt x="356" y="29"/>
                  </a:lnTo>
                  <a:lnTo>
                    <a:pt x="359" y="26"/>
                  </a:lnTo>
                  <a:lnTo>
                    <a:pt x="369" y="15"/>
                  </a:lnTo>
                  <a:lnTo>
                    <a:pt x="382" y="9"/>
                  </a:lnTo>
                  <a:lnTo>
                    <a:pt x="388" y="7"/>
                  </a:lnTo>
                  <a:lnTo>
                    <a:pt x="390" y="9"/>
                  </a:lnTo>
                  <a:lnTo>
                    <a:pt x="398" y="13"/>
                  </a:lnTo>
                  <a:lnTo>
                    <a:pt x="401" y="22"/>
                  </a:lnTo>
                  <a:lnTo>
                    <a:pt x="401" y="26"/>
                  </a:lnTo>
                  <a:lnTo>
                    <a:pt x="401" y="29"/>
                  </a:lnTo>
                  <a:lnTo>
                    <a:pt x="424" y="26"/>
                  </a:lnTo>
                  <a:lnTo>
                    <a:pt x="440" y="26"/>
                  </a:lnTo>
                  <a:lnTo>
                    <a:pt x="451" y="24"/>
                  </a:lnTo>
                  <a:lnTo>
                    <a:pt x="459" y="24"/>
                  </a:lnTo>
                  <a:lnTo>
                    <a:pt x="467" y="22"/>
                  </a:lnTo>
                  <a:lnTo>
                    <a:pt x="469" y="22"/>
                  </a:lnTo>
                  <a:lnTo>
                    <a:pt x="475" y="18"/>
                  </a:lnTo>
                  <a:lnTo>
                    <a:pt x="485" y="13"/>
                  </a:lnTo>
                  <a:lnTo>
                    <a:pt x="498" y="11"/>
                  </a:lnTo>
                  <a:lnTo>
                    <a:pt x="506" y="13"/>
                  </a:lnTo>
                  <a:lnTo>
                    <a:pt x="514" y="20"/>
                  </a:lnTo>
                  <a:lnTo>
                    <a:pt x="522" y="29"/>
                  </a:lnTo>
                  <a:lnTo>
                    <a:pt x="527" y="42"/>
                  </a:lnTo>
                  <a:lnTo>
                    <a:pt x="538" y="75"/>
                  </a:lnTo>
                  <a:lnTo>
                    <a:pt x="540" y="112"/>
                  </a:lnTo>
                  <a:lnTo>
                    <a:pt x="519" y="118"/>
                  </a:lnTo>
                  <a:lnTo>
                    <a:pt x="501" y="123"/>
                  </a:lnTo>
                  <a:lnTo>
                    <a:pt x="488" y="127"/>
                  </a:lnTo>
                  <a:lnTo>
                    <a:pt x="480" y="129"/>
                  </a:lnTo>
                  <a:lnTo>
                    <a:pt x="475" y="132"/>
                  </a:lnTo>
                  <a:lnTo>
                    <a:pt x="472" y="132"/>
                  </a:lnTo>
                  <a:lnTo>
                    <a:pt x="472" y="116"/>
                  </a:lnTo>
                  <a:lnTo>
                    <a:pt x="472" y="108"/>
                  </a:lnTo>
                  <a:lnTo>
                    <a:pt x="472" y="105"/>
                  </a:lnTo>
                  <a:lnTo>
                    <a:pt x="472" y="103"/>
                  </a:lnTo>
                  <a:lnTo>
                    <a:pt x="469" y="103"/>
                  </a:lnTo>
                  <a:lnTo>
                    <a:pt x="469" y="97"/>
                  </a:lnTo>
                  <a:lnTo>
                    <a:pt x="467" y="83"/>
                  </a:lnTo>
                  <a:lnTo>
                    <a:pt x="467" y="64"/>
                  </a:lnTo>
                  <a:lnTo>
                    <a:pt x="446" y="64"/>
                  </a:lnTo>
                  <a:lnTo>
                    <a:pt x="430" y="64"/>
                  </a:lnTo>
                  <a:lnTo>
                    <a:pt x="422" y="64"/>
                  </a:lnTo>
                  <a:lnTo>
                    <a:pt x="411" y="64"/>
                  </a:lnTo>
                  <a:lnTo>
                    <a:pt x="406" y="64"/>
                  </a:lnTo>
                  <a:lnTo>
                    <a:pt x="406" y="66"/>
                  </a:lnTo>
                  <a:lnTo>
                    <a:pt x="406" y="70"/>
                  </a:lnTo>
                  <a:lnTo>
                    <a:pt x="406" y="83"/>
                  </a:lnTo>
                  <a:lnTo>
                    <a:pt x="406" y="101"/>
                  </a:lnTo>
                  <a:lnTo>
                    <a:pt x="409" y="125"/>
                  </a:lnTo>
                  <a:lnTo>
                    <a:pt x="409" y="149"/>
                  </a:lnTo>
                  <a:lnTo>
                    <a:pt x="409" y="171"/>
                  </a:lnTo>
                  <a:lnTo>
                    <a:pt x="406" y="193"/>
                  </a:lnTo>
                  <a:lnTo>
                    <a:pt x="406" y="206"/>
                  </a:lnTo>
                  <a:lnTo>
                    <a:pt x="356" y="206"/>
                  </a:lnTo>
                  <a:lnTo>
                    <a:pt x="316" y="206"/>
                  </a:lnTo>
                  <a:lnTo>
                    <a:pt x="279" y="206"/>
                  </a:lnTo>
                  <a:lnTo>
                    <a:pt x="248" y="206"/>
                  </a:lnTo>
                  <a:lnTo>
                    <a:pt x="221" y="206"/>
                  </a:lnTo>
                  <a:lnTo>
                    <a:pt x="200" y="206"/>
                  </a:lnTo>
                  <a:lnTo>
                    <a:pt x="182" y="206"/>
                  </a:lnTo>
                  <a:lnTo>
                    <a:pt x="169" y="206"/>
                  </a:lnTo>
                  <a:lnTo>
                    <a:pt x="156" y="206"/>
                  </a:lnTo>
                  <a:lnTo>
                    <a:pt x="148" y="206"/>
                  </a:lnTo>
                  <a:lnTo>
                    <a:pt x="137" y="206"/>
                  </a:lnTo>
                  <a:lnTo>
                    <a:pt x="135" y="206"/>
                  </a:lnTo>
                  <a:lnTo>
                    <a:pt x="132" y="206"/>
                  </a:lnTo>
                  <a:lnTo>
                    <a:pt x="132" y="202"/>
                  </a:lnTo>
                  <a:lnTo>
                    <a:pt x="132" y="189"/>
                  </a:lnTo>
                  <a:lnTo>
                    <a:pt x="135" y="171"/>
                  </a:lnTo>
                  <a:lnTo>
                    <a:pt x="137" y="147"/>
                  </a:lnTo>
                  <a:lnTo>
                    <a:pt x="142" y="99"/>
                  </a:lnTo>
                  <a:lnTo>
                    <a:pt x="145" y="75"/>
                  </a:lnTo>
                  <a:lnTo>
                    <a:pt x="150" y="57"/>
                  </a:lnTo>
                  <a:lnTo>
                    <a:pt x="148" y="57"/>
                  </a:lnTo>
                  <a:lnTo>
                    <a:pt x="145" y="55"/>
                  </a:lnTo>
                  <a:lnTo>
                    <a:pt x="129" y="55"/>
                  </a:lnTo>
                  <a:lnTo>
                    <a:pt x="111" y="55"/>
                  </a:lnTo>
                  <a:lnTo>
                    <a:pt x="98" y="61"/>
                  </a:lnTo>
                  <a:lnTo>
                    <a:pt x="92" y="66"/>
                  </a:lnTo>
                  <a:lnTo>
                    <a:pt x="87" y="75"/>
                  </a:lnTo>
                  <a:lnTo>
                    <a:pt x="77" y="94"/>
                  </a:lnTo>
                  <a:lnTo>
                    <a:pt x="69" y="114"/>
                  </a:lnTo>
                  <a:lnTo>
                    <a:pt x="69" y="118"/>
                  </a:lnTo>
                  <a:lnTo>
                    <a:pt x="66" y="121"/>
                  </a:lnTo>
                  <a:lnTo>
                    <a:pt x="45" y="118"/>
                  </a:lnTo>
                  <a:lnTo>
                    <a:pt x="26" y="116"/>
                  </a:lnTo>
                  <a:lnTo>
                    <a:pt x="16" y="114"/>
                  </a:lnTo>
                  <a:lnTo>
                    <a:pt x="8" y="112"/>
                  </a:lnTo>
                  <a:lnTo>
                    <a:pt x="3" y="112"/>
                  </a:lnTo>
                  <a:lnTo>
                    <a:pt x="0" y="112"/>
                  </a:lnTo>
                  <a:lnTo>
                    <a:pt x="8" y="88"/>
                  </a:lnTo>
                  <a:lnTo>
                    <a:pt x="19" y="70"/>
                  </a:lnTo>
                  <a:lnTo>
                    <a:pt x="24" y="57"/>
                  </a:lnTo>
                  <a:lnTo>
                    <a:pt x="26" y="48"/>
                  </a:lnTo>
                  <a:lnTo>
                    <a:pt x="29" y="42"/>
                  </a:lnTo>
                  <a:lnTo>
                    <a:pt x="29" y="40"/>
                  </a:lnTo>
                  <a:lnTo>
                    <a:pt x="32" y="37"/>
                  </a:lnTo>
                  <a:lnTo>
                    <a:pt x="32" y="35"/>
                  </a:lnTo>
                  <a:lnTo>
                    <a:pt x="40" y="24"/>
                  </a:lnTo>
                  <a:lnTo>
                    <a:pt x="50" y="13"/>
                  </a:lnTo>
                  <a:lnTo>
                    <a:pt x="58" y="11"/>
                  </a:lnTo>
                  <a:lnTo>
                    <a:pt x="66" y="9"/>
                  </a:lnTo>
                  <a:lnTo>
                    <a:pt x="79" y="9"/>
                  </a:lnTo>
                  <a:lnTo>
                    <a:pt x="95" y="11"/>
                  </a:lnTo>
                  <a:lnTo>
                    <a:pt x="132" y="13"/>
                  </a:lnTo>
                  <a:lnTo>
                    <a:pt x="150" y="15"/>
                  </a:lnTo>
                  <a:lnTo>
                    <a:pt x="164" y="15"/>
                  </a:lnTo>
                  <a:lnTo>
                    <a:pt x="174" y="18"/>
                  </a:lnTo>
                  <a:lnTo>
                    <a:pt x="179" y="18"/>
                  </a:lnTo>
                  <a:close/>
                </a:path>
              </a:pathLst>
            </a:custGeom>
            <a:solidFill>
              <a:srgbClr val="999999"/>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07" name="Freeform 358"/>
            <p:cNvSpPr>
              <a:spLocks/>
            </p:cNvSpPr>
            <p:nvPr/>
          </p:nvSpPr>
          <p:spPr bwMode="auto">
            <a:xfrm>
              <a:off x="3518" y="3135"/>
              <a:ext cx="10" cy="11"/>
            </a:xfrm>
            <a:custGeom>
              <a:avLst/>
              <a:gdLst>
                <a:gd name="T0" fmla="*/ 10 w 10"/>
                <a:gd name="T1" fmla="*/ 0 h 11"/>
                <a:gd name="T2" fmla="*/ 2 w 10"/>
                <a:gd name="T3" fmla="*/ 7 h 11"/>
                <a:gd name="T4" fmla="*/ 0 w 10"/>
                <a:gd name="T5" fmla="*/ 11 h 11"/>
                <a:gd name="T6" fmla="*/ 0 60000 65536"/>
                <a:gd name="T7" fmla="*/ 0 60000 65536"/>
                <a:gd name="T8" fmla="*/ 0 60000 65536"/>
              </a:gdLst>
              <a:ahLst/>
              <a:cxnLst>
                <a:cxn ang="T6">
                  <a:pos x="T0" y="T1"/>
                </a:cxn>
                <a:cxn ang="T7">
                  <a:pos x="T2" y="T3"/>
                </a:cxn>
                <a:cxn ang="T8">
                  <a:pos x="T4" y="T5"/>
                </a:cxn>
              </a:cxnLst>
              <a:rect l="0" t="0" r="r" b="b"/>
              <a:pathLst>
                <a:path w="10" h="11">
                  <a:moveTo>
                    <a:pt x="10" y="0"/>
                  </a:moveTo>
                  <a:lnTo>
                    <a:pt x="2" y="7"/>
                  </a:lnTo>
                  <a:lnTo>
                    <a:pt x="0" y="11"/>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08" name="Freeform 359"/>
            <p:cNvSpPr>
              <a:spLocks/>
            </p:cNvSpPr>
            <p:nvPr/>
          </p:nvSpPr>
          <p:spPr bwMode="auto">
            <a:xfrm>
              <a:off x="3539" y="3058"/>
              <a:ext cx="82" cy="70"/>
            </a:xfrm>
            <a:custGeom>
              <a:avLst/>
              <a:gdLst>
                <a:gd name="T0" fmla="*/ 82 w 82"/>
                <a:gd name="T1" fmla="*/ 0 h 70"/>
                <a:gd name="T2" fmla="*/ 79 w 82"/>
                <a:gd name="T3" fmla="*/ 3 h 70"/>
                <a:gd name="T4" fmla="*/ 74 w 82"/>
                <a:gd name="T5" fmla="*/ 9 h 70"/>
                <a:gd name="T6" fmla="*/ 63 w 82"/>
                <a:gd name="T7" fmla="*/ 16 h 70"/>
                <a:gd name="T8" fmla="*/ 53 w 82"/>
                <a:gd name="T9" fmla="*/ 27 h 70"/>
                <a:gd name="T10" fmla="*/ 24 w 82"/>
                <a:gd name="T11" fmla="*/ 49 h 70"/>
                <a:gd name="T12" fmla="*/ 0 w 82"/>
                <a:gd name="T13" fmla="*/ 70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 h="70">
                  <a:moveTo>
                    <a:pt x="82" y="0"/>
                  </a:moveTo>
                  <a:lnTo>
                    <a:pt x="79" y="3"/>
                  </a:lnTo>
                  <a:lnTo>
                    <a:pt x="74" y="9"/>
                  </a:lnTo>
                  <a:lnTo>
                    <a:pt x="63" y="16"/>
                  </a:lnTo>
                  <a:lnTo>
                    <a:pt x="53" y="27"/>
                  </a:lnTo>
                  <a:lnTo>
                    <a:pt x="24" y="49"/>
                  </a:lnTo>
                  <a:lnTo>
                    <a:pt x="0" y="7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09" name="Line 360"/>
            <p:cNvSpPr>
              <a:spLocks noChangeShapeType="1"/>
            </p:cNvSpPr>
            <p:nvPr/>
          </p:nvSpPr>
          <p:spPr bwMode="auto">
            <a:xfrm>
              <a:off x="3273" y="3039"/>
              <a:ext cx="66" cy="1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10" name="Line 361"/>
            <p:cNvSpPr>
              <a:spLocks noChangeShapeType="1"/>
            </p:cNvSpPr>
            <p:nvPr/>
          </p:nvSpPr>
          <p:spPr bwMode="auto">
            <a:xfrm flipV="1">
              <a:off x="3734" y="3039"/>
              <a:ext cx="68" cy="1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11" name="Freeform 362"/>
            <p:cNvSpPr>
              <a:spLocks/>
            </p:cNvSpPr>
            <p:nvPr/>
          </p:nvSpPr>
          <p:spPr bwMode="auto">
            <a:xfrm>
              <a:off x="3304" y="3052"/>
              <a:ext cx="19" cy="15"/>
            </a:xfrm>
            <a:custGeom>
              <a:avLst/>
              <a:gdLst>
                <a:gd name="T0" fmla="*/ 19 w 19"/>
                <a:gd name="T1" fmla="*/ 6 h 15"/>
                <a:gd name="T2" fmla="*/ 16 w 19"/>
                <a:gd name="T3" fmla="*/ 13 h 15"/>
                <a:gd name="T4" fmla="*/ 11 w 19"/>
                <a:gd name="T5" fmla="*/ 15 h 15"/>
                <a:gd name="T6" fmla="*/ 3 w 19"/>
                <a:gd name="T7" fmla="*/ 13 h 15"/>
                <a:gd name="T8" fmla="*/ 0 w 19"/>
                <a:gd name="T9" fmla="*/ 6 h 15"/>
                <a:gd name="T10" fmla="*/ 3 w 19"/>
                <a:gd name="T11" fmla="*/ 2 h 15"/>
                <a:gd name="T12" fmla="*/ 11 w 19"/>
                <a:gd name="T13" fmla="*/ 0 h 15"/>
                <a:gd name="T14" fmla="*/ 16 w 19"/>
                <a:gd name="T15" fmla="*/ 2 h 15"/>
                <a:gd name="T16" fmla="*/ 19 w 19"/>
                <a:gd name="T17" fmla="*/ 6 h 15"/>
                <a:gd name="T18" fmla="*/ 19 w 19"/>
                <a:gd name="T19" fmla="*/ 6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15">
                  <a:moveTo>
                    <a:pt x="19" y="6"/>
                  </a:moveTo>
                  <a:lnTo>
                    <a:pt x="16" y="13"/>
                  </a:lnTo>
                  <a:lnTo>
                    <a:pt x="11" y="15"/>
                  </a:lnTo>
                  <a:lnTo>
                    <a:pt x="3" y="13"/>
                  </a:lnTo>
                  <a:lnTo>
                    <a:pt x="0" y="6"/>
                  </a:lnTo>
                  <a:lnTo>
                    <a:pt x="3" y="2"/>
                  </a:lnTo>
                  <a:lnTo>
                    <a:pt x="11" y="0"/>
                  </a:lnTo>
                  <a:lnTo>
                    <a:pt x="16" y="2"/>
                  </a:lnTo>
                  <a:lnTo>
                    <a:pt x="19" y="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12" name="Freeform 363"/>
            <p:cNvSpPr>
              <a:spLocks/>
            </p:cNvSpPr>
            <p:nvPr/>
          </p:nvSpPr>
          <p:spPr bwMode="auto">
            <a:xfrm>
              <a:off x="3779" y="3052"/>
              <a:ext cx="18" cy="15"/>
            </a:xfrm>
            <a:custGeom>
              <a:avLst/>
              <a:gdLst>
                <a:gd name="T0" fmla="*/ 18 w 18"/>
                <a:gd name="T1" fmla="*/ 6 h 15"/>
                <a:gd name="T2" fmla="*/ 15 w 18"/>
                <a:gd name="T3" fmla="*/ 13 h 15"/>
                <a:gd name="T4" fmla="*/ 8 w 18"/>
                <a:gd name="T5" fmla="*/ 15 h 15"/>
                <a:gd name="T6" fmla="*/ 2 w 18"/>
                <a:gd name="T7" fmla="*/ 13 h 15"/>
                <a:gd name="T8" fmla="*/ 0 w 18"/>
                <a:gd name="T9" fmla="*/ 6 h 15"/>
                <a:gd name="T10" fmla="*/ 2 w 18"/>
                <a:gd name="T11" fmla="*/ 2 h 15"/>
                <a:gd name="T12" fmla="*/ 8 w 18"/>
                <a:gd name="T13" fmla="*/ 0 h 15"/>
                <a:gd name="T14" fmla="*/ 15 w 18"/>
                <a:gd name="T15" fmla="*/ 2 h 15"/>
                <a:gd name="T16" fmla="*/ 18 w 18"/>
                <a:gd name="T17" fmla="*/ 6 h 15"/>
                <a:gd name="T18" fmla="*/ 18 w 18"/>
                <a:gd name="T19" fmla="*/ 6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15">
                  <a:moveTo>
                    <a:pt x="18" y="6"/>
                  </a:moveTo>
                  <a:lnTo>
                    <a:pt x="15" y="13"/>
                  </a:lnTo>
                  <a:lnTo>
                    <a:pt x="8" y="15"/>
                  </a:lnTo>
                  <a:lnTo>
                    <a:pt x="2" y="13"/>
                  </a:lnTo>
                  <a:lnTo>
                    <a:pt x="0" y="6"/>
                  </a:lnTo>
                  <a:lnTo>
                    <a:pt x="2" y="2"/>
                  </a:lnTo>
                  <a:lnTo>
                    <a:pt x="8" y="0"/>
                  </a:lnTo>
                  <a:lnTo>
                    <a:pt x="15" y="2"/>
                  </a:lnTo>
                  <a:lnTo>
                    <a:pt x="18" y="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13" name="Line 364"/>
            <p:cNvSpPr>
              <a:spLocks noChangeShapeType="1"/>
            </p:cNvSpPr>
            <p:nvPr/>
          </p:nvSpPr>
          <p:spPr bwMode="auto">
            <a:xfrm flipV="1">
              <a:off x="3241" y="3100"/>
              <a:ext cx="3" cy="1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14" name="Line 365"/>
            <p:cNvSpPr>
              <a:spLocks noChangeShapeType="1"/>
            </p:cNvSpPr>
            <p:nvPr/>
          </p:nvSpPr>
          <p:spPr bwMode="auto">
            <a:xfrm flipV="1">
              <a:off x="3259" y="3100"/>
              <a:ext cx="1" cy="1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15" name="Line 366"/>
            <p:cNvSpPr>
              <a:spLocks noChangeShapeType="1"/>
            </p:cNvSpPr>
            <p:nvPr/>
          </p:nvSpPr>
          <p:spPr bwMode="auto">
            <a:xfrm flipH="1" flipV="1">
              <a:off x="3283" y="3102"/>
              <a:ext cx="8" cy="9"/>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16" name="Line 367"/>
            <p:cNvSpPr>
              <a:spLocks noChangeShapeType="1"/>
            </p:cNvSpPr>
            <p:nvPr/>
          </p:nvSpPr>
          <p:spPr bwMode="auto">
            <a:xfrm flipV="1">
              <a:off x="3228" y="3096"/>
              <a:ext cx="1" cy="4"/>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17" name="Freeform 368"/>
            <p:cNvSpPr>
              <a:spLocks/>
            </p:cNvSpPr>
            <p:nvPr/>
          </p:nvSpPr>
          <p:spPr bwMode="auto">
            <a:xfrm>
              <a:off x="3697" y="3069"/>
              <a:ext cx="100" cy="66"/>
            </a:xfrm>
            <a:custGeom>
              <a:avLst/>
              <a:gdLst>
                <a:gd name="T0" fmla="*/ 37 w 100"/>
                <a:gd name="T1" fmla="*/ 16 h 66"/>
                <a:gd name="T2" fmla="*/ 32 w 100"/>
                <a:gd name="T3" fmla="*/ 16 h 66"/>
                <a:gd name="T4" fmla="*/ 24 w 100"/>
                <a:gd name="T5" fmla="*/ 13 h 66"/>
                <a:gd name="T6" fmla="*/ 13 w 100"/>
                <a:gd name="T7" fmla="*/ 16 h 66"/>
                <a:gd name="T8" fmla="*/ 3 w 100"/>
                <a:gd name="T9" fmla="*/ 24 h 66"/>
                <a:gd name="T10" fmla="*/ 0 w 100"/>
                <a:gd name="T11" fmla="*/ 35 h 66"/>
                <a:gd name="T12" fmla="*/ 0 w 100"/>
                <a:gd name="T13" fmla="*/ 46 h 66"/>
                <a:gd name="T14" fmla="*/ 8 w 100"/>
                <a:gd name="T15" fmla="*/ 53 h 66"/>
                <a:gd name="T16" fmla="*/ 21 w 100"/>
                <a:gd name="T17" fmla="*/ 53 h 66"/>
                <a:gd name="T18" fmla="*/ 21 w 100"/>
                <a:gd name="T19" fmla="*/ 55 h 66"/>
                <a:gd name="T20" fmla="*/ 24 w 100"/>
                <a:gd name="T21" fmla="*/ 59 h 66"/>
                <a:gd name="T22" fmla="*/ 29 w 100"/>
                <a:gd name="T23" fmla="*/ 62 h 66"/>
                <a:gd name="T24" fmla="*/ 40 w 100"/>
                <a:gd name="T25" fmla="*/ 59 h 66"/>
                <a:gd name="T26" fmla="*/ 40 w 100"/>
                <a:gd name="T27" fmla="*/ 62 h 66"/>
                <a:gd name="T28" fmla="*/ 45 w 100"/>
                <a:gd name="T29" fmla="*/ 64 h 66"/>
                <a:gd name="T30" fmla="*/ 53 w 100"/>
                <a:gd name="T31" fmla="*/ 66 h 66"/>
                <a:gd name="T32" fmla="*/ 61 w 100"/>
                <a:gd name="T33" fmla="*/ 64 h 66"/>
                <a:gd name="T34" fmla="*/ 63 w 100"/>
                <a:gd name="T35" fmla="*/ 64 h 66"/>
                <a:gd name="T36" fmla="*/ 66 w 100"/>
                <a:gd name="T37" fmla="*/ 66 h 66"/>
                <a:gd name="T38" fmla="*/ 74 w 100"/>
                <a:gd name="T39" fmla="*/ 66 h 66"/>
                <a:gd name="T40" fmla="*/ 82 w 100"/>
                <a:gd name="T41" fmla="*/ 62 h 66"/>
                <a:gd name="T42" fmla="*/ 97 w 100"/>
                <a:gd name="T43" fmla="*/ 49 h 66"/>
                <a:gd name="T44" fmla="*/ 100 w 100"/>
                <a:gd name="T45" fmla="*/ 42 h 66"/>
                <a:gd name="T46" fmla="*/ 100 w 100"/>
                <a:gd name="T47" fmla="*/ 33 h 66"/>
                <a:gd name="T48" fmla="*/ 100 w 100"/>
                <a:gd name="T49" fmla="*/ 22 h 66"/>
                <a:gd name="T50" fmla="*/ 97 w 100"/>
                <a:gd name="T51" fmla="*/ 11 h 66"/>
                <a:gd name="T52" fmla="*/ 95 w 100"/>
                <a:gd name="T53" fmla="*/ 2 h 66"/>
                <a:gd name="T54" fmla="*/ 92 w 100"/>
                <a:gd name="T55" fmla="*/ 0 h 66"/>
                <a:gd name="T56" fmla="*/ 37 w 100"/>
                <a:gd name="T57" fmla="*/ 16 h 6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0" h="66">
                  <a:moveTo>
                    <a:pt x="37" y="16"/>
                  </a:moveTo>
                  <a:lnTo>
                    <a:pt x="32" y="16"/>
                  </a:lnTo>
                  <a:lnTo>
                    <a:pt x="24" y="13"/>
                  </a:lnTo>
                  <a:lnTo>
                    <a:pt x="13" y="16"/>
                  </a:lnTo>
                  <a:lnTo>
                    <a:pt x="3" y="24"/>
                  </a:lnTo>
                  <a:lnTo>
                    <a:pt x="0" y="35"/>
                  </a:lnTo>
                  <a:lnTo>
                    <a:pt x="0" y="46"/>
                  </a:lnTo>
                  <a:lnTo>
                    <a:pt x="8" y="53"/>
                  </a:lnTo>
                  <a:lnTo>
                    <a:pt x="21" y="53"/>
                  </a:lnTo>
                  <a:lnTo>
                    <a:pt x="21" y="55"/>
                  </a:lnTo>
                  <a:lnTo>
                    <a:pt x="24" y="59"/>
                  </a:lnTo>
                  <a:lnTo>
                    <a:pt x="29" y="62"/>
                  </a:lnTo>
                  <a:lnTo>
                    <a:pt x="40" y="59"/>
                  </a:lnTo>
                  <a:lnTo>
                    <a:pt x="40" y="62"/>
                  </a:lnTo>
                  <a:lnTo>
                    <a:pt x="45" y="64"/>
                  </a:lnTo>
                  <a:lnTo>
                    <a:pt x="53" y="66"/>
                  </a:lnTo>
                  <a:lnTo>
                    <a:pt x="61" y="64"/>
                  </a:lnTo>
                  <a:lnTo>
                    <a:pt x="63" y="64"/>
                  </a:lnTo>
                  <a:lnTo>
                    <a:pt x="66" y="66"/>
                  </a:lnTo>
                  <a:lnTo>
                    <a:pt x="74" y="66"/>
                  </a:lnTo>
                  <a:lnTo>
                    <a:pt x="82" y="62"/>
                  </a:lnTo>
                  <a:lnTo>
                    <a:pt x="97" y="49"/>
                  </a:lnTo>
                  <a:lnTo>
                    <a:pt x="100" y="42"/>
                  </a:lnTo>
                  <a:lnTo>
                    <a:pt x="100" y="33"/>
                  </a:lnTo>
                  <a:lnTo>
                    <a:pt x="100" y="22"/>
                  </a:lnTo>
                  <a:lnTo>
                    <a:pt x="97" y="11"/>
                  </a:lnTo>
                  <a:lnTo>
                    <a:pt x="95" y="2"/>
                  </a:lnTo>
                  <a:lnTo>
                    <a:pt x="92" y="0"/>
                  </a:lnTo>
                  <a:lnTo>
                    <a:pt x="37" y="16"/>
                  </a:lnTo>
                  <a:close/>
                </a:path>
              </a:pathLst>
            </a:custGeom>
            <a:solidFill>
              <a:srgbClr val="F7C084"/>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18" name="Freeform 369"/>
            <p:cNvSpPr>
              <a:spLocks/>
            </p:cNvSpPr>
            <p:nvPr/>
          </p:nvSpPr>
          <p:spPr bwMode="auto">
            <a:xfrm>
              <a:off x="3718" y="3102"/>
              <a:ext cx="29" cy="20"/>
            </a:xfrm>
            <a:custGeom>
              <a:avLst/>
              <a:gdLst>
                <a:gd name="T0" fmla="*/ 29 w 29"/>
                <a:gd name="T1" fmla="*/ 7 h 20"/>
                <a:gd name="T2" fmla="*/ 26 w 29"/>
                <a:gd name="T3" fmla="*/ 5 h 20"/>
                <a:gd name="T4" fmla="*/ 21 w 29"/>
                <a:gd name="T5" fmla="*/ 2 h 20"/>
                <a:gd name="T6" fmla="*/ 16 w 29"/>
                <a:gd name="T7" fmla="*/ 0 h 20"/>
                <a:gd name="T8" fmla="*/ 8 w 29"/>
                <a:gd name="T9" fmla="*/ 2 h 20"/>
                <a:gd name="T10" fmla="*/ 3 w 29"/>
                <a:gd name="T11" fmla="*/ 13 h 20"/>
                <a:gd name="T12" fmla="*/ 0 w 29"/>
                <a:gd name="T13" fmla="*/ 18 h 20"/>
                <a:gd name="T14" fmla="*/ 0 w 29"/>
                <a:gd name="T15" fmla="*/ 20 h 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0">
                  <a:moveTo>
                    <a:pt x="29" y="7"/>
                  </a:moveTo>
                  <a:lnTo>
                    <a:pt x="26" y="5"/>
                  </a:lnTo>
                  <a:lnTo>
                    <a:pt x="21" y="2"/>
                  </a:lnTo>
                  <a:lnTo>
                    <a:pt x="16" y="0"/>
                  </a:lnTo>
                  <a:lnTo>
                    <a:pt x="8" y="2"/>
                  </a:lnTo>
                  <a:lnTo>
                    <a:pt x="3" y="13"/>
                  </a:lnTo>
                  <a:lnTo>
                    <a:pt x="0" y="18"/>
                  </a:lnTo>
                  <a:lnTo>
                    <a:pt x="0" y="2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19" name="Freeform 370"/>
            <p:cNvSpPr>
              <a:spLocks/>
            </p:cNvSpPr>
            <p:nvPr/>
          </p:nvSpPr>
          <p:spPr bwMode="auto">
            <a:xfrm>
              <a:off x="3737" y="3107"/>
              <a:ext cx="23" cy="21"/>
            </a:xfrm>
            <a:custGeom>
              <a:avLst/>
              <a:gdLst>
                <a:gd name="T0" fmla="*/ 23 w 23"/>
                <a:gd name="T1" fmla="*/ 2 h 21"/>
                <a:gd name="T2" fmla="*/ 21 w 23"/>
                <a:gd name="T3" fmla="*/ 0 h 21"/>
                <a:gd name="T4" fmla="*/ 15 w 23"/>
                <a:gd name="T5" fmla="*/ 0 h 21"/>
                <a:gd name="T6" fmla="*/ 7 w 23"/>
                <a:gd name="T7" fmla="*/ 2 h 21"/>
                <a:gd name="T8" fmla="*/ 2 w 23"/>
                <a:gd name="T9" fmla="*/ 11 h 21"/>
                <a:gd name="T10" fmla="*/ 0 w 23"/>
                <a:gd name="T11" fmla="*/ 19 h 21"/>
                <a:gd name="T12" fmla="*/ 0 w 23"/>
                <a:gd name="T13" fmla="*/ 21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1">
                  <a:moveTo>
                    <a:pt x="23" y="2"/>
                  </a:moveTo>
                  <a:lnTo>
                    <a:pt x="21" y="0"/>
                  </a:lnTo>
                  <a:lnTo>
                    <a:pt x="15" y="0"/>
                  </a:lnTo>
                  <a:lnTo>
                    <a:pt x="7" y="2"/>
                  </a:lnTo>
                  <a:lnTo>
                    <a:pt x="2" y="11"/>
                  </a:lnTo>
                  <a:lnTo>
                    <a:pt x="0" y="19"/>
                  </a:lnTo>
                  <a:lnTo>
                    <a:pt x="0" y="21"/>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20" name="Freeform 371"/>
            <p:cNvSpPr>
              <a:spLocks/>
            </p:cNvSpPr>
            <p:nvPr/>
          </p:nvSpPr>
          <p:spPr bwMode="auto">
            <a:xfrm>
              <a:off x="3758" y="3107"/>
              <a:ext cx="18" cy="26"/>
            </a:xfrm>
            <a:custGeom>
              <a:avLst/>
              <a:gdLst>
                <a:gd name="T0" fmla="*/ 18 w 18"/>
                <a:gd name="T1" fmla="*/ 0 h 26"/>
                <a:gd name="T2" fmla="*/ 15 w 18"/>
                <a:gd name="T3" fmla="*/ 2 h 26"/>
                <a:gd name="T4" fmla="*/ 13 w 18"/>
                <a:gd name="T5" fmla="*/ 11 h 26"/>
                <a:gd name="T6" fmla="*/ 13 w 18"/>
                <a:gd name="T7" fmla="*/ 8 h 26"/>
                <a:gd name="T8" fmla="*/ 10 w 18"/>
                <a:gd name="T9" fmla="*/ 4 h 26"/>
                <a:gd name="T10" fmla="*/ 5 w 18"/>
                <a:gd name="T11" fmla="*/ 0 h 26"/>
                <a:gd name="T12" fmla="*/ 2 w 18"/>
                <a:gd name="T13" fmla="*/ 2 h 26"/>
                <a:gd name="T14" fmla="*/ 0 w 18"/>
                <a:gd name="T15" fmla="*/ 6 h 26"/>
                <a:gd name="T16" fmla="*/ 0 w 18"/>
                <a:gd name="T17" fmla="*/ 15 h 26"/>
                <a:gd name="T18" fmla="*/ 0 w 18"/>
                <a:gd name="T19" fmla="*/ 21 h 26"/>
                <a:gd name="T20" fmla="*/ 0 w 18"/>
                <a:gd name="T21" fmla="*/ 26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 h="26">
                  <a:moveTo>
                    <a:pt x="18" y="0"/>
                  </a:moveTo>
                  <a:lnTo>
                    <a:pt x="15" y="2"/>
                  </a:lnTo>
                  <a:lnTo>
                    <a:pt x="13" y="11"/>
                  </a:lnTo>
                  <a:lnTo>
                    <a:pt x="13" y="8"/>
                  </a:lnTo>
                  <a:lnTo>
                    <a:pt x="10" y="4"/>
                  </a:lnTo>
                  <a:lnTo>
                    <a:pt x="5" y="0"/>
                  </a:lnTo>
                  <a:lnTo>
                    <a:pt x="2" y="2"/>
                  </a:lnTo>
                  <a:lnTo>
                    <a:pt x="0" y="6"/>
                  </a:lnTo>
                  <a:lnTo>
                    <a:pt x="0" y="15"/>
                  </a:lnTo>
                  <a:lnTo>
                    <a:pt x="0" y="21"/>
                  </a:lnTo>
                  <a:lnTo>
                    <a:pt x="0" y="2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21" name="Freeform 372"/>
            <p:cNvSpPr>
              <a:spLocks/>
            </p:cNvSpPr>
            <p:nvPr/>
          </p:nvSpPr>
          <p:spPr bwMode="auto">
            <a:xfrm>
              <a:off x="3713" y="3098"/>
              <a:ext cx="10" cy="9"/>
            </a:xfrm>
            <a:custGeom>
              <a:avLst/>
              <a:gdLst>
                <a:gd name="T0" fmla="*/ 0 w 10"/>
                <a:gd name="T1" fmla="*/ 0 h 9"/>
                <a:gd name="T2" fmla="*/ 2 w 10"/>
                <a:gd name="T3" fmla="*/ 0 h 9"/>
                <a:gd name="T4" fmla="*/ 5 w 10"/>
                <a:gd name="T5" fmla="*/ 2 h 9"/>
                <a:gd name="T6" fmla="*/ 10 w 10"/>
                <a:gd name="T7" fmla="*/ 4 h 9"/>
                <a:gd name="T8" fmla="*/ 10 w 10"/>
                <a:gd name="T9" fmla="*/ 9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2" y="0"/>
                  </a:lnTo>
                  <a:lnTo>
                    <a:pt x="5" y="2"/>
                  </a:lnTo>
                  <a:lnTo>
                    <a:pt x="10" y="4"/>
                  </a:lnTo>
                  <a:lnTo>
                    <a:pt x="10" y="9"/>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22" name="Freeform 373"/>
            <p:cNvSpPr>
              <a:spLocks/>
            </p:cNvSpPr>
            <p:nvPr/>
          </p:nvSpPr>
          <p:spPr bwMode="auto">
            <a:xfrm>
              <a:off x="2448" y="2149"/>
              <a:ext cx="717" cy="355"/>
            </a:xfrm>
            <a:custGeom>
              <a:avLst/>
              <a:gdLst>
                <a:gd name="T0" fmla="*/ 952631279 w 504"/>
                <a:gd name="T1" fmla="*/ 46 h 355"/>
                <a:gd name="T2" fmla="*/ 907792819 w 504"/>
                <a:gd name="T3" fmla="*/ 17 h 355"/>
                <a:gd name="T4" fmla="*/ 804696573 w 504"/>
                <a:gd name="T5" fmla="*/ 0 h 355"/>
                <a:gd name="T6" fmla="*/ 733822927 w 504"/>
                <a:gd name="T7" fmla="*/ 6 h 355"/>
                <a:gd name="T8" fmla="*/ 679377395 w 504"/>
                <a:gd name="T9" fmla="*/ 24 h 355"/>
                <a:gd name="T10" fmla="*/ 623408742 w 504"/>
                <a:gd name="T11" fmla="*/ 6 h 355"/>
                <a:gd name="T12" fmla="*/ 554348651 w 504"/>
                <a:gd name="T13" fmla="*/ 0 h 355"/>
                <a:gd name="T14" fmla="*/ 447480059 w 504"/>
                <a:gd name="T15" fmla="*/ 15 h 355"/>
                <a:gd name="T16" fmla="*/ 403931995 w 504"/>
                <a:gd name="T17" fmla="*/ 54 h 355"/>
                <a:gd name="T18" fmla="*/ 318630495 w 504"/>
                <a:gd name="T19" fmla="*/ 35 h 355"/>
                <a:gd name="T20" fmla="*/ 229046983 w 504"/>
                <a:gd name="T21" fmla="*/ 37 h 355"/>
                <a:gd name="T22" fmla="*/ 148774638 w 504"/>
                <a:gd name="T23" fmla="*/ 70 h 355"/>
                <a:gd name="T24" fmla="*/ 134585548 w 504"/>
                <a:gd name="T25" fmla="*/ 92 h 355"/>
                <a:gd name="T26" fmla="*/ 85115175 w 504"/>
                <a:gd name="T27" fmla="*/ 100 h 355"/>
                <a:gd name="T28" fmla="*/ 12030756 w 504"/>
                <a:gd name="T29" fmla="*/ 131 h 355"/>
                <a:gd name="T30" fmla="*/ 5944505 w 504"/>
                <a:gd name="T31" fmla="*/ 168 h 355"/>
                <a:gd name="T32" fmla="*/ 44774675 w 504"/>
                <a:gd name="T33" fmla="*/ 197 h 355"/>
                <a:gd name="T34" fmla="*/ 44774675 w 504"/>
                <a:gd name="T35" fmla="*/ 221 h 355"/>
                <a:gd name="T36" fmla="*/ 40088614 w 504"/>
                <a:gd name="T37" fmla="*/ 247 h 355"/>
                <a:gd name="T38" fmla="*/ 79553395 w 504"/>
                <a:gd name="T39" fmla="*/ 278 h 355"/>
                <a:gd name="T40" fmla="*/ 188214261 w 504"/>
                <a:gd name="T41" fmla="*/ 295 h 355"/>
                <a:gd name="T42" fmla="*/ 229046983 w 504"/>
                <a:gd name="T43" fmla="*/ 289 h 355"/>
                <a:gd name="T44" fmla="*/ 283016550 w 504"/>
                <a:gd name="T45" fmla="*/ 302 h 355"/>
                <a:gd name="T46" fmla="*/ 283016550 w 504"/>
                <a:gd name="T47" fmla="*/ 335 h 355"/>
                <a:gd name="T48" fmla="*/ 283016550 w 504"/>
                <a:gd name="T49" fmla="*/ 350 h 355"/>
                <a:gd name="T50" fmla="*/ 283016550 w 504"/>
                <a:gd name="T51" fmla="*/ 355 h 355"/>
                <a:gd name="T52" fmla="*/ 353093082 w 504"/>
                <a:gd name="T53" fmla="*/ 311 h 355"/>
                <a:gd name="T54" fmla="*/ 389667671 w 504"/>
                <a:gd name="T55" fmla="*/ 289 h 355"/>
                <a:gd name="T56" fmla="*/ 398713412 w 504"/>
                <a:gd name="T57" fmla="*/ 280 h 355"/>
                <a:gd name="T58" fmla="*/ 447480059 w 504"/>
                <a:gd name="T59" fmla="*/ 291 h 355"/>
                <a:gd name="T60" fmla="*/ 549811264 w 504"/>
                <a:gd name="T61" fmla="*/ 291 h 355"/>
                <a:gd name="T62" fmla="*/ 623408742 w 504"/>
                <a:gd name="T63" fmla="*/ 271 h 355"/>
                <a:gd name="T64" fmla="*/ 657809374 w 504"/>
                <a:gd name="T65" fmla="*/ 256 h 355"/>
                <a:gd name="T66" fmla="*/ 679377395 w 504"/>
                <a:gd name="T67" fmla="*/ 278 h 355"/>
                <a:gd name="T68" fmla="*/ 694171805 w 504"/>
                <a:gd name="T69" fmla="*/ 289 h 355"/>
                <a:gd name="T70" fmla="*/ 694171805 w 504"/>
                <a:gd name="T71" fmla="*/ 293 h 355"/>
                <a:gd name="T72" fmla="*/ 703353052 w 504"/>
                <a:gd name="T73" fmla="*/ 271 h 355"/>
                <a:gd name="T74" fmla="*/ 712840461 w 504"/>
                <a:gd name="T75" fmla="*/ 260 h 355"/>
                <a:gd name="T76" fmla="*/ 712840461 w 504"/>
                <a:gd name="T77" fmla="*/ 256 h 355"/>
                <a:gd name="T78" fmla="*/ 797669754 w 504"/>
                <a:gd name="T79" fmla="*/ 236 h 355"/>
                <a:gd name="T80" fmla="*/ 832638986 w 504"/>
                <a:gd name="T81" fmla="*/ 199 h 355"/>
                <a:gd name="T82" fmla="*/ 892280423 w 504"/>
                <a:gd name="T83" fmla="*/ 177 h 355"/>
                <a:gd name="T84" fmla="*/ 912771054 w 504"/>
                <a:gd name="T85" fmla="*/ 146 h 355"/>
                <a:gd name="T86" fmla="*/ 882708109 w 504"/>
                <a:gd name="T87" fmla="*/ 109 h 355"/>
                <a:gd name="T88" fmla="*/ 930906521 w 504"/>
                <a:gd name="T89" fmla="*/ 87 h 355"/>
                <a:gd name="T90" fmla="*/ 952631279 w 504"/>
                <a:gd name="T91" fmla="*/ 59 h 35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4" h="355">
                  <a:moveTo>
                    <a:pt x="504" y="59"/>
                  </a:moveTo>
                  <a:lnTo>
                    <a:pt x="504" y="46"/>
                  </a:lnTo>
                  <a:lnTo>
                    <a:pt x="498" y="35"/>
                  </a:lnTo>
                  <a:lnTo>
                    <a:pt x="480" y="17"/>
                  </a:lnTo>
                  <a:lnTo>
                    <a:pt x="456" y="4"/>
                  </a:lnTo>
                  <a:lnTo>
                    <a:pt x="425" y="0"/>
                  </a:lnTo>
                  <a:lnTo>
                    <a:pt x="403" y="2"/>
                  </a:lnTo>
                  <a:lnTo>
                    <a:pt x="388" y="6"/>
                  </a:lnTo>
                  <a:lnTo>
                    <a:pt x="372" y="15"/>
                  </a:lnTo>
                  <a:lnTo>
                    <a:pt x="359" y="24"/>
                  </a:lnTo>
                  <a:lnTo>
                    <a:pt x="345" y="15"/>
                  </a:lnTo>
                  <a:lnTo>
                    <a:pt x="330" y="6"/>
                  </a:lnTo>
                  <a:lnTo>
                    <a:pt x="311" y="2"/>
                  </a:lnTo>
                  <a:lnTo>
                    <a:pt x="293" y="0"/>
                  </a:lnTo>
                  <a:lnTo>
                    <a:pt x="264" y="4"/>
                  </a:lnTo>
                  <a:lnTo>
                    <a:pt x="237" y="15"/>
                  </a:lnTo>
                  <a:lnTo>
                    <a:pt x="222" y="32"/>
                  </a:lnTo>
                  <a:lnTo>
                    <a:pt x="214" y="54"/>
                  </a:lnTo>
                  <a:lnTo>
                    <a:pt x="185" y="39"/>
                  </a:lnTo>
                  <a:lnTo>
                    <a:pt x="169" y="35"/>
                  </a:lnTo>
                  <a:lnTo>
                    <a:pt x="153" y="32"/>
                  </a:lnTo>
                  <a:lnTo>
                    <a:pt x="121" y="37"/>
                  </a:lnTo>
                  <a:lnTo>
                    <a:pt x="95" y="50"/>
                  </a:lnTo>
                  <a:lnTo>
                    <a:pt x="79" y="70"/>
                  </a:lnTo>
                  <a:lnTo>
                    <a:pt x="74" y="81"/>
                  </a:lnTo>
                  <a:lnTo>
                    <a:pt x="71" y="92"/>
                  </a:lnTo>
                  <a:lnTo>
                    <a:pt x="71" y="94"/>
                  </a:lnTo>
                  <a:lnTo>
                    <a:pt x="45" y="100"/>
                  </a:lnTo>
                  <a:lnTo>
                    <a:pt x="19" y="111"/>
                  </a:lnTo>
                  <a:lnTo>
                    <a:pt x="6" y="131"/>
                  </a:lnTo>
                  <a:lnTo>
                    <a:pt x="0" y="153"/>
                  </a:lnTo>
                  <a:lnTo>
                    <a:pt x="3" y="168"/>
                  </a:lnTo>
                  <a:lnTo>
                    <a:pt x="11" y="184"/>
                  </a:lnTo>
                  <a:lnTo>
                    <a:pt x="24" y="197"/>
                  </a:lnTo>
                  <a:lnTo>
                    <a:pt x="40" y="206"/>
                  </a:lnTo>
                  <a:lnTo>
                    <a:pt x="24" y="221"/>
                  </a:lnTo>
                  <a:lnTo>
                    <a:pt x="19" y="234"/>
                  </a:lnTo>
                  <a:lnTo>
                    <a:pt x="21" y="247"/>
                  </a:lnTo>
                  <a:lnTo>
                    <a:pt x="24" y="258"/>
                  </a:lnTo>
                  <a:lnTo>
                    <a:pt x="42" y="278"/>
                  </a:lnTo>
                  <a:lnTo>
                    <a:pt x="69" y="291"/>
                  </a:lnTo>
                  <a:lnTo>
                    <a:pt x="100" y="295"/>
                  </a:lnTo>
                  <a:lnTo>
                    <a:pt x="108" y="293"/>
                  </a:lnTo>
                  <a:lnTo>
                    <a:pt x="121" y="289"/>
                  </a:lnTo>
                  <a:lnTo>
                    <a:pt x="150" y="276"/>
                  </a:lnTo>
                  <a:lnTo>
                    <a:pt x="150" y="302"/>
                  </a:lnTo>
                  <a:lnTo>
                    <a:pt x="150" y="322"/>
                  </a:lnTo>
                  <a:lnTo>
                    <a:pt x="150" y="335"/>
                  </a:lnTo>
                  <a:lnTo>
                    <a:pt x="150" y="344"/>
                  </a:lnTo>
                  <a:lnTo>
                    <a:pt x="150" y="350"/>
                  </a:lnTo>
                  <a:lnTo>
                    <a:pt x="150" y="352"/>
                  </a:lnTo>
                  <a:lnTo>
                    <a:pt x="150" y="355"/>
                  </a:lnTo>
                  <a:lnTo>
                    <a:pt x="172" y="328"/>
                  </a:lnTo>
                  <a:lnTo>
                    <a:pt x="187" y="311"/>
                  </a:lnTo>
                  <a:lnTo>
                    <a:pt x="198" y="298"/>
                  </a:lnTo>
                  <a:lnTo>
                    <a:pt x="206" y="289"/>
                  </a:lnTo>
                  <a:lnTo>
                    <a:pt x="208" y="282"/>
                  </a:lnTo>
                  <a:lnTo>
                    <a:pt x="211" y="280"/>
                  </a:lnTo>
                  <a:lnTo>
                    <a:pt x="214" y="278"/>
                  </a:lnTo>
                  <a:lnTo>
                    <a:pt x="237" y="291"/>
                  </a:lnTo>
                  <a:lnTo>
                    <a:pt x="266" y="295"/>
                  </a:lnTo>
                  <a:lnTo>
                    <a:pt x="290" y="291"/>
                  </a:lnTo>
                  <a:lnTo>
                    <a:pt x="311" y="282"/>
                  </a:lnTo>
                  <a:lnTo>
                    <a:pt x="330" y="271"/>
                  </a:lnTo>
                  <a:lnTo>
                    <a:pt x="340" y="256"/>
                  </a:lnTo>
                  <a:lnTo>
                    <a:pt x="348" y="256"/>
                  </a:lnTo>
                  <a:lnTo>
                    <a:pt x="353" y="269"/>
                  </a:lnTo>
                  <a:lnTo>
                    <a:pt x="359" y="278"/>
                  </a:lnTo>
                  <a:lnTo>
                    <a:pt x="361" y="285"/>
                  </a:lnTo>
                  <a:lnTo>
                    <a:pt x="367" y="289"/>
                  </a:lnTo>
                  <a:lnTo>
                    <a:pt x="367" y="293"/>
                  </a:lnTo>
                  <a:lnTo>
                    <a:pt x="372" y="282"/>
                  </a:lnTo>
                  <a:lnTo>
                    <a:pt x="372" y="271"/>
                  </a:lnTo>
                  <a:lnTo>
                    <a:pt x="374" y="265"/>
                  </a:lnTo>
                  <a:lnTo>
                    <a:pt x="377" y="260"/>
                  </a:lnTo>
                  <a:lnTo>
                    <a:pt x="377" y="258"/>
                  </a:lnTo>
                  <a:lnTo>
                    <a:pt x="377" y="256"/>
                  </a:lnTo>
                  <a:lnTo>
                    <a:pt x="401" y="249"/>
                  </a:lnTo>
                  <a:lnTo>
                    <a:pt x="422" y="236"/>
                  </a:lnTo>
                  <a:lnTo>
                    <a:pt x="438" y="219"/>
                  </a:lnTo>
                  <a:lnTo>
                    <a:pt x="440" y="199"/>
                  </a:lnTo>
                  <a:lnTo>
                    <a:pt x="459" y="190"/>
                  </a:lnTo>
                  <a:lnTo>
                    <a:pt x="472" y="177"/>
                  </a:lnTo>
                  <a:lnTo>
                    <a:pt x="480" y="164"/>
                  </a:lnTo>
                  <a:lnTo>
                    <a:pt x="483" y="146"/>
                  </a:lnTo>
                  <a:lnTo>
                    <a:pt x="480" y="127"/>
                  </a:lnTo>
                  <a:lnTo>
                    <a:pt x="467" y="109"/>
                  </a:lnTo>
                  <a:lnTo>
                    <a:pt x="480" y="100"/>
                  </a:lnTo>
                  <a:lnTo>
                    <a:pt x="493" y="87"/>
                  </a:lnTo>
                  <a:lnTo>
                    <a:pt x="501" y="74"/>
                  </a:lnTo>
                  <a:lnTo>
                    <a:pt x="504" y="59"/>
                  </a:lnTo>
                  <a:close/>
                </a:path>
              </a:pathLst>
            </a:custGeom>
            <a:solidFill>
              <a:srgbClr val="FFFFFF"/>
            </a:solidFill>
            <a:ln w="7938">
              <a:solidFill>
                <a:srgbClr val="000000"/>
              </a:solidFill>
              <a:prstDash val="solid"/>
              <a:round/>
              <a:headEnd/>
              <a:tailEnd/>
            </a:ln>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endParaRPr lang="ja-JP" altLang="en-US"/>
            </a:p>
          </p:txBody>
        </p:sp>
        <p:sp>
          <p:nvSpPr>
            <p:cNvPr id="823" name="Rectangle 374"/>
            <p:cNvSpPr>
              <a:spLocks noChangeArrowheads="1"/>
            </p:cNvSpPr>
            <p:nvPr/>
          </p:nvSpPr>
          <p:spPr bwMode="auto">
            <a:xfrm rot="21082682">
              <a:off x="2524" y="2254"/>
              <a:ext cx="643"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a:solidFill>
                    <a:srgbClr val="A50021"/>
                  </a:solidFill>
                  <a:latin typeface="HG創英角ﾎﾟｯﾌﾟ体" pitchFamily="49" charset="-128"/>
                  <a:ea typeface="HG丸ｺﾞｼｯｸM-PRO" pitchFamily="50" charset="-128"/>
                </a:rPr>
                <a:t>成し遂げるぞ！</a:t>
              </a:r>
              <a:endParaRPr lang="ja-JP" altLang="en-US" sz="1000">
                <a:latin typeface="Times New Roman" pitchFamily="18" charset="0"/>
                <a:ea typeface="HG丸ｺﾞｼｯｸM-PRO" pitchFamily="50" charset="-128"/>
              </a:endParaRPr>
            </a:p>
          </p:txBody>
        </p:sp>
        <p:sp>
          <p:nvSpPr>
            <p:cNvPr id="824" name="Rectangle 375"/>
            <p:cNvSpPr>
              <a:spLocks noChangeArrowheads="1"/>
            </p:cNvSpPr>
            <p:nvPr/>
          </p:nvSpPr>
          <p:spPr bwMode="auto">
            <a:xfrm>
              <a:off x="3170" y="2698"/>
              <a:ext cx="408" cy="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825" name="Rectangle 376"/>
            <p:cNvSpPr>
              <a:spLocks noChangeArrowheads="1"/>
            </p:cNvSpPr>
            <p:nvPr/>
          </p:nvSpPr>
          <p:spPr bwMode="auto">
            <a:xfrm>
              <a:off x="3264" y="2732"/>
              <a:ext cx="184"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a:solidFill>
                    <a:srgbClr val="A50021"/>
                  </a:solidFill>
                  <a:latin typeface="ＭＳ Ｐゴシック" pitchFamily="50" charset="-128"/>
                  <a:ea typeface="HG丸ｺﾞｼｯｸM-PRO" pitchFamily="50" charset="-128"/>
                </a:rPr>
                <a:t>問題</a:t>
              </a:r>
              <a:endParaRPr lang="ja-JP" altLang="en-US" sz="1000">
                <a:latin typeface="Times New Roman" pitchFamily="18" charset="0"/>
                <a:ea typeface="HG丸ｺﾞｼｯｸM-PRO" pitchFamily="50" charset="-128"/>
              </a:endParaRPr>
            </a:p>
          </p:txBody>
        </p:sp>
        <p:sp>
          <p:nvSpPr>
            <p:cNvPr id="826" name="Rectangle 377"/>
            <p:cNvSpPr>
              <a:spLocks noChangeArrowheads="1"/>
            </p:cNvSpPr>
            <p:nvPr/>
          </p:nvSpPr>
          <p:spPr bwMode="auto">
            <a:xfrm>
              <a:off x="3323" y="2583"/>
              <a:ext cx="331" cy="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827" name="Rectangle 378"/>
            <p:cNvSpPr>
              <a:spLocks noChangeArrowheads="1"/>
            </p:cNvSpPr>
            <p:nvPr/>
          </p:nvSpPr>
          <p:spPr bwMode="auto">
            <a:xfrm>
              <a:off x="3401" y="2626"/>
              <a:ext cx="184"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dirty="0">
                  <a:solidFill>
                    <a:srgbClr val="A50021"/>
                  </a:solidFill>
                  <a:latin typeface="ＭＳ Ｐゴシック" pitchFamily="50" charset="-128"/>
                  <a:ea typeface="HG丸ｺﾞｼｯｸM-PRO" pitchFamily="50" charset="-128"/>
                </a:rPr>
                <a:t>問題</a:t>
              </a:r>
              <a:endParaRPr lang="ja-JP" altLang="en-US" sz="1000" dirty="0">
                <a:latin typeface="Times New Roman" pitchFamily="18" charset="0"/>
                <a:ea typeface="HG丸ｺﾞｼｯｸM-PRO" pitchFamily="50" charset="-128"/>
              </a:endParaRPr>
            </a:p>
          </p:txBody>
        </p:sp>
        <p:sp>
          <p:nvSpPr>
            <p:cNvPr id="828" name="Rectangle 379"/>
            <p:cNvSpPr>
              <a:spLocks noChangeArrowheads="1"/>
            </p:cNvSpPr>
            <p:nvPr/>
          </p:nvSpPr>
          <p:spPr bwMode="auto">
            <a:xfrm>
              <a:off x="3450" y="2492"/>
              <a:ext cx="332"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829" name="Rectangle 380"/>
            <p:cNvSpPr>
              <a:spLocks noChangeArrowheads="1"/>
            </p:cNvSpPr>
            <p:nvPr/>
          </p:nvSpPr>
          <p:spPr bwMode="auto">
            <a:xfrm>
              <a:off x="3538" y="2539"/>
              <a:ext cx="184"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dirty="0">
                  <a:solidFill>
                    <a:srgbClr val="A50021"/>
                  </a:solidFill>
                  <a:latin typeface="ＭＳ Ｐゴシック" pitchFamily="50" charset="-128"/>
                  <a:ea typeface="HG丸ｺﾞｼｯｸM-PRO" pitchFamily="50" charset="-128"/>
                </a:rPr>
                <a:t>問題</a:t>
              </a:r>
              <a:endParaRPr lang="ja-JP" altLang="en-US" sz="1000" dirty="0">
                <a:latin typeface="Times New Roman" pitchFamily="18" charset="0"/>
                <a:ea typeface="HG丸ｺﾞｼｯｸM-PRO" pitchFamily="50" charset="-128"/>
              </a:endParaRPr>
            </a:p>
          </p:txBody>
        </p:sp>
        <p:sp>
          <p:nvSpPr>
            <p:cNvPr id="830" name="Rectangle 381"/>
            <p:cNvSpPr>
              <a:spLocks noChangeArrowheads="1"/>
            </p:cNvSpPr>
            <p:nvPr/>
          </p:nvSpPr>
          <p:spPr bwMode="auto">
            <a:xfrm>
              <a:off x="3552" y="2423"/>
              <a:ext cx="332"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831" name="Rectangle 382"/>
            <p:cNvSpPr>
              <a:spLocks noChangeArrowheads="1"/>
            </p:cNvSpPr>
            <p:nvPr/>
          </p:nvSpPr>
          <p:spPr bwMode="auto">
            <a:xfrm>
              <a:off x="3641" y="2470"/>
              <a:ext cx="184"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a:solidFill>
                    <a:srgbClr val="A50021"/>
                  </a:solidFill>
                  <a:latin typeface="ＭＳ Ｐゴシック" pitchFamily="50" charset="-128"/>
                  <a:ea typeface="HG丸ｺﾞｼｯｸM-PRO" pitchFamily="50" charset="-128"/>
                </a:rPr>
                <a:t>問題</a:t>
              </a:r>
              <a:endParaRPr lang="ja-JP" altLang="en-US" sz="1000">
                <a:latin typeface="Times New Roman" pitchFamily="18" charset="0"/>
                <a:ea typeface="HG丸ｺﾞｼｯｸM-PRO" pitchFamily="50" charset="-128"/>
              </a:endParaRPr>
            </a:p>
          </p:txBody>
        </p:sp>
        <p:sp>
          <p:nvSpPr>
            <p:cNvPr id="832" name="Rectangle 383"/>
            <p:cNvSpPr>
              <a:spLocks noChangeArrowheads="1"/>
            </p:cNvSpPr>
            <p:nvPr/>
          </p:nvSpPr>
          <p:spPr bwMode="auto">
            <a:xfrm>
              <a:off x="3654" y="2423"/>
              <a:ext cx="331" cy="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833" name="Rectangle 384"/>
            <p:cNvSpPr>
              <a:spLocks noChangeArrowheads="1"/>
            </p:cNvSpPr>
            <p:nvPr/>
          </p:nvSpPr>
          <p:spPr bwMode="auto">
            <a:xfrm>
              <a:off x="3770" y="2437"/>
              <a:ext cx="184"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000">
                  <a:solidFill>
                    <a:srgbClr val="A50021"/>
                  </a:solidFill>
                  <a:latin typeface="ＭＳ Ｐゴシック" pitchFamily="50" charset="-128"/>
                  <a:ea typeface="HG丸ｺﾞｼｯｸM-PRO" pitchFamily="50" charset="-128"/>
                </a:rPr>
                <a:t>問題</a:t>
              </a:r>
              <a:endParaRPr lang="ja-JP" altLang="en-US" sz="1000">
                <a:latin typeface="Times New Roman" pitchFamily="18" charset="0"/>
                <a:ea typeface="HG丸ｺﾞｼｯｸM-PRO" pitchFamily="50" charset="-128"/>
              </a:endParaRPr>
            </a:p>
          </p:txBody>
        </p:sp>
        <p:sp>
          <p:nvSpPr>
            <p:cNvPr id="834" name="Rectangle 385"/>
            <p:cNvSpPr>
              <a:spLocks noChangeArrowheads="1"/>
            </p:cNvSpPr>
            <p:nvPr/>
          </p:nvSpPr>
          <p:spPr bwMode="auto">
            <a:xfrm>
              <a:off x="3512" y="2213"/>
              <a:ext cx="426"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algn="ctr" eaLnBrk="1" hangingPunct="1"/>
              <a:endParaRPr lang="ja-JP" altLang="en-US"/>
            </a:p>
          </p:txBody>
        </p:sp>
        <p:sp>
          <p:nvSpPr>
            <p:cNvPr id="835" name="Rectangle 386"/>
            <p:cNvSpPr>
              <a:spLocks noChangeArrowheads="1"/>
            </p:cNvSpPr>
            <p:nvPr/>
          </p:nvSpPr>
          <p:spPr bwMode="auto">
            <a:xfrm>
              <a:off x="3600" y="2208"/>
              <a:ext cx="257"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ja-JP"/>
              </a:defPPr>
              <a:lvl1pPr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a:lstStyle>
            <a:p>
              <a:pPr eaLnBrk="1" hangingPunct="1"/>
              <a:r>
                <a:rPr lang="ja-JP" altLang="en-US" sz="1400">
                  <a:latin typeface="HGP創英角ﾎﾟｯﾌﾟ体" pitchFamily="50" charset="-128"/>
                  <a:ea typeface="HG丸ｺﾞｼｯｸM-PRO" pitchFamily="50" charset="-128"/>
                </a:rPr>
                <a:t>課題</a:t>
              </a:r>
              <a:endParaRPr lang="ja-JP" altLang="en-US" sz="1400">
                <a:latin typeface="Times New Roman" pitchFamily="18" charset="0"/>
                <a:ea typeface="HG丸ｺﾞｼｯｸM-PRO" pitchFamily="50" charset="-128"/>
              </a:endParaRPr>
            </a:p>
          </p:txBody>
        </p:sp>
      </p:grpSp>
      <p:graphicFrame>
        <p:nvGraphicFramePr>
          <p:cNvPr id="3" name="表 2"/>
          <p:cNvGraphicFramePr>
            <a:graphicFrameLocks noGrp="1"/>
          </p:cNvGraphicFramePr>
          <p:nvPr>
            <p:extLst>
              <p:ext uri="{D42A27DB-BD31-4B8C-83A1-F6EECF244321}">
                <p14:modId xmlns:p14="http://schemas.microsoft.com/office/powerpoint/2010/main" val="1419871589"/>
              </p:ext>
            </p:extLst>
          </p:nvPr>
        </p:nvGraphicFramePr>
        <p:xfrm>
          <a:off x="1080270" y="1329758"/>
          <a:ext cx="8483272" cy="1739424"/>
        </p:xfrm>
        <a:graphic>
          <a:graphicData uri="http://schemas.openxmlformats.org/drawingml/2006/table">
            <a:tbl>
              <a:tblPr firstRow="1" bandRow="1">
                <a:tableStyleId>{5C22544A-7EE6-4342-B048-85BDC9FD1C3A}</a:tableStyleId>
              </a:tblPr>
              <a:tblGrid>
                <a:gridCol w="4241636">
                  <a:extLst>
                    <a:ext uri="{9D8B030D-6E8A-4147-A177-3AD203B41FA5}">
                      <a16:colId xmlns:a16="http://schemas.microsoft.com/office/drawing/2014/main" val="20000"/>
                    </a:ext>
                  </a:extLst>
                </a:gridCol>
                <a:gridCol w="4241636">
                  <a:extLst>
                    <a:ext uri="{9D8B030D-6E8A-4147-A177-3AD203B41FA5}">
                      <a16:colId xmlns:a16="http://schemas.microsoft.com/office/drawing/2014/main" val="20001"/>
                    </a:ext>
                  </a:extLst>
                </a:gridCol>
              </a:tblGrid>
              <a:tr h="370840">
                <a:tc>
                  <a:txBody>
                    <a:bodyPr/>
                    <a:lstStyle/>
                    <a:p>
                      <a:pPr algn="ctr"/>
                      <a:r>
                        <a:rPr kumimoji="1" lang="ja-JP" altLang="en-US" sz="2000" dirty="0"/>
                        <a:t>問題解決型</a:t>
                      </a:r>
                    </a:p>
                  </a:txBody>
                  <a:tcPr/>
                </a:tc>
                <a:tc>
                  <a:txBody>
                    <a:bodyPr/>
                    <a:lstStyle/>
                    <a:p>
                      <a:pPr algn="ctr"/>
                      <a:r>
                        <a:rPr kumimoji="1" lang="ja-JP" altLang="en-US" sz="2000" dirty="0"/>
                        <a:t>課題達成型</a:t>
                      </a:r>
                    </a:p>
                  </a:txBody>
                  <a:tcPr/>
                </a:tc>
                <a:extLst>
                  <a:ext uri="{0D108BD9-81ED-4DB2-BD59-A6C34878D82A}">
                    <a16:rowId xmlns:a16="http://schemas.microsoft.com/office/drawing/2014/main" val="10000"/>
                  </a:ext>
                </a:extLst>
              </a:tr>
              <a:tr h="1343184">
                <a:tc>
                  <a:txBody>
                    <a:bodyPr/>
                    <a:lstStyle/>
                    <a:p>
                      <a:r>
                        <a:rPr kumimoji="1" lang="ja-JP" altLang="en-US" sz="2000" dirty="0"/>
                        <a:t>既に発生している問題（あるべき姿との差）の原因を探り、真犯人を見つけ、対策（</a:t>
                      </a:r>
                      <a:r>
                        <a:rPr kumimoji="1" lang="ja-JP" altLang="en-US" sz="2000" dirty="0">
                          <a:solidFill>
                            <a:srgbClr val="FF0000"/>
                          </a:solidFill>
                          <a:latin typeface="HGP創英角ｺﾞｼｯｸUB" pitchFamily="50" charset="-128"/>
                          <a:ea typeface="HGP創英角ｺﾞｼｯｸUB" pitchFamily="50" charset="-128"/>
                        </a:rPr>
                        <a:t>あるべき姿に戻す</a:t>
                      </a:r>
                      <a:r>
                        <a:rPr kumimoji="1" lang="ja-JP" altLang="en-US" sz="2000" dirty="0"/>
                        <a:t>）する</a:t>
                      </a:r>
                    </a:p>
                  </a:txBody>
                  <a:tcPr/>
                </a:tc>
                <a:tc>
                  <a:txBody>
                    <a:bodyPr/>
                    <a:lstStyle/>
                    <a:p>
                      <a:r>
                        <a:rPr kumimoji="1" lang="ja-JP" altLang="en-US" sz="2000" dirty="0"/>
                        <a:t>課題（意図的につくる問題や設定する問題）から</a:t>
                      </a:r>
                      <a:r>
                        <a:rPr kumimoji="1" lang="en-US" altLang="ja-JP" sz="2000" dirty="0"/>
                        <a:t>『</a:t>
                      </a:r>
                      <a:r>
                        <a:rPr kumimoji="1" lang="ja-JP" altLang="en-US" sz="2000" dirty="0">
                          <a:solidFill>
                            <a:srgbClr val="FF0000"/>
                          </a:solidFill>
                          <a:latin typeface="HGP創英角ｺﾞｼｯｸUB" pitchFamily="50" charset="-128"/>
                          <a:ea typeface="HGP創英角ｺﾞｼｯｸUB" pitchFamily="50" charset="-128"/>
                        </a:rPr>
                        <a:t>ありたい姿</a:t>
                      </a:r>
                      <a:r>
                        <a:rPr kumimoji="1" lang="en-US" altLang="ja-JP" sz="2000" dirty="0"/>
                        <a:t>』</a:t>
                      </a:r>
                      <a:r>
                        <a:rPr kumimoji="1" lang="ja-JP" altLang="en-US" sz="2000" dirty="0"/>
                        <a:t>を設定し、そこへ</a:t>
                      </a:r>
                      <a:r>
                        <a:rPr kumimoji="1" lang="ja-JP" altLang="en-US" sz="2000" dirty="0">
                          <a:solidFill>
                            <a:srgbClr val="FF0000"/>
                          </a:solidFill>
                          <a:latin typeface="HGP創英角ｺﾞｼｯｸUB" pitchFamily="50" charset="-128"/>
                          <a:ea typeface="HGP創英角ｺﾞｼｯｸUB" pitchFamily="50" charset="-128"/>
                        </a:rPr>
                        <a:t>辿り着く</a:t>
                      </a:r>
                      <a:r>
                        <a:rPr kumimoji="1" lang="ja-JP" altLang="en-US" sz="2000" dirty="0"/>
                        <a:t>最適策を生み出し、成し遂げる</a:t>
                      </a:r>
                    </a:p>
                  </a:txBody>
                  <a:tcPr/>
                </a:tc>
                <a:extLst>
                  <a:ext uri="{0D108BD9-81ED-4DB2-BD59-A6C34878D82A}">
                    <a16:rowId xmlns:a16="http://schemas.microsoft.com/office/drawing/2014/main" val="10001"/>
                  </a:ext>
                </a:extLst>
              </a:tr>
            </a:tbl>
          </a:graphicData>
        </a:graphic>
      </p:graphicFrame>
      <p:sp>
        <p:nvSpPr>
          <p:cNvPr id="2" name="テキスト ボックス 1">
            <a:extLst>
              <a:ext uri="{FF2B5EF4-FFF2-40B4-BE49-F238E27FC236}">
                <a16:creationId xmlns:a16="http://schemas.microsoft.com/office/drawing/2014/main" id="{8542A05E-F93B-3009-06EB-19D21608AAE6}"/>
              </a:ext>
            </a:extLst>
          </p:cNvPr>
          <p:cNvSpPr txBox="1"/>
          <p:nvPr/>
        </p:nvSpPr>
        <p:spPr>
          <a:xfrm>
            <a:off x="9115937" y="5337"/>
            <a:ext cx="76830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9/24</a:t>
            </a:r>
            <a:endParaRPr kumimoji="1" lang="ja-JP" altLang="en-US" b="0" dirty="0">
              <a:latin typeface="Meiryo UI" panose="020B0604030504040204" pitchFamily="50" charset="-128"/>
              <a:ea typeface="Meiryo UI" panose="020B0604030504040204" pitchFamily="50" charset="-128"/>
            </a:endParaRPr>
          </a:p>
        </p:txBody>
      </p:sp>
      <p:pic>
        <p:nvPicPr>
          <p:cNvPr id="4" name="026-46s">
            <a:hlinkClick r:id="" action="ppaction://media"/>
            <a:extLst>
              <a:ext uri="{FF2B5EF4-FFF2-40B4-BE49-F238E27FC236}">
                <a16:creationId xmlns:a16="http://schemas.microsoft.com/office/drawing/2014/main" id="{0E855417-C1B6-F72B-DD93-4385DBB5B26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451" y="-28586"/>
            <a:ext cx="406400" cy="406400"/>
          </a:xfrm>
          <a:prstGeom prst="rect">
            <a:avLst/>
          </a:prstGeom>
        </p:spPr>
      </p:pic>
    </p:spTree>
    <p:extLst>
      <p:ext uri="{BB962C8B-B14F-4D97-AF65-F5344CB8AC3E}">
        <p14:creationId xmlns:p14="http://schemas.microsoft.com/office/powerpoint/2010/main" val="2443828813"/>
      </p:ext>
    </p:extLst>
  </p:cSld>
  <p:clrMapOvr>
    <a:masterClrMapping/>
  </p:clrMapOvr>
  <mc:AlternateContent xmlns:mc="http://schemas.openxmlformats.org/markup-compatibility/2006" xmlns:p14="http://schemas.microsoft.com/office/powerpoint/2010/main">
    <mc:Choice Requires="p14">
      <p:transition p14:dur="10" advClick="0" advTm="47000"/>
    </mc:Choice>
    <mc:Fallback xmlns="">
      <p:transition advClick="0" advTm="47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F0966375-02F4-FFCC-12AE-F95C75173866}"/>
              </a:ext>
            </a:extLst>
          </p:cNvPr>
          <p:cNvSpPr txBox="1"/>
          <p:nvPr/>
        </p:nvSpPr>
        <p:spPr>
          <a:xfrm>
            <a:off x="1371600" y="640080"/>
            <a:ext cx="5303838" cy="369332"/>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50000"/>
              </a:spcBef>
              <a:buNone/>
            </a:pPr>
            <a:endParaRPr lang="en-US" altLang="en-US" sz="2000" dirty="0"/>
          </a:p>
        </p:txBody>
      </p:sp>
      <p:sp>
        <p:nvSpPr>
          <p:cNvPr id="6" name="Text Box 3">
            <a:extLst>
              <a:ext uri="{FF2B5EF4-FFF2-40B4-BE49-F238E27FC236}">
                <a16:creationId xmlns:a16="http://schemas.microsoft.com/office/drawing/2014/main" id="{D34F0486-B7CD-9C3E-3360-9563A2366920}"/>
              </a:ext>
            </a:extLst>
          </p:cNvPr>
          <p:cNvSpPr txBox="1"/>
          <p:nvPr/>
        </p:nvSpPr>
        <p:spPr>
          <a:xfrm>
            <a:off x="3409950" y="576580"/>
            <a:ext cx="6088380" cy="457200"/>
          </a:xfrm>
          <a:prstGeom prst="rect">
            <a:avLst/>
          </a:prstGeom>
          <a:noFill/>
          <a:ln w="9525">
            <a:noFill/>
          </a:ln>
        </p:spPr>
        <p:txBody>
          <a:bodyPr lIns="74295" tIns="8890" rIns="74295" bIns="889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800" dirty="0"/>
              <a:t>職場の問題点をつかみ、</a:t>
            </a:r>
            <a:r>
              <a:rPr lang="ja-JP" altLang="en-US" sz="1800" u="sng" dirty="0"/>
              <a:t>テーマを決める</a:t>
            </a:r>
          </a:p>
        </p:txBody>
      </p:sp>
      <p:sp>
        <p:nvSpPr>
          <p:cNvPr id="7" name="Text Box 5">
            <a:extLst>
              <a:ext uri="{FF2B5EF4-FFF2-40B4-BE49-F238E27FC236}">
                <a16:creationId xmlns:a16="http://schemas.microsoft.com/office/drawing/2014/main" id="{F3CD24AA-AB7B-9089-3D16-FCCB442487E6}"/>
              </a:ext>
            </a:extLst>
          </p:cNvPr>
          <p:cNvSpPr txBox="1"/>
          <p:nvPr/>
        </p:nvSpPr>
        <p:spPr>
          <a:xfrm>
            <a:off x="3409950" y="2341880"/>
            <a:ext cx="6054090" cy="836930"/>
          </a:xfrm>
          <a:prstGeom prst="rect">
            <a:avLst/>
          </a:prstGeom>
          <a:noFill/>
          <a:ln w="9525">
            <a:noFill/>
          </a:ln>
        </p:spPr>
        <p:txBody>
          <a:bodyPr lIns="74295" tIns="8890" rIns="74295" bIns="889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800" u="sng" dirty="0">
                <a:solidFill>
                  <a:srgbClr val="0000FF"/>
                </a:solidFill>
              </a:rPr>
              <a:t>ありたい姿と現在の姿のギャップを明確</a:t>
            </a:r>
            <a:r>
              <a:rPr lang="ja-JP" altLang="en-US" sz="1800" dirty="0"/>
              <a:t>にして、どこを重点にして</a:t>
            </a:r>
            <a:br>
              <a:rPr lang="ja-JP" altLang="en-US" sz="1800" dirty="0"/>
            </a:br>
            <a:r>
              <a:rPr lang="ja-JP" altLang="en-US" sz="1800" dirty="0"/>
              <a:t>方策案を検討していくのか</a:t>
            </a:r>
            <a:r>
              <a:rPr lang="ja-JP" altLang="en-US" sz="2400" u="sng" dirty="0">
                <a:solidFill>
                  <a:srgbClr val="0000FF"/>
                </a:solidFill>
              </a:rPr>
              <a:t>”攻め所” </a:t>
            </a:r>
            <a:r>
              <a:rPr lang="ja-JP" altLang="en-US" sz="1800" u="sng" dirty="0">
                <a:solidFill>
                  <a:srgbClr val="0000FF"/>
                </a:solidFill>
              </a:rPr>
              <a:t>を決める</a:t>
            </a:r>
            <a:endParaRPr lang="ja-JP" altLang="en-US" sz="1800" dirty="0"/>
          </a:p>
        </p:txBody>
      </p:sp>
      <p:sp>
        <p:nvSpPr>
          <p:cNvPr id="8" name="Text Box 6">
            <a:extLst>
              <a:ext uri="{FF2B5EF4-FFF2-40B4-BE49-F238E27FC236}">
                <a16:creationId xmlns:a16="http://schemas.microsoft.com/office/drawing/2014/main" id="{0872398F-D22E-2E06-74F1-A0B842FC1375}"/>
              </a:ext>
            </a:extLst>
          </p:cNvPr>
          <p:cNvSpPr txBox="1"/>
          <p:nvPr/>
        </p:nvSpPr>
        <p:spPr>
          <a:xfrm>
            <a:off x="3409950" y="1901190"/>
            <a:ext cx="6031230" cy="342900"/>
          </a:xfrm>
          <a:prstGeom prst="rect">
            <a:avLst/>
          </a:prstGeom>
          <a:noFill/>
          <a:ln w="9525">
            <a:noFill/>
          </a:ln>
        </p:spPr>
        <p:txBody>
          <a:bodyPr lIns="74295" tIns="8890" rIns="74295" bIns="889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just">
              <a:spcBef>
                <a:spcPct val="0"/>
              </a:spcBef>
              <a:buNone/>
            </a:pPr>
            <a:r>
              <a:rPr lang="ja-JP" altLang="en-US" sz="1800" dirty="0"/>
              <a:t>いつまでにどうするか</a:t>
            </a:r>
            <a:r>
              <a:rPr lang="ja-JP" altLang="en-US" sz="1800" u="sng" dirty="0"/>
              <a:t>計画し、役割分担を決める</a:t>
            </a:r>
          </a:p>
        </p:txBody>
      </p:sp>
      <p:sp>
        <p:nvSpPr>
          <p:cNvPr id="9" name="Text Box 7">
            <a:extLst>
              <a:ext uri="{FF2B5EF4-FFF2-40B4-BE49-F238E27FC236}">
                <a16:creationId xmlns:a16="http://schemas.microsoft.com/office/drawing/2014/main" id="{2E991444-05A9-5067-A4A4-F76938F7BBA6}"/>
              </a:ext>
            </a:extLst>
          </p:cNvPr>
          <p:cNvSpPr txBox="1"/>
          <p:nvPr/>
        </p:nvSpPr>
        <p:spPr>
          <a:xfrm>
            <a:off x="3402014" y="3233739"/>
            <a:ext cx="5400675" cy="555625"/>
          </a:xfrm>
          <a:prstGeom prst="rect">
            <a:avLst/>
          </a:prstGeom>
          <a:noFill/>
          <a:ln w="9525">
            <a:noFill/>
          </a:ln>
        </p:spPr>
        <p:txBody>
          <a:bodyPr lIns="74295" tIns="8890" rIns="74295" bIns="889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800" dirty="0"/>
              <a:t>攻め所に焦点を当て、目標達成可能と思われる</a:t>
            </a:r>
            <a:br>
              <a:rPr lang="ja-JP" altLang="en-US" sz="1800" dirty="0"/>
            </a:br>
            <a:r>
              <a:rPr lang="ja-JP" altLang="en-US" sz="2400" u="sng" dirty="0">
                <a:solidFill>
                  <a:srgbClr val="0000FF"/>
                </a:solidFill>
              </a:rPr>
              <a:t>方策案（アイデア）</a:t>
            </a:r>
            <a:r>
              <a:rPr lang="ja-JP" altLang="en-US" sz="1800" dirty="0"/>
              <a:t>をたくさん出す</a:t>
            </a:r>
          </a:p>
        </p:txBody>
      </p:sp>
      <p:sp>
        <p:nvSpPr>
          <p:cNvPr id="10" name="Text Box 8">
            <a:extLst>
              <a:ext uri="{FF2B5EF4-FFF2-40B4-BE49-F238E27FC236}">
                <a16:creationId xmlns:a16="http://schemas.microsoft.com/office/drawing/2014/main" id="{86A5F0AC-A27F-A03B-3BFA-51A233B49E97}"/>
              </a:ext>
            </a:extLst>
          </p:cNvPr>
          <p:cNvSpPr txBox="1"/>
          <p:nvPr/>
        </p:nvSpPr>
        <p:spPr>
          <a:xfrm>
            <a:off x="3417570" y="3872866"/>
            <a:ext cx="5981700" cy="739775"/>
          </a:xfrm>
          <a:prstGeom prst="rect">
            <a:avLst/>
          </a:prstGeom>
          <a:noFill/>
          <a:ln w="9525">
            <a:noFill/>
          </a:ln>
        </p:spPr>
        <p:txBody>
          <a:bodyPr lIns="74295" tIns="8890" rIns="74295" bIns="889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800" dirty="0"/>
              <a:t>方策を実現させるシナリオを</a:t>
            </a:r>
            <a:r>
              <a:rPr lang="ja-JP" altLang="en-US" sz="2400" u="sng" dirty="0">
                <a:solidFill>
                  <a:srgbClr val="0000FF"/>
                </a:solidFill>
              </a:rPr>
              <a:t>具体的に検討</a:t>
            </a:r>
            <a:r>
              <a:rPr lang="ja-JP" altLang="en-US" sz="1800" dirty="0"/>
              <a:t>して、</a:t>
            </a:r>
            <a:br>
              <a:rPr lang="ja-JP" altLang="en-US" sz="1800" dirty="0"/>
            </a:br>
            <a:r>
              <a:rPr kumimoji="0" lang="ja-JP" altLang="en-US" sz="1800"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障害・悪影響を排除</a:t>
            </a:r>
            <a:r>
              <a:rPr kumimoji="0" lang="ja-JP" altLang="en-US" sz="1800" dirty="0">
                <a:latin typeface="Meiryo UI" panose="020B0604030504040204" pitchFamily="50" charset="-128"/>
                <a:ea typeface="Meiryo UI" panose="020B0604030504040204" pitchFamily="50" charset="-128"/>
                <a:cs typeface="Meiryo UI" panose="020B0604030504040204" pitchFamily="50" charset="-128"/>
              </a:rPr>
              <a:t>の上、</a:t>
            </a:r>
            <a:r>
              <a:rPr lang="ja-JP" altLang="en-US" sz="1800" dirty="0"/>
              <a:t>成功シナリオを</a:t>
            </a:r>
            <a:r>
              <a:rPr lang="ja-JP" altLang="en-US" sz="2400" u="sng" dirty="0">
                <a:solidFill>
                  <a:srgbClr val="0000FF"/>
                </a:solidFill>
              </a:rPr>
              <a:t>実施</a:t>
            </a:r>
            <a:r>
              <a:rPr lang="ja-JP" altLang="en-US" sz="1800" dirty="0"/>
              <a:t>する</a:t>
            </a:r>
          </a:p>
        </p:txBody>
      </p:sp>
      <p:sp>
        <p:nvSpPr>
          <p:cNvPr id="11" name="Text Box 9">
            <a:extLst>
              <a:ext uri="{FF2B5EF4-FFF2-40B4-BE49-F238E27FC236}">
                <a16:creationId xmlns:a16="http://schemas.microsoft.com/office/drawing/2014/main" id="{893389BA-6C5C-017B-4005-0F40706F0CD4}"/>
              </a:ext>
            </a:extLst>
          </p:cNvPr>
          <p:cNvSpPr txBox="1"/>
          <p:nvPr/>
        </p:nvSpPr>
        <p:spPr>
          <a:xfrm>
            <a:off x="3389631" y="4707890"/>
            <a:ext cx="5989955" cy="342900"/>
          </a:xfrm>
          <a:prstGeom prst="rect">
            <a:avLst/>
          </a:prstGeom>
          <a:noFill/>
          <a:ln w="9525">
            <a:noFill/>
          </a:ln>
        </p:spPr>
        <p:txBody>
          <a:bodyPr lIns="74295" tIns="8890" rIns="74295" bIns="889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800" dirty="0"/>
              <a:t>シナリオ実施後の</a:t>
            </a:r>
            <a:r>
              <a:rPr lang="ja-JP" altLang="en-US" sz="1800" u="sng" dirty="0"/>
              <a:t>結果を調べ、効果の有無を確認する</a:t>
            </a:r>
            <a:endParaRPr lang="en-US" altLang="ja-JP" sz="1800" u="sng" dirty="0"/>
          </a:p>
        </p:txBody>
      </p:sp>
      <p:sp>
        <p:nvSpPr>
          <p:cNvPr id="12" name="Text Box 10">
            <a:extLst>
              <a:ext uri="{FF2B5EF4-FFF2-40B4-BE49-F238E27FC236}">
                <a16:creationId xmlns:a16="http://schemas.microsoft.com/office/drawing/2014/main" id="{45278A91-FD49-D76E-2CC4-C084C445EF4E}"/>
              </a:ext>
            </a:extLst>
          </p:cNvPr>
          <p:cNvSpPr txBox="1"/>
          <p:nvPr/>
        </p:nvSpPr>
        <p:spPr>
          <a:xfrm>
            <a:off x="3402330" y="5172075"/>
            <a:ext cx="5910580" cy="565150"/>
          </a:xfrm>
          <a:prstGeom prst="rect">
            <a:avLst/>
          </a:prstGeom>
          <a:noFill/>
          <a:ln w="9525">
            <a:noFill/>
          </a:ln>
        </p:spPr>
        <p:txBody>
          <a:bodyPr lIns="74295" tIns="8890" rIns="74295" bIns="889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800" dirty="0"/>
              <a:t>効果が元に戻らないように、</a:t>
            </a:r>
            <a:r>
              <a:rPr lang="ja-JP" altLang="en-US" sz="1800" u="sng" dirty="0"/>
              <a:t>効果のあったシナリオの維持・</a:t>
            </a:r>
            <a:br>
              <a:rPr lang="ja-JP" altLang="en-US" sz="1800" u="sng" dirty="0"/>
            </a:br>
            <a:r>
              <a:rPr lang="ja-JP" altLang="en-US" sz="1800" u="sng" dirty="0"/>
              <a:t>管理する方法を検討・実施</a:t>
            </a:r>
            <a:r>
              <a:rPr lang="ja-JP" altLang="en-US" sz="1800" dirty="0"/>
              <a:t>し、効果の維持を確認する</a:t>
            </a:r>
          </a:p>
        </p:txBody>
      </p:sp>
      <p:sp>
        <p:nvSpPr>
          <p:cNvPr id="13" name="AutoShape 9">
            <a:extLst>
              <a:ext uri="{FF2B5EF4-FFF2-40B4-BE49-F238E27FC236}">
                <a16:creationId xmlns:a16="http://schemas.microsoft.com/office/drawing/2014/main" id="{56B2CEDD-BB55-E834-A465-A7819B6E025C}"/>
              </a:ext>
            </a:extLst>
          </p:cNvPr>
          <p:cNvSpPr/>
          <p:nvPr/>
        </p:nvSpPr>
        <p:spPr>
          <a:xfrm>
            <a:off x="1619250" y="859155"/>
            <a:ext cx="349250" cy="5022850"/>
          </a:xfrm>
          <a:prstGeom prst="downArrow">
            <a:avLst>
              <a:gd name="adj1" fmla="val 33333"/>
              <a:gd name="adj2" fmla="val 57825"/>
            </a:avLst>
          </a:prstGeom>
          <a:solidFill>
            <a:schemeClr val="tx1"/>
          </a:solidFill>
          <a:ln w="9525" cap="flat" cmpd="sng">
            <a:solidFill>
              <a:schemeClr val="tx1"/>
            </a:solidFill>
            <a:prstDash val="solid"/>
            <a:miter/>
            <a:headEnd type="none" w="med" len="med"/>
            <a:tailEnd type="none" w="med" len="med"/>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endParaRPr lang="ja-JP" altLang="en-US" sz="1600" dirty="0"/>
          </a:p>
        </p:txBody>
      </p:sp>
      <p:sp>
        <p:nvSpPr>
          <p:cNvPr id="14" name="Rectangle 10">
            <a:extLst>
              <a:ext uri="{FF2B5EF4-FFF2-40B4-BE49-F238E27FC236}">
                <a16:creationId xmlns:a16="http://schemas.microsoft.com/office/drawing/2014/main" id="{04F2AAC8-13E2-1285-C369-874D17C23358}"/>
              </a:ext>
            </a:extLst>
          </p:cNvPr>
          <p:cNvSpPr/>
          <p:nvPr/>
        </p:nvSpPr>
        <p:spPr>
          <a:xfrm>
            <a:off x="488950" y="568643"/>
            <a:ext cx="2916238" cy="468312"/>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t>①テーマの選定</a:t>
            </a:r>
          </a:p>
        </p:txBody>
      </p:sp>
      <p:sp>
        <p:nvSpPr>
          <p:cNvPr id="15" name="Rectangle 11">
            <a:extLst>
              <a:ext uri="{FF2B5EF4-FFF2-40B4-BE49-F238E27FC236}">
                <a16:creationId xmlns:a16="http://schemas.microsoft.com/office/drawing/2014/main" id="{87488725-9549-0E59-0FA9-33142E856350}"/>
              </a:ext>
            </a:extLst>
          </p:cNvPr>
          <p:cNvSpPr/>
          <p:nvPr/>
        </p:nvSpPr>
        <p:spPr>
          <a:xfrm>
            <a:off x="488950" y="1244918"/>
            <a:ext cx="2916238" cy="468312"/>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ts val="300"/>
              </a:spcBef>
              <a:buNone/>
            </a:pPr>
            <a:r>
              <a:rPr lang="ja-JP" altLang="en-US" sz="1600" dirty="0"/>
              <a:t>②現状の把握と目標設定</a:t>
            </a:r>
          </a:p>
        </p:txBody>
      </p:sp>
      <p:sp>
        <p:nvSpPr>
          <p:cNvPr id="16" name="Rectangle 12">
            <a:extLst>
              <a:ext uri="{FF2B5EF4-FFF2-40B4-BE49-F238E27FC236}">
                <a16:creationId xmlns:a16="http://schemas.microsoft.com/office/drawing/2014/main" id="{062F862E-C30E-A11E-F16F-C28EBE3DE49E}"/>
              </a:ext>
            </a:extLst>
          </p:cNvPr>
          <p:cNvSpPr/>
          <p:nvPr/>
        </p:nvSpPr>
        <p:spPr>
          <a:xfrm>
            <a:off x="488950" y="1839279"/>
            <a:ext cx="2916238" cy="466725"/>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t>③活動計画の作成</a:t>
            </a:r>
          </a:p>
        </p:txBody>
      </p:sp>
      <p:sp>
        <p:nvSpPr>
          <p:cNvPr id="17" name="Rectangle 13">
            <a:extLst>
              <a:ext uri="{FF2B5EF4-FFF2-40B4-BE49-F238E27FC236}">
                <a16:creationId xmlns:a16="http://schemas.microsoft.com/office/drawing/2014/main" id="{C0CA0EBA-9035-E967-53C4-11269D7C9F9D}"/>
              </a:ext>
            </a:extLst>
          </p:cNvPr>
          <p:cNvSpPr/>
          <p:nvPr/>
        </p:nvSpPr>
        <p:spPr>
          <a:xfrm>
            <a:off x="488950" y="3232151"/>
            <a:ext cx="2916238" cy="468313"/>
          </a:xfrm>
          <a:prstGeom prst="rect">
            <a:avLst/>
          </a:prstGeom>
          <a:solidFill>
            <a:srgbClr val="0000FF"/>
          </a:solidFill>
          <a:ln w="9525" cap="flat" cmpd="sng">
            <a:solidFill>
              <a:srgbClr val="0000FF"/>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solidFill>
                  <a:schemeClr val="bg1"/>
                </a:solidFill>
              </a:rPr>
              <a:t>⑤方策の立案</a:t>
            </a:r>
          </a:p>
        </p:txBody>
      </p:sp>
      <p:sp>
        <p:nvSpPr>
          <p:cNvPr id="18" name="Rectangle 14">
            <a:extLst>
              <a:ext uri="{FF2B5EF4-FFF2-40B4-BE49-F238E27FC236}">
                <a16:creationId xmlns:a16="http://schemas.microsoft.com/office/drawing/2014/main" id="{85FF6CA3-573F-4807-4F81-E2144A3E5374}"/>
              </a:ext>
            </a:extLst>
          </p:cNvPr>
          <p:cNvSpPr/>
          <p:nvPr/>
        </p:nvSpPr>
        <p:spPr>
          <a:xfrm>
            <a:off x="489586" y="3926840"/>
            <a:ext cx="2916555" cy="621030"/>
          </a:xfrm>
          <a:prstGeom prst="rect">
            <a:avLst/>
          </a:prstGeom>
          <a:solidFill>
            <a:srgbClr val="0000FF"/>
          </a:solidFill>
          <a:ln w="9525" cap="flat" cmpd="sng">
            <a:solidFill>
              <a:srgbClr val="0000FF"/>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solidFill>
                  <a:schemeClr val="bg1"/>
                </a:solidFill>
              </a:rPr>
              <a:t>⑥成功シナリオの追究</a:t>
            </a:r>
          </a:p>
          <a:p>
            <a:pPr marL="0" indent="0">
              <a:spcBef>
                <a:spcPct val="0"/>
              </a:spcBef>
              <a:buNone/>
            </a:pPr>
            <a:r>
              <a:rPr lang="ja-JP" altLang="en-US" sz="1600" dirty="0">
                <a:solidFill>
                  <a:schemeClr val="bg1"/>
                </a:solidFill>
              </a:rPr>
              <a:t>⑦成功シナリオの実施</a:t>
            </a:r>
          </a:p>
        </p:txBody>
      </p:sp>
      <p:sp>
        <p:nvSpPr>
          <p:cNvPr id="19" name="Rectangle 15">
            <a:extLst>
              <a:ext uri="{FF2B5EF4-FFF2-40B4-BE49-F238E27FC236}">
                <a16:creationId xmlns:a16="http://schemas.microsoft.com/office/drawing/2014/main" id="{34906CBD-1286-9643-24D3-CE8232A2A447}"/>
              </a:ext>
            </a:extLst>
          </p:cNvPr>
          <p:cNvSpPr/>
          <p:nvPr/>
        </p:nvSpPr>
        <p:spPr>
          <a:xfrm>
            <a:off x="488950" y="4645026"/>
            <a:ext cx="2916238" cy="468313"/>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t>⑧効果の確認</a:t>
            </a:r>
          </a:p>
        </p:txBody>
      </p:sp>
      <p:sp>
        <p:nvSpPr>
          <p:cNvPr id="20" name="Rectangle 16">
            <a:extLst>
              <a:ext uri="{FF2B5EF4-FFF2-40B4-BE49-F238E27FC236}">
                <a16:creationId xmlns:a16="http://schemas.microsoft.com/office/drawing/2014/main" id="{0BF10D01-9A7D-B36A-B1E2-547B21018419}"/>
              </a:ext>
            </a:extLst>
          </p:cNvPr>
          <p:cNvSpPr/>
          <p:nvPr/>
        </p:nvSpPr>
        <p:spPr>
          <a:xfrm>
            <a:off x="488950" y="5187633"/>
            <a:ext cx="2916238" cy="468312"/>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ts val="300"/>
              </a:spcBef>
              <a:buNone/>
            </a:pPr>
            <a:r>
              <a:rPr lang="ja-JP" altLang="en-US" sz="1600" dirty="0"/>
              <a:t>⑨標準化と管理の定着</a:t>
            </a:r>
          </a:p>
        </p:txBody>
      </p:sp>
      <p:sp>
        <p:nvSpPr>
          <p:cNvPr id="21" name="Text Box 13">
            <a:extLst>
              <a:ext uri="{FF2B5EF4-FFF2-40B4-BE49-F238E27FC236}">
                <a16:creationId xmlns:a16="http://schemas.microsoft.com/office/drawing/2014/main" id="{6D3119DD-C062-B030-B2F0-7F69EC0B6742}"/>
              </a:ext>
            </a:extLst>
          </p:cNvPr>
          <p:cNvSpPr txBox="1"/>
          <p:nvPr/>
        </p:nvSpPr>
        <p:spPr>
          <a:xfrm>
            <a:off x="3389630" y="5737226"/>
            <a:ext cx="6121400" cy="770255"/>
          </a:xfrm>
          <a:prstGeom prst="rect">
            <a:avLst/>
          </a:prstGeom>
          <a:noFill/>
          <a:ln w="9525">
            <a:noFill/>
          </a:ln>
        </p:spPr>
        <p:txBody>
          <a:bodyPr lIns="74295" tIns="8890" rIns="74295" bIns="889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800" dirty="0"/>
              <a:t>･今回の</a:t>
            </a:r>
            <a:r>
              <a:rPr lang="ja-JP" altLang="en-US" sz="1800" u="sng" dirty="0"/>
              <a:t>活動を反省</a:t>
            </a:r>
            <a:r>
              <a:rPr lang="ja-JP" altLang="en-US" sz="1800" dirty="0"/>
              <a:t>し残された問題を整理する</a:t>
            </a:r>
          </a:p>
          <a:p>
            <a:pPr marL="0" indent="0">
              <a:spcBef>
                <a:spcPct val="0"/>
              </a:spcBef>
              <a:buNone/>
            </a:pPr>
            <a:r>
              <a:rPr lang="ja-JP" altLang="en-US" sz="1800" dirty="0"/>
              <a:t>･反省や</a:t>
            </a:r>
            <a:r>
              <a:rPr lang="ja-JP" altLang="en-US" sz="1800" u="sng" dirty="0"/>
              <a:t>残された問題点を今後の活動に活かす</a:t>
            </a:r>
          </a:p>
        </p:txBody>
      </p:sp>
      <p:sp>
        <p:nvSpPr>
          <p:cNvPr id="22" name="Rectangle 16">
            <a:extLst>
              <a:ext uri="{FF2B5EF4-FFF2-40B4-BE49-F238E27FC236}">
                <a16:creationId xmlns:a16="http://schemas.microsoft.com/office/drawing/2014/main" id="{1C798142-9AF6-FDFE-B9CA-94287A22FBF7}"/>
              </a:ext>
            </a:extLst>
          </p:cNvPr>
          <p:cNvSpPr/>
          <p:nvPr/>
        </p:nvSpPr>
        <p:spPr>
          <a:xfrm>
            <a:off x="488950" y="5882006"/>
            <a:ext cx="2916238" cy="468313"/>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ts val="300"/>
              </a:spcBef>
              <a:buNone/>
            </a:pPr>
            <a:r>
              <a:rPr lang="ja-JP" altLang="en-US" sz="1600" dirty="0"/>
              <a:t>⑩反省と今後の対応</a:t>
            </a:r>
          </a:p>
        </p:txBody>
      </p:sp>
      <p:sp>
        <p:nvSpPr>
          <p:cNvPr id="23" name="正方形/長方形 1">
            <a:extLst>
              <a:ext uri="{FF2B5EF4-FFF2-40B4-BE49-F238E27FC236}">
                <a16:creationId xmlns:a16="http://schemas.microsoft.com/office/drawing/2014/main" id="{5DFB7D14-13AD-34B2-D6E6-DD89E56321C0}"/>
              </a:ext>
            </a:extLst>
          </p:cNvPr>
          <p:cNvSpPr/>
          <p:nvPr/>
        </p:nvSpPr>
        <p:spPr>
          <a:xfrm>
            <a:off x="-663575" y="6381750"/>
            <a:ext cx="11161713" cy="369332"/>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ts val="600"/>
              </a:spcBef>
              <a:buNone/>
            </a:pPr>
            <a:r>
              <a:rPr lang="ja-JP" altLang="en-US" sz="2000" dirty="0">
                <a:solidFill>
                  <a:srgbClr val="000000"/>
                </a:solidFill>
              </a:rPr>
              <a:t>「良さ」を追求して、ありたい姿を実現する活動 </a:t>
            </a:r>
            <a:r>
              <a:rPr lang="en-US" altLang="ja-JP" sz="2000" dirty="0">
                <a:solidFill>
                  <a:srgbClr val="000000"/>
                </a:solidFill>
              </a:rPr>
              <a:t>(</a:t>
            </a:r>
            <a:r>
              <a:rPr lang="ja-JP" altLang="en-US" sz="2000" dirty="0">
                <a:solidFill>
                  <a:srgbClr val="000000"/>
                </a:solidFill>
              </a:rPr>
              <a:t>方策追究型</a:t>
            </a:r>
            <a:r>
              <a:rPr lang="en-US" altLang="ja-JP" sz="2000" dirty="0">
                <a:solidFill>
                  <a:srgbClr val="000000"/>
                </a:solidFill>
              </a:rPr>
              <a:t>)</a:t>
            </a:r>
          </a:p>
        </p:txBody>
      </p:sp>
      <p:sp>
        <p:nvSpPr>
          <p:cNvPr id="24" name="Text Box 3">
            <a:extLst>
              <a:ext uri="{FF2B5EF4-FFF2-40B4-BE49-F238E27FC236}">
                <a16:creationId xmlns:a16="http://schemas.microsoft.com/office/drawing/2014/main" id="{997D74B9-C2FD-755F-083C-1DDA7A32A373}"/>
              </a:ext>
            </a:extLst>
          </p:cNvPr>
          <p:cNvSpPr txBox="1">
            <a:spLocks noChangeArrowheads="1"/>
          </p:cNvSpPr>
          <p:nvPr/>
        </p:nvSpPr>
        <p:spPr bwMode="auto">
          <a:xfrm>
            <a:off x="412750" y="-74387"/>
            <a:ext cx="7359650"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90000" bIns="90000" anchor="ctr">
            <a:spAutoFit/>
          </a:bodyPr>
          <a:lstStyle/>
          <a:p>
            <a:pPr algn="l">
              <a:defRPr/>
            </a:pPr>
            <a:r>
              <a:rPr lang="ja-JP" altLang="en-US" sz="320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a:t>
            </a:r>
            <a:r>
              <a:rPr lang="en-US" altLang="ja-JP" sz="320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8</a:t>
            </a:r>
            <a:r>
              <a:rPr lang="ja-JP" altLang="en-US" sz="3200" i="1" dirty="0" err="1">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a:t>
            </a:r>
            <a:r>
              <a:rPr lang="ja-JP" altLang="en-US" sz="320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課題達成型の手順（要点）</a:t>
            </a:r>
          </a:p>
        </p:txBody>
      </p:sp>
      <p:sp>
        <p:nvSpPr>
          <p:cNvPr id="25" name="Rectangle 13">
            <a:extLst>
              <a:ext uri="{FF2B5EF4-FFF2-40B4-BE49-F238E27FC236}">
                <a16:creationId xmlns:a16="http://schemas.microsoft.com/office/drawing/2014/main" id="{1F4C1910-6710-CC86-B3C4-23F99E0B7357}"/>
              </a:ext>
            </a:extLst>
          </p:cNvPr>
          <p:cNvSpPr/>
          <p:nvPr/>
        </p:nvSpPr>
        <p:spPr>
          <a:xfrm>
            <a:off x="488950" y="2511426"/>
            <a:ext cx="2916238" cy="468313"/>
          </a:xfrm>
          <a:prstGeom prst="rect">
            <a:avLst/>
          </a:prstGeom>
          <a:solidFill>
            <a:srgbClr val="0000FF"/>
          </a:solidFill>
          <a:ln w="9525" cap="flat" cmpd="sng">
            <a:solidFill>
              <a:srgbClr val="0000FF"/>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solidFill>
                  <a:schemeClr val="bg1"/>
                </a:solidFill>
              </a:rPr>
              <a:t>④攻め所明確化</a:t>
            </a:r>
          </a:p>
        </p:txBody>
      </p:sp>
      <p:sp>
        <p:nvSpPr>
          <p:cNvPr id="26" name="Text Box 6">
            <a:extLst>
              <a:ext uri="{FF2B5EF4-FFF2-40B4-BE49-F238E27FC236}">
                <a16:creationId xmlns:a16="http://schemas.microsoft.com/office/drawing/2014/main" id="{D9B19C98-9099-EE49-0DC2-85851A358C71}"/>
              </a:ext>
            </a:extLst>
          </p:cNvPr>
          <p:cNvSpPr txBox="1"/>
          <p:nvPr/>
        </p:nvSpPr>
        <p:spPr>
          <a:xfrm>
            <a:off x="3409950" y="1172845"/>
            <a:ext cx="6088380" cy="613410"/>
          </a:xfrm>
          <a:prstGeom prst="rect">
            <a:avLst/>
          </a:prstGeom>
          <a:noFill/>
          <a:ln w="9525">
            <a:noFill/>
          </a:ln>
        </p:spPr>
        <p:txBody>
          <a:bodyPr lIns="74295" tIns="8890" rIns="74295" bIns="889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just">
              <a:spcBef>
                <a:spcPct val="0"/>
              </a:spcBef>
              <a:buNone/>
            </a:pPr>
            <a:r>
              <a:rPr lang="ja-JP" altLang="en-US" sz="1800" dirty="0"/>
              <a:t>・５ゲン（現場・現物・現実＋原理・原則）主義で</a:t>
            </a:r>
            <a:r>
              <a:rPr lang="ja-JP" altLang="en-US" sz="1800" u="sng" dirty="0"/>
              <a:t>事実をつかむ</a:t>
            </a:r>
            <a:endParaRPr lang="ja-JP" altLang="en-US" sz="1800" dirty="0"/>
          </a:p>
          <a:p>
            <a:pPr marL="0" indent="0" algn="just">
              <a:spcBef>
                <a:spcPct val="0"/>
              </a:spcBef>
              <a:buNone/>
            </a:pPr>
            <a:r>
              <a:rPr lang="ja-JP" altLang="en-US" sz="1800" dirty="0"/>
              <a:t>・</a:t>
            </a:r>
            <a:r>
              <a:rPr lang="ja-JP" altLang="en-US" sz="1800" u="sng" dirty="0"/>
              <a:t>達成したい目標</a:t>
            </a:r>
            <a:r>
              <a:rPr lang="ja-JP" altLang="en-US" sz="1800" dirty="0"/>
              <a:t>を決める</a:t>
            </a:r>
          </a:p>
        </p:txBody>
      </p:sp>
      <p:sp>
        <p:nvSpPr>
          <p:cNvPr id="27" name="テキスト ボックス 26">
            <a:extLst>
              <a:ext uri="{FF2B5EF4-FFF2-40B4-BE49-F238E27FC236}">
                <a16:creationId xmlns:a16="http://schemas.microsoft.com/office/drawing/2014/main" id="{19390BEA-3D84-FF4F-9804-81961CCFB3BD}"/>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10/24</a:t>
            </a:r>
            <a:endParaRPr kumimoji="1" lang="ja-JP" altLang="en-US" b="0" dirty="0">
              <a:latin typeface="Meiryo UI" panose="020B0604030504040204" pitchFamily="50" charset="-128"/>
              <a:ea typeface="Meiryo UI" panose="020B0604030504040204" pitchFamily="50" charset="-128"/>
            </a:endParaRPr>
          </a:p>
        </p:txBody>
      </p:sp>
      <p:pic>
        <p:nvPicPr>
          <p:cNvPr id="28" name="課題10P-2">
            <a:hlinkClick r:id="" action="ppaction://media"/>
            <a:extLst>
              <a:ext uri="{FF2B5EF4-FFF2-40B4-BE49-F238E27FC236}">
                <a16:creationId xmlns:a16="http://schemas.microsoft.com/office/drawing/2014/main" id="{E48AB4DF-A278-705E-1B05-E773A09BCA2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0" y="0"/>
            <a:ext cx="406400" cy="406400"/>
          </a:xfrm>
          <a:prstGeom prst="rect">
            <a:avLst/>
          </a:prstGeom>
        </p:spPr>
      </p:pic>
    </p:spTree>
    <p:extLst>
      <p:ext uri="{BB962C8B-B14F-4D97-AF65-F5344CB8AC3E}">
        <p14:creationId xmlns:p14="http://schemas.microsoft.com/office/powerpoint/2010/main" val="662085007"/>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730"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フローチャート : 代替処理 3">
            <a:extLst>
              <a:ext uri="{FF2B5EF4-FFF2-40B4-BE49-F238E27FC236}">
                <a16:creationId xmlns:a16="http://schemas.microsoft.com/office/drawing/2014/main" id="{63D6766B-F446-FEEA-8DBC-4E3B82B9FD49}"/>
              </a:ext>
            </a:extLst>
          </p:cNvPr>
          <p:cNvSpPr/>
          <p:nvPr/>
        </p:nvSpPr>
        <p:spPr>
          <a:xfrm>
            <a:off x="452439" y="2708276"/>
            <a:ext cx="2303463" cy="555625"/>
          </a:xfrm>
          <a:prstGeom prst="flowChartAlternateProcess">
            <a:avLst/>
          </a:prstGeom>
          <a:solidFill>
            <a:srgbClr val="BFE4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7" name="正方形/長方形 6">
            <a:extLst>
              <a:ext uri="{FF2B5EF4-FFF2-40B4-BE49-F238E27FC236}">
                <a16:creationId xmlns:a16="http://schemas.microsoft.com/office/drawing/2014/main" id="{7F5BFA2F-04F5-FC63-61A6-D60149D81947}"/>
              </a:ext>
            </a:extLst>
          </p:cNvPr>
          <p:cNvSpPr/>
          <p:nvPr/>
        </p:nvSpPr>
        <p:spPr>
          <a:xfrm>
            <a:off x="488951" y="1216025"/>
            <a:ext cx="2303463" cy="528638"/>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8" name="角丸四角形 33">
            <a:extLst>
              <a:ext uri="{FF2B5EF4-FFF2-40B4-BE49-F238E27FC236}">
                <a16:creationId xmlns:a16="http://schemas.microsoft.com/office/drawing/2014/main" id="{67D1D531-24E2-FE8B-1937-5AFCF05E7F68}"/>
              </a:ext>
            </a:extLst>
          </p:cNvPr>
          <p:cNvSpPr/>
          <p:nvPr/>
        </p:nvSpPr>
        <p:spPr>
          <a:xfrm>
            <a:off x="814388" y="763589"/>
            <a:ext cx="1690688" cy="360363"/>
          </a:xfrm>
          <a:prstGeom prst="roundRect">
            <a:avLst/>
          </a:prstGeom>
          <a:solidFill>
            <a:srgbClr val="00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9" name="テキスト ボックス 13">
            <a:extLst>
              <a:ext uri="{FF2B5EF4-FFF2-40B4-BE49-F238E27FC236}">
                <a16:creationId xmlns:a16="http://schemas.microsoft.com/office/drawing/2014/main" id="{4AFC4F41-0311-5718-E024-A89BB94D78DE}"/>
              </a:ext>
            </a:extLst>
          </p:cNvPr>
          <p:cNvSpPr txBox="1"/>
          <p:nvPr/>
        </p:nvSpPr>
        <p:spPr>
          <a:xfrm>
            <a:off x="946150" y="755650"/>
            <a:ext cx="1417638" cy="369888"/>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基本ステップ</a:t>
            </a:r>
          </a:p>
        </p:txBody>
      </p:sp>
      <p:sp>
        <p:nvSpPr>
          <p:cNvPr id="11" name="テキスト ボックス 14">
            <a:extLst>
              <a:ext uri="{FF2B5EF4-FFF2-40B4-BE49-F238E27FC236}">
                <a16:creationId xmlns:a16="http://schemas.microsoft.com/office/drawing/2014/main" id="{B4F1C7EE-8B30-C0B2-A6D9-AEB25754F869}"/>
              </a:ext>
            </a:extLst>
          </p:cNvPr>
          <p:cNvSpPr txBox="1"/>
          <p:nvPr/>
        </p:nvSpPr>
        <p:spPr>
          <a:xfrm>
            <a:off x="631825" y="1322389"/>
            <a:ext cx="2160588" cy="338137"/>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①テーマの選定</a:t>
            </a:r>
          </a:p>
        </p:txBody>
      </p:sp>
      <p:sp>
        <p:nvSpPr>
          <p:cNvPr id="12" name="テキスト ボックス 15">
            <a:extLst>
              <a:ext uri="{FF2B5EF4-FFF2-40B4-BE49-F238E27FC236}">
                <a16:creationId xmlns:a16="http://schemas.microsoft.com/office/drawing/2014/main" id="{12DD4FB3-477C-3702-7CF6-E233888E138B}"/>
              </a:ext>
            </a:extLst>
          </p:cNvPr>
          <p:cNvSpPr txBox="1"/>
          <p:nvPr/>
        </p:nvSpPr>
        <p:spPr>
          <a:xfrm>
            <a:off x="452438" y="2827338"/>
            <a:ext cx="2341562"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1)</a:t>
            </a:r>
            <a:r>
              <a:rPr lang="ja-JP" altLang="en-US" sz="1600" dirty="0">
                <a:latin typeface="HGP創英角ｺﾞｼｯｸUB" panose="020B0900000000000000" pitchFamily="50" charset="-128"/>
                <a:ea typeface="HGP創英角ｺﾞｼｯｸUB" panose="020B0900000000000000" pitchFamily="50" charset="-128"/>
              </a:rPr>
              <a:t>問題・課題の洗い出し</a:t>
            </a:r>
            <a:endParaRPr lang="en-US" altLang="ja-JP" sz="1600" dirty="0">
              <a:latin typeface="HGP創英角ｺﾞｼｯｸUB" panose="020B0900000000000000" pitchFamily="50" charset="-128"/>
              <a:ea typeface="HGP創英角ｺﾞｼｯｸUB" panose="020B0900000000000000" pitchFamily="50" charset="-128"/>
            </a:endParaRPr>
          </a:p>
        </p:txBody>
      </p:sp>
      <p:sp>
        <p:nvSpPr>
          <p:cNvPr id="13" name="下矢印 67">
            <a:extLst>
              <a:ext uri="{FF2B5EF4-FFF2-40B4-BE49-F238E27FC236}">
                <a16:creationId xmlns:a16="http://schemas.microsoft.com/office/drawing/2014/main" id="{51F7A380-458C-671B-5639-56718DBD4FE7}"/>
              </a:ext>
            </a:extLst>
          </p:cNvPr>
          <p:cNvSpPr/>
          <p:nvPr/>
        </p:nvSpPr>
        <p:spPr>
          <a:xfrm>
            <a:off x="1136651" y="3294063"/>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14" name="正方形/長方形 13">
            <a:extLst>
              <a:ext uri="{FF2B5EF4-FFF2-40B4-BE49-F238E27FC236}">
                <a16:creationId xmlns:a16="http://schemas.microsoft.com/office/drawing/2014/main" id="{455434D8-9F85-5641-F8AF-2FB249B07B82}"/>
              </a:ext>
            </a:extLst>
          </p:cNvPr>
          <p:cNvSpPr/>
          <p:nvPr/>
        </p:nvSpPr>
        <p:spPr>
          <a:xfrm>
            <a:off x="2863877" y="775065"/>
            <a:ext cx="6953250" cy="6065838"/>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dirty="0"/>
          </a:p>
        </p:txBody>
      </p:sp>
      <p:sp>
        <p:nvSpPr>
          <p:cNvPr id="15" name="テキスト ボックス 5">
            <a:extLst>
              <a:ext uri="{FF2B5EF4-FFF2-40B4-BE49-F238E27FC236}">
                <a16:creationId xmlns:a16="http://schemas.microsoft.com/office/drawing/2014/main" id="{8AA7033F-F594-2EBA-AA3D-D99439275D6F}"/>
              </a:ext>
            </a:extLst>
          </p:cNvPr>
          <p:cNvSpPr txBox="1"/>
          <p:nvPr/>
        </p:nvSpPr>
        <p:spPr>
          <a:xfrm>
            <a:off x="2863876" y="786765"/>
            <a:ext cx="7042123" cy="1384995"/>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533400" indent="-53340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1)</a:t>
            </a:r>
            <a:r>
              <a:rPr lang="ja-JP" altLang="en-US" sz="2000" dirty="0">
                <a:latin typeface="HGP創英角ｺﾞｼｯｸUB" panose="020B0900000000000000" pitchFamily="50" charset="-128"/>
                <a:ea typeface="HGP創英角ｺﾞｼｯｸUB" panose="020B0900000000000000" pitchFamily="50" charset="-128"/>
              </a:rPr>
              <a:t>問題・課題の洗い出し</a:t>
            </a:r>
            <a:endParaRPr lang="en-US" altLang="ja-JP" sz="1100" dirty="0">
              <a:latin typeface="HGP創英角ｺﾞｼｯｸUB" panose="020B0900000000000000" pitchFamily="50" charset="-128"/>
              <a:ea typeface="HGP創英角ｺﾞｼｯｸUB" panose="020B0900000000000000" pitchFamily="50" charset="-128"/>
            </a:endParaRPr>
          </a:p>
          <a:p>
            <a:pPr marL="533400" indent="-533400">
              <a:lnSpc>
                <a:spcPct val="100000"/>
              </a:lnSpc>
              <a:spcBef>
                <a:spcPct val="0"/>
              </a:spcBef>
              <a:buClrTx/>
              <a:buNone/>
            </a:pPr>
            <a:r>
              <a:rPr lang="ja-JP" altLang="en-US" sz="1600" dirty="0">
                <a:sym typeface="+mn-ea"/>
              </a:rPr>
              <a:t>　   ・</a:t>
            </a:r>
            <a:r>
              <a:rPr lang="ja-JP" altLang="en-US" sz="1600" dirty="0">
                <a:solidFill>
                  <a:srgbClr val="FF0000"/>
                </a:solidFill>
                <a:sym typeface="+mn-ea"/>
              </a:rPr>
              <a:t>お客様からの新たな要望や社内外の環境変化をつかまえた課題</a:t>
            </a:r>
          </a:p>
          <a:p>
            <a:pPr marL="533400" indent="-533400">
              <a:lnSpc>
                <a:spcPct val="100000"/>
              </a:lnSpc>
              <a:spcBef>
                <a:spcPct val="0"/>
              </a:spcBef>
              <a:buClrTx/>
              <a:buNone/>
            </a:pPr>
            <a:r>
              <a:rPr lang="ja-JP" altLang="en-US" sz="1600" dirty="0"/>
              <a:t>　　　 </a:t>
            </a:r>
            <a:r>
              <a:rPr lang="ja-JP" altLang="en-US" sz="1200" dirty="0">
                <a:latin typeface="HGP創英角ｺﾞｼｯｸUB" panose="020B0900000000000000" pitchFamily="50" charset="-128"/>
                <a:ea typeface="HGP創英角ｺﾞｼｯｸUB" panose="020B0900000000000000" pitchFamily="50" charset="-128"/>
              </a:rPr>
              <a:t>◆</a:t>
            </a:r>
            <a:r>
              <a:rPr lang="en-US" altLang="ja-JP" sz="1200" dirty="0">
                <a:solidFill>
                  <a:srgbClr val="FF0000"/>
                </a:solidFill>
                <a:latin typeface="HGP創英角ｺﾞｼｯｸUB" panose="020B0900000000000000" pitchFamily="50" charset="-128"/>
                <a:ea typeface="HGP創英角ｺﾞｼｯｸUB" panose="020B0900000000000000" pitchFamily="50" charset="-128"/>
              </a:rPr>
              <a:t>SWOT</a:t>
            </a:r>
            <a:r>
              <a:rPr lang="ja-JP" altLang="en-US" sz="1200" dirty="0">
                <a:solidFill>
                  <a:srgbClr val="FF0000"/>
                </a:solidFill>
                <a:latin typeface="HGP創英角ｺﾞｼｯｸUB" panose="020B0900000000000000" pitchFamily="50" charset="-128"/>
                <a:ea typeface="HGP創英角ｺﾞｼｯｸUB" panose="020B0900000000000000" pitchFamily="50" charset="-128"/>
              </a:rPr>
              <a:t>分析</a:t>
            </a:r>
            <a:r>
              <a:rPr lang="ja-JP" altLang="en-US" sz="1200" dirty="0">
                <a:latin typeface="HGP創英角ｺﾞｼｯｸUB" panose="020B0900000000000000" pitchFamily="50" charset="-128"/>
                <a:ea typeface="HGP創英角ｺﾞｼｯｸUB" panose="020B0900000000000000" pitchFamily="50" charset="-128"/>
              </a:rPr>
              <a:t>等を用いて導かれた課題　　</a:t>
            </a:r>
            <a:r>
              <a:rPr lang="en-US" altLang="ja-JP" sz="1200" dirty="0">
                <a:latin typeface="HGP創英角ｺﾞｼｯｸUB" panose="020B0900000000000000" pitchFamily="50" charset="-128"/>
                <a:ea typeface="HGP創英角ｺﾞｼｯｸUB" panose="020B0900000000000000" pitchFamily="50" charset="-128"/>
              </a:rPr>
              <a:t>※SWOT(S:</a:t>
            </a:r>
            <a:r>
              <a:rPr lang="ja-JP" altLang="en-US" sz="1200" dirty="0">
                <a:latin typeface="HGP創英角ｺﾞｼｯｸUB" panose="020B0900000000000000" pitchFamily="50" charset="-128"/>
                <a:ea typeface="HGP創英角ｺﾞｼｯｸUB" panose="020B0900000000000000" pitchFamily="50" charset="-128"/>
              </a:rPr>
              <a:t>強み、</a:t>
            </a:r>
            <a:r>
              <a:rPr lang="en-US" altLang="ja-JP" sz="1200" dirty="0">
                <a:latin typeface="HGP創英角ｺﾞｼｯｸUB" panose="020B0900000000000000" pitchFamily="50" charset="-128"/>
                <a:ea typeface="HGP創英角ｺﾞｼｯｸUB" panose="020B0900000000000000" pitchFamily="50" charset="-128"/>
              </a:rPr>
              <a:t>W:</a:t>
            </a:r>
            <a:r>
              <a:rPr lang="ja-JP" altLang="en-US" sz="1200" dirty="0">
                <a:latin typeface="HGP創英角ｺﾞｼｯｸUB" panose="020B0900000000000000" pitchFamily="50" charset="-128"/>
                <a:ea typeface="HGP創英角ｺﾞｼｯｸUB" panose="020B0900000000000000" pitchFamily="50" charset="-128"/>
              </a:rPr>
              <a:t>弱み、</a:t>
            </a:r>
            <a:r>
              <a:rPr lang="en-US" altLang="ja-JP" sz="1200" dirty="0">
                <a:latin typeface="HGP創英角ｺﾞｼｯｸUB" panose="020B0900000000000000" pitchFamily="50" charset="-128"/>
                <a:ea typeface="HGP創英角ｺﾞｼｯｸUB" panose="020B0900000000000000" pitchFamily="50" charset="-128"/>
              </a:rPr>
              <a:t>O:</a:t>
            </a:r>
            <a:r>
              <a:rPr lang="ja-JP" altLang="en-US" sz="1200" dirty="0">
                <a:latin typeface="HGP創英角ｺﾞｼｯｸUB" panose="020B0900000000000000" pitchFamily="50" charset="-128"/>
                <a:ea typeface="HGP創英角ｺﾞｼｯｸUB" panose="020B0900000000000000" pitchFamily="50" charset="-128"/>
              </a:rPr>
              <a:t>機会、</a:t>
            </a:r>
            <a:r>
              <a:rPr lang="en-US" altLang="ja-JP" sz="1200" dirty="0">
                <a:latin typeface="HGP創英角ｺﾞｼｯｸUB" panose="020B0900000000000000" pitchFamily="50" charset="-128"/>
                <a:ea typeface="HGP創英角ｺﾞｼｯｸUB" panose="020B0900000000000000" pitchFamily="50" charset="-128"/>
              </a:rPr>
              <a:t>T:</a:t>
            </a:r>
            <a:r>
              <a:rPr lang="ja-JP" altLang="en-US" sz="1200" dirty="0">
                <a:latin typeface="HGP創英角ｺﾞｼｯｸUB" panose="020B0900000000000000" pitchFamily="50" charset="-128"/>
                <a:ea typeface="HGP創英角ｺﾞｼｯｸUB" panose="020B0900000000000000" pitchFamily="50" charset="-128"/>
              </a:rPr>
              <a:t>脅威</a:t>
            </a:r>
            <a:r>
              <a:rPr lang="en-US" altLang="ja-JP" sz="1200" dirty="0">
                <a:latin typeface="HGP創英角ｺﾞｼｯｸUB" panose="020B0900000000000000" pitchFamily="50" charset="-128"/>
                <a:ea typeface="HGP創英角ｺﾞｼｯｸUB" panose="020B0900000000000000" pitchFamily="50" charset="-128"/>
              </a:rPr>
              <a:t>)</a:t>
            </a:r>
            <a:endParaRPr lang="ja-JP" altLang="en-US" sz="1200" dirty="0">
              <a:latin typeface="HGP創英角ｺﾞｼｯｸUB" panose="020B0900000000000000" pitchFamily="50" charset="-128"/>
              <a:ea typeface="HGP創英角ｺﾞｼｯｸUB" panose="020B0900000000000000" pitchFamily="50" charset="-128"/>
            </a:endParaRPr>
          </a:p>
          <a:p>
            <a:pPr marL="533400" indent="-533400">
              <a:lnSpc>
                <a:spcPct val="100000"/>
              </a:lnSpc>
              <a:spcBef>
                <a:spcPct val="0"/>
              </a:spcBef>
              <a:buClrTx/>
              <a:buNone/>
            </a:pPr>
            <a:r>
              <a:rPr lang="ja-JP" altLang="en-US" sz="1600" dirty="0"/>
              <a:t>　   ・今後、気になること、予想されること、</a:t>
            </a:r>
            <a:r>
              <a:rPr lang="ja-JP" altLang="en-US" sz="1600" dirty="0">
                <a:solidFill>
                  <a:srgbClr val="FF0000"/>
                </a:solidFill>
              </a:rPr>
              <a:t>将来ありたい姿</a:t>
            </a:r>
            <a:r>
              <a:rPr lang="ja-JP" altLang="en-US" sz="1600" dirty="0"/>
              <a:t>などから見つける</a:t>
            </a:r>
          </a:p>
          <a:p>
            <a:pPr marL="533400" indent="-533400">
              <a:lnSpc>
                <a:spcPct val="100000"/>
              </a:lnSpc>
              <a:spcBef>
                <a:spcPct val="0"/>
              </a:spcBef>
              <a:buClrTx/>
              <a:buNone/>
            </a:pPr>
            <a:r>
              <a:rPr lang="ja-JP" altLang="en-US" sz="1600" dirty="0"/>
              <a:t>　   ・</a:t>
            </a:r>
            <a:r>
              <a:rPr lang="ja-JP" altLang="en-US" sz="1600" dirty="0">
                <a:solidFill>
                  <a:srgbClr val="FF0000"/>
                </a:solidFill>
              </a:rPr>
              <a:t>現状の水準に満足せず、さらに高い水準に持っていきたい</a:t>
            </a:r>
            <a:r>
              <a:rPr lang="ja-JP" altLang="en-US" sz="1600" dirty="0"/>
              <a:t>ことから見つける</a:t>
            </a:r>
          </a:p>
        </p:txBody>
      </p:sp>
      <p:sp>
        <p:nvSpPr>
          <p:cNvPr id="16" name="正方形/長方形 15">
            <a:extLst>
              <a:ext uri="{FF2B5EF4-FFF2-40B4-BE49-F238E27FC236}">
                <a16:creationId xmlns:a16="http://schemas.microsoft.com/office/drawing/2014/main" id="{D06A5B01-3926-18B3-F231-42EF297EC7EC}"/>
              </a:ext>
            </a:extLst>
          </p:cNvPr>
          <p:cNvSpPr/>
          <p:nvPr/>
        </p:nvSpPr>
        <p:spPr>
          <a:xfrm>
            <a:off x="631826" y="2024063"/>
            <a:ext cx="968375" cy="528638"/>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17" name="テキスト ボックス 19">
            <a:extLst>
              <a:ext uri="{FF2B5EF4-FFF2-40B4-BE49-F238E27FC236}">
                <a16:creationId xmlns:a16="http://schemas.microsoft.com/office/drawing/2014/main" id="{D08F81DF-918E-0143-7C9B-EA92691A0B71}"/>
              </a:ext>
            </a:extLst>
          </p:cNvPr>
          <p:cNvSpPr txBox="1"/>
          <p:nvPr/>
        </p:nvSpPr>
        <p:spPr>
          <a:xfrm>
            <a:off x="660400" y="2089150"/>
            <a:ext cx="908050" cy="369888"/>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80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手順</a:t>
            </a:r>
            <a:r>
              <a:rPr lang="en-US" altLang="ja-JP" sz="1800" dirty="0">
                <a:solidFill>
                  <a:schemeClr val="bg1"/>
                </a:solidFill>
                <a:latin typeface="HGP創英角ｺﾞｼｯｸUB" panose="020B0900000000000000" pitchFamily="50" charset="-128"/>
                <a:ea typeface="HGP創英角ｺﾞｼｯｸUB" panose="020B0900000000000000" pitchFamily="50" charset="-128"/>
              </a:rPr>
              <a:t>】</a:t>
            </a:r>
            <a:endParaRPr lang="ja-JP" altLang="en-US" sz="18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8" name="Text Box 3">
            <a:extLst>
              <a:ext uri="{FF2B5EF4-FFF2-40B4-BE49-F238E27FC236}">
                <a16:creationId xmlns:a16="http://schemas.microsoft.com/office/drawing/2014/main" id="{6CAE2903-1AF6-F31D-84D0-492F7C9764D5}"/>
              </a:ext>
            </a:extLst>
          </p:cNvPr>
          <p:cNvSpPr txBox="1">
            <a:spLocks noChangeArrowheads="1"/>
          </p:cNvSpPr>
          <p:nvPr/>
        </p:nvSpPr>
        <p:spPr bwMode="auto">
          <a:xfrm>
            <a:off x="481014" y="98586"/>
            <a:ext cx="883602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a:defRPr/>
            </a:pPr>
            <a:r>
              <a:rPr lang="ja-JP" altLang="en-US" sz="3200" b="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９．課題達成のステップ</a:t>
            </a:r>
          </a:p>
        </p:txBody>
      </p:sp>
      <p:sp>
        <p:nvSpPr>
          <p:cNvPr id="19" name="テキスト ボックス 5">
            <a:extLst>
              <a:ext uri="{FF2B5EF4-FFF2-40B4-BE49-F238E27FC236}">
                <a16:creationId xmlns:a16="http://schemas.microsoft.com/office/drawing/2014/main" id="{09BCF1DD-7FCA-3924-574E-E6013C852D12}"/>
              </a:ext>
            </a:extLst>
          </p:cNvPr>
          <p:cNvSpPr txBox="1"/>
          <p:nvPr/>
        </p:nvSpPr>
        <p:spPr>
          <a:xfrm>
            <a:off x="2863878" y="2169001"/>
            <a:ext cx="6327775"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533400" indent="-53340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2)</a:t>
            </a:r>
            <a:r>
              <a:rPr lang="ja-JP" altLang="en-US" sz="2000" dirty="0">
                <a:latin typeface="HGP創英角ｺﾞｼｯｸUB" panose="020B0900000000000000" pitchFamily="50" charset="-128"/>
                <a:ea typeface="HGP創英角ｺﾞｼｯｸUB" panose="020B0900000000000000" pitchFamily="50" charset="-128"/>
              </a:rPr>
              <a:t>問題・課題の絞り込み</a:t>
            </a:r>
            <a:endParaRPr lang="ja-JP" altLang="en-US" sz="1600" dirty="0"/>
          </a:p>
        </p:txBody>
      </p:sp>
      <p:sp>
        <p:nvSpPr>
          <p:cNvPr id="20" name="テキスト ボックス 5">
            <a:extLst>
              <a:ext uri="{FF2B5EF4-FFF2-40B4-BE49-F238E27FC236}">
                <a16:creationId xmlns:a16="http://schemas.microsoft.com/office/drawing/2014/main" id="{B1FCA437-AD68-3C37-EA15-33E205F33EF7}"/>
              </a:ext>
            </a:extLst>
          </p:cNvPr>
          <p:cNvSpPr txBox="1"/>
          <p:nvPr/>
        </p:nvSpPr>
        <p:spPr>
          <a:xfrm>
            <a:off x="2863878" y="4255314"/>
            <a:ext cx="6327775"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533400" indent="-53340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3)</a:t>
            </a:r>
            <a:r>
              <a:rPr lang="ja-JP" altLang="en-US" sz="2000" dirty="0">
                <a:latin typeface="HGP創英角ｺﾞｼｯｸUB" panose="020B0900000000000000" pitchFamily="50" charset="-128"/>
                <a:ea typeface="HGP創英角ｺﾞｼｯｸUB" panose="020B0900000000000000" pitchFamily="50" charset="-128"/>
              </a:rPr>
              <a:t>取り組む必要性の明確化</a:t>
            </a:r>
            <a:endParaRPr lang="ja-JP" altLang="en-US" sz="1600" dirty="0"/>
          </a:p>
        </p:txBody>
      </p:sp>
      <p:grpSp>
        <p:nvGrpSpPr>
          <p:cNvPr id="21" name="グループ化 6">
            <a:extLst>
              <a:ext uri="{FF2B5EF4-FFF2-40B4-BE49-F238E27FC236}">
                <a16:creationId xmlns:a16="http://schemas.microsoft.com/office/drawing/2014/main" id="{2DC4D333-AD1A-0D03-C796-1F58B400CF0B}"/>
              </a:ext>
            </a:extLst>
          </p:cNvPr>
          <p:cNvGrpSpPr/>
          <p:nvPr/>
        </p:nvGrpSpPr>
        <p:grpSpPr>
          <a:xfrm>
            <a:off x="3078435" y="4689476"/>
            <a:ext cx="3906838" cy="2016126"/>
            <a:chOff x="219338" y="3758779"/>
            <a:chExt cx="5507017" cy="3018558"/>
          </a:xfrm>
        </p:grpSpPr>
        <p:sp>
          <p:nvSpPr>
            <p:cNvPr id="22" name="AutoShape 9">
              <a:extLst>
                <a:ext uri="{FF2B5EF4-FFF2-40B4-BE49-F238E27FC236}">
                  <a16:creationId xmlns:a16="http://schemas.microsoft.com/office/drawing/2014/main" id="{690C35DB-FEEF-3AA2-D6E7-0684942DC7AA}"/>
                </a:ext>
              </a:extLst>
            </p:cNvPr>
            <p:cNvSpPr/>
            <p:nvPr/>
          </p:nvSpPr>
          <p:spPr>
            <a:xfrm>
              <a:off x="2916416" y="4077312"/>
              <a:ext cx="216000" cy="2376000"/>
            </a:xfrm>
            <a:prstGeom prst="downArrow">
              <a:avLst>
                <a:gd name="adj1" fmla="val 33333"/>
                <a:gd name="adj2" fmla="val 51282"/>
              </a:avLst>
            </a:prstGeom>
            <a:solidFill>
              <a:schemeClr val="tx1"/>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endParaRPr lang="ja-JP" altLang="en-US" sz="1200" dirty="0"/>
            </a:p>
          </p:txBody>
        </p:sp>
        <p:sp>
          <p:nvSpPr>
            <p:cNvPr id="23" name="テキスト ボックス 22">
              <a:extLst>
                <a:ext uri="{FF2B5EF4-FFF2-40B4-BE49-F238E27FC236}">
                  <a16:creationId xmlns:a16="http://schemas.microsoft.com/office/drawing/2014/main" id="{D2E77FA9-EEA7-14B1-9B09-D5438B82CEA8}"/>
                </a:ext>
              </a:extLst>
            </p:cNvPr>
            <p:cNvSpPr/>
            <p:nvPr/>
          </p:nvSpPr>
          <p:spPr>
            <a:xfrm>
              <a:off x="679600" y="3758779"/>
              <a:ext cx="4686516" cy="382668"/>
            </a:xfrm>
            <a:prstGeom prst="roundRect">
              <a:avLst>
                <a:gd name="adj" fmla="val 16667"/>
              </a:avLst>
            </a:prstGeom>
            <a:solidFill>
              <a:srgbClr val="CCFFFF"/>
            </a:solidFill>
            <a:ln w="12700" cap="flat" cmpd="sng">
              <a:solidFill>
                <a:schemeClr val="tx1"/>
              </a:solidFill>
              <a:prstDash val="solid"/>
              <a:headEnd type="none" w="med" len="med"/>
              <a:tailEnd type="none" w="med" len="med"/>
            </a:ln>
          </p:spPr>
          <p:txBody>
            <a:bodyPr anchor="ctr" anchorCtr="1">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t>絞り込んだ問題・課題</a:t>
              </a:r>
              <a:r>
                <a:rPr lang="en-US" altLang="ja-JP" sz="1000" dirty="0"/>
                <a:t>(</a:t>
              </a:r>
              <a:r>
                <a:rPr lang="ja-JP" altLang="en-US" sz="1000" dirty="0"/>
                <a:t>取り組む問題・課題の候補</a:t>
              </a:r>
              <a:r>
                <a:rPr lang="en-US" altLang="ja-JP" sz="1000" dirty="0"/>
                <a:t>)</a:t>
              </a:r>
              <a:endParaRPr lang="ja-JP" altLang="en-US" sz="1000" dirty="0"/>
            </a:p>
          </p:txBody>
        </p:sp>
        <p:sp>
          <p:nvSpPr>
            <p:cNvPr id="24" name="Rectangle 13">
              <a:extLst>
                <a:ext uri="{FF2B5EF4-FFF2-40B4-BE49-F238E27FC236}">
                  <a16:creationId xmlns:a16="http://schemas.microsoft.com/office/drawing/2014/main" id="{C0484A87-68E0-BFA3-E712-A8C1E6F78121}"/>
                </a:ext>
              </a:extLst>
            </p:cNvPr>
            <p:cNvSpPr/>
            <p:nvPr/>
          </p:nvSpPr>
          <p:spPr>
            <a:xfrm>
              <a:off x="324128" y="4260192"/>
              <a:ext cx="5328000" cy="2016000"/>
            </a:xfrm>
            <a:prstGeom prst="rect">
              <a:avLst/>
            </a:prstGeom>
            <a:solidFill>
              <a:srgbClr val="CCFFFF"/>
            </a:solidFill>
            <a:ln w="9525" cap="flat" cmpd="sng">
              <a:solidFill>
                <a:schemeClr val="tx1"/>
              </a:solidFill>
              <a:prstDash val="solid"/>
              <a:miter/>
              <a:headEnd type="none" w="med" len="med"/>
              <a:tailEnd type="none" w="med" len="med"/>
            </a:ln>
          </p:spPr>
          <p:txBody>
            <a:bodyPr wrap="none"/>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200" dirty="0"/>
                <a:t>取り組む必要性について、</a:t>
              </a:r>
              <a:r>
                <a:rPr lang="ja-JP" altLang="en-US" sz="1200" dirty="0">
                  <a:solidFill>
                    <a:srgbClr val="0000FF"/>
                  </a:solidFill>
                </a:rPr>
                <a:t>状況を事実・データで把握</a:t>
              </a:r>
              <a:r>
                <a:rPr lang="ja-JP" altLang="en-US" sz="1200" dirty="0"/>
                <a:t>する</a:t>
              </a:r>
            </a:p>
          </p:txBody>
        </p:sp>
        <p:sp>
          <p:nvSpPr>
            <p:cNvPr id="25" name="Rectangle 13">
              <a:extLst>
                <a:ext uri="{FF2B5EF4-FFF2-40B4-BE49-F238E27FC236}">
                  <a16:creationId xmlns:a16="http://schemas.microsoft.com/office/drawing/2014/main" id="{27D23AC6-374C-F73C-4ADE-435DE3F768FE}"/>
                </a:ext>
              </a:extLst>
            </p:cNvPr>
            <p:cNvSpPr/>
            <p:nvPr/>
          </p:nvSpPr>
          <p:spPr>
            <a:xfrm>
              <a:off x="756175" y="5146451"/>
              <a:ext cx="4714955" cy="1080000"/>
            </a:xfrm>
            <a:prstGeom prst="rect">
              <a:avLst/>
            </a:prstGeom>
            <a:solidFill>
              <a:schemeClr val="bg1"/>
            </a:solidFill>
            <a:ln w="9525" cap="flat" cmpd="sng">
              <a:solidFill>
                <a:schemeClr val="tx1"/>
              </a:solidFill>
              <a:prstDash val="solid"/>
              <a:miter/>
              <a:headEnd type="none" w="med" len="med"/>
              <a:tailEnd type="none" w="med" len="med"/>
            </a:ln>
          </p:spPr>
          <p:txBody>
            <a:bodyPr wrap="none"/>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en-US" altLang="ja-JP" sz="1200" dirty="0"/>
                <a:t>QC</a:t>
              </a:r>
              <a:r>
                <a:rPr lang="ja-JP" altLang="en-US" sz="1200" dirty="0"/>
                <a:t>手法などで、把握した状況を整理し明確にする</a:t>
              </a:r>
            </a:p>
          </p:txBody>
        </p:sp>
        <p:sp>
          <p:nvSpPr>
            <p:cNvPr id="26" name="Rectangle 13">
              <a:extLst>
                <a:ext uri="{FF2B5EF4-FFF2-40B4-BE49-F238E27FC236}">
                  <a16:creationId xmlns:a16="http://schemas.microsoft.com/office/drawing/2014/main" id="{E34AAF03-1A68-77C1-36D2-9AF62587230B}"/>
                </a:ext>
              </a:extLst>
            </p:cNvPr>
            <p:cNvSpPr/>
            <p:nvPr/>
          </p:nvSpPr>
          <p:spPr>
            <a:xfrm>
              <a:off x="219338" y="6442451"/>
              <a:ext cx="5507017" cy="334886"/>
            </a:xfrm>
            <a:prstGeom prst="rect">
              <a:avLst/>
            </a:prstGeom>
            <a:solidFill>
              <a:srgbClr val="CCFFFF"/>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t>取り組む必要性を全員で確認し、取り組む問題あるいは課題を決定する</a:t>
              </a:r>
            </a:p>
          </p:txBody>
        </p:sp>
        <p:sp>
          <p:nvSpPr>
            <p:cNvPr id="27" name="Rectangle 13">
              <a:extLst>
                <a:ext uri="{FF2B5EF4-FFF2-40B4-BE49-F238E27FC236}">
                  <a16:creationId xmlns:a16="http://schemas.microsoft.com/office/drawing/2014/main" id="{ADFDDE2D-D1CD-2277-5604-87A04F143618}"/>
                </a:ext>
              </a:extLst>
            </p:cNvPr>
            <p:cNvSpPr/>
            <p:nvPr/>
          </p:nvSpPr>
          <p:spPr>
            <a:xfrm>
              <a:off x="756176" y="4566581"/>
              <a:ext cx="972000" cy="50400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t>現在までの</a:t>
              </a:r>
            </a:p>
            <a:p>
              <a:pPr marL="0" indent="0" algn="ctr">
                <a:spcBef>
                  <a:spcPct val="0"/>
                </a:spcBef>
                <a:buNone/>
              </a:pPr>
              <a:r>
                <a:rPr lang="ja-JP" altLang="en-US" sz="1000" dirty="0"/>
                <a:t>状況は</a:t>
              </a:r>
            </a:p>
          </p:txBody>
        </p:sp>
        <p:sp>
          <p:nvSpPr>
            <p:cNvPr id="28" name="Rectangle 13">
              <a:extLst>
                <a:ext uri="{FF2B5EF4-FFF2-40B4-BE49-F238E27FC236}">
                  <a16:creationId xmlns:a16="http://schemas.microsoft.com/office/drawing/2014/main" id="{E8A49B02-A00B-4493-8817-D0302684E088}"/>
                </a:ext>
              </a:extLst>
            </p:cNvPr>
            <p:cNvSpPr/>
            <p:nvPr/>
          </p:nvSpPr>
          <p:spPr>
            <a:xfrm>
              <a:off x="1800400" y="4566581"/>
              <a:ext cx="972000" cy="50400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t>近い将来の</a:t>
              </a:r>
            </a:p>
            <a:p>
              <a:pPr marL="0" indent="0" algn="ctr">
                <a:spcBef>
                  <a:spcPct val="0"/>
                </a:spcBef>
                <a:buNone/>
              </a:pPr>
              <a:r>
                <a:rPr lang="ja-JP" altLang="en-US" sz="1000" dirty="0"/>
                <a:t>見込みは</a:t>
              </a:r>
            </a:p>
          </p:txBody>
        </p:sp>
        <p:sp>
          <p:nvSpPr>
            <p:cNvPr id="29" name="Rectangle 13">
              <a:extLst>
                <a:ext uri="{FF2B5EF4-FFF2-40B4-BE49-F238E27FC236}">
                  <a16:creationId xmlns:a16="http://schemas.microsoft.com/office/drawing/2014/main" id="{7DA05118-2CCB-BECE-E12A-9277D9617E54}"/>
                </a:ext>
              </a:extLst>
            </p:cNvPr>
            <p:cNvSpPr/>
            <p:nvPr/>
          </p:nvSpPr>
          <p:spPr>
            <a:xfrm>
              <a:off x="2844408" y="4566581"/>
              <a:ext cx="972000" cy="50400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t>上位方針の</a:t>
              </a:r>
            </a:p>
            <a:p>
              <a:pPr marL="0" indent="0" algn="ctr">
                <a:spcBef>
                  <a:spcPct val="0"/>
                </a:spcBef>
                <a:buNone/>
              </a:pPr>
              <a:r>
                <a:rPr lang="ja-JP" altLang="en-US" sz="1000" dirty="0"/>
                <a:t>状況は</a:t>
              </a:r>
            </a:p>
          </p:txBody>
        </p:sp>
        <p:sp>
          <p:nvSpPr>
            <p:cNvPr id="30" name="Rectangle 13">
              <a:extLst>
                <a:ext uri="{FF2B5EF4-FFF2-40B4-BE49-F238E27FC236}">
                  <a16:creationId xmlns:a16="http://schemas.microsoft.com/office/drawing/2014/main" id="{D5A588C2-3D28-126A-17C5-CA04F05AC493}"/>
                </a:ext>
              </a:extLst>
            </p:cNvPr>
            <p:cNvSpPr/>
            <p:nvPr/>
          </p:nvSpPr>
          <p:spPr>
            <a:xfrm>
              <a:off x="4320680" y="4566581"/>
              <a:ext cx="1150450" cy="50400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t>前後工程から</a:t>
              </a:r>
            </a:p>
            <a:p>
              <a:pPr marL="0" indent="0" algn="ctr">
                <a:spcBef>
                  <a:spcPct val="0"/>
                </a:spcBef>
                <a:buNone/>
              </a:pPr>
              <a:r>
                <a:rPr lang="ja-JP" altLang="en-US" sz="1000" dirty="0"/>
                <a:t>の要求は</a:t>
              </a:r>
            </a:p>
          </p:txBody>
        </p:sp>
        <p:sp>
          <p:nvSpPr>
            <p:cNvPr id="31" name="テキスト ボックス 32">
              <a:extLst>
                <a:ext uri="{FF2B5EF4-FFF2-40B4-BE49-F238E27FC236}">
                  <a16:creationId xmlns:a16="http://schemas.microsoft.com/office/drawing/2014/main" id="{A5449183-A119-806E-A35D-57B9979A0884}"/>
                </a:ext>
              </a:extLst>
            </p:cNvPr>
            <p:cNvSpPr txBox="1"/>
            <p:nvPr/>
          </p:nvSpPr>
          <p:spPr>
            <a:xfrm>
              <a:off x="3780791" y="4673853"/>
              <a:ext cx="610841" cy="283396"/>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ts val="200"/>
                </a:spcBef>
                <a:buNone/>
              </a:pPr>
              <a:r>
                <a:rPr lang="ja-JP" altLang="en-US" sz="700" dirty="0"/>
                <a:t>・・・・・</a:t>
              </a:r>
            </a:p>
          </p:txBody>
        </p:sp>
        <p:sp>
          <p:nvSpPr>
            <p:cNvPr id="32" name="テキスト ボックス 33">
              <a:extLst>
                <a:ext uri="{FF2B5EF4-FFF2-40B4-BE49-F238E27FC236}">
                  <a16:creationId xmlns:a16="http://schemas.microsoft.com/office/drawing/2014/main" id="{7CAFE106-0B23-B754-2CEF-1E0CFAB1870A}"/>
                </a:ext>
              </a:extLst>
            </p:cNvPr>
            <p:cNvSpPr txBox="1"/>
            <p:nvPr/>
          </p:nvSpPr>
          <p:spPr>
            <a:xfrm>
              <a:off x="4175079" y="5588928"/>
              <a:ext cx="684386" cy="632233"/>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ts val="200"/>
                </a:spcBef>
                <a:buNone/>
              </a:pPr>
              <a:r>
                <a:rPr lang="ja-JP" altLang="en-US" sz="1200" dirty="0"/>
                <a:t>・・・・・</a:t>
              </a:r>
            </a:p>
          </p:txBody>
        </p:sp>
        <p:pic>
          <p:nvPicPr>
            <p:cNvPr id="33" name="Picture 3">
              <a:extLst>
                <a:ext uri="{FF2B5EF4-FFF2-40B4-BE49-F238E27FC236}">
                  <a16:creationId xmlns:a16="http://schemas.microsoft.com/office/drawing/2014/main" id="{E4C24109-C4DB-048C-714A-1AE17188DB2D}"/>
                </a:ext>
              </a:extLst>
            </p:cNvPr>
            <p:cNvPicPr>
              <a:picLocks noChangeAspect="1"/>
            </p:cNvPicPr>
            <p:nvPr/>
          </p:nvPicPr>
          <p:blipFill>
            <a:blip r:embed="rId9"/>
            <a:stretch>
              <a:fillRect/>
            </a:stretch>
          </p:blipFill>
          <p:spPr>
            <a:xfrm>
              <a:off x="972200" y="5449934"/>
              <a:ext cx="1266755" cy="720690"/>
            </a:xfrm>
            <a:prstGeom prst="rect">
              <a:avLst/>
            </a:prstGeom>
            <a:noFill/>
            <a:ln w="9525">
              <a:noFill/>
            </a:ln>
          </p:spPr>
        </p:pic>
        <p:pic>
          <p:nvPicPr>
            <p:cNvPr id="34" name="Picture 4">
              <a:extLst>
                <a:ext uri="{FF2B5EF4-FFF2-40B4-BE49-F238E27FC236}">
                  <a16:creationId xmlns:a16="http://schemas.microsoft.com/office/drawing/2014/main" id="{AF4C3DC9-9381-1021-6FE3-5D59A974A6B9}"/>
                </a:ext>
              </a:extLst>
            </p:cNvPr>
            <p:cNvPicPr>
              <a:picLocks noChangeAspect="1"/>
            </p:cNvPicPr>
            <p:nvPr/>
          </p:nvPicPr>
          <p:blipFill>
            <a:blip r:embed="rId10"/>
            <a:stretch>
              <a:fillRect/>
            </a:stretch>
          </p:blipFill>
          <p:spPr>
            <a:xfrm>
              <a:off x="2555776" y="5449935"/>
              <a:ext cx="1322388" cy="720690"/>
            </a:xfrm>
            <a:prstGeom prst="rect">
              <a:avLst/>
            </a:prstGeom>
            <a:noFill/>
            <a:ln w="9525">
              <a:noFill/>
            </a:ln>
          </p:spPr>
        </p:pic>
      </p:grpSp>
      <p:sp>
        <p:nvSpPr>
          <p:cNvPr id="35" name="角丸四角形 41">
            <a:extLst>
              <a:ext uri="{FF2B5EF4-FFF2-40B4-BE49-F238E27FC236}">
                <a16:creationId xmlns:a16="http://schemas.microsoft.com/office/drawing/2014/main" id="{21110651-3777-4794-9509-43BF56672715}"/>
              </a:ext>
            </a:extLst>
          </p:cNvPr>
          <p:cNvSpPr/>
          <p:nvPr/>
        </p:nvSpPr>
        <p:spPr>
          <a:xfrm>
            <a:off x="7059614" y="4808538"/>
            <a:ext cx="2669177" cy="1809750"/>
          </a:xfrm>
          <a:prstGeom prst="roundRect">
            <a:avLst>
              <a:gd name="adj" fmla="val 6866"/>
            </a:avLst>
          </a:prstGeom>
          <a:solidFill>
            <a:srgbClr val="FFFFCC"/>
          </a:solidFill>
          <a:ln w="9525" cap="flat" cmpd="sng">
            <a:solidFill>
              <a:schemeClr val="tx1"/>
            </a:solidFill>
            <a:prstDash val="solid"/>
            <a:headEnd type="none" w="med" len="med"/>
            <a:tailEnd type="none" w="med" len="med"/>
          </a:ln>
        </p:spPr>
        <p:txBody>
          <a:bodyPr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ts val="200"/>
              </a:spcBef>
              <a:buClrTx/>
              <a:buNone/>
            </a:pPr>
            <a:r>
              <a:rPr lang="en-US" altLang="ja-JP" sz="1200" dirty="0"/>
              <a:t>【</a:t>
            </a:r>
            <a:r>
              <a:rPr lang="ja-JP" altLang="en-US" sz="1200" dirty="0"/>
              <a:t>ポイント</a:t>
            </a:r>
            <a:r>
              <a:rPr lang="en-US" altLang="ja-JP" sz="1200" dirty="0"/>
              <a:t>】</a:t>
            </a:r>
            <a:endParaRPr lang="ja-JP" altLang="en-US" sz="1200" dirty="0"/>
          </a:p>
          <a:p>
            <a:pPr marL="0" indent="0">
              <a:lnSpc>
                <a:spcPct val="100000"/>
              </a:lnSpc>
              <a:spcBef>
                <a:spcPts val="200"/>
              </a:spcBef>
              <a:buClrTx/>
              <a:buFont typeface="ＭＳ Ｐゴシック" panose="020B0600070205080204" pitchFamily="50" charset="-128"/>
              <a:buAutoNum type="circleNumDbPlain"/>
            </a:pPr>
            <a:r>
              <a:rPr lang="ja-JP" altLang="en-US" sz="1200" dirty="0">
                <a:solidFill>
                  <a:srgbClr val="0000FF"/>
                </a:solidFill>
              </a:rPr>
              <a:t>把握した事実 ・ データをＱＣ手法</a:t>
            </a:r>
            <a:r>
              <a:rPr lang="en-US" altLang="ja-JP" sz="1200" dirty="0">
                <a:solidFill>
                  <a:srgbClr val="0000FF"/>
                </a:solidFill>
              </a:rPr>
              <a:t>(</a:t>
            </a:r>
            <a:r>
              <a:rPr lang="ja-JP" altLang="en-US" sz="1200" dirty="0">
                <a:solidFill>
                  <a:srgbClr val="0000FF"/>
                </a:solidFill>
              </a:rPr>
              <a:t>グラフ、パレート図など</a:t>
            </a:r>
            <a:r>
              <a:rPr lang="en-US" altLang="ja-JP" sz="1200" dirty="0">
                <a:solidFill>
                  <a:srgbClr val="0000FF"/>
                </a:solidFill>
              </a:rPr>
              <a:t>)</a:t>
            </a:r>
            <a:r>
              <a:rPr lang="ja-JP" altLang="en-US" sz="1200" dirty="0">
                <a:solidFill>
                  <a:srgbClr val="0000FF"/>
                </a:solidFill>
              </a:rPr>
              <a:t>を使って整理</a:t>
            </a:r>
            <a:r>
              <a:rPr lang="ja-JP" altLang="en-US" sz="1200" dirty="0"/>
              <a:t>し、必要性がどの程度あるかを明確にする</a:t>
            </a:r>
            <a:r>
              <a:rPr lang="en-US" altLang="ja-JP" sz="1200" dirty="0">
                <a:solidFill>
                  <a:srgbClr val="0000FF"/>
                </a:solidFill>
              </a:rPr>
              <a:t>(</a:t>
            </a:r>
            <a:r>
              <a:rPr lang="ja-JP" altLang="en-US" sz="1200" dirty="0">
                <a:solidFill>
                  <a:srgbClr val="0000FF"/>
                </a:solidFill>
              </a:rPr>
              <a:t>現状把握</a:t>
            </a:r>
            <a:r>
              <a:rPr lang="en-US" altLang="ja-JP" sz="1200" dirty="0">
                <a:solidFill>
                  <a:srgbClr val="0000FF"/>
                </a:solidFill>
              </a:rPr>
              <a:t>)</a:t>
            </a:r>
            <a:endParaRPr lang="ja-JP" altLang="en-US" sz="1200" dirty="0">
              <a:solidFill>
                <a:srgbClr val="0000FF"/>
              </a:solidFill>
            </a:endParaRPr>
          </a:p>
          <a:p>
            <a:pPr marL="0" indent="0">
              <a:lnSpc>
                <a:spcPct val="100000"/>
              </a:lnSpc>
              <a:spcBef>
                <a:spcPts val="200"/>
              </a:spcBef>
              <a:buClrTx/>
              <a:buFont typeface="ＭＳ Ｐゴシック" panose="020B0600070205080204" pitchFamily="50" charset="-128"/>
              <a:buAutoNum type="circleNumDbPlain"/>
            </a:pPr>
            <a:r>
              <a:rPr lang="ja-JP" altLang="en-US" sz="1200" dirty="0"/>
              <a:t>現在までの状況や近い将来の見込みから、必要性がどの程度あるかを明確にする</a:t>
            </a:r>
          </a:p>
        </p:txBody>
      </p:sp>
      <p:sp>
        <p:nvSpPr>
          <p:cNvPr id="36" name="フローチャート : 代替処理 34">
            <a:extLst>
              <a:ext uri="{FF2B5EF4-FFF2-40B4-BE49-F238E27FC236}">
                <a16:creationId xmlns:a16="http://schemas.microsoft.com/office/drawing/2014/main" id="{4EDF2678-05CF-325C-17B1-F7DD79D487C3}"/>
              </a:ext>
            </a:extLst>
          </p:cNvPr>
          <p:cNvSpPr>
            <a:spLocks noChangeArrowheads="1"/>
          </p:cNvSpPr>
          <p:nvPr/>
        </p:nvSpPr>
        <p:spPr bwMode="auto">
          <a:xfrm>
            <a:off x="444501" y="4508501"/>
            <a:ext cx="2303463" cy="473075"/>
          </a:xfrm>
          <a:prstGeom prst="flowChartAlternateProcess">
            <a:avLst/>
          </a:prstGeom>
          <a:solidFill>
            <a:srgbClr val="BFE4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ja-JP" altLang="en-US" sz="1800" b="0">
              <a:solidFill>
                <a:schemeClr val="lt1"/>
              </a:solidFill>
              <a:latin typeface="+mn-lt"/>
              <a:ea typeface="+mn-ea"/>
            </a:endParaRPr>
          </a:p>
        </p:txBody>
      </p:sp>
      <p:sp>
        <p:nvSpPr>
          <p:cNvPr id="37" name="フローチャート : 代替処理 35">
            <a:extLst>
              <a:ext uri="{FF2B5EF4-FFF2-40B4-BE49-F238E27FC236}">
                <a16:creationId xmlns:a16="http://schemas.microsoft.com/office/drawing/2014/main" id="{BFDE51F8-7630-07D9-1F22-1A9A29C5BDF5}"/>
              </a:ext>
            </a:extLst>
          </p:cNvPr>
          <p:cNvSpPr/>
          <p:nvPr/>
        </p:nvSpPr>
        <p:spPr>
          <a:xfrm>
            <a:off x="452439" y="5408613"/>
            <a:ext cx="2303463" cy="488950"/>
          </a:xfrm>
          <a:prstGeom prst="flowChartAlternateProcess">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8" name="フローチャート : 代替処理 36">
            <a:extLst>
              <a:ext uri="{FF2B5EF4-FFF2-40B4-BE49-F238E27FC236}">
                <a16:creationId xmlns:a16="http://schemas.microsoft.com/office/drawing/2014/main" id="{D3882DDD-04C6-E3E4-9C92-4109E30B4C62}"/>
              </a:ext>
            </a:extLst>
          </p:cNvPr>
          <p:cNvSpPr/>
          <p:nvPr/>
        </p:nvSpPr>
        <p:spPr>
          <a:xfrm>
            <a:off x="463551" y="3608389"/>
            <a:ext cx="2303463" cy="620713"/>
          </a:xfrm>
          <a:prstGeom prst="flowChartAlternateProcess">
            <a:avLst/>
          </a:prstGeom>
          <a:solidFill>
            <a:srgbClr val="BFE4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ja-JP" altLang="en-US" sz="1800" b="0"/>
          </a:p>
        </p:txBody>
      </p:sp>
      <p:sp>
        <p:nvSpPr>
          <p:cNvPr id="39" name="テキスト ボックス 16">
            <a:extLst>
              <a:ext uri="{FF2B5EF4-FFF2-40B4-BE49-F238E27FC236}">
                <a16:creationId xmlns:a16="http://schemas.microsoft.com/office/drawing/2014/main" id="{AEBC0C57-6F57-AF78-839D-504B7BA92D53}"/>
              </a:ext>
            </a:extLst>
          </p:cNvPr>
          <p:cNvSpPr txBox="1"/>
          <p:nvPr/>
        </p:nvSpPr>
        <p:spPr>
          <a:xfrm>
            <a:off x="444501" y="4572000"/>
            <a:ext cx="2359025" cy="30480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400" dirty="0">
                <a:latin typeface="HGP創英角ｺﾞｼｯｸUB" panose="020B0900000000000000" pitchFamily="50" charset="-128"/>
                <a:ea typeface="HGP創英角ｺﾞｼｯｸUB" panose="020B0900000000000000" pitchFamily="50" charset="-128"/>
              </a:rPr>
              <a:t>3)</a:t>
            </a:r>
            <a:r>
              <a:rPr lang="ja-JP" altLang="en-US" sz="1400" dirty="0">
                <a:latin typeface="HGP創英角ｺﾞｼｯｸUB" panose="020B0900000000000000" pitchFamily="50" charset="-128"/>
                <a:ea typeface="HGP創英角ｺﾞｼｯｸUB" panose="020B0900000000000000" pitchFamily="50" charset="-128"/>
              </a:rPr>
              <a:t>取り組む必要性の明確化</a:t>
            </a:r>
          </a:p>
        </p:txBody>
      </p:sp>
      <p:sp>
        <p:nvSpPr>
          <p:cNvPr id="40" name="テキスト ボックス 17">
            <a:extLst>
              <a:ext uri="{FF2B5EF4-FFF2-40B4-BE49-F238E27FC236}">
                <a16:creationId xmlns:a16="http://schemas.microsoft.com/office/drawing/2014/main" id="{73D180DB-D1D4-2A94-2E5D-CD3DCE43D8FB}"/>
              </a:ext>
            </a:extLst>
          </p:cNvPr>
          <p:cNvSpPr txBox="1"/>
          <p:nvPr/>
        </p:nvSpPr>
        <p:spPr>
          <a:xfrm>
            <a:off x="523875" y="5475288"/>
            <a:ext cx="2160588"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4)</a:t>
            </a:r>
            <a:r>
              <a:rPr lang="ja-JP" altLang="en-US" sz="1600" dirty="0">
                <a:latin typeface="HGP創英角ｺﾞｼｯｸUB" panose="020B0900000000000000" pitchFamily="50" charset="-128"/>
                <a:ea typeface="HGP創英角ｺﾞｼｯｸUB" panose="020B0900000000000000" pitchFamily="50" charset="-128"/>
              </a:rPr>
              <a:t>ＱＣストーリーの選択</a:t>
            </a:r>
          </a:p>
        </p:txBody>
      </p:sp>
      <p:sp>
        <p:nvSpPr>
          <p:cNvPr id="41" name="下矢印 57">
            <a:extLst>
              <a:ext uri="{FF2B5EF4-FFF2-40B4-BE49-F238E27FC236}">
                <a16:creationId xmlns:a16="http://schemas.microsoft.com/office/drawing/2014/main" id="{0F85CCA7-347F-FBC9-FCFA-704D003BDAB8}"/>
              </a:ext>
            </a:extLst>
          </p:cNvPr>
          <p:cNvSpPr/>
          <p:nvPr/>
        </p:nvSpPr>
        <p:spPr>
          <a:xfrm>
            <a:off x="1125539" y="4257675"/>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42" name="下矢印 58">
            <a:extLst>
              <a:ext uri="{FF2B5EF4-FFF2-40B4-BE49-F238E27FC236}">
                <a16:creationId xmlns:a16="http://schemas.microsoft.com/office/drawing/2014/main" id="{F5F964DF-A319-32A8-C5FE-9D5D483EA45F}"/>
              </a:ext>
            </a:extLst>
          </p:cNvPr>
          <p:cNvSpPr/>
          <p:nvPr/>
        </p:nvSpPr>
        <p:spPr>
          <a:xfrm>
            <a:off x="1104901" y="5049838"/>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43" name="フローチャート : 代替処理 35">
            <a:extLst>
              <a:ext uri="{FF2B5EF4-FFF2-40B4-BE49-F238E27FC236}">
                <a16:creationId xmlns:a16="http://schemas.microsoft.com/office/drawing/2014/main" id="{0F046D61-9989-8526-F49D-A0D3184D7525}"/>
              </a:ext>
            </a:extLst>
          </p:cNvPr>
          <p:cNvSpPr/>
          <p:nvPr/>
        </p:nvSpPr>
        <p:spPr>
          <a:xfrm>
            <a:off x="452439" y="6200775"/>
            <a:ext cx="2303463" cy="488950"/>
          </a:xfrm>
          <a:prstGeom prst="flowChartAlternateProcess">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44" name="下矢印 69">
            <a:extLst>
              <a:ext uri="{FF2B5EF4-FFF2-40B4-BE49-F238E27FC236}">
                <a16:creationId xmlns:a16="http://schemas.microsoft.com/office/drawing/2014/main" id="{BE6265C6-F176-3488-6BD2-37D78536D9C4}"/>
              </a:ext>
            </a:extLst>
          </p:cNvPr>
          <p:cNvSpPr/>
          <p:nvPr/>
        </p:nvSpPr>
        <p:spPr>
          <a:xfrm>
            <a:off x="1120776" y="5954713"/>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45" name="テキスト ボックス 17">
            <a:extLst>
              <a:ext uri="{FF2B5EF4-FFF2-40B4-BE49-F238E27FC236}">
                <a16:creationId xmlns:a16="http://schemas.microsoft.com/office/drawing/2014/main" id="{FE27C48E-7D06-FF5B-19B4-2D80FD33B39B}"/>
              </a:ext>
            </a:extLst>
          </p:cNvPr>
          <p:cNvSpPr txBox="1"/>
          <p:nvPr/>
        </p:nvSpPr>
        <p:spPr>
          <a:xfrm>
            <a:off x="625475" y="6269038"/>
            <a:ext cx="2160588"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5)</a:t>
            </a:r>
            <a:r>
              <a:rPr lang="ja-JP" altLang="en-US" sz="1600" dirty="0">
                <a:latin typeface="HGP創英角ｺﾞｼｯｸUB" panose="020B0900000000000000" pitchFamily="50" charset="-128"/>
                <a:ea typeface="HGP創英角ｺﾞｼｯｸUB" panose="020B0900000000000000" pitchFamily="50" charset="-128"/>
              </a:rPr>
              <a:t>テーマ名の決定</a:t>
            </a:r>
          </a:p>
        </p:txBody>
      </p:sp>
      <p:sp>
        <p:nvSpPr>
          <p:cNvPr id="46" name="テキスト ボックス 15">
            <a:extLst>
              <a:ext uri="{FF2B5EF4-FFF2-40B4-BE49-F238E27FC236}">
                <a16:creationId xmlns:a16="http://schemas.microsoft.com/office/drawing/2014/main" id="{CD3C4905-AF90-0D32-216F-65DA68F24E4A}"/>
              </a:ext>
            </a:extLst>
          </p:cNvPr>
          <p:cNvSpPr txBox="1"/>
          <p:nvPr/>
        </p:nvSpPr>
        <p:spPr>
          <a:xfrm>
            <a:off x="444501" y="3727450"/>
            <a:ext cx="2341563"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2)</a:t>
            </a:r>
            <a:r>
              <a:rPr lang="ja-JP" altLang="en-US" sz="1600" dirty="0">
                <a:latin typeface="HGP創英角ｺﾞｼｯｸUB" panose="020B0900000000000000" pitchFamily="50" charset="-128"/>
                <a:ea typeface="HGP創英角ｺﾞｼｯｸUB" panose="020B0900000000000000" pitchFamily="50" charset="-128"/>
              </a:rPr>
              <a:t>問題・課題の絞り込み</a:t>
            </a:r>
            <a:endParaRPr lang="en-US" altLang="ja-JP" sz="1600" dirty="0">
              <a:latin typeface="HGP創英角ｺﾞｼｯｸUB" panose="020B0900000000000000" pitchFamily="50" charset="-128"/>
              <a:ea typeface="HGP創英角ｺﾞｼｯｸUB" panose="020B0900000000000000" pitchFamily="50" charset="-128"/>
            </a:endParaRPr>
          </a:p>
        </p:txBody>
      </p:sp>
      <p:sp>
        <p:nvSpPr>
          <p:cNvPr id="47" name="テキスト ボックス 5">
            <a:extLst>
              <a:ext uri="{FF2B5EF4-FFF2-40B4-BE49-F238E27FC236}">
                <a16:creationId xmlns:a16="http://schemas.microsoft.com/office/drawing/2014/main" id="{8FA39D30-EE45-33B5-A00E-091398238386}"/>
              </a:ext>
            </a:extLst>
          </p:cNvPr>
          <p:cNvSpPr txBox="1">
            <a:spLocks noChangeArrowheads="1"/>
          </p:cNvSpPr>
          <p:nvPr/>
        </p:nvSpPr>
        <p:spPr bwMode="auto">
          <a:xfrm>
            <a:off x="2889797" y="2529000"/>
            <a:ext cx="6553200" cy="181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anose="020F0502020204030204" pitchFamily="34" charset="0"/>
                <a:ea typeface="ＭＳ Ｐゴシック" panose="020B0600070205080204" pitchFamily="50" charset="-128"/>
              </a:defRPr>
            </a:lvl1pPr>
            <a:lvl2pPr marL="742950" indent="-285750" eaLnBrk="0" hangingPunct="0">
              <a:defRPr kumimoji="1">
                <a:solidFill>
                  <a:schemeClr val="tx1"/>
                </a:solidFill>
                <a:latin typeface="Calibri" panose="020F0502020204030204" pitchFamily="34" charset="0"/>
                <a:ea typeface="ＭＳ Ｐゴシック" panose="020B0600070205080204" pitchFamily="50" charset="-128"/>
              </a:defRPr>
            </a:lvl2pPr>
            <a:lvl3pPr marL="1143000" indent="-228600" eaLnBrk="0" hangingPunct="0">
              <a:defRPr kumimoji="1">
                <a:solidFill>
                  <a:schemeClr val="tx1"/>
                </a:solidFill>
                <a:latin typeface="Calibri" panose="020F0502020204030204" pitchFamily="34" charset="0"/>
                <a:ea typeface="ＭＳ Ｐゴシック" panose="020B0600070205080204" pitchFamily="50" charset="-128"/>
              </a:defRPr>
            </a:lvl3pPr>
            <a:lvl4pPr marL="1600200" indent="-228600" eaLnBrk="0" hangingPunct="0">
              <a:defRPr kumimoji="1">
                <a:solidFill>
                  <a:schemeClr val="tx1"/>
                </a:solidFill>
                <a:latin typeface="Calibri" panose="020F0502020204030204" pitchFamily="34" charset="0"/>
                <a:ea typeface="ＭＳ Ｐゴシック" panose="020B0600070205080204" pitchFamily="50" charset="-128"/>
              </a:defRPr>
            </a:lvl4pPr>
            <a:lvl5pPr marL="2057400" indent="-228600" eaLnBrk="0" hangingPunct="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eaLnBrk="1" hangingPunct="1"/>
            <a:r>
              <a:rPr lang="ja-JP" altLang="en-US" dirty="0">
                <a:latin typeface="+mn-ea"/>
                <a:ea typeface="+mn-ea"/>
              </a:rPr>
              <a:t>　  ・問題・課題を整理・評価し絞り込む</a:t>
            </a:r>
            <a:endParaRPr lang="en-US" altLang="ja-JP" dirty="0">
              <a:latin typeface="+mn-ea"/>
              <a:ea typeface="+mn-ea"/>
            </a:endParaRPr>
          </a:p>
          <a:p>
            <a:pPr eaLnBrk="1" hangingPunct="1"/>
            <a:r>
              <a:rPr lang="ja-JP" altLang="en-US" dirty="0">
                <a:latin typeface="+mn-ea"/>
                <a:ea typeface="+mn-ea"/>
              </a:rPr>
              <a:t>　　   ⇒</a:t>
            </a:r>
            <a:r>
              <a:rPr lang="en-US" altLang="ja-JP" dirty="0">
                <a:latin typeface="+mn-ea"/>
                <a:ea typeface="+mn-ea"/>
              </a:rPr>
              <a:t>【</a:t>
            </a:r>
            <a:r>
              <a:rPr lang="ja-JP" altLang="en-US" dirty="0">
                <a:latin typeface="+mn-ea"/>
                <a:ea typeface="+mn-ea"/>
              </a:rPr>
              <a:t>改善の必要性</a:t>
            </a:r>
            <a:r>
              <a:rPr lang="en-US" altLang="ja-JP" dirty="0">
                <a:latin typeface="+mn-ea"/>
                <a:ea typeface="+mn-ea"/>
              </a:rPr>
              <a:t>】</a:t>
            </a:r>
            <a:br>
              <a:rPr lang="en-US" altLang="ja-JP" dirty="0">
                <a:solidFill>
                  <a:srgbClr val="3333CC"/>
                </a:solidFill>
                <a:latin typeface="+mn-ea"/>
                <a:ea typeface="+mn-ea"/>
              </a:rPr>
            </a:br>
            <a:r>
              <a:rPr lang="ja-JP" altLang="en-US" dirty="0">
                <a:solidFill>
                  <a:srgbClr val="3333CC"/>
                </a:solidFill>
                <a:latin typeface="+mn-ea"/>
                <a:ea typeface="+mn-ea"/>
              </a:rPr>
              <a:t>　　　　　</a:t>
            </a:r>
            <a:r>
              <a:rPr lang="ja-JP" altLang="en-US" dirty="0">
                <a:latin typeface="+mn-ea"/>
                <a:ea typeface="+mn-ea"/>
              </a:rPr>
              <a:t>重要度、緊急度、期待効果 </a:t>
            </a:r>
            <a:r>
              <a:rPr lang="en-US" altLang="ja-JP" dirty="0">
                <a:latin typeface="+mn-ea"/>
                <a:ea typeface="+mn-ea"/>
              </a:rPr>
              <a:t>etc.</a:t>
            </a:r>
            <a:br>
              <a:rPr lang="ja-JP" altLang="en-US" dirty="0">
                <a:latin typeface="+mn-ea"/>
                <a:ea typeface="+mn-ea"/>
              </a:rPr>
            </a:br>
            <a:r>
              <a:rPr lang="ja-JP" altLang="en-US" dirty="0">
                <a:latin typeface="+mn-ea"/>
                <a:ea typeface="+mn-ea"/>
              </a:rPr>
              <a:t>　　　 ⇒</a:t>
            </a:r>
            <a:r>
              <a:rPr lang="en-US" altLang="ja-JP" dirty="0">
                <a:latin typeface="+mn-ea"/>
                <a:ea typeface="+mn-ea"/>
              </a:rPr>
              <a:t>【</a:t>
            </a:r>
            <a:r>
              <a:rPr lang="ja-JP" altLang="en-US" dirty="0">
                <a:solidFill>
                  <a:srgbClr val="FF0000"/>
                </a:solidFill>
                <a:latin typeface="+mn-ea"/>
                <a:ea typeface="+mn-ea"/>
              </a:rPr>
              <a:t>サークルの力量向上</a:t>
            </a:r>
            <a:r>
              <a:rPr lang="en-US" altLang="ja-JP" dirty="0">
                <a:latin typeface="+mn-ea"/>
                <a:ea typeface="+mn-ea"/>
              </a:rPr>
              <a:t>】</a:t>
            </a:r>
            <a:endParaRPr lang="ja-JP" altLang="en-US" dirty="0">
              <a:latin typeface="+mn-ea"/>
              <a:ea typeface="+mn-ea"/>
            </a:endParaRPr>
          </a:p>
          <a:p>
            <a:pPr eaLnBrk="1" hangingPunct="1"/>
            <a:r>
              <a:rPr lang="ja-JP" altLang="en-US" dirty="0">
                <a:latin typeface="+mn-ea"/>
                <a:ea typeface="+mn-ea"/>
              </a:rPr>
              <a:t>　　　　　全員参加、能力 </a:t>
            </a:r>
            <a:r>
              <a:rPr lang="en-US" altLang="ja-JP" dirty="0">
                <a:latin typeface="+mn-ea"/>
                <a:ea typeface="+mn-ea"/>
              </a:rPr>
              <a:t>etc.</a:t>
            </a:r>
            <a:br>
              <a:rPr lang="ja-JP" altLang="en-US" dirty="0">
                <a:latin typeface="+mn-ea"/>
                <a:ea typeface="+mn-ea"/>
              </a:rPr>
            </a:br>
            <a:r>
              <a:rPr lang="ja-JP" altLang="en-US" dirty="0">
                <a:latin typeface="+mn-ea"/>
                <a:ea typeface="+mn-ea"/>
              </a:rPr>
              <a:t>　　・</a:t>
            </a:r>
            <a:r>
              <a:rPr lang="ja-JP" altLang="en-US" dirty="0">
                <a:solidFill>
                  <a:srgbClr val="FF0000"/>
                </a:solidFill>
                <a:latin typeface="+mn-ea"/>
                <a:ea typeface="+mn-ea"/>
              </a:rPr>
              <a:t>上司にも意見を求め、最終的には</a:t>
            </a:r>
          </a:p>
          <a:p>
            <a:pPr eaLnBrk="1" hangingPunct="1"/>
            <a:r>
              <a:rPr lang="ja-JP" altLang="en-US" dirty="0">
                <a:solidFill>
                  <a:srgbClr val="FF0000"/>
                </a:solidFill>
                <a:latin typeface="+mn-ea"/>
                <a:ea typeface="+mn-ea"/>
              </a:rPr>
              <a:t>　　　合議で決める</a:t>
            </a:r>
            <a:endParaRPr lang="en-US" altLang="ja-JP" dirty="0">
              <a:solidFill>
                <a:srgbClr val="FF0000"/>
              </a:solidFill>
              <a:latin typeface="+mn-ea"/>
              <a:ea typeface="+mn-ea"/>
            </a:endParaRPr>
          </a:p>
        </p:txBody>
      </p:sp>
      <p:pic>
        <p:nvPicPr>
          <p:cNvPr id="48" name="図 47">
            <a:extLst>
              <a:ext uri="{FF2B5EF4-FFF2-40B4-BE49-F238E27FC236}">
                <a16:creationId xmlns:a16="http://schemas.microsoft.com/office/drawing/2014/main" id="{E824E578-26E3-7A8E-AAAE-AA35170DC176}"/>
              </a:ext>
            </a:extLst>
          </p:cNvPr>
          <p:cNvPicPr>
            <a:picLocks noChangeAspect="1"/>
          </p:cNvPicPr>
          <p:nvPr/>
        </p:nvPicPr>
        <p:blipFill>
          <a:blip r:embed="rId11"/>
          <a:stretch>
            <a:fillRect/>
          </a:stretch>
        </p:blipFill>
        <p:spPr>
          <a:xfrm>
            <a:off x="6326854" y="2496384"/>
            <a:ext cx="3306147" cy="1771529"/>
          </a:xfrm>
          <a:prstGeom prst="rect">
            <a:avLst/>
          </a:prstGeom>
        </p:spPr>
      </p:pic>
      <p:sp>
        <p:nvSpPr>
          <p:cNvPr id="49" name="テキスト ボックス 48">
            <a:extLst>
              <a:ext uri="{FF2B5EF4-FFF2-40B4-BE49-F238E27FC236}">
                <a16:creationId xmlns:a16="http://schemas.microsoft.com/office/drawing/2014/main" id="{A6D5F8E9-AE92-9E5F-1567-0878E8E44FD2}"/>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11/24</a:t>
            </a:r>
            <a:endParaRPr kumimoji="1" lang="ja-JP" altLang="en-US" b="0" dirty="0">
              <a:latin typeface="Meiryo UI" panose="020B0604030504040204" pitchFamily="50" charset="-128"/>
              <a:ea typeface="Meiryo UI" panose="020B0604030504040204" pitchFamily="50" charset="-128"/>
            </a:endParaRPr>
          </a:p>
        </p:txBody>
      </p:sp>
      <p:pic>
        <p:nvPicPr>
          <p:cNvPr id="5" name="課題14P">
            <a:hlinkClick r:id="" action="ppaction://media"/>
            <a:extLst>
              <a:ext uri="{FF2B5EF4-FFF2-40B4-BE49-F238E27FC236}">
                <a16:creationId xmlns:a16="http://schemas.microsoft.com/office/drawing/2014/main" id="{9D506305-2C1C-D57C-1598-1A230801BED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9074" y="-28586"/>
            <a:ext cx="406400" cy="406400"/>
          </a:xfrm>
          <a:prstGeom prst="rect">
            <a:avLst/>
          </a:prstGeom>
        </p:spPr>
      </p:pic>
    </p:spTree>
    <p:extLst>
      <p:ext uri="{BB962C8B-B14F-4D97-AF65-F5344CB8AC3E}">
        <p14:creationId xmlns:p14="http://schemas.microsoft.com/office/powerpoint/2010/main" val="1148798111"/>
      </p:ext>
    </p:extLst>
  </p:cSld>
  <p:clrMapOvr>
    <a:masterClrMapping/>
  </p:clrMapOvr>
  <mc:AlternateContent xmlns:mc="http://schemas.openxmlformats.org/markup-compatibility/2006" xmlns:p14="http://schemas.microsoft.com/office/powerpoint/2010/main">
    <mc:Choice Requires="p14">
      <p:transition p14:dur="10" advClick="0" advTm="6000"/>
    </mc:Choice>
    <mc:Fallback xmlns="">
      <p:transition advClick="0" advTm="6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6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4"/>
          <p:cNvSpPr/>
          <p:nvPr/>
        </p:nvSpPr>
        <p:spPr>
          <a:xfrm>
            <a:off x="488950" y="115889"/>
            <a:ext cx="3816350" cy="522287"/>
          </a:xfrm>
          <a:prstGeom prst="rect">
            <a:avLst/>
          </a:prstGeom>
          <a:solidFill>
            <a:srgbClr val="0000FF"/>
          </a:solidFill>
          <a:ln w="9525">
            <a:noFill/>
          </a:ln>
        </p:spPr>
        <p:txBody>
          <a:bodyPr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ts val="1200"/>
              </a:spcBef>
              <a:buNone/>
            </a:pPr>
            <a:r>
              <a:rPr lang="ja-JP" altLang="en-US" sz="2400" dirty="0">
                <a:solidFill>
                  <a:schemeClr val="bg1"/>
                </a:solidFill>
              </a:rPr>
              <a:t>クロス</a:t>
            </a:r>
            <a:r>
              <a:rPr lang="en-US" altLang="ja-JP" sz="2400" dirty="0">
                <a:solidFill>
                  <a:schemeClr val="bg1"/>
                </a:solidFill>
              </a:rPr>
              <a:t>SWOT</a:t>
            </a:r>
            <a:r>
              <a:rPr lang="ja-JP" altLang="en-US" sz="2400" dirty="0">
                <a:solidFill>
                  <a:schemeClr val="bg1"/>
                </a:solidFill>
              </a:rPr>
              <a:t>分析</a:t>
            </a:r>
            <a:r>
              <a:rPr lang="en-US" altLang="ja-JP" sz="2400" dirty="0">
                <a:solidFill>
                  <a:schemeClr val="bg1"/>
                </a:solidFill>
              </a:rPr>
              <a:t>(</a:t>
            </a:r>
            <a:r>
              <a:rPr lang="ja-JP" altLang="en-US" sz="2400" dirty="0">
                <a:solidFill>
                  <a:schemeClr val="bg1"/>
                </a:solidFill>
              </a:rPr>
              <a:t>例</a:t>
            </a:r>
            <a:r>
              <a:rPr lang="en-US" altLang="ja-JP" sz="2400" dirty="0">
                <a:solidFill>
                  <a:schemeClr val="bg1"/>
                </a:solidFill>
              </a:rPr>
              <a:t>)</a:t>
            </a:r>
            <a:endParaRPr lang="ja-JP" altLang="en-US" sz="2400" dirty="0">
              <a:solidFill>
                <a:schemeClr val="bg1"/>
              </a:solidFill>
            </a:endParaRPr>
          </a:p>
        </p:txBody>
      </p:sp>
      <p:graphicFrame>
        <p:nvGraphicFramePr>
          <p:cNvPr id="2" name="表 1"/>
          <p:cNvGraphicFramePr>
            <a:graphicFrameLocks noGrp="1"/>
          </p:cNvGraphicFramePr>
          <p:nvPr>
            <p:extLst>
              <p:ext uri="{D42A27DB-BD31-4B8C-83A1-F6EECF244321}">
                <p14:modId xmlns:p14="http://schemas.microsoft.com/office/powerpoint/2010/main" val="1039013719"/>
              </p:ext>
            </p:extLst>
          </p:nvPr>
        </p:nvGraphicFramePr>
        <p:xfrm>
          <a:off x="1073888" y="1269000"/>
          <a:ext cx="8320737" cy="5400000"/>
        </p:xfrm>
        <a:graphic>
          <a:graphicData uri="http://schemas.openxmlformats.org/drawingml/2006/table">
            <a:tbl>
              <a:tblPr firstRow="1" bandRow="1">
                <a:tableStyleId>{5C22544A-7EE6-4342-B048-85BDC9FD1C3A}</a:tableStyleId>
              </a:tblPr>
              <a:tblGrid>
                <a:gridCol w="2773579">
                  <a:extLst>
                    <a:ext uri="{9D8B030D-6E8A-4147-A177-3AD203B41FA5}">
                      <a16:colId xmlns:a16="http://schemas.microsoft.com/office/drawing/2014/main" val="2822656545"/>
                    </a:ext>
                  </a:extLst>
                </a:gridCol>
                <a:gridCol w="2773579">
                  <a:extLst>
                    <a:ext uri="{9D8B030D-6E8A-4147-A177-3AD203B41FA5}">
                      <a16:colId xmlns:a16="http://schemas.microsoft.com/office/drawing/2014/main" val="630902261"/>
                    </a:ext>
                  </a:extLst>
                </a:gridCol>
                <a:gridCol w="2773579">
                  <a:extLst>
                    <a:ext uri="{9D8B030D-6E8A-4147-A177-3AD203B41FA5}">
                      <a16:colId xmlns:a16="http://schemas.microsoft.com/office/drawing/2014/main" val="1348631106"/>
                    </a:ext>
                  </a:extLst>
                </a:gridCol>
              </a:tblGrid>
              <a:tr h="1800000">
                <a:tc>
                  <a:txBody>
                    <a:bodyPr/>
                    <a:lstStyle/>
                    <a:p>
                      <a:endParaRPr kumimoji="1" lang="en-US" altLang="ja-JP" dirty="0">
                        <a:solidFill>
                          <a:schemeClr val="tx1"/>
                        </a:solidFill>
                      </a:endParaRPr>
                    </a:p>
                    <a:p>
                      <a:r>
                        <a:rPr kumimoji="1" lang="ja-JP" altLang="en-US" dirty="0">
                          <a:solidFill>
                            <a:schemeClr val="tx1"/>
                          </a:solidFill>
                        </a:rPr>
                        <a:t>（目的）</a:t>
                      </a:r>
                      <a:r>
                        <a:rPr kumimoji="1" lang="en-US" altLang="ja-JP" dirty="0">
                          <a:solidFill>
                            <a:schemeClr val="tx1"/>
                          </a:solidFill>
                        </a:rPr>
                        <a:t>PC</a:t>
                      </a:r>
                      <a:r>
                        <a:rPr kumimoji="1" lang="ja-JP" altLang="en-US" dirty="0">
                          <a:solidFill>
                            <a:schemeClr val="tx1"/>
                          </a:solidFill>
                        </a:rPr>
                        <a:t>販売数倍増</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r>
                        <a:rPr kumimoji="1" lang="ja-JP" altLang="en-US" dirty="0">
                          <a:solidFill>
                            <a:schemeClr val="tx1"/>
                          </a:solidFill>
                        </a:rPr>
                        <a:t>　　　　営業力の強化</a:t>
                      </a:r>
                    </a:p>
                  </a:txBody>
                  <a:tcPr>
                    <a:noFill/>
                  </a:tcPr>
                </a:tc>
                <a:tc>
                  <a:txBody>
                    <a:bodyPr/>
                    <a:lstStyle/>
                    <a:p>
                      <a:r>
                        <a:rPr kumimoji="1" lang="ja-JP" altLang="en-US" dirty="0"/>
                        <a:t>　　</a:t>
                      </a:r>
                      <a:r>
                        <a:rPr kumimoji="1" lang="ja-JP" altLang="en-US" sz="2000" dirty="0">
                          <a:solidFill>
                            <a:srgbClr val="FFFF00"/>
                          </a:solidFill>
                        </a:rPr>
                        <a:t>強み</a:t>
                      </a:r>
                      <a:r>
                        <a:rPr kumimoji="1" lang="en-US" altLang="ja-JP" sz="2000" dirty="0">
                          <a:solidFill>
                            <a:srgbClr val="FFFF00"/>
                          </a:solidFill>
                        </a:rPr>
                        <a:t>-Strength-</a:t>
                      </a:r>
                    </a:p>
                    <a:p>
                      <a:r>
                        <a:rPr kumimoji="1" lang="ja-JP" altLang="en-US" dirty="0"/>
                        <a:t>・小規模企業のため判断</a:t>
                      </a:r>
                      <a:endParaRPr kumimoji="1" lang="en-US" altLang="ja-JP" dirty="0"/>
                    </a:p>
                    <a:p>
                      <a:r>
                        <a:rPr kumimoji="1" lang="ja-JP" altLang="en-US" dirty="0"/>
                        <a:t>　が早い</a:t>
                      </a:r>
                      <a:endParaRPr kumimoji="1" lang="en-US" altLang="ja-JP" dirty="0"/>
                    </a:p>
                    <a:p>
                      <a:r>
                        <a:rPr kumimoji="1" lang="ja-JP" altLang="en-US" dirty="0"/>
                        <a:t>・蓄積された技術力</a:t>
                      </a:r>
                      <a:endParaRPr kumimoji="1" lang="en-US" altLang="ja-JP" dirty="0"/>
                    </a:p>
                    <a:p>
                      <a:r>
                        <a:rPr kumimoji="1" lang="ja-JP" altLang="en-US" dirty="0"/>
                        <a:t>・</a:t>
                      </a:r>
                      <a:r>
                        <a:rPr kumimoji="1" lang="en-US" altLang="ja-JP" dirty="0"/>
                        <a:t>Web</a:t>
                      </a:r>
                      <a:r>
                        <a:rPr kumimoji="1" lang="ja-JP" altLang="en-US" dirty="0"/>
                        <a:t>対応力が高い</a:t>
                      </a:r>
                      <a:endParaRPr kumimoji="1" lang="en-US" altLang="ja-JP" dirty="0"/>
                    </a:p>
                    <a:p>
                      <a:endParaRPr kumimoji="1" lang="en-US" altLang="ja-JP" dirty="0"/>
                    </a:p>
                  </a:txBody>
                  <a:tcPr>
                    <a:solidFill>
                      <a:srgbClr val="0070C0"/>
                    </a:solidFill>
                  </a:tcPr>
                </a:tc>
                <a:tc>
                  <a:txBody>
                    <a:bodyPr/>
                    <a:lstStyle/>
                    <a:p>
                      <a:r>
                        <a:rPr kumimoji="1" lang="ja-JP" altLang="en-US" dirty="0"/>
                        <a:t>　　</a:t>
                      </a:r>
                      <a:r>
                        <a:rPr kumimoji="1" lang="ja-JP" altLang="en-US" sz="2000" dirty="0">
                          <a:solidFill>
                            <a:srgbClr val="FFFF00"/>
                          </a:solidFill>
                        </a:rPr>
                        <a:t>弱み</a:t>
                      </a:r>
                      <a:r>
                        <a:rPr kumimoji="1" lang="en-US" altLang="ja-JP" sz="2000" dirty="0">
                          <a:solidFill>
                            <a:srgbClr val="FFFF00"/>
                          </a:solidFill>
                        </a:rPr>
                        <a:t>-Weakness-</a:t>
                      </a:r>
                    </a:p>
                    <a:p>
                      <a:r>
                        <a:rPr kumimoji="1" lang="ja-JP" altLang="en-US" dirty="0"/>
                        <a:t>・会社規模が小さい</a:t>
                      </a:r>
                      <a:endParaRPr kumimoji="1" lang="en-US" altLang="ja-JP" dirty="0"/>
                    </a:p>
                    <a:p>
                      <a:r>
                        <a:rPr kumimoji="1" lang="ja-JP" altLang="en-US" dirty="0"/>
                        <a:t>・優秀な社員への人件費</a:t>
                      </a:r>
                      <a:endParaRPr kumimoji="1" lang="en-US" altLang="ja-JP" dirty="0"/>
                    </a:p>
                    <a:p>
                      <a:r>
                        <a:rPr kumimoji="1" lang="ja-JP" altLang="en-US" dirty="0"/>
                        <a:t>・教育や研修制度が弱い</a:t>
                      </a:r>
                      <a:endParaRPr kumimoji="1" lang="en-US" altLang="ja-JP" dirty="0"/>
                    </a:p>
                    <a:p>
                      <a:r>
                        <a:rPr kumimoji="1" lang="ja-JP" altLang="en-US" dirty="0"/>
                        <a:t>・</a:t>
                      </a:r>
                      <a:r>
                        <a:rPr kumimoji="1" lang="en-US" altLang="ja-JP" dirty="0"/>
                        <a:t>HP</a:t>
                      </a:r>
                      <a:r>
                        <a:rPr kumimoji="1" lang="ja-JP" altLang="en-US" dirty="0"/>
                        <a:t>のきれいさ</a:t>
                      </a:r>
                      <a:endParaRPr kumimoji="1" lang="en-US" altLang="ja-JP" dirty="0"/>
                    </a:p>
                    <a:p>
                      <a:r>
                        <a:rPr kumimoji="1" lang="ja-JP" altLang="en-US" dirty="0"/>
                        <a:t>・</a:t>
                      </a:r>
                      <a:r>
                        <a:rPr kumimoji="1" lang="en-US" altLang="ja-JP" dirty="0"/>
                        <a:t>PC</a:t>
                      </a:r>
                      <a:r>
                        <a:rPr kumimoji="1" lang="ja-JP" altLang="en-US" dirty="0"/>
                        <a:t>デザインが古い</a:t>
                      </a:r>
                    </a:p>
                  </a:txBody>
                  <a:tcPr>
                    <a:solidFill>
                      <a:srgbClr val="0070C0"/>
                    </a:solidFill>
                  </a:tcPr>
                </a:tc>
                <a:extLst>
                  <a:ext uri="{0D108BD9-81ED-4DB2-BD59-A6C34878D82A}">
                    <a16:rowId xmlns:a16="http://schemas.microsoft.com/office/drawing/2014/main" val="495067455"/>
                  </a:ext>
                </a:extLst>
              </a:tr>
              <a:tr h="1800000">
                <a:tc>
                  <a:txBody>
                    <a:bodyPr/>
                    <a:lstStyle/>
                    <a:p>
                      <a:r>
                        <a:rPr kumimoji="1" lang="ja-JP" altLang="en-US" dirty="0"/>
                        <a:t>   </a:t>
                      </a:r>
                      <a:r>
                        <a:rPr kumimoji="1" lang="ja-JP" altLang="en-US" sz="2000" dirty="0">
                          <a:solidFill>
                            <a:srgbClr val="FF0000"/>
                          </a:solidFill>
                        </a:rPr>
                        <a:t>機会</a:t>
                      </a:r>
                      <a:r>
                        <a:rPr kumimoji="1" lang="en-US" altLang="ja-JP" sz="2000" dirty="0">
                          <a:solidFill>
                            <a:srgbClr val="FF0000"/>
                          </a:solidFill>
                        </a:rPr>
                        <a:t>-Opportunity-</a:t>
                      </a:r>
                    </a:p>
                    <a:p>
                      <a:r>
                        <a:rPr kumimoji="1" lang="ja-JP" altLang="en-US" sz="2000" dirty="0"/>
                        <a:t>・コロナ禍での業務変化</a:t>
                      </a:r>
                      <a:endParaRPr kumimoji="1" lang="en-US" altLang="ja-JP" sz="2000" dirty="0"/>
                    </a:p>
                    <a:p>
                      <a:r>
                        <a:rPr kumimoji="1" lang="ja-JP" altLang="en-US" sz="2000" dirty="0"/>
                        <a:t>　リモートワーク増加</a:t>
                      </a:r>
                      <a:endParaRPr kumimoji="1" lang="en-US" altLang="ja-JP" sz="2000" dirty="0"/>
                    </a:p>
                    <a:p>
                      <a:r>
                        <a:rPr kumimoji="1" lang="ja-JP" altLang="en-US" sz="2000" dirty="0"/>
                        <a:t>　会議の</a:t>
                      </a:r>
                      <a:r>
                        <a:rPr kumimoji="1" lang="en-US" altLang="ja-JP" sz="2000" dirty="0"/>
                        <a:t>Web</a:t>
                      </a:r>
                      <a:r>
                        <a:rPr kumimoji="1" lang="ja-JP" altLang="en-US" sz="2000" dirty="0"/>
                        <a:t>化</a:t>
                      </a:r>
                      <a:endParaRPr kumimoji="1" lang="en-US" altLang="ja-JP" sz="2000" dirty="0"/>
                    </a:p>
                    <a:p>
                      <a:r>
                        <a:rPr kumimoji="1" lang="ja-JP" altLang="en-US" sz="2000" dirty="0"/>
                        <a:t>・</a:t>
                      </a:r>
                      <a:r>
                        <a:rPr kumimoji="1" lang="en-US" altLang="ja-JP" sz="2000" dirty="0"/>
                        <a:t>PC</a:t>
                      </a:r>
                      <a:r>
                        <a:rPr kumimoji="1" lang="ja-JP" altLang="en-US" sz="2000" dirty="0"/>
                        <a:t>の需要の増大</a:t>
                      </a:r>
                    </a:p>
                  </a:txBody>
                  <a:tcPr>
                    <a:solidFill>
                      <a:srgbClr val="CBD5E8"/>
                    </a:solidFill>
                  </a:tcPr>
                </a:tc>
                <a:tc>
                  <a:txBody>
                    <a:bodyPr/>
                    <a:lstStyle/>
                    <a:p>
                      <a:r>
                        <a:rPr kumimoji="1" lang="ja-JP" altLang="en-US" sz="2000" dirty="0"/>
                        <a:t>　　　</a:t>
                      </a:r>
                      <a:r>
                        <a:rPr kumimoji="1" lang="ja-JP" altLang="en-US" sz="2000" dirty="0">
                          <a:solidFill>
                            <a:srgbClr val="FF0000"/>
                          </a:solidFill>
                        </a:rPr>
                        <a:t>強み</a:t>
                      </a:r>
                      <a:r>
                        <a:rPr kumimoji="1" lang="en-US" altLang="ja-JP" sz="2000" dirty="0">
                          <a:solidFill>
                            <a:srgbClr val="FF0000"/>
                          </a:solidFill>
                        </a:rPr>
                        <a:t>×</a:t>
                      </a:r>
                      <a:r>
                        <a:rPr kumimoji="1" lang="ja-JP" altLang="en-US" sz="2000" dirty="0">
                          <a:solidFill>
                            <a:srgbClr val="FF0000"/>
                          </a:solidFill>
                        </a:rPr>
                        <a:t>機会</a:t>
                      </a:r>
                      <a:endParaRPr kumimoji="1" lang="en-US" altLang="ja-JP" sz="2000" dirty="0">
                        <a:solidFill>
                          <a:srgbClr val="FF0000"/>
                        </a:solidFill>
                      </a:endParaRPr>
                    </a:p>
                    <a:p>
                      <a:r>
                        <a:rPr kumimoji="1" lang="ja-JP" altLang="en-US" sz="1800" dirty="0">
                          <a:solidFill>
                            <a:schemeClr val="tx1"/>
                          </a:solidFill>
                        </a:rPr>
                        <a:t>・</a:t>
                      </a:r>
                      <a:r>
                        <a:rPr kumimoji="1" lang="en-US" altLang="ja-JP" sz="1800" dirty="0">
                          <a:solidFill>
                            <a:schemeClr val="tx1"/>
                          </a:solidFill>
                        </a:rPr>
                        <a:t>Web</a:t>
                      </a:r>
                      <a:r>
                        <a:rPr kumimoji="1" lang="ja-JP" altLang="en-US" sz="1800" dirty="0">
                          <a:solidFill>
                            <a:schemeClr val="tx1"/>
                          </a:solidFill>
                        </a:rPr>
                        <a:t>に必要な機能を</a:t>
                      </a:r>
                      <a:endParaRPr kumimoji="1" lang="en-US" altLang="ja-JP" sz="1800" dirty="0">
                        <a:solidFill>
                          <a:schemeClr val="tx1"/>
                        </a:solidFill>
                      </a:endParaRPr>
                    </a:p>
                    <a:p>
                      <a:r>
                        <a:rPr kumimoji="1" lang="ja-JP" altLang="en-US" sz="1800" dirty="0">
                          <a:solidFill>
                            <a:schemeClr val="tx1"/>
                          </a:solidFill>
                        </a:rPr>
                        <a:t>　短期間で実装できる</a:t>
                      </a:r>
                      <a:endParaRPr kumimoji="1" lang="en-US" altLang="ja-JP" sz="1800" dirty="0">
                        <a:solidFill>
                          <a:schemeClr val="tx1"/>
                        </a:solidFill>
                      </a:endParaRPr>
                    </a:p>
                    <a:p>
                      <a:r>
                        <a:rPr kumimoji="1" lang="ja-JP" altLang="en-US" sz="1800" dirty="0">
                          <a:solidFill>
                            <a:schemeClr val="tx1"/>
                          </a:solidFill>
                        </a:rPr>
                        <a:t>・</a:t>
                      </a:r>
                      <a:r>
                        <a:rPr kumimoji="1" lang="en-US" altLang="ja-JP" sz="1800" dirty="0">
                          <a:solidFill>
                            <a:schemeClr val="tx1"/>
                          </a:solidFill>
                        </a:rPr>
                        <a:t>HD</a:t>
                      </a:r>
                      <a:r>
                        <a:rPr kumimoji="1" lang="ja-JP" altLang="en-US" sz="1800" dirty="0">
                          <a:solidFill>
                            <a:schemeClr val="tx1"/>
                          </a:solidFill>
                        </a:rPr>
                        <a:t>⇒</a:t>
                      </a:r>
                      <a:r>
                        <a:rPr kumimoji="1" lang="en-US" altLang="ja-JP" sz="1800" dirty="0">
                          <a:solidFill>
                            <a:schemeClr val="tx1"/>
                          </a:solidFill>
                        </a:rPr>
                        <a:t>SSD</a:t>
                      </a:r>
                      <a:r>
                        <a:rPr kumimoji="1" lang="ja-JP" altLang="en-US" sz="1800" dirty="0">
                          <a:solidFill>
                            <a:schemeClr val="tx1"/>
                          </a:solidFill>
                        </a:rPr>
                        <a:t>による</a:t>
                      </a:r>
                      <a:endParaRPr kumimoji="1" lang="en-US" altLang="ja-JP" sz="1800" dirty="0">
                        <a:solidFill>
                          <a:schemeClr val="tx1"/>
                        </a:solidFill>
                      </a:endParaRPr>
                    </a:p>
                    <a:p>
                      <a:r>
                        <a:rPr kumimoji="1" lang="ja-JP" altLang="en-US" sz="1800" dirty="0">
                          <a:solidFill>
                            <a:schemeClr val="tx1"/>
                          </a:solidFill>
                        </a:rPr>
                        <a:t>　高速処理が可能</a:t>
                      </a:r>
                      <a:endParaRPr kumimoji="1" lang="en-US" altLang="ja-JP" sz="1800" dirty="0">
                        <a:solidFill>
                          <a:schemeClr val="tx1"/>
                        </a:solidFill>
                      </a:endParaRPr>
                    </a:p>
                  </a:txBody>
                  <a:tcPr>
                    <a:solidFill>
                      <a:srgbClr val="CBD5E8"/>
                    </a:solidFill>
                  </a:tcPr>
                </a:tc>
                <a:tc>
                  <a:txBody>
                    <a:bodyPr/>
                    <a:lstStyle/>
                    <a:p>
                      <a:r>
                        <a:rPr kumimoji="1" lang="ja-JP" altLang="en-US" sz="2000" dirty="0"/>
                        <a:t>　　　　</a:t>
                      </a:r>
                      <a:r>
                        <a:rPr kumimoji="1" lang="ja-JP" altLang="en-US" sz="2000" dirty="0">
                          <a:solidFill>
                            <a:srgbClr val="FF0000"/>
                          </a:solidFill>
                        </a:rPr>
                        <a:t>弱み</a:t>
                      </a:r>
                      <a:r>
                        <a:rPr kumimoji="1" lang="en-US" altLang="ja-JP" sz="2000" dirty="0">
                          <a:solidFill>
                            <a:srgbClr val="FF0000"/>
                          </a:solidFill>
                        </a:rPr>
                        <a:t>×</a:t>
                      </a:r>
                      <a:r>
                        <a:rPr kumimoji="1" lang="ja-JP" altLang="en-US" sz="2000" dirty="0">
                          <a:solidFill>
                            <a:srgbClr val="FF0000"/>
                          </a:solidFill>
                        </a:rPr>
                        <a:t>機会</a:t>
                      </a:r>
                      <a:endParaRPr kumimoji="1" lang="en-US" altLang="ja-JP" sz="2000" dirty="0">
                        <a:solidFill>
                          <a:srgbClr val="FF0000"/>
                        </a:solidFill>
                      </a:endParaRPr>
                    </a:p>
                    <a:p>
                      <a:r>
                        <a:rPr kumimoji="1" lang="ja-JP" altLang="en-US" sz="1800" dirty="0">
                          <a:solidFill>
                            <a:schemeClr val="tx1"/>
                          </a:solidFill>
                        </a:rPr>
                        <a:t>・少数精鋭で高利益率の</a:t>
                      </a:r>
                      <a:endParaRPr kumimoji="1" lang="en-US" altLang="ja-JP" sz="1800" dirty="0">
                        <a:solidFill>
                          <a:schemeClr val="tx1"/>
                        </a:solidFill>
                      </a:endParaRPr>
                    </a:p>
                    <a:p>
                      <a:r>
                        <a:rPr kumimoji="1" lang="ja-JP" altLang="en-US" sz="1800" dirty="0">
                          <a:solidFill>
                            <a:schemeClr val="tx1"/>
                          </a:solidFill>
                        </a:rPr>
                        <a:t>　作業ができる</a:t>
                      </a:r>
                      <a:endParaRPr kumimoji="1" lang="en-US" altLang="ja-JP" sz="1800" dirty="0">
                        <a:solidFill>
                          <a:schemeClr val="tx1"/>
                        </a:solidFill>
                      </a:endParaRPr>
                    </a:p>
                    <a:p>
                      <a:r>
                        <a:rPr kumimoji="1" lang="ja-JP" altLang="en-US" sz="1800" dirty="0">
                          <a:solidFill>
                            <a:schemeClr val="tx1"/>
                          </a:solidFill>
                        </a:rPr>
                        <a:t>・優秀な社員個々の知見</a:t>
                      </a:r>
                      <a:endParaRPr kumimoji="1" lang="en-US" altLang="ja-JP" sz="1800" dirty="0">
                        <a:solidFill>
                          <a:schemeClr val="tx1"/>
                        </a:solidFill>
                      </a:endParaRPr>
                    </a:p>
                    <a:p>
                      <a:r>
                        <a:rPr kumimoji="1" lang="ja-JP" altLang="en-US" sz="1800" dirty="0">
                          <a:solidFill>
                            <a:schemeClr val="tx1"/>
                          </a:solidFill>
                        </a:rPr>
                        <a:t>　を共有できていない</a:t>
                      </a:r>
                    </a:p>
                  </a:txBody>
                  <a:tcPr>
                    <a:solidFill>
                      <a:srgbClr val="CBD5E8"/>
                    </a:solidFill>
                  </a:tcPr>
                </a:tc>
                <a:extLst>
                  <a:ext uri="{0D108BD9-81ED-4DB2-BD59-A6C34878D82A}">
                    <a16:rowId xmlns:a16="http://schemas.microsoft.com/office/drawing/2014/main" val="715640730"/>
                  </a:ext>
                </a:extLst>
              </a:tr>
              <a:tr h="1800000">
                <a:tc>
                  <a:txBody>
                    <a:bodyPr/>
                    <a:lstStyle/>
                    <a:p>
                      <a:r>
                        <a:rPr kumimoji="1" lang="ja-JP" altLang="en-US" sz="2000" dirty="0">
                          <a:solidFill>
                            <a:schemeClr val="accent5"/>
                          </a:solidFill>
                        </a:rPr>
                        <a:t>     </a:t>
                      </a:r>
                      <a:r>
                        <a:rPr kumimoji="1" lang="ja-JP" altLang="en-US" sz="2000" dirty="0">
                          <a:solidFill>
                            <a:srgbClr val="FF0000"/>
                          </a:solidFill>
                        </a:rPr>
                        <a:t>脅威</a:t>
                      </a:r>
                      <a:r>
                        <a:rPr kumimoji="1" lang="en-US" altLang="ja-JP" sz="2000" dirty="0">
                          <a:solidFill>
                            <a:srgbClr val="FF0000"/>
                          </a:solidFill>
                        </a:rPr>
                        <a:t>-Threat-</a:t>
                      </a:r>
                    </a:p>
                    <a:p>
                      <a:r>
                        <a:rPr kumimoji="1" lang="ja-JP" altLang="en-US" sz="2000" dirty="0"/>
                        <a:t>・大規模企業による</a:t>
                      </a:r>
                      <a:endParaRPr kumimoji="1" lang="en-US" altLang="ja-JP" sz="2000" dirty="0"/>
                    </a:p>
                    <a:p>
                      <a:r>
                        <a:rPr kumimoji="1" lang="ja-JP" altLang="en-US" sz="2000" dirty="0"/>
                        <a:t>　</a:t>
                      </a:r>
                      <a:r>
                        <a:rPr kumimoji="1" lang="en-US" altLang="ja-JP" sz="2000" dirty="0"/>
                        <a:t>PC</a:t>
                      </a:r>
                      <a:r>
                        <a:rPr kumimoji="1" lang="ja-JP" altLang="en-US" sz="2000" dirty="0"/>
                        <a:t>価格破壊</a:t>
                      </a:r>
                      <a:endParaRPr kumimoji="1" lang="en-US" altLang="ja-JP" sz="2000" dirty="0"/>
                    </a:p>
                    <a:p>
                      <a:r>
                        <a:rPr kumimoji="1" lang="ja-JP" altLang="en-US" sz="2000" dirty="0"/>
                        <a:t>・質を度外視した</a:t>
                      </a:r>
                      <a:endParaRPr kumimoji="1" lang="en-US" altLang="ja-JP" sz="2000" dirty="0"/>
                    </a:p>
                    <a:p>
                      <a:r>
                        <a:rPr kumimoji="1" lang="ja-JP" altLang="en-US" sz="2000" dirty="0"/>
                        <a:t>　サービス</a:t>
                      </a:r>
                    </a:p>
                  </a:txBody>
                  <a:tcPr>
                    <a:solidFill>
                      <a:srgbClr val="E7EBF4"/>
                    </a:solidFill>
                  </a:tcPr>
                </a:tc>
                <a:tc>
                  <a:txBody>
                    <a:bodyPr/>
                    <a:lstStyle/>
                    <a:p>
                      <a:r>
                        <a:rPr kumimoji="1" lang="ja-JP" altLang="en-US" sz="2000" dirty="0"/>
                        <a:t>　　　</a:t>
                      </a:r>
                      <a:r>
                        <a:rPr kumimoji="1" lang="ja-JP" altLang="en-US" sz="2000" dirty="0">
                          <a:solidFill>
                            <a:srgbClr val="FF0000"/>
                          </a:solidFill>
                        </a:rPr>
                        <a:t>強み</a:t>
                      </a:r>
                      <a:r>
                        <a:rPr kumimoji="1" lang="en-US" altLang="ja-JP" sz="2000" dirty="0">
                          <a:solidFill>
                            <a:srgbClr val="FF0000"/>
                          </a:solidFill>
                        </a:rPr>
                        <a:t>×</a:t>
                      </a:r>
                      <a:r>
                        <a:rPr kumimoji="1" lang="ja-JP" altLang="en-US" sz="2000" dirty="0">
                          <a:solidFill>
                            <a:srgbClr val="FF0000"/>
                          </a:solidFill>
                        </a:rPr>
                        <a:t>脅威</a:t>
                      </a:r>
                      <a:endParaRPr kumimoji="1" lang="en-US" altLang="ja-JP" sz="2000" dirty="0">
                        <a:solidFill>
                          <a:srgbClr val="FF0000"/>
                        </a:solidFill>
                      </a:endParaRPr>
                    </a:p>
                    <a:p>
                      <a:r>
                        <a:rPr kumimoji="1" lang="ja-JP" altLang="en-US" sz="1800" dirty="0">
                          <a:solidFill>
                            <a:schemeClr val="tx1"/>
                          </a:solidFill>
                        </a:rPr>
                        <a:t>・求められるサービスの</a:t>
                      </a:r>
                      <a:endParaRPr kumimoji="1" lang="en-US" altLang="ja-JP" sz="1800" dirty="0">
                        <a:solidFill>
                          <a:schemeClr val="tx1"/>
                        </a:solidFill>
                      </a:endParaRPr>
                    </a:p>
                    <a:p>
                      <a:r>
                        <a:rPr kumimoji="1" lang="ja-JP" altLang="en-US" sz="1800" dirty="0">
                          <a:solidFill>
                            <a:schemeClr val="tx1"/>
                          </a:solidFill>
                        </a:rPr>
                        <a:t>　発信（</a:t>
                      </a:r>
                      <a:r>
                        <a:rPr kumimoji="1" lang="en-US" altLang="ja-JP" sz="1800" dirty="0">
                          <a:solidFill>
                            <a:schemeClr val="tx1"/>
                          </a:solidFill>
                        </a:rPr>
                        <a:t>Web</a:t>
                      </a:r>
                      <a:r>
                        <a:rPr kumimoji="1" lang="ja-JP" altLang="en-US" sz="1800" dirty="0">
                          <a:solidFill>
                            <a:schemeClr val="tx1"/>
                          </a:solidFill>
                        </a:rPr>
                        <a:t>等）</a:t>
                      </a:r>
                      <a:endParaRPr kumimoji="1" lang="en-US" altLang="ja-JP" sz="1800" dirty="0">
                        <a:solidFill>
                          <a:schemeClr val="tx1"/>
                        </a:solidFill>
                      </a:endParaRPr>
                    </a:p>
                    <a:p>
                      <a:r>
                        <a:rPr kumimoji="1" lang="ja-JP" altLang="en-US" sz="1800" dirty="0">
                          <a:solidFill>
                            <a:schemeClr val="tx1"/>
                          </a:solidFill>
                        </a:rPr>
                        <a:t>・実績ベースの業務内容</a:t>
                      </a:r>
                      <a:endParaRPr kumimoji="1" lang="en-US" altLang="ja-JP" sz="1800" dirty="0">
                        <a:solidFill>
                          <a:schemeClr val="tx1"/>
                        </a:solidFill>
                      </a:endParaRPr>
                    </a:p>
                    <a:p>
                      <a:r>
                        <a:rPr kumimoji="1" lang="ja-JP" altLang="en-US" sz="1800" dirty="0">
                          <a:solidFill>
                            <a:schemeClr val="tx1"/>
                          </a:solidFill>
                        </a:rPr>
                        <a:t>　紹介</a:t>
                      </a:r>
                    </a:p>
                  </a:txBody>
                  <a:tcPr>
                    <a:solidFill>
                      <a:srgbClr val="E7EBF4"/>
                    </a:solidFill>
                  </a:tcPr>
                </a:tc>
                <a:tc>
                  <a:txBody>
                    <a:bodyPr/>
                    <a:lstStyle/>
                    <a:p>
                      <a:r>
                        <a:rPr kumimoji="1" lang="ja-JP" altLang="en-US" sz="2000" dirty="0"/>
                        <a:t>　　　　</a:t>
                      </a:r>
                      <a:r>
                        <a:rPr kumimoji="1" lang="ja-JP" altLang="en-US" sz="2000" dirty="0">
                          <a:solidFill>
                            <a:srgbClr val="FF0000"/>
                          </a:solidFill>
                        </a:rPr>
                        <a:t>弱み</a:t>
                      </a:r>
                      <a:r>
                        <a:rPr kumimoji="1" lang="en-US" altLang="ja-JP" sz="2000" dirty="0">
                          <a:solidFill>
                            <a:srgbClr val="FF0000"/>
                          </a:solidFill>
                        </a:rPr>
                        <a:t>×</a:t>
                      </a:r>
                      <a:r>
                        <a:rPr kumimoji="1" lang="ja-JP" altLang="en-US" sz="2000" dirty="0">
                          <a:solidFill>
                            <a:srgbClr val="FF0000"/>
                          </a:solidFill>
                        </a:rPr>
                        <a:t>脅威</a:t>
                      </a:r>
                      <a:endParaRPr kumimoji="1" lang="en-US" altLang="ja-JP" sz="2000" dirty="0">
                        <a:solidFill>
                          <a:srgbClr val="FF0000"/>
                        </a:solidFill>
                      </a:endParaRPr>
                    </a:p>
                    <a:p>
                      <a:r>
                        <a:rPr kumimoji="1" lang="ja-JP" altLang="en-US" sz="1800" dirty="0">
                          <a:solidFill>
                            <a:schemeClr val="tx1"/>
                          </a:solidFill>
                        </a:rPr>
                        <a:t>・大企業による過剰な</a:t>
                      </a:r>
                      <a:endParaRPr kumimoji="1" lang="en-US" altLang="ja-JP" sz="1800" dirty="0">
                        <a:solidFill>
                          <a:schemeClr val="tx1"/>
                        </a:solidFill>
                      </a:endParaRPr>
                    </a:p>
                    <a:p>
                      <a:r>
                        <a:rPr kumimoji="1" lang="ja-JP" altLang="en-US" sz="1800" dirty="0">
                          <a:solidFill>
                            <a:schemeClr val="tx1"/>
                          </a:solidFill>
                        </a:rPr>
                        <a:t>　価格競争</a:t>
                      </a:r>
                      <a:endParaRPr kumimoji="1" lang="en-US" altLang="ja-JP" sz="1800" dirty="0">
                        <a:solidFill>
                          <a:schemeClr val="tx1"/>
                        </a:solidFill>
                      </a:endParaRPr>
                    </a:p>
                    <a:p>
                      <a:r>
                        <a:rPr kumimoji="1" lang="ja-JP" altLang="en-US" sz="1800" dirty="0">
                          <a:solidFill>
                            <a:schemeClr val="tx1"/>
                          </a:solidFill>
                        </a:rPr>
                        <a:t>・</a:t>
                      </a:r>
                      <a:r>
                        <a:rPr kumimoji="1" lang="en-US" altLang="ja-JP" sz="1800" dirty="0">
                          <a:solidFill>
                            <a:schemeClr val="tx1"/>
                          </a:solidFill>
                        </a:rPr>
                        <a:t>PC</a:t>
                      </a:r>
                      <a:r>
                        <a:rPr kumimoji="1" lang="ja-JP" altLang="en-US" sz="1800" dirty="0">
                          <a:solidFill>
                            <a:schemeClr val="tx1"/>
                          </a:solidFill>
                        </a:rPr>
                        <a:t>機能の説明が</a:t>
                      </a:r>
                      <a:endParaRPr kumimoji="1" lang="en-US" altLang="ja-JP" sz="1800" dirty="0">
                        <a:solidFill>
                          <a:schemeClr val="tx1"/>
                        </a:solidFill>
                      </a:endParaRPr>
                    </a:p>
                    <a:p>
                      <a:r>
                        <a:rPr kumimoji="1" lang="ja-JP" altLang="en-US" sz="1800" dirty="0">
                          <a:solidFill>
                            <a:schemeClr val="tx1"/>
                          </a:solidFill>
                        </a:rPr>
                        <a:t>　正しくできる社員の減少</a:t>
                      </a:r>
                    </a:p>
                  </a:txBody>
                  <a:tcPr>
                    <a:solidFill>
                      <a:srgbClr val="E7EBF4"/>
                    </a:solidFill>
                  </a:tcPr>
                </a:tc>
                <a:extLst>
                  <a:ext uri="{0D108BD9-81ED-4DB2-BD59-A6C34878D82A}">
                    <a16:rowId xmlns:a16="http://schemas.microsoft.com/office/drawing/2014/main" val="3194677701"/>
                  </a:ext>
                </a:extLst>
              </a:tr>
            </a:tbl>
          </a:graphicData>
        </a:graphic>
      </p:graphicFrame>
      <p:sp>
        <p:nvSpPr>
          <p:cNvPr id="3" name="上矢印 2"/>
          <p:cNvSpPr/>
          <p:nvPr/>
        </p:nvSpPr>
        <p:spPr>
          <a:xfrm>
            <a:off x="2253000" y="1950900"/>
            <a:ext cx="540000" cy="360000"/>
          </a:xfrm>
          <a:prstGeom prst="upArrow">
            <a:avLst/>
          </a:prstGeom>
          <a:solidFill>
            <a:srgbClr val="40B0FF"/>
          </a:solidFill>
          <a:ln w="9525">
            <a:noFill/>
          </a:ln>
        </p:spPr>
        <p:txBody>
          <a:bodyPr rtlCol="0" anchor="ctr"/>
          <a:lstStyle/>
          <a:p>
            <a:pPr algn="ctr"/>
            <a:endParaRPr lang="ja-JP" altLang="en-US" sz="1800" dirty="0"/>
          </a:p>
        </p:txBody>
      </p:sp>
      <p:sp>
        <p:nvSpPr>
          <p:cNvPr id="4" name="テキスト ボックス 3"/>
          <p:cNvSpPr txBox="1"/>
          <p:nvPr/>
        </p:nvSpPr>
        <p:spPr>
          <a:xfrm>
            <a:off x="5133000" y="768922"/>
            <a:ext cx="2520000" cy="369332"/>
          </a:xfrm>
          <a:prstGeom prst="rect">
            <a:avLst/>
          </a:prstGeom>
          <a:solidFill>
            <a:srgbClr val="FFFF00"/>
          </a:solidFill>
          <a:ln>
            <a:solidFill>
              <a:schemeClr val="tx1"/>
            </a:solidFill>
          </a:ln>
        </p:spPr>
        <p:txBody>
          <a:bodyPr wrap="square" rtlCol="0">
            <a:spAutoFit/>
          </a:bodyPr>
          <a:lstStyle/>
          <a:p>
            <a:pPr algn="ctr"/>
            <a:r>
              <a:rPr lang="ja-JP" altLang="en-US" sz="1800" dirty="0">
                <a:latin typeface="Meiryo UI" panose="020B0604030504040204" pitchFamily="50" charset="-128"/>
                <a:ea typeface="Meiryo UI" panose="020B0604030504040204" pitchFamily="50" charset="-128"/>
              </a:rPr>
              <a:t>内　　部　　環　　境</a:t>
            </a:r>
          </a:p>
        </p:txBody>
      </p:sp>
      <p:sp>
        <p:nvSpPr>
          <p:cNvPr id="5" name="テキスト ボックス 4"/>
          <p:cNvSpPr txBox="1"/>
          <p:nvPr/>
        </p:nvSpPr>
        <p:spPr>
          <a:xfrm>
            <a:off x="511376" y="3429000"/>
            <a:ext cx="461665" cy="2766142"/>
          </a:xfrm>
          <a:prstGeom prst="rect">
            <a:avLst/>
          </a:prstGeom>
          <a:solidFill>
            <a:srgbClr val="FFFF00"/>
          </a:solidFill>
          <a:ln>
            <a:solidFill>
              <a:schemeClr val="tx1"/>
            </a:solidFill>
          </a:ln>
        </p:spPr>
        <p:txBody>
          <a:bodyPr vert="eaVert" wrap="none" rtlCol="0">
            <a:spAutoFit/>
          </a:bodyPr>
          <a:lstStyle/>
          <a:p>
            <a:r>
              <a:rPr lang="ja-JP" altLang="en-US" dirty="0"/>
              <a:t>　</a:t>
            </a:r>
            <a:r>
              <a:rPr lang="ja-JP" altLang="en-US" sz="1800" dirty="0">
                <a:latin typeface="Meiryo UI" panose="020B0604030504040204" pitchFamily="50" charset="-128"/>
                <a:ea typeface="Meiryo UI" panose="020B0604030504040204" pitchFamily="50" charset="-128"/>
              </a:rPr>
              <a:t>外　　部　　環　　境　</a:t>
            </a:r>
            <a:endParaRPr lang="ja-JP" altLang="en-US" dirty="0">
              <a:latin typeface="Meiryo UI" panose="020B0604030504040204" pitchFamily="50" charset="-128"/>
              <a:ea typeface="Meiryo UI" panose="020B0604030504040204" pitchFamily="50" charset="-128"/>
            </a:endParaRPr>
          </a:p>
        </p:txBody>
      </p:sp>
      <p:sp>
        <p:nvSpPr>
          <p:cNvPr id="7" name="テキスト ボックス 6"/>
          <p:cNvSpPr txBox="1"/>
          <p:nvPr/>
        </p:nvSpPr>
        <p:spPr>
          <a:xfrm>
            <a:off x="742207" y="768922"/>
            <a:ext cx="2520000" cy="646331"/>
          </a:xfrm>
          <a:prstGeom prst="rect">
            <a:avLst/>
          </a:prstGeom>
          <a:solidFill>
            <a:srgbClr val="FFFF00"/>
          </a:solidFill>
          <a:ln>
            <a:solidFill>
              <a:schemeClr val="tx1"/>
            </a:solidFill>
          </a:ln>
        </p:spPr>
        <p:txBody>
          <a:bodyPr wrap="square" rtlCol="0">
            <a:spAutoFit/>
          </a:bodyPr>
          <a:lstStyle/>
          <a:p>
            <a:pPr algn="ctr"/>
            <a:r>
              <a:rPr lang="ja-JP" altLang="en-US" sz="1800" dirty="0">
                <a:latin typeface="Meiryo UI" panose="020B0604030504040204" pitchFamily="50" charset="-128"/>
                <a:ea typeface="Meiryo UI" panose="020B0604030504040204" pitchFamily="50" charset="-128"/>
              </a:rPr>
              <a:t>ある地方の</a:t>
            </a:r>
            <a:r>
              <a:rPr lang="en-US" altLang="ja-JP" sz="1800" dirty="0">
                <a:latin typeface="Meiryo UI" panose="020B0604030504040204" pitchFamily="50" charset="-128"/>
                <a:ea typeface="Meiryo UI" panose="020B0604030504040204" pitchFamily="50" charset="-128"/>
              </a:rPr>
              <a:t>PC</a:t>
            </a:r>
            <a:r>
              <a:rPr lang="ja-JP" altLang="en-US" sz="1800" dirty="0">
                <a:latin typeface="Meiryo UI" panose="020B0604030504040204" pitchFamily="50" charset="-128"/>
                <a:ea typeface="Meiryo UI" panose="020B0604030504040204" pitchFamily="50" charset="-128"/>
              </a:rPr>
              <a:t>製造・</a:t>
            </a:r>
            <a:endParaRPr lang="en-US" altLang="ja-JP" sz="1800" dirty="0">
              <a:latin typeface="Meiryo UI" panose="020B0604030504040204" pitchFamily="50" charset="-128"/>
              <a:ea typeface="Meiryo UI" panose="020B0604030504040204" pitchFamily="50" charset="-128"/>
            </a:endParaRPr>
          </a:p>
          <a:p>
            <a:pPr algn="ctr"/>
            <a:r>
              <a:rPr lang="ja-JP" altLang="en-US" sz="1800" dirty="0">
                <a:latin typeface="Meiryo UI" panose="020B0604030504040204" pitchFamily="50" charset="-128"/>
                <a:ea typeface="Meiryo UI" panose="020B0604030504040204" pitchFamily="50" charset="-128"/>
              </a:rPr>
              <a:t>販売の企業の例</a:t>
            </a:r>
          </a:p>
        </p:txBody>
      </p:sp>
      <p:sp>
        <p:nvSpPr>
          <p:cNvPr id="6" name="テキスト ボックス 5">
            <a:extLst>
              <a:ext uri="{FF2B5EF4-FFF2-40B4-BE49-F238E27FC236}">
                <a16:creationId xmlns:a16="http://schemas.microsoft.com/office/drawing/2014/main" id="{905EBA26-C961-E98B-BB0D-C2870A33DEB7}"/>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12/24</a:t>
            </a:r>
            <a:endParaRPr kumimoji="1" lang="ja-JP" altLang="en-US" b="0" dirty="0">
              <a:latin typeface="Meiryo UI" panose="020B0604030504040204" pitchFamily="50" charset="-128"/>
              <a:ea typeface="Meiryo UI" panose="020B0604030504040204" pitchFamily="50" charset="-128"/>
            </a:endParaRPr>
          </a:p>
        </p:txBody>
      </p:sp>
      <p:pic>
        <p:nvPicPr>
          <p:cNvPr id="16" name="課題12P-1">
            <a:hlinkClick r:id="" action="ppaction://media"/>
            <a:extLst>
              <a:ext uri="{FF2B5EF4-FFF2-40B4-BE49-F238E27FC236}">
                <a16:creationId xmlns:a16="http://schemas.microsoft.com/office/drawing/2014/main" id="{28FCF3F0-CBDE-33F1-F040-08C173AC7DC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0" y="0"/>
            <a:ext cx="406400" cy="406400"/>
          </a:xfrm>
          <a:prstGeom prst="rect">
            <a:avLst/>
          </a:prstGeom>
        </p:spPr>
      </p:pic>
      <p:pic>
        <p:nvPicPr>
          <p:cNvPr id="17" name="課題12P-2">
            <a:hlinkClick r:id="" action="ppaction://media"/>
            <a:extLst>
              <a:ext uri="{FF2B5EF4-FFF2-40B4-BE49-F238E27FC236}">
                <a16:creationId xmlns:a16="http://schemas.microsoft.com/office/drawing/2014/main" id="{62B6086C-E15E-216C-25AB-A27896A3AB64}"/>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0" y="362522"/>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288" fill="hold"/>
                                        <p:tgtEl>
                                          <p:spTgt spid="16"/>
                                        </p:tgtEl>
                                      </p:cBhvr>
                                    </p:cmd>
                                  </p:childTnLst>
                                </p:cTn>
                              </p:par>
                            </p:childTnLst>
                          </p:cTn>
                        </p:par>
                        <p:par>
                          <p:cTn id="7" fill="hold">
                            <p:stCondLst>
                              <p:cond delay="28288"/>
                            </p:stCondLst>
                            <p:childTnLst>
                              <p:par>
                                <p:cTn id="8" presetID="1" presetClass="mediacall" presetSubtype="0" fill="hold" nodeType="afterEffect">
                                  <p:stCondLst>
                                    <p:cond delay="0"/>
                                  </p:stCondLst>
                                  <p:childTnLst>
                                    <p:cmd type="call" cmd="playFrom(0.0)">
                                      <p:cBhvr>
                                        <p:cTn id="9" dur="36288"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6"/>
                </p:tgtEl>
              </p:cMediaNode>
            </p:audio>
            <p:audio>
              <p:cMediaNode vol="80000">
                <p:cTn id="11" fill="hold" display="0">
                  <p:stCondLst>
                    <p:cond delay="indefinite"/>
                  </p:stCondLst>
                  <p:endCondLst>
                    <p:cond evt="onStopAudio" delay="0">
                      <p:tgtEl>
                        <p:sldTgt/>
                      </p:tgtEl>
                    </p:cond>
                  </p:endCondLst>
                </p:cTn>
                <p:tgtEl>
                  <p:spTgt spid="1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フローチャート : 代替処理 34"/>
          <p:cNvSpPr/>
          <p:nvPr/>
        </p:nvSpPr>
        <p:spPr>
          <a:xfrm>
            <a:off x="452439" y="4508501"/>
            <a:ext cx="2303463" cy="473075"/>
          </a:xfrm>
          <a:prstGeom prst="flowChartAlternateProcess">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6" name="フローチャート : 代替処理 35"/>
          <p:cNvSpPr>
            <a:spLocks noChangeArrowheads="1"/>
          </p:cNvSpPr>
          <p:nvPr/>
        </p:nvSpPr>
        <p:spPr bwMode="auto">
          <a:xfrm>
            <a:off x="428626" y="5353050"/>
            <a:ext cx="2303463" cy="488950"/>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37" name="フローチャート : 代替処理 36"/>
          <p:cNvSpPr>
            <a:spLocks noChangeArrowheads="1"/>
          </p:cNvSpPr>
          <p:nvPr/>
        </p:nvSpPr>
        <p:spPr bwMode="auto">
          <a:xfrm>
            <a:off x="460376" y="3568701"/>
            <a:ext cx="2303463" cy="620713"/>
          </a:xfrm>
          <a:prstGeom prst="flowChartAlternateProcess">
            <a:avLst/>
          </a:prstGeom>
          <a:solidFill>
            <a:srgbClr val="FFFFCC"/>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4" name="フローチャート : 代替処理 3"/>
          <p:cNvSpPr>
            <a:spLocks noChangeArrowheads="1"/>
          </p:cNvSpPr>
          <p:nvPr/>
        </p:nvSpPr>
        <p:spPr bwMode="auto">
          <a:xfrm>
            <a:off x="476251" y="2708276"/>
            <a:ext cx="2303463" cy="555625"/>
          </a:xfrm>
          <a:prstGeom prst="flowChartAlternateProcess">
            <a:avLst/>
          </a:prstGeom>
          <a:solidFill>
            <a:srgbClr val="FFFFCC"/>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60" name="正方形/長方形 59"/>
          <p:cNvSpPr/>
          <p:nvPr/>
        </p:nvSpPr>
        <p:spPr>
          <a:xfrm>
            <a:off x="488951" y="1216025"/>
            <a:ext cx="2303463" cy="528638"/>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4" name="角丸四角形 33"/>
          <p:cNvSpPr/>
          <p:nvPr/>
        </p:nvSpPr>
        <p:spPr>
          <a:xfrm>
            <a:off x="814388" y="763589"/>
            <a:ext cx="1690688" cy="360363"/>
          </a:xfrm>
          <a:prstGeom prst="roundRect">
            <a:avLst/>
          </a:prstGeom>
          <a:solidFill>
            <a:srgbClr val="00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1448" name="テキスト ボックス 13"/>
          <p:cNvSpPr txBox="1"/>
          <p:nvPr/>
        </p:nvSpPr>
        <p:spPr>
          <a:xfrm>
            <a:off x="946150" y="755650"/>
            <a:ext cx="1417638" cy="369888"/>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基本ステップ</a:t>
            </a:r>
          </a:p>
        </p:txBody>
      </p:sp>
      <p:sp>
        <p:nvSpPr>
          <p:cNvPr id="61449" name="テキスト ボックス 14"/>
          <p:cNvSpPr txBox="1"/>
          <p:nvPr/>
        </p:nvSpPr>
        <p:spPr>
          <a:xfrm>
            <a:off x="631825" y="1322389"/>
            <a:ext cx="2160588" cy="338137"/>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①テーマの選定</a:t>
            </a:r>
          </a:p>
        </p:txBody>
      </p:sp>
      <p:sp>
        <p:nvSpPr>
          <p:cNvPr id="61450" name="テキスト ボックス 15"/>
          <p:cNvSpPr txBox="1"/>
          <p:nvPr/>
        </p:nvSpPr>
        <p:spPr>
          <a:xfrm>
            <a:off x="420688" y="2809875"/>
            <a:ext cx="2341562"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1)</a:t>
            </a:r>
            <a:r>
              <a:rPr lang="ja-JP" altLang="en-US" sz="1600" dirty="0">
                <a:latin typeface="HGP創英角ｺﾞｼｯｸUB" panose="020B0900000000000000" pitchFamily="50" charset="-128"/>
                <a:ea typeface="HGP創英角ｺﾞｼｯｸUB" panose="020B0900000000000000" pitchFamily="50" charset="-128"/>
              </a:rPr>
              <a:t>問題・課題の洗い出し</a:t>
            </a:r>
            <a:endParaRPr lang="en-US" altLang="ja-JP" sz="1600" dirty="0">
              <a:latin typeface="HGP創英角ｺﾞｼｯｸUB" panose="020B0900000000000000" pitchFamily="50" charset="-128"/>
              <a:ea typeface="HGP創英角ｺﾞｼｯｸUB" panose="020B0900000000000000" pitchFamily="50" charset="-128"/>
            </a:endParaRPr>
          </a:p>
        </p:txBody>
      </p:sp>
      <p:sp>
        <p:nvSpPr>
          <p:cNvPr id="61451" name="テキスト ボックス 16"/>
          <p:cNvSpPr txBox="1"/>
          <p:nvPr/>
        </p:nvSpPr>
        <p:spPr>
          <a:xfrm>
            <a:off x="444501" y="4572000"/>
            <a:ext cx="2359025" cy="30480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400" dirty="0">
                <a:latin typeface="HGP創英角ｺﾞｼｯｸUB" panose="020B0900000000000000" pitchFamily="50" charset="-128"/>
                <a:ea typeface="HGP創英角ｺﾞｼｯｸUB" panose="020B0900000000000000" pitchFamily="50" charset="-128"/>
              </a:rPr>
              <a:t>3)</a:t>
            </a:r>
            <a:r>
              <a:rPr lang="ja-JP" altLang="en-US" sz="1400" dirty="0">
                <a:latin typeface="HGP創英角ｺﾞｼｯｸUB" panose="020B0900000000000000" pitchFamily="50" charset="-128"/>
                <a:ea typeface="HGP創英角ｺﾞｼｯｸUB" panose="020B0900000000000000" pitchFamily="50" charset="-128"/>
              </a:rPr>
              <a:t>取り組む必要性の明確化</a:t>
            </a:r>
          </a:p>
        </p:txBody>
      </p:sp>
      <p:sp>
        <p:nvSpPr>
          <p:cNvPr id="61452" name="テキスト ボックス 17"/>
          <p:cNvSpPr txBox="1"/>
          <p:nvPr/>
        </p:nvSpPr>
        <p:spPr>
          <a:xfrm>
            <a:off x="452439" y="5419725"/>
            <a:ext cx="2160587"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4)</a:t>
            </a:r>
            <a:r>
              <a:rPr lang="ja-JP" altLang="en-US" sz="1600" dirty="0">
                <a:latin typeface="HGP創英角ｺﾞｼｯｸUB" panose="020B0900000000000000" pitchFamily="50" charset="-128"/>
                <a:ea typeface="HGP創英角ｺﾞｼｯｸUB" panose="020B0900000000000000" pitchFamily="50" charset="-128"/>
              </a:rPr>
              <a:t>ＱＣストーリーの選択</a:t>
            </a:r>
          </a:p>
        </p:txBody>
      </p:sp>
      <p:sp>
        <p:nvSpPr>
          <p:cNvPr id="68" name="下矢印 67"/>
          <p:cNvSpPr/>
          <p:nvPr/>
        </p:nvSpPr>
        <p:spPr>
          <a:xfrm>
            <a:off x="1136651" y="3294063"/>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9" name="下矢印 68"/>
          <p:cNvSpPr/>
          <p:nvPr/>
        </p:nvSpPr>
        <p:spPr>
          <a:xfrm>
            <a:off x="1125539" y="4257675"/>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70" name="下矢印 69"/>
          <p:cNvSpPr/>
          <p:nvPr/>
        </p:nvSpPr>
        <p:spPr>
          <a:xfrm>
            <a:off x="1104901" y="5049838"/>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29" name="正方形/長方形 28"/>
          <p:cNvSpPr/>
          <p:nvPr/>
        </p:nvSpPr>
        <p:spPr>
          <a:xfrm>
            <a:off x="2900363" y="792163"/>
            <a:ext cx="6624638" cy="6065838"/>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dirty="0"/>
          </a:p>
        </p:txBody>
      </p:sp>
      <p:sp>
        <p:nvSpPr>
          <p:cNvPr id="61457" name="テキスト ボックス 5"/>
          <p:cNvSpPr txBox="1"/>
          <p:nvPr/>
        </p:nvSpPr>
        <p:spPr>
          <a:xfrm>
            <a:off x="2925764" y="792164"/>
            <a:ext cx="6327775"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533400" indent="-53340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4)</a:t>
            </a:r>
            <a:r>
              <a:rPr lang="ja-JP" altLang="en-US" sz="2000" dirty="0">
                <a:latin typeface="HGP創英角ｺﾞｼｯｸUB" panose="020B0900000000000000" pitchFamily="50" charset="-128"/>
                <a:ea typeface="HGP創英角ｺﾞｼｯｸUB" panose="020B0900000000000000" pitchFamily="50" charset="-128"/>
              </a:rPr>
              <a:t>ＱＣストーリーの選択</a:t>
            </a:r>
            <a:endParaRPr lang="ja-JP" altLang="en-US" sz="1600" dirty="0"/>
          </a:p>
        </p:txBody>
      </p:sp>
      <p:sp>
        <p:nvSpPr>
          <p:cNvPr id="40" name="正方形/長方形 39"/>
          <p:cNvSpPr/>
          <p:nvPr/>
        </p:nvSpPr>
        <p:spPr>
          <a:xfrm>
            <a:off x="631826" y="2024063"/>
            <a:ext cx="968375" cy="528638"/>
          </a:xfrm>
          <a:prstGeom prst="rect">
            <a:avLst/>
          </a:prstGeom>
          <a:solidFill>
            <a:schemeClr val="bg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1459" name="テキスト ボックス 19"/>
          <p:cNvSpPr txBox="1"/>
          <p:nvPr/>
        </p:nvSpPr>
        <p:spPr>
          <a:xfrm>
            <a:off x="660400" y="2089150"/>
            <a:ext cx="908050" cy="369888"/>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800" dirty="0">
                <a:latin typeface="HGP創英角ｺﾞｼｯｸUB" panose="020B0900000000000000" pitchFamily="50" charset="-128"/>
                <a:ea typeface="HGP創英角ｺﾞｼｯｸUB" panose="020B0900000000000000" pitchFamily="50" charset="-128"/>
              </a:rPr>
              <a:t>【</a:t>
            </a:r>
            <a:r>
              <a:rPr lang="ja-JP" altLang="en-US" sz="1800" dirty="0">
                <a:latin typeface="HGP創英角ｺﾞｼｯｸUB" panose="020B0900000000000000" pitchFamily="50" charset="-128"/>
                <a:ea typeface="HGP創英角ｺﾞｼｯｸUB" panose="020B0900000000000000" pitchFamily="50" charset="-128"/>
              </a:rPr>
              <a:t>手順</a:t>
            </a:r>
            <a:r>
              <a:rPr lang="en-US" altLang="ja-JP" sz="1800" dirty="0">
                <a:latin typeface="HGP創英角ｺﾞｼｯｸUB" panose="020B0900000000000000" pitchFamily="50" charset="-128"/>
                <a:ea typeface="HGP創英角ｺﾞｼｯｸUB" panose="020B0900000000000000" pitchFamily="50" charset="-128"/>
              </a:rPr>
              <a:t>】</a:t>
            </a:r>
            <a:endParaRPr lang="ja-JP" altLang="en-US" sz="1800" dirty="0">
              <a:latin typeface="HGP創英角ｺﾞｼｯｸUB" panose="020B0900000000000000" pitchFamily="50" charset="-128"/>
              <a:ea typeface="HGP創英角ｺﾞｼｯｸUB" panose="020B0900000000000000" pitchFamily="50" charset="-128"/>
            </a:endParaRPr>
          </a:p>
        </p:txBody>
      </p:sp>
      <p:sp>
        <p:nvSpPr>
          <p:cNvPr id="30" name="Text Box 3"/>
          <p:cNvSpPr txBox="1">
            <a:spLocks noChangeArrowheads="1"/>
          </p:cNvSpPr>
          <p:nvPr/>
        </p:nvSpPr>
        <p:spPr bwMode="auto">
          <a:xfrm>
            <a:off x="481014" y="98586"/>
            <a:ext cx="883602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a:defRPr/>
            </a:pPr>
            <a:r>
              <a:rPr lang="ja-JP" altLang="en-US" sz="3200" b="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９．課題達成のステップ</a:t>
            </a:r>
          </a:p>
        </p:txBody>
      </p:sp>
      <p:sp>
        <p:nvSpPr>
          <p:cNvPr id="2" name="フローチャート : 代替処理 35"/>
          <p:cNvSpPr>
            <a:spLocks noChangeArrowheads="1"/>
          </p:cNvSpPr>
          <p:nvPr/>
        </p:nvSpPr>
        <p:spPr bwMode="auto">
          <a:xfrm>
            <a:off x="436564" y="6145213"/>
            <a:ext cx="2303463" cy="488950"/>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3" name="下矢印 69"/>
          <p:cNvSpPr/>
          <p:nvPr/>
        </p:nvSpPr>
        <p:spPr>
          <a:xfrm>
            <a:off x="1089026" y="5875338"/>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1464" name="テキスト ボックス 17"/>
          <p:cNvSpPr txBox="1"/>
          <p:nvPr/>
        </p:nvSpPr>
        <p:spPr>
          <a:xfrm>
            <a:off x="450850" y="6205538"/>
            <a:ext cx="2160588"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5)</a:t>
            </a:r>
            <a:r>
              <a:rPr lang="ja-JP" altLang="en-US" sz="1600" dirty="0">
                <a:latin typeface="HGP創英角ｺﾞｼｯｸUB" panose="020B0900000000000000" pitchFamily="50" charset="-128"/>
                <a:ea typeface="HGP創英角ｺﾞｼｯｸUB" panose="020B0900000000000000" pitchFamily="50" charset="-128"/>
              </a:rPr>
              <a:t>テーマ名の決定</a:t>
            </a:r>
          </a:p>
        </p:txBody>
      </p:sp>
      <p:sp>
        <p:nvSpPr>
          <p:cNvPr id="61465" name="テキスト ボックス 15"/>
          <p:cNvSpPr txBox="1"/>
          <p:nvPr/>
        </p:nvSpPr>
        <p:spPr>
          <a:xfrm>
            <a:off x="444501" y="3727450"/>
            <a:ext cx="2341563"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2)</a:t>
            </a:r>
            <a:r>
              <a:rPr lang="ja-JP" altLang="en-US" sz="1600" dirty="0">
                <a:latin typeface="HGP創英角ｺﾞｼｯｸUB" panose="020B0900000000000000" pitchFamily="50" charset="-128"/>
                <a:ea typeface="HGP創英角ｺﾞｼｯｸUB" panose="020B0900000000000000" pitchFamily="50" charset="-128"/>
              </a:rPr>
              <a:t>問題・課題の絞り込み</a:t>
            </a:r>
            <a:endParaRPr lang="en-US" altLang="ja-JP" sz="1600" dirty="0">
              <a:latin typeface="HGP創英角ｺﾞｼｯｸUB" panose="020B0900000000000000" pitchFamily="50" charset="-128"/>
              <a:ea typeface="HGP創英角ｺﾞｼｯｸUB" panose="020B0900000000000000" pitchFamily="50" charset="-128"/>
            </a:endParaRPr>
          </a:p>
        </p:txBody>
      </p:sp>
      <p:sp>
        <p:nvSpPr>
          <p:cNvPr id="61466" name="テキスト ボックス 5"/>
          <p:cNvSpPr txBox="1"/>
          <p:nvPr/>
        </p:nvSpPr>
        <p:spPr>
          <a:xfrm>
            <a:off x="2957514" y="4157664"/>
            <a:ext cx="6327775"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533400" indent="-53340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5)</a:t>
            </a:r>
            <a:r>
              <a:rPr lang="ja-JP" altLang="en-US" sz="2000" dirty="0">
                <a:latin typeface="HGP創英角ｺﾞｼｯｸUB" panose="020B0900000000000000" pitchFamily="50" charset="-128"/>
                <a:ea typeface="HGP創英角ｺﾞｼｯｸUB" panose="020B0900000000000000" pitchFamily="50" charset="-128"/>
              </a:rPr>
              <a:t>テーマ名の決定</a:t>
            </a:r>
            <a:endParaRPr lang="ja-JP" altLang="en-US" sz="1600" dirty="0"/>
          </a:p>
        </p:txBody>
      </p:sp>
      <p:grpSp>
        <p:nvGrpSpPr>
          <p:cNvPr id="61467" name="Group 46"/>
          <p:cNvGrpSpPr/>
          <p:nvPr/>
        </p:nvGrpSpPr>
        <p:grpSpPr>
          <a:xfrm>
            <a:off x="3275013" y="1647825"/>
            <a:ext cx="5580062" cy="2357438"/>
            <a:chOff x="68" y="482"/>
            <a:chExt cx="5594" cy="2125"/>
          </a:xfrm>
        </p:grpSpPr>
        <p:sp>
          <p:nvSpPr>
            <p:cNvPr id="61471" name="角丸四角形 27"/>
            <p:cNvSpPr/>
            <p:nvPr/>
          </p:nvSpPr>
          <p:spPr>
            <a:xfrm>
              <a:off x="68" y="482"/>
              <a:ext cx="5594" cy="2109"/>
            </a:xfrm>
            <a:prstGeom prst="roundRect">
              <a:avLst>
                <a:gd name="adj" fmla="val 6866"/>
              </a:avLst>
            </a:prstGeom>
            <a:solidFill>
              <a:srgbClr val="FFFFCC"/>
            </a:solidFill>
            <a:ln w="9525" cap="flat" cmpd="sng">
              <a:solidFill>
                <a:schemeClr val="tx1"/>
              </a:solidFill>
              <a:prstDash val="solid"/>
              <a:headEnd type="none" w="med" len="med"/>
              <a:tailEnd type="none" w="med" len="med"/>
            </a:ln>
          </p:spPr>
          <p:txBody>
            <a:bodyPr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ts val="600"/>
                </a:spcBef>
                <a:buNone/>
              </a:pPr>
              <a:endParaRPr lang="ja-JP" altLang="en-US" sz="1600" dirty="0"/>
            </a:p>
          </p:txBody>
        </p:sp>
        <p:sp>
          <p:nvSpPr>
            <p:cNvPr id="61472" name="AutoShape 9"/>
            <p:cNvSpPr/>
            <p:nvPr/>
          </p:nvSpPr>
          <p:spPr>
            <a:xfrm rot="5400000">
              <a:off x="3637" y="-553"/>
              <a:ext cx="45" cy="2766"/>
            </a:xfrm>
            <a:prstGeom prst="rect">
              <a:avLst/>
            </a:prstGeom>
            <a:solidFill>
              <a:srgbClr val="0000FF"/>
            </a:solidFill>
            <a:ln w="9525">
              <a:noFill/>
            </a:ln>
          </p:spPr>
          <p:txBody>
            <a:bodyPr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endParaRPr lang="ja-JP" altLang="en-US" sz="1600" dirty="0"/>
            </a:p>
          </p:txBody>
        </p:sp>
        <p:sp>
          <p:nvSpPr>
            <p:cNvPr id="61473" name="AutoShape 9"/>
            <p:cNvSpPr/>
            <p:nvPr/>
          </p:nvSpPr>
          <p:spPr>
            <a:xfrm rot="5400000">
              <a:off x="3624" y="156"/>
              <a:ext cx="46" cy="2767"/>
            </a:xfrm>
            <a:prstGeom prst="rect">
              <a:avLst/>
            </a:prstGeom>
            <a:solidFill>
              <a:srgbClr val="0000FF"/>
            </a:solidFill>
            <a:ln w="9525">
              <a:noFill/>
            </a:ln>
          </p:spPr>
          <p:txBody>
            <a:bodyPr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endParaRPr lang="ja-JP" altLang="en-US" sz="1600" dirty="0"/>
            </a:p>
          </p:txBody>
        </p:sp>
        <p:sp>
          <p:nvSpPr>
            <p:cNvPr id="61474" name="テキスト ボックス 17"/>
            <p:cNvSpPr txBox="1"/>
            <p:nvPr/>
          </p:nvSpPr>
          <p:spPr>
            <a:xfrm>
              <a:off x="1628" y="1651"/>
              <a:ext cx="1854" cy="333"/>
            </a:xfrm>
            <a:prstGeom prst="rect">
              <a:avLst/>
            </a:prstGeom>
            <a:noFill/>
            <a:ln w="2857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FF0000"/>
                  </a:solidFill>
                </a:rPr>
                <a:t>今までにかなり改善活動</a:t>
              </a:r>
            </a:p>
            <a:p>
              <a:pPr marL="0" indent="0" algn="ctr">
                <a:spcBef>
                  <a:spcPct val="0"/>
                </a:spcBef>
                <a:buNone/>
              </a:pPr>
              <a:r>
                <a:rPr lang="ja-JP" altLang="en-US" sz="1000" dirty="0">
                  <a:solidFill>
                    <a:srgbClr val="FF0000"/>
                  </a:solidFill>
                </a:rPr>
                <a:t>を実施している</a:t>
              </a:r>
            </a:p>
          </p:txBody>
        </p:sp>
        <p:sp>
          <p:nvSpPr>
            <p:cNvPr id="61475" name="AutoShape 9"/>
            <p:cNvSpPr/>
            <p:nvPr/>
          </p:nvSpPr>
          <p:spPr>
            <a:xfrm>
              <a:off x="1338" y="1785"/>
              <a:ext cx="91" cy="226"/>
            </a:xfrm>
            <a:prstGeom prst="downArrow">
              <a:avLst>
                <a:gd name="adj1" fmla="val 33333"/>
                <a:gd name="adj2" fmla="val 57500"/>
              </a:avLst>
            </a:prstGeom>
            <a:solidFill>
              <a:srgbClr val="FF0000"/>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endParaRPr lang="ja-JP" altLang="en-US" sz="1600" dirty="0"/>
            </a:p>
          </p:txBody>
        </p:sp>
        <p:sp>
          <p:nvSpPr>
            <p:cNvPr id="61476" name="テキスト ボックス 8"/>
            <p:cNvSpPr txBox="1"/>
            <p:nvPr/>
          </p:nvSpPr>
          <p:spPr>
            <a:xfrm>
              <a:off x="431" y="2375"/>
              <a:ext cx="4820" cy="232"/>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spcBef>
                  <a:spcPct val="0"/>
                </a:spcBef>
                <a:buNone/>
              </a:pPr>
              <a:r>
                <a:rPr lang="ja-JP" altLang="en-US" sz="1200" dirty="0"/>
                <a:t>ＱＣストーリー選定手順（参考）</a:t>
              </a:r>
            </a:p>
          </p:txBody>
        </p:sp>
        <p:sp>
          <p:nvSpPr>
            <p:cNvPr id="61477" name="テキスト ボックス 11"/>
            <p:cNvSpPr/>
            <p:nvPr/>
          </p:nvSpPr>
          <p:spPr>
            <a:xfrm>
              <a:off x="156" y="2029"/>
              <a:ext cx="2450" cy="230"/>
            </a:xfrm>
            <a:prstGeom prst="roundRect">
              <a:avLst>
                <a:gd name="adj" fmla="val 16667"/>
              </a:avLst>
            </a:prstGeom>
            <a:solidFill>
              <a:srgbClr val="FF0000"/>
            </a:solidFill>
            <a:ln w="28575" cap="flat" cmpd="sng">
              <a:solidFill>
                <a:srgbClr val="FF0000"/>
              </a:solidFill>
              <a:prstDash val="solid"/>
              <a:headEnd type="none" w="med" len="med"/>
              <a:tailEnd type="none" w="med" len="med"/>
            </a:ln>
          </p:spPr>
          <p:txBody>
            <a:bodyPr anchor="ctr" anchorCtr="1">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chemeClr val="bg1"/>
                  </a:solidFill>
                </a:rPr>
                <a:t>問題解決型ＱＣストーリーを選択する</a:t>
              </a:r>
            </a:p>
          </p:txBody>
        </p:sp>
        <p:sp>
          <p:nvSpPr>
            <p:cNvPr id="61478" name="テキスト ボックス 12"/>
            <p:cNvSpPr/>
            <p:nvPr/>
          </p:nvSpPr>
          <p:spPr>
            <a:xfrm>
              <a:off x="3038" y="2022"/>
              <a:ext cx="2451" cy="230"/>
            </a:xfrm>
            <a:prstGeom prst="roundRect">
              <a:avLst>
                <a:gd name="adj" fmla="val 16667"/>
              </a:avLst>
            </a:prstGeom>
            <a:solidFill>
              <a:srgbClr val="0000FF"/>
            </a:solidFill>
            <a:ln w="28575" cap="flat" cmpd="sng">
              <a:solidFill>
                <a:srgbClr val="0000FF"/>
              </a:solidFill>
              <a:prstDash val="solid"/>
              <a:headEnd type="none" w="med" len="med"/>
              <a:tailEnd type="none" w="med" len="med"/>
            </a:ln>
          </p:spPr>
          <p:txBody>
            <a:bodyPr anchor="ctr" anchorCtr="1">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chemeClr val="bg1"/>
                  </a:solidFill>
                </a:rPr>
                <a:t>課題達成型ＱＣストーリーを選択する</a:t>
              </a:r>
            </a:p>
          </p:txBody>
        </p:sp>
        <p:sp>
          <p:nvSpPr>
            <p:cNvPr id="61479" name="テキスト ボックス 13"/>
            <p:cNvSpPr txBox="1"/>
            <p:nvPr/>
          </p:nvSpPr>
          <p:spPr>
            <a:xfrm>
              <a:off x="1831" y="1021"/>
              <a:ext cx="1316" cy="333"/>
            </a:xfrm>
            <a:prstGeom prst="rect">
              <a:avLst/>
            </a:prstGeom>
            <a:noFill/>
            <a:ln w="2857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r>
                <a:rPr lang="ja-JP" altLang="en-US" sz="1000" dirty="0">
                  <a:solidFill>
                    <a:srgbClr val="FF0000"/>
                  </a:solidFill>
                </a:rPr>
                <a:t>従来から行って</a:t>
              </a:r>
              <a:endParaRPr lang="en-US" altLang="ja-JP" sz="1000" dirty="0">
                <a:solidFill>
                  <a:srgbClr val="FF0000"/>
                </a:solidFill>
              </a:endParaRPr>
            </a:p>
            <a:p>
              <a:pPr marL="0" indent="0">
                <a:spcBef>
                  <a:spcPct val="0"/>
                </a:spcBef>
                <a:buNone/>
              </a:pPr>
              <a:r>
                <a:rPr lang="ja-JP" altLang="en-US" sz="1000" dirty="0">
                  <a:solidFill>
                    <a:srgbClr val="FF0000"/>
                  </a:solidFill>
                </a:rPr>
                <a:t>きた仕事</a:t>
              </a:r>
            </a:p>
          </p:txBody>
        </p:sp>
        <p:sp>
          <p:nvSpPr>
            <p:cNvPr id="61480" name="テキスト ボックス 14"/>
            <p:cNvSpPr txBox="1"/>
            <p:nvPr/>
          </p:nvSpPr>
          <p:spPr>
            <a:xfrm>
              <a:off x="3798" y="1589"/>
              <a:ext cx="1314" cy="333"/>
            </a:xfrm>
            <a:prstGeom prst="rect">
              <a:avLst/>
            </a:prstGeom>
            <a:noFill/>
            <a:ln w="2857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r>
                <a:rPr lang="ja-JP" altLang="en-US" sz="1000" dirty="0">
                  <a:solidFill>
                    <a:srgbClr val="3333CC"/>
                  </a:solidFill>
                </a:rPr>
                <a:t>今までにあまり</a:t>
              </a:r>
            </a:p>
            <a:p>
              <a:pPr marL="0" indent="0">
                <a:spcBef>
                  <a:spcPct val="0"/>
                </a:spcBef>
                <a:buNone/>
              </a:pPr>
              <a:r>
                <a:rPr lang="ja-JP" altLang="en-US" sz="1000" dirty="0">
                  <a:solidFill>
                    <a:srgbClr val="3333CC"/>
                  </a:solidFill>
                </a:rPr>
                <a:t>実施してきていない</a:t>
              </a:r>
            </a:p>
          </p:txBody>
        </p:sp>
        <p:sp>
          <p:nvSpPr>
            <p:cNvPr id="61481" name="テキスト ボックス 15"/>
            <p:cNvSpPr txBox="1"/>
            <p:nvPr/>
          </p:nvSpPr>
          <p:spPr>
            <a:xfrm>
              <a:off x="3248" y="845"/>
              <a:ext cx="2035" cy="207"/>
            </a:xfrm>
            <a:prstGeom prst="rect">
              <a:avLst/>
            </a:prstGeom>
            <a:noFill/>
            <a:ln w="2857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FF"/>
                  </a:solidFill>
                </a:rPr>
                <a:t>今までに経験のない仕事</a:t>
              </a:r>
            </a:p>
          </p:txBody>
        </p:sp>
        <p:sp>
          <p:nvSpPr>
            <p:cNvPr id="61482" name="AutoShape 9"/>
            <p:cNvSpPr/>
            <p:nvPr/>
          </p:nvSpPr>
          <p:spPr>
            <a:xfrm>
              <a:off x="4970" y="855"/>
              <a:ext cx="114" cy="1156"/>
            </a:xfrm>
            <a:prstGeom prst="downArrow">
              <a:avLst>
                <a:gd name="adj1" fmla="val 33333"/>
                <a:gd name="adj2" fmla="val 48683"/>
              </a:avLst>
            </a:prstGeom>
            <a:solidFill>
              <a:srgbClr val="0000FF"/>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endParaRPr lang="ja-JP" altLang="en-US" sz="1600" dirty="0"/>
            </a:p>
          </p:txBody>
        </p:sp>
        <p:sp>
          <p:nvSpPr>
            <p:cNvPr id="61483" name="AutoShape 9"/>
            <p:cNvSpPr/>
            <p:nvPr/>
          </p:nvSpPr>
          <p:spPr>
            <a:xfrm>
              <a:off x="1338" y="968"/>
              <a:ext cx="91" cy="295"/>
            </a:xfrm>
            <a:prstGeom prst="downArrow">
              <a:avLst>
                <a:gd name="adj1" fmla="val 33333"/>
                <a:gd name="adj2" fmla="val 57736"/>
              </a:avLst>
            </a:prstGeom>
            <a:solidFill>
              <a:srgbClr val="FF0000"/>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endParaRPr lang="ja-JP" altLang="en-US" sz="1600" dirty="0"/>
            </a:p>
          </p:txBody>
        </p:sp>
        <p:sp>
          <p:nvSpPr>
            <p:cNvPr id="61484" name="Rectangle 4"/>
            <p:cNvSpPr/>
            <p:nvPr/>
          </p:nvSpPr>
          <p:spPr>
            <a:xfrm>
              <a:off x="159" y="572"/>
              <a:ext cx="2449" cy="522"/>
            </a:xfrm>
            <a:prstGeom prst="diamond">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spcBef>
                  <a:spcPct val="0"/>
                </a:spcBef>
                <a:buNone/>
              </a:pPr>
              <a:r>
                <a:rPr lang="ja-JP" altLang="en-US" sz="1000" dirty="0"/>
                <a:t>取り組むテーマ</a:t>
              </a:r>
            </a:p>
            <a:p>
              <a:pPr marL="0" indent="0" algn="ctr">
                <a:spcBef>
                  <a:spcPct val="0"/>
                </a:spcBef>
                <a:buNone/>
              </a:pPr>
              <a:r>
                <a:rPr lang="ja-JP" altLang="en-US" sz="1000" dirty="0"/>
                <a:t>の対象は？</a:t>
              </a:r>
            </a:p>
          </p:txBody>
        </p:sp>
        <p:sp>
          <p:nvSpPr>
            <p:cNvPr id="61485" name="Rectangle 4"/>
            <p:cNvSpPr/>
            <p:nvPr/>
          </p:nvSpPr>
          <p:spPr>
            <a:xfrm>
              <a:off x="159" y="1268"/>
              <a:ext cx="2449" cy="521"/>
            </a:xfrm>
            <a:prstGeom prst="diamond">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spcBef>
                  <a:spcPct val="0"/>
                </a:spcBef>
                <a:buNone/>
              </a:pPr>
              <a:r>
                <a:rPr lang="ja-JP" altLang="en-US" sz="1000" dirty="0"/>
                <a:t>取り組むテーマに</a:t>
              </a:r>
              <a:endParaRPr lang="en-US" altLang="ja-JP" sz="1000" dirty="0"/>
            </a:p>
            <a:p>
              <a:pPr marL="0" indent="0" algn="ctr">
                <a:spcBef>
                  <a:spcPct val="0"/>
                </a:spcBef>
                <a:buNone/>
              </a:pPr>
              <a:r>
                <a:rPr lang="ja-JP" altLang="en-US" sz="1000" dirty="0"/>
                <a:t>関する改善活動は？</a:t>
              </a:r>
            </a:p>
          </p:txBody>
        </p:sp>
      </p:grpSp>
      <p:sp>
        <p:nvSpPr>
          <p:cNvPr id="61468" name="角丸四角形吹き出し 20"/>
          <p:cNvSpPr/>
          <p:nvPr/>
        </p:nvSpPr>
        <p:spPr>
          <a:xfrm>
            <a:off x="6032500" y="1089026"/>
            <a:ext cx="2952750" cy="468313"/>
          </a:xfrm>
          <a:prstGeom prst="wedgeRoundRectCallout">
            <a:avLst>
              <a:gd name="adj1" fmla="val -28602"/>
              <a:gd name="adj2" fmla="val 103560"/>
              <a:gd name="adj3" fmla="val 16667"/>
            </a:avLst>
          </a:prstGeom>
          <a:solidFill>
            <a:srgbClr val="FFFF00"/>
          </a:solidFill>
          <a:ln w="9525" cap="flat" cmpd="sng">
            <a:solidFill>
              <a:schemeClr val="tx1"/>
            </a:solidFill>
            <a:prstDash val="solid"/>
            <a:round/>
            <a:headEnd type="none" w="med" len="med"/>
            <a:tailEnd type="none" w="med" len="med"/>
          </a:ln>
        </p:spPr>
        <p:txBody>
          <a:bodyPr anchor="ctr" anchorCtr="1"/>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r>
              <a:rPr lang="ja-JP" altLang="en-US" sz="1000" dirty="0"/>
              <a:t>ステップ３の「取り組む必要性の明確化」で明確にした内容や状況などから判断する</a:t>
            </a:r>
          </a:p>
        </p:txBody>
      </p:sp>
      <p:sp>
        <p:nvSpPr>
          <p:cNvPr id="61469" name="角丸四角形 20"/>
          <p:cNvSpPr/>
          <p:nvPr/>
        </p:nvSpPr>
        <p:spPr>
          <a:xfrm>
            <a:off x="3152775" y="5167313"/>
            <a:ext cx="6164264" cy="1439862"/>
          </a:xfrm>
          <a:prstGeom prst="roundRect">
            <a:avLst>
              <a:gd name="adj" fmla="val 3884"/>
            </a:avLst>
          </a:prstGeom>
          <a:solidFill>
            <a:srgbClr val="FFFFCC"/>
          </a:solidFill>
          <a:ln w="9525" cap="flat" cmpd="sng">
            <a:solidFill>
              <a:schemeClr val="tx1"/>
            </a:solidFill>
            <a:prstDash val="solid"/>
            <a:headEnd type="none" w="med" len="med"/>
            <a:tailEnd type="none" w="med" len="med"/>
          </a:ln>
        </p:spPr>
        <p:txBody>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ts val="600"/>
              </a:spcBef>
              <a:buClrTx/>
              <a:buNone/>
            </a:pPr>
            <a:r>
              <a:rPr lang="en-US" altLang="ja-JP" sz="1200" dirty="0"/>
              <a:t>【</a:t>
            </a:r>
            <a:r>
              <a:rPr lang="ja-JP" altLang="en-US" sz="1200" dirty="0"/>
              <a:t>テーマ名のつけ方のポイント</a:t>
            </a:r>
            <a:r>
              <a:rPr lang="en-US" altLang="ja-JP" sz="1200" dirty="0"/>
              <a:t>】</a:t>
            </a:r>
            <a:endParaRPr lang="ja-JP" altLang="en-US" sz="1200" dirty="0"/>
          </a:p>
          <a:p>
            <a:pPr marL="0" indent="0">
              <a:lnSpc>
                <a:spcPct val="100000"/>
              </a:lnSpc>
              <a:spcBef>
                <a:spcPts val="600"/>
              </a:spcBef>
              <a:buClrTx/>
              <a:buFont typeface="ＭＳ Ｐゴシック" panose="020B0600070205080204" pitchFamily="50" charset="-128"/>
              <a:buAutoNum type="circleNumDbPlain"/>
            </a:pPr>
            <a:r>
              <a:rPr lang="ja-JP" altLang="en-US" sz="1200" dirty="0"/>
              <a:t>「どんな活動がしたいのか、活動の目的は何か」がわかるように</a:t>
            </a:r>
            <a:r>
              <a:rPr lang="en-US" altLang="ja-JP" sz="1200" dirty="0"/>
              <a:t>“</a:t>
            </a:r>
            <a:r>
              <a:rPr lang="ja-JP" altLang="en-US" sz="1200" dirty="0"/>
              <a:t>何を、どうする</a:t>
            </a:r>
            <a:r>
              <a:rPr lang="en-US" altLang="ja-JP" sz="1200" dirty="0"/>
              <a:t>”</a:t>
            </a:r>
            <a:r>
              <a:rPr lang="ja-JP" altLang="en-US" sz="1200" dirty="0"/>
              <a:t> で表現する。</a:t>
            </a:r>
          </a:p>
          <a:p>
            <a:pPr marL="0" indent="0">
              <a:lnSpc>
                <a:spcPct val="100000"/>
              </a:lnSpc>
              <a:spcBef>
                <a:spcPts val="600"/>
              </a:spcBef>
              <a:buClrTx/>
              <a:buFont typeface="ＭＳ Ｐゴシック" panose="020B0600070205080204" pitchFamily="50" charset="-128"/>
              <a:buAutoNum type="circleNumDbPlain"/>
            </a:pPr>
            <a:r>
              <a:rPr lang="ja-JP" altLang="en-US" sz="1200" dirty="0"/>
              <a:t>テーマ名が大きすぎたり、抽象的な場合は、サブテーマで補足する。</a:t>
            </a:r>
          </a:p>
          <a:p>
            <a:pPr marL="0" indent="0">
              <a:lnSpc>
                <a:spcPct val="100000"/>
              </a:lnSpc>
              <a:spcBef>
                <a:spcPts val="600"/>
              </a:spcBef>
              <a:buClrTx/>
              <a:buFont typeface="ＭＳ Ｐゴシック" panose="020B0600070205080204" pitchFamily="50" charset="-128"/>
              <a:buAutoNum type="circleNumDbPlain"/>
            </a:pPr>
            <a:r>
              <a:rPr lang="ja-JP" altLang="en-US" sz="1200" dirty="0"/>
              <a:t>テーマ名に方策 ・ 手段を入れると、それにとらわれて、効果のあるいろいろな方策のアイデアを出せないおそれがある。ただし、施策実行型ではこの限りではない。</a:t>
            </a:r>
          </a:p>
        </p:txBody>
      </p:sp>
      <p:sp>
        <p:nvSpPr>
          <p:cNvPr id="61470" name="角丸四角形吹き出し 20"/>
          <p:cNvSpPr/>
          <p:nvPr/>
        </p:nvSpPr>
        <p:spPr>
          <a:xfrm>
            <a:off x="6572250" y="4508501"/>
            <a:ext cx="2159000" cy="468313"/>
          </a:xfrm>
          <a:prstGeom prst="wedgeRoundRectCallout">
            <a:avLst>
              <a:gd name="adj1" fmla="val -39778"/>
              <a:gd name="adj2" fmla="val 113051"/>
              <a:gd name="adj3" fmla="val 16667"/>
            </a:avLst>
          </a:prstGeom>
          <a:solidFill>
            <a:srgbClr val="FFFF00"/>
          </a:solidFill>
          <a:ln w="9525" cap="flat" cmpd="sng">
            <a:solidFill>
              <a:schemeClr val="tx1"/>
            </a:solidFill>
            <a:prstDash val="solid"/>
            <a:round/>
            <a:headEnd type="none" w="med" len="med"/>
            <a:tailEnd type="none" w="med" len="med"/>
          </a:ln>
        </p:spPr>
        <p:txBody>
          <a:bodyPr anchor="ctr" anchorCtr="1"/>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r>
              <a:rPr lang="ja-JP" altLang="en-US" sz="1000" dirty="0"/>
              <a:t>自分たちが解決したいことを</a:t>
            </a:r>
          </a:p>
          <a:p>
            <a:pPr marL="0" indent="0">
              <a:spcBef>
                <a:spcPct val="0"/>
              </a:spcBef>
              <a:buNone/>
            </a:pPr>
            <a:r>
              <a:rPr lang="ja-JP" altLang="en-US" sz="1000" dirty="0"/>
              <a:t>具体的に分かりやすく表現する</a:t>
            </a:r>
          </a:p>
        </p:txBody>
      </p:sp>
      <p:sp>
        <p:nvSpPr>
          <p:cNvPr id="5" name="テキスト ボックス 4">
            <a:extLst>
              <a:ext uri="{FF2B5EF4-FFF2-40B4-BE49-F238E27FC236}">
                <a16:creationId xmlns:a16="http://schemas.microsoft.com/office/drawing/2014/main" id="{A3D254C9-B954-D960-FFC6-C7443106CA56}"/>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13/24</a:t>
            </a:r>
            <a:endParaRPr kumimoji="1" lang="ja-JP" altLang="en-US" b="0" dirty="0">
              <a:latin typeface="Meiryo UI" panose="020B0604030504040204" pitchFamily="50" charset="-128"/>
              <a:ea typeface="Meiryo UI" panose="020B0604030504040204" pitchFamily="50" charset="-128"/>
            </a:endParaRPr>
          </a:p>
        </p:txBody>
      </p:sp>
      <p:pic>
        <p:nvPicPr>
          <p:cNvPr id="6" name="課題13P-1">
            <a:hlinkClick r:id="" action="ppaction://media"/>
            <a:extLst>
              <a:ext uri="{FF2B5EF4-FFF2-40B4-BE49-F238E27FC236}">
                <a16:creationId xmlns:a16="http://schemas.microsoft.com/office/drawing/2014/main" id="{E684F979-7A96-B709-43A8-F1D50A7A483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0" y="0"/>
            <a:ext cx="406400" cy="406400"/>
          </a:xfrm>
          <a:prstGeom prst="rect">
            <a:avLst/>
          </a:prstGeom>
        </p:spPr>
      </p:pic>
      <p:pic>
        <p:nvPicPr>
          <p:cNvPr id="7" name="課題13P-2">
            <a:hlinkClick r:id="" action="ppaction://media"/>
            <a:extLst>
              <a:ext uri="{FF2B5EF4-FFF2-40B4-BE49-F238E27FC236}">
                <a16:creationId xmlns:a16="http://schemas.microsoft.com/office/drawing/2014/main" id="{DB09804D-7A07-5AF0-D73B-363E2B94B393}"/>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309" y="357189"/>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122"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667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6"/>
                </p:tgtEl>
              </p:cMediaNode>
            </p:audio>
            <p:audio>
              <p:cMediaNode vol="80000">
                <p:cTn id="12"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フローチャート : 代替処理 34"/>
          <p:cNvSpPr>
            <a:spLocks noChangeArrowheads="1"/>
          </p:cNvSpPr>
          <p:nvPr/>
        </p:nvSpPr>
        <p:spPr bwMode="auto">
          <a:xfrm>
            <a:off x="444501" y="3765551"/>
            <a:ext cx="2303463" cy="631825"/>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4" name="フローチャート : 代替処理 3"/>
          <p:cNvSpPr>
            <a:spLocks noChangeArrowheads="1"/>
          </p:cNvSpPr>
          <p:nvPr/>
        </p:nvSpPr>
        <p:spPr bwMode="auto">
          <a:xfrm>
            <a:off x="444500" y="2780030"/>
            <a:ext cx="2303780" cy="640080"/>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60" name="正方形/長方形 59"/>
          <p:cNvSpPr/>
          <p:nvPr/>
        </p:nvSpPr>
        <p:spPr>
          <a:xfrm>
            <a:off x="488950" y="1320165"/>
            <a:ext cx="2303780" cy="704850"/>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4" name="角丸四角形 33"/>
          <p:cNvSpPr/>
          <p:nvPr/>
        </p:nvSpPr>
        <p:spPr>
          <a:xfrm>
            <a:off x="814388" y="763589"/>
            <a:ext cx="1690688" cy="360363"/>
          </a:xfrm>
          <a:prstGeom prst="roundRect">
            <a:avLst/>
          </a:prstGeom>
          <a:solidFill>
            <a:srgbClr val="00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73734" name="テキスト ボックス 13"/>
          <p:cNvSpPr txBox="1"/>
          <p:nvPr/>
        </p:nvSpPr>
        <p:spPr>
          <a:xfrm>
            <a:off x="946150" y="755650"/>
            <a:ext cx="1417638" cy="369888"/>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基本ステップ</a:t>
            </a:r>
          </a:p>
        </p:txBody>
      </p:sp>
      <p:sp>
        <p:nvSpPr>
          <p:cNvPr id="73735" name="テキスト ボックス 15"/>
          <p:cNvSpPr txBox="1"/>
          <p:nvPr/>
        </p:nvSpPr>
        <p:spPr>
          <a:xfrm>
            <a:off x="631509" y="2875916"/>
            <a:ext cx="2160587" cy="33718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1)</a:t>
            </a:r>
            <a:r>
              <a:rPr lang="ja-JP" altLang="en-US" sz="1600" dirty="0">
                <a:latin typeface="HGP創英角ｺﾞｼｯｸUB" panose="020B0900000000000000" pitchFamily="50" charset="-128"/>
                <a:ea typeface="HGP創英角ｺﾞｼｯｸUB" panose="020B0900000000000000" pitchFamily="50" charset="-128"/>
              </a:rPr>
              <a:t>現状の把握</a:t>
            </a:r>
          </a:p>
        </p:txBody>
      </p:sp>
      <p:sp>
        <p:nvSpPr>
          <p:cNvPr id="73736" name="テキスト ボックス 16"/>
          <p:cNvSpPr txBox="1"/>
          <p:nvPr/>
        </p:nvSpPr>
        <p:spPr>
          <a:xfrm>
            <a:off x="641350" y="3892550"/>
            <a:ext cx="2160588"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2)</a:t>
            </a:r>
            <a:r>
              <a:rPr lang="ja-JP" altLang="en-US" sz="1600" dirty="0">
                <a:latin typeface="HGP創英角ｺﾞｼｯｸUB" panose="020B0900000000000000" pitchFamily="50" charset="-128"/>
                <a:ea typeface="HGP創英角ｺﾞｼｯｸUB" panose="020B0900000000000000" pitchFamily="50" charset="-128"/>
              </a:rPr>
              <a:t>目標の設定</a:t>
            </a:r>
          </a:p>
        </p:txBody>
      </p:sp>
      <p:sp>
        <p:nvSpPr>
          <p:cNvPr id="68" name="下矢印 67"/>
          <p:cNvSpPr/>
          <p:nvPr/>
        </p:nvSpPr>
        <p:spPr>
          <a:xfrm>
            <a:off x="1136651" y="3465513"/>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29" name="正方形/長方形 28"/>
          <p:cNvSpPr/>
          <p:nvPr/>
        </p:nvSpPr>
        <p:spPr>
          <a:xfrm>
            <a:off x="2900363" y="728664"/>
            <a:ext cx="6624638" cy="5986463"/>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1800" b="0" dirty="0"/>
              <a:t>+</a:t>
            </a:r>
            <a:endParaRPr lang="ja-JP" altLang="en-US" sz="1800" b="0" dirty="0"/>
          </a:p>
        </p:txBody>
      </p:sp>
      <p:sp>
        <p:nvSpPr>
          <p:cNvPr id="40" name="正方形/長方形 39"/>
          <p:cNvSpPr/>
          <p:nvPr/>
        </p:nvSpPr>
        <p:spPr>
          <a:xfrm>
            <a:off x="631826" y="2087563"/>
            <a:ext cx="968375" cy="528638"/>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73740" name="テキスト ボックス 19"/>
          <p:cNvSpPr txBox="1"/>
          <p:nvPr/>
        </p:nvSpPr>
        <p:spPr>
          <a:xfrm>
            <a:off x="660400" y="2165350"/>
            <a:ext cx="908050" cy="369888"/>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800" dirty="0">
                <a:latin typeface="HGP創英角ｺﾞｼｯｸUB" panose="020B0900000000000000" pitchFamily="50" charset="-128"/>
                <a:ea typeface="HGP創英角ｺﾞｼｯｸUB" panose="020B0900000000000000" pitchFamily="50" charset="-128"/>
              </a:rPr>
              <a:t>【</a:t>
            </a:r>
            <a:r>
              <a:rPr lang="ja-JP" altLang="en-US" sz="1800" dirty="0">
                <a:latin typeface="HGP創英角ｺﾞｼｯｸUB" panose="020B0900000000000000" pitchFamily="50" charset="-128"/>
                <a:ea typeface="HGP創英角ｺﾞｼｯｸUB" panose="020B0900000000000000" pitchFamily="50" charset="-128"/>
              </a:rPr>
              <a:t>手順</a:t>
            </a:r>
            <a:r>
              <a:rPr lang="en-US" altLang="ja-JP" sz="1800" dirty="0">
                <a:latin typeface="HGP創英角ｺﾞｼｯｸUB" panose="020B0900000000000000" pitchFamily="50" charset="-128"/>
                <a:ea typeface="HGP創英角ｺﾞｼｯｸUB" panose="020B0900000000000000" pitchFamily="50" charset="-128"/>
              </a:rPr>
              <a:t>】</a:t>
            </a:r>
            <a:endParaRPr lang="ja-JP" altLang="en-US" sz="1800" dirty="0">
              <a:latin typeface="HGP創英角ｺﾞｼｯｸUB" panose="020B0900000000000000" pitchFamily="50" charset="-128"/>
              <a:ea typeface="HGP創英角ｺﾞｼｯｸUB" panose="020B0900000000000000" pitchFamily="50" charset="-128"/>
            </a:endParaRPr>
          </a:p>
        </p:txBody>
      </p:sp>
      <p:sp>
        <p:nvSpPr>
          <p:cNvPr id="73741" name="テキスト ボックス 15"/>
          <p:cNvSpPr txBox="1"/>
          <p:nvPr/>
        </p:nvSpPr>
        <p:spPr>
          <a:xfrm>
            <a:off x="631509" y="1380809"/>
            <a:ext cx="2160587" cy="583565"/>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②現状の把握と</a:t>
            </a:r>
          </a:p>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　　目標設定</a:t>
            </a:r>
          </a:p>
        </p:txBody>
      </p:sp>
      <p:sp>
        <p:nvSpPr>
          <p:cNvPr id="25" name="Text Box 3"/>
          <p:cNvSpPr txBox="1">
            <a:spLocks noChangeArrowheads="1"/>
          </p:cNvSpPr>
          <p:nvPr/>
        </p:nvSpPr>
        <p:spPr bwMode="auto">
          <a:xfrm>
            <a:off x="481014" y="98586"/>
            <a:ext cx="883602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a:defRPr/>
            </a:pPr>
            <a:r>
              <a:rPr lang="ja-JP" altLang="en-US" sz="3200" b="0" i="1">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９．課題達成のステップ</a:t>
            </a:r>
          </a:p>
        </p:txBody>
      </p:sp>
      <p:sp>
        <p:nvSpPr>
          <p:cNvPr id="73744" name="角丸四角形 2"/>
          <p:cNvSpPr/>
          <p:nvPr/>
        </p:nvSpPr>
        <p:spPr>
          <a:xfrm>
            <a:off x="3389314" y="3060701"/>
            <a:ext cx="5711825" cy="1057275"/>
          </a:xfrm>
          <a:prstGeom prst="roundRect">
            <a:avLst>
              <a:gd name="adj" fmla="val 6866"/>
            </a:avLst>
          </a:prstGeom>
          <a:solidFill>
            <a:srgbClr val="FFFFCC"/>
          </a:solidFill>
          <a:ln w="9525" cap="flat" cmpd="sng">
            <a:solidFill>
              <a:schemeClr val="tx1"/>
            </a:solidFill>
            <a:prstDash val="solid"/>
            <a:headEnd type="none" w="med" len="med"/>
            <a:tailEnd type="none" w="med" len="med"/>
          </a:ln>
        </p:spPr>
        <p:txBody>
          <a:bodyPr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200" dirty="0"/>
              <a:t>【</a:t>
            </a:r>
            <a:r>
              <a:rPr lang="ja-JP" altLang="en-US" sz="1200" dirty="0"/>
              <a:t>ポイント</a:t>
            </a:r>
            <a:r>
              <a:rPr lang="en-US" altLang="ja-JP" sz="1200" dirty="0"/>
              <a:t>】</a:t>
            </a:r>
            <a:endParaRPr lang="ja-JP" altLang="en-US" sz="1200" dirty="0"/>
          </a:p>
          <a:p>
            <a:pPr marL="0" indent="0">
              <a:lnSpc>
                <a:spcPct val="100000"/>
              </a:lnSpc>
              <a:spcBef>
                <a:spcPct val="0"/>
              </a:spcBef>
              <a:buClrTx/>
              <a:buFont typeface="ＭＳ Ｐゴシック" panose="020B0600070205080204" pitchFamily="50" charset="-128"/>
              <a:buAutoNum type="circleNumDbPlain"/>
            </a:pPr>
            <a:r>
              <a:rPr lang="ja-JP" altLang="en-US" sz="1200" dirty="0"/>
              <a:t>サークルの実力よりも、少し背伸びした挑戦意欲のわく目標とする</a:t>
            </a:r>
          </a:p>
          <a:p>
            <a:pPr marL="0" indent="0">
              <a:lnSpc>
                <a:spcPct val="100000"/>
              </a:lnSpc>
              <a:spcBef>
                <a:spcPct val="0"/>
              </a:spcBef>
              <a:buClrTx/>
              <a:buFont typeface="ＭＳ Ｐゴシック" panose="020B0600070205080204" pitchFamily="50" charset="-128"/>
              <a:buAutoNum type="circleNumDbPlain"/>
            </a:pPr>
            <a:r>
              <a:rPr lang="ja-JP" altLang="en-US" sz="1200" dirty="0"/>
              <a:t>攻め所そのものや手段は、目標ではない</a:t>
            </a:r>
          </a:p>
          <a:p>
            <a:pPr marL="0" indent="0">
              <a:lnSpc>
                <a:spcPct val="100000"/>
              </a:lnSpc>
              <a:spcBef>
                <a:spcPct val="0"/>
              </a:spcBef>
              <a:buClrTx/>
              <a:buFont typeface="ＭＳ Ｐゴシック" panose="020B0600070205080204" pitchFamily="50" charset="-128"/>
              <a:buAutoNum type="circleNumDbPlain"/>
            </a:pPr>
            <a:r>
              <a:rPr lang="ja-JP" altLang="en-US" sz="1200" dirty="0"/>
              <a:t>予想効果を可能な限り明らかにする</a:t>
            </a:r>
          </a:p>
          <a:p>
            <a:pPr marL="0" indent="0">
              <a:lnSpc>
                <a:spcPct val="100000"/>
              </a:lnSpc>
              <a:spcBef>
                <a:spcPct val="0"/>
              </a:spcBef>
              <a:buClrTx/>
              <a:buFont typeface="ＭＳ Ｐゴシック" panose="020B0600070205080204" pitchFamily="50" charset="-128"/>
              <a:buAutoNum type="circleNumDbPlain"/>
            </a:pPr>
            <a:r>
              <a:rPr lang="ja-JP" altLang="en-US" sz="1200" dirty="0"/>
              <a:t>目標値が数値で表しにくい場合は、代用特性を見つけたり、数値化の工夫をする</a:t>
            </a:r>
          </a:p>
        </p:txBody>
      </p:sp>
      <p:graphicFrame>
        <p:nvGraphicFramePr>
          <p:cNvPr id="6" name="表 5"/>
          <p:cNvGraphicFramePr>
            <a:graphicFrameLocks noGrp="1"/>
          </p:cNvGraphicFramePr>
          <p:nvPr/>
        </p:nvGraphicFramePr>
        <p:xfrm>
          <a:off x="3387249" y="4219026"/>
          <a:ext cx="5472113" cy="742950"/>
        </p:xfrm>
        <a:graphic>
          <a:graphicData uri="http://schemas.openxmlformats.org/drawingml/2006/table">
            <a:tbl>
              <a:tblPr/>
              <a:tblGrid>
                <a:gridCol w="220663">
                  <a:extLst>
                    <a:ext uri="{9D8B030D-6E8A-4147-A177-3AD203B41FA5}">
                      <a16:colId xmlns:a16="http://schemas.microsoft.com/office/drawing/2014/main" val="20000"/>
                    </a:ext>
                  </a:extLst>
                </a:gridCol>
                <a:gridCol w="1096962">
                  <a:extLst>
                    <a:ext uri="{9D8B030D-6E8A-4147-A177-3AD203B41FA5}">
                      <a16:colId xmlns:a16="http://schemas.microsoft.com/office/drawing/2014/main" val="20001"/>
                    </a:ext>
                  </a:extLst>
                </a:gridCol>
                <a:gridCol w="4154488">
                  <a:extLst>
                    <a:ext uri="{9D8B030D-6E8A-4147-A177-3AD203B41FA5}">
                      <a16:colId xmlns:a16="http://schemas.microsoft.com/office/drawing/2014/main" val="20002"/>
                    </a:ext>
                  </a:extLst>
                </a:gridCol>
              </a:tblGrid>
              <a:tr h="371475">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r" defTabSz="914400" rtl="0" eaLnBrk="1" fontAlgn="base" latinLnBrk="0" hangingPunct="1">
                        <a:lnSpc>
                          <a:spcPct val="90000"/>
                        </a:lnSpc>
                        <a:spcBef>
                          <a:spcPct val="0"/>
                        </a:spcBef>
                        <a:spcAft>
                          <a:spcPct val="0"/>
                        </a:spcAft>
                        <a:buClr>
                          <a:srgbClr val="000089"/>
                        </a:buClr>
                        <a:buSzTx/>
                        <a:buFontTx/>
                        <a:buNone/>
                      </a:pPr>
                      <a:r>
                        <a:rPr kumimoji="1" lang="en-US" altLang="ja-JP" sz="12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2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47" marR="91447" marT="45798" marB="45798"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2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良くない例：</a:t>
                      </a:r>
                    </a:p>
                  </a:txBody>
                  <a:tcPr marL="91447" marR="91447" marT="45798" marB="45798"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ct val="0"/>
                        </a:spcBef>
                        <a:spcAft>
                          <a:spcPct val="0"/>
                        </a:spcAft>
                        <a:buClr>
                          <a:srgbClr val="000089"/>
                        </a:buClr>
                        <a:buSzTx/>
                        <a:buFontTx/>
                        <a:buNone/>
                      </a:pPr>
                      <a:r>
                        <a:rPr kumimoji="1" lang="ja-JP" altLang="en-US"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「訪問販売で</a:t>
                      </a:r>
                      <a:r>
                        <a:rPr kumimoji="1" lang="en-US" altLang="ja-JP"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PC</a:t>
                      </a:r>
                      <a:r>
                        <a:rPr kumimoji="1" lang="ja-JP" altLang="en-US"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販売数を拡大する」</a:t>
                      </a:r>
                    </a:p>
                  </a:txBody>
                  <a:tcPr marL="91447" marR="91447" marT="45798" marB="45798"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371475">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r" defTabSz="914400" rtl="0" eaLnBrk="1" fontAlgn="base" latinLnBrk="0" hangingPunct="1">
                        <a:lnSpc>
                          <a:spcPct val="90000"/>
                        </a:lnSpc>
                        <a:spcBef>
                          <a:spcPct val="0"/>
                        </a:spcBef>
                        <a:spcAft>
                          <a:spcPct val="0"/>
                        </a:spcAft>
                        <a:buClr>
                          <a:srgbClr val="000089"/>
                        </a:buClr>
                        <a:buSzTx/>
                        <a:buFontTx/>
                        <a:buNone/>
                      </a:pPr>
                      <a:r>
                        <a:rPr kumimoji="1" lang="ja-JP" altLang="en-US" sz="12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p>
                  </a:txBody>
                  <a:tcPr marL="91447" marR="91447" marT="45798" marB="45798"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2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良　い　例：</a:t>
                      </a:r>
                    </a:p>
                  </a:txBody>
                  <a:tcPr marL="91447" marR="91447" marT="45798" marB="45798"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ct val="0"/>
                        </a:spcBef>
                        <a:spcAft>
                          <a:spcPct val="0"/>
                        </a:spcAft>
                        <a:buClr>
                          <a:srgbClr val="000089"/>
                        </a:buClr>
                        <a:buSzTx/>
                        <a:buFontTx/>
                        <a:buNone/>
                      </a:pPr>
                      <a:r>
                        <a:rPr kumimoji="1" lang="ja-JP" altLang="en-US"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en-US" altLang="ja-JP"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PC</a:t>
                      </a:r>
                      <a:r>
                        <a:rPr kumimoji="1" lang="ja-JP" altLang="en-US"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の販売数を○月○日までに</a:t>
                      </a:r>
                      <a:r>
                        <a:rPr kumimoji="1" lang="en-US" altLang="ja-JP"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4</a:t>
                      </a:r>
                      <a:r>
                        <a:rPr kumimoji="1" lang="ja-JP" altLang="en-US"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倍にする」</a:t>
                      </a:r>
                    </a:p>
                  </a:txBody>
                  <a:tcPr marL="91447" marR="91447" marT="45798" marB="45798"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grpSp>
        <p:nvGrpSpPr>
          <p:cNvPr id="73760" name="Group 54"/>
          <p:cNvGrpSpPr/>
          <p:nvPr/>
        </p:nvGrpSpPr>
        <p:grpSpPr>
          <a:xfrm>
            <a:off x="3018155" y="5085425"/>
            <a:ext cx="6299200" cy="1632520"/>
            <a:chOff x="45" y="2727"/>
            <a:chExt cx="5557" cy="1559"/>
          </a:xfrm>
        </p:grpSpPr>
        <p:sp>
          <p:nvSpPr>
            <p:cNvPr id="73761" name="角丸四角形 14"/>
            <p:cNvSpPr/>
            <p:nvPr/>
          </p:nvSpPr>
          <p:spPr>
            <a:xfrm>
              <a:off x="45" y="2727"/>
              <a:ext cx="5551" cy="1497"/>
            </a:xfrm>
            <a:prstGeom prst="roundRect">
              <a:avLst>
                <a:gd name="adj" fmla="val 4148"/>
              </a:avLst>
            </a:prstGeom>
            <a:solidFill>
              <a:schemeClr val="bg1"/>
            </a:solidFill>
            <a:ln w="9525" cap="flat" cmpd="sng">
              <a:solidFill>
                <a:schemeClr val="tx1"/>
              </a:solidFill>
              <a:prstDash val="solid"/>
              <a:headEnd type="none" w="med" len="med"/>
              <a:tailEnd type="none" w="med" len="med"/>
            </a:ln>
          </p:spPr>
          <p:txBody>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endParaRPr lang="ja-JP" altLang="en-US" sz="1600" dirty="0"/>
            </a:p>
          </p:txBody>
        </p:sp>
        <p:sp>
          <p:nvSpPr>
            <p:cNvPr id="73762" name="テキスト ボックス 15"/>
            <p:cNvSpPr txBox="1"/>
            <p:nvPr/>
          </p:nvSpPr>
          <p:spPr>
            <a:xfrm>
              <a:off x="884" y="4014"/>
              <a:ext cx="3993" cy="272"/>
            </a:xfrm>
            <a:prstGeom prst="rect">
              <a:avLst/>
            </a:prstGeom>
            <a:noFill/>
            <a:ln w="2857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400" dirty="0"/>
                <a:t>ギャップ、攻め所と目標の関係図</a:t>
              </a:r>
            </a:p>
          </p:txBody>
        </p:sp>
        <p:sp>
          <p:nvSpPr>
            <p:cNvPr id="73763" name="正方形/長方形 16"/>
            <p:cNvSpPr/>
            <p:nvPr/>
          </p:nvSpPr>
          <p:spPr>
            <a:xfrm>
              <a:off x="1248" y="3220"/>
              <a:ext cx="793" cy="720"/>
            </a:xfrm>
            <a:prstGeom prst="rect">
              <a:avLst/>
            </a:prstGeom>
            <a:solidFill>
              <a:srgbClr val="FFFFCC"/>
            </a:solidFill>
            <a:ln w="28575" cap="flat" cmpd="sng">
              <a:solidFill>
                <a:schemeClr val="tx1"/>
              </a:solidFill>
              <a:prstDash val="solid"/>
              <a:round/>
              <a:headEnd type="none" w="med" len="med"/>
              <a:tailEnd type="none" w="med" len="med"/>
            </a:ln>
          </p:spPr>
          <p:txBody>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endParaRPr lang="ja-JP" altLang="en-US" sz="3600" dirty="0">
                <a:solidFill>
                  <a:srgbClr val="800000"/>
                </a:solidFill>
              </a:endParaRPr>
            </a:p>
          </p:txBody>
        </p:sp>
        <p:sp>
          <p:nvSpPr>
            <p:cNvPr id="73764" name="正方形/長方形 17"/>
            <p:cNvSpPr/>
            <p:nvPr/>
          </p:nvSpPr>
          <p:spPr>
            <a:xfrm>
              <a:off x="272" y="2814"/>
              <a:ext cx="794" cy="1126"/>
            </a:xfrm>
            <a:prstGeom prst="rect">
              <a:avLst/>
            </a:prstGeom>
            <a:solidFill>
              <a:srgbClr val="FFFFCC"/>
            </a:solidFill>
            <a:ln w="28575" cap="flat" cmpd="sng">
              <a:solidFill>
                <a:schemeClr val="tx1"/>
              </a:solidFill>
              <a:prstDash val="solid"/>
              <a:round/>
              <a:headEnd type="none" w="med" len="med"/>
              <a:tailEnd type="none" w="med" len="med"/>
            </a:ln>
          </p:spPr>
          <p:txBody>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endParaRPr lang="ja-JP" altLang="en-US" sz="3600" dirty="0">
                <a:solidFill>
                  <a:srgbClr val="800000"/>
                </a:solidFill>
              </a:endParaRPr>
            </a:p>
          </p:txBody>
        </p:sp>
        <p:sp>
          <p:nvSpPr>
            <p:cNvPr id="73765" name="正方形/長方形 13"/>
            <p:cNvSpPr/>
            <p:nvPr/>
          </p:nvSpPr>
          <p:spPr>
            <a:xfrm>
              <a:off x="998" y="2814"/>
              <a:ext cx="1292" cy="0"/>
            </a:xfrm>
            <a:custGeom>
              <a:avLst/>
              <a:gdLst/>
              <a:ahLst/>
              <a:cxnLst>
                <a:cxn ang="0">
                  <a:pos x="0" y="0"/>
                </a:cxn>
                <a:cxn ang="0">
                  <a:pos x="655" y="0"/>
                </a:cxn>
              </a:cxnLst>
              <a:rect l="0" t="0" r="0" b="0"/>
              <a:pathLst>
                <a:path w="2880320">
                  <a:moveTo>
                    <a:pt x="0" y="0"/>
                  </a:moveTo>
                  <a:lnTo>
                    <a:pt x="2880320" y="0"/>
                  </a:lnTo>
                </a:path>
              </a:pathLst>
            </a:custGeom>
            <a:noFill/>
            <a:ln w="28575" cap="flat" cmpd="sng">
              <a:solidFill>
                <a:schemeClr val="tx1">
                  <a:alpha val="100000"/>
                </a:schemeClr>
              </a:solidFill>
              <a:prstDash val="sysDash"/>
              <a:round/>
              <a:headEnd type="none" w="med" len="med"/>
              <a:tailEnd type="none" w="med" len="med"/>
            </a:ln>
          </p:spPr>
          <p:txBody>
            <a:bodyPr/>
            <a:lstStyle/>
            <a:p>
              <a:endParaRPr lang="ja-JP" altLang="en-US"/>
            </a:p>
          </p:txBody>
        </p:sp>
        <p:sp>
          <p:nvSpPr>
            <p:cNvPr id="73766" name="正方形/長方形 13"/>
            <p:cNvSpPr/>
            <p:nvPr/>
          </p:nvSpPr>
          <p:spPr>
            <a:xfrm>
              <a:off x="303" y="3220"/>
              <a:ext cx="1973" cy="0"/>
            </a:xfrm>
            <a:custGeom>
              <a:avLst/>
              <a:gdLst/>
              <a:ahLst/>
              <a:cxnLst>
                <a:cxn ang="0">
                  <a:pos x="0" y="0"/>
                </a:cxn>
                <a:cxn ang="0">
                  <a:pos x="2333" y="0"/>
                </a:cxn>
              </a:cxnLst>
              <a:rect l="0" t="0" r="0" b="0"/>
              <a:pathLst>
                <a:path w="2880320">
                  <a:moveTo>
                    <a:pt x="0" y="0"/>
                  </a:moveTo>
                  <a:lnTo>
                    <a:pt x="2880320" y="0"/>
                  </a:lnTo>
                </a:path>
              </a:pathLst>
            </a:custGeom>
            <a:noFill/>
            <a:ln w="28575" cap="flat" cmpd="sng">
              <a:solidFill>
                <a:schemeClr val="tx1">
                  <a:alpha val="100000"/>
                </a:schemeClr>
              </a:solidFill>
              <a:prstDash val="sysDash"/>
              <a:round/>
              <a:headEnd type="none" w="med" len="med"/>
              <a:tailEnd type="none" w="med" len="med"/>
            </a:ln>
          </p:spPr>
          <p:txBody>
            <a:bodyPr/>
            <a:lstStyle/>
            <a:p>
              <a:endParaRPr lang="ja-JP" altLang="en-US"/>
            </a:p>
          </p:txBody>
        </p:sp>
        <p:cxnSp>
          <p:nvCxnSpPr>
            <p:cNvPr id="73767" name="直線矢印コネクタ 20"/>
            <p:cNvCxnSpPr/>
            <p:nvPr/>
          </p:nvCxnSpPr>
          <p:spPr>
            <a:xfrm>
              <a:off x="2154" y="2795"/>
              <a:ext cx="0" cy="422"/>
            </a:xfrm>
            <a:prstGeom prst="straightConnector1">
              <a:avLst/>
            </a:prstGeom>
            <a:ln w="28575" cap="flat" cmpd="sng">
              <a:solidFill>
                <a:schemeClr val="tx1"/>
              </a:solidFill>
              <a:prstDash val="solid"/>
              <a:headEnd type="triangle" w="med" len="med"/>
              <a:tailEnd type="triangle" w="med" len="med"/>
            </a:ln>
          </p:spPr>
        </p:cxnSp>
        <p:sp>
          <p:nvSpPr>
            <p:cNvPr id="73768" name="テキスト ボックス 21"/>
            <p:cNvSpPr txBox="1"/>
            <p:nvPr/>
          </p:nvSpPr>
          <p:spPr>
            <a:xfrm>
              <a:off x="272" y="2891"/>
              <a:ext cx="794" cy="220"/>
            </a:xfrm>
            <a:prstGeom prst="rect">
              <a:avLst/>
            </a:prstGeom>
            <a:noFill/>
            <a:ln w="28575">
              <a:noFill/>
            </a:ln>
          </p:spPr>
          <p:txBody>
            <a:bodyPr anchor="ctr" anchorCtr="1">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r">
                <a:spcBef>
                  <a:spcPct val="0"/>
                </a:spcBef>
                <a:buNone/>
              </a:pPr>
              <a:r>
                <a:rPr lang="ja-JP" altLang="en-US" sz="1000" dirty="0"/>
                <a:t>ありたい姿</a:t>
              </a:r>
            </a:p>
          </p:txBody>
        </p:sp>
        <p:sp>
          <p:nvSpPr>
            <p:cNvPr id="73769" name="テキスト ボックス 22"/>
            <p:cNvSpPr txBox="1"/>
            <p:nvPr/>
          </p:nvSpPr>
          <p:spPr>
            <a:xfrm>
              <a:off x="1248" y="3362"/>
              <a:ext cx="793" cy="220"/>
            </a:xfrm>
            <a:prstGeom prst="rect">
              <a:avLst/>
            </a:prstGeom>
            <a:noFill/>
            <a:ln w="28575">
              <a:noFill/>
            </a:ln>
          </p:spPr>
          <p:txBody>
            <a:bodyPr anchor="ctr" anchorCtr="1">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r">
                <a:spcBef>
                  <a:spcPct val="0"/>
                </a:spcBef>
                <a:buNone/>
              </a:pPr>
              <a:r>
                <a:rPr lang="ja-JP" altLang="en-US" sz="1000" dirty="0"/>
                <a:t>現在の姿</a:t>
              </a:r>
            </a:p>
          </p:txBody>
        </p:sp>
        <p:sp>
          <p:nvSpPr>
            <p:cNvPr id="73770" name="テキスト ボックス 23"/>
            <p:cNvSpPr txBox="1"/>
            <p:nvPr/>
          </p:nvSpPr>
          <p:spPr>
            <a:xfrm>
              <a:off x="2109" y="2874"/>
              <a:ext cx="771" cy="246"/>
            </a:xfrm>
            <a:prstGeom prst="rect">
              <a:avLst/>
            </a:prstGeom>
            <a:noFill/>
            <a:ln w="28575">
              <a:noFill/>
            </a:ln>
          </p:spPr>
          <p:txBody>
            <a:bodyPr anchor="ctr" anchorCtr="1">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200" dirty="0"/>
                <a:t>ギャップ</a:t>
              </a:r>
            </a:p>
          </p:txBody>
        </p:sp>
        <p:sp>
          <p:nvSpPr>
            <p:cNvPr id="73771" name="正方形/長方形 11"/>
            <p:cNvSpPr/>
            <p:nvPr/>
          </p:nvSpPr>
          <p:spPr>
            <a:xfrm>
              <a:off x="136" y="3940"/>
              <a:ext cx="5466" cy="0"/>
            </a:xfrm>
            <a:custGeom>
              <a:avLst/>
              <a:gdLst/>
              <a:ahLst/>
              <a:cxnLst>
                <a:cxn ang="0">
                  <a:pos x="14493" y="0"/>
                </a:cxn>
                <a:cxn ang="0">
                  <a:pos x="0" y="0"/>
                </a:cxn>
              </a:cxnLst>
              <a:rect l="0" t="0" r="0" b="0"/>
              <a:pathLst>
                <a:path w="5328592">
                  <a:moveTo>
                    <a:pt x="5328592" y="0"/>
                  </a:moveTo>
                  <a:lnTo>
                    <a:pt x="0" y="0"/>
                  </a:lnTo>
                </a:path>
              </a:pathLst>
            </a:custGeom>
            <a:noFill/>
            <a:ln w="28575" cap="flat" cmpd="sng">
              <a:solidFill>
                <a:schemeClr val="tx1">
                  <a:alpha val="100000"/>
                </a:schemeClr>
              </a:solidFill>
              <a:prstDash val="solid"/>
              <a:round/>
              <a:headEnd type="none" w="med" len="med"/>
              <a:tailEnd type="none" w="med" len="med"/>
            </a:ln>
          </p:spPr>
          <p:txBody>
            <a:bodyPr/>
            <a:lstStyle/>
            <a:p>
              <a:endParaRPr lang="ja-JP" altLang="en-US"/>
            </a:p>
          </p:txBody>
        </p:sp>
        <p:sp>
          <p:nvSpPr>
            <p:cNvPr id="73772" name="AutoShape 9"/>
            <p:cNvSpPr/>
            <p:nvPr/>
          </p:nvSpPr>
          <p:spPr>
            <a:xfrm rot="-5400000">
              <a:off x="2806" y="2915"/>
              <a:ext cx="239" cy="181"/>
            </a:xfrm>
            <a:prstGeom prst="downArrow">
              <a:avLst>
                <a:gd name="adj1" fmla="val 33333"/>
                <a:gd name="adj2" fmla="val 57884"/>
              </a:avLst>
            </a:prstGeom>
            <a:solidFill>
              <a:schemeClr val="tx1"/>
            </a:solidFill>
            <a:ln w="9525">
              <a:noFill/>
            </a:ln>
          </p:spPr>
          <p:txBody>
            <a:bodyPr rot="10800000"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endParaRPr lang="ja-JP" altLang="en-US" sz="1600" dirty="0"/>
            </a:p>
          </p:txBody>
        </p:sp>
        <p:sp>
          <p:nvSpPr>
            <p:cNvPr id="73773" name="テキスト ボックス 26"/>
            <p:cNvSpPr txBox="1"/>
            <p:nvPr/>
          </p:nvSpPr>
          <p:spPr>
            <a:xfrm>
              <a:off x="2835" y="2788"/>
              <a:ext cx="1315" cy="836"/>
            </a:xfrm>
            <a:prstGeom prst="rect">
              <a:avLst/>
            </a:prstGeom>
            <a:noFill/>
            <a:ln w="28575">
              <a:noFill/>
            </a:ln>
          </p:spPr>
          <p:txBody>
            <a:bodyPr anchor="ctr" anchorCtr="1">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ts val="600"/>
                </a:spcBef>
                <a:buNone/>
              </a:pPr>
              <a:r>
                <a:rPr lang="ja-JP" altLang="en-US" sz="1000" dirty="0"/>
                <a:t>攻め所の候補Ａ</a:t>
              </a:r>
              <a:endParaRPr lang="en-US" altLang="ja-JP" sz="1000" dirty="0"/>
            </a:p>
            <a:p>
              <a:pPr marL="0" indent="0">
                <a:spcBef>
                  <a:spcPts val="600"/>
                </a:spcBef>
                <a:buNone/>
              </a:pPr>
              <a:r>
                <a:rPr lang="ja-JP" altLang="en-US" sz="1000" dirty="0"/>
                <a:t>攻め所の候補Ｂ</a:t>
              </a:r>
              <a:endParaRPr lang="en-US" altLang="ja-JP" sz="1000" dirty="0"/>
            </a:p>
            <a:p>
              <a:pPr marL="0" indent="0">
                <a:spcBef>
                  <a:spcPts val="600"/>
                </a:spcBef>
                <a:buNone/>
              </a:pPr>
              <a:r>
                <a:rPr lang="ja-JP" altLang="en-US" sz="1000" dirty="0"/>
                <a:t>攻め所の候補Ｃ</a:t>
              </a:r>
              <a:endParaRPr lang="en-US" altLang="ja-JP" sz="1000" dirty="0"/>
            </a:p>
            <a:p>
              <a:pPr marL="0" indent="0">
                <a:spcBef>
                  <a:spcPts val="600"/>
                </a:spcBef>
                <a:buNone/>
              </a:pPr>
              <a:r>
                <a:rPr lang="ja-JP" altLang="en-US" sz="1000" dirty="0"/>
                <a:t>・・・・・</a:t>
              </a:r>
            </a:p>
          </p:txBody>
        </p:sp>
        <p:grpSp>
          <p:nvGrpSpPr>
            <p:cNvPr id="73774" name="グループ化 27"/>
            <p:cNvGrpSpPr/>
            <p:nvPr/>
          </p:nvGrpSpPr>
          <p:grpSpPr>
            <a:xfrm>
              <a:off x="4740" y="2798"/>
              <a:ext cx="793" cy="1142"/>
              <a:chOff x="7632480" y="5258776"/>
              <a:chExt cx="1260000" cy="1169096"/>
            </a:xfrm>
          </p:grpSpPr>
          <p:sp>
            <p:nvSpPr>
              <p:cNvPr id="73777" name="正方形/長方形 28"/>
              <p:cNvSpPr/>
              <p:nvPr/>
            </p:nvSpPr>
            <p:spPr>
              <a:xfrm>
                <a:off x="7632480" y="5258776"/>
                <a:ext cx="1260000" cy="1169096"/>
              </a:xfrm>
              <a:prstGeom prst="rect">
                <a:avLst/>
              </a:prstGeom>
              <a:solidFill>
                <a:srgbClr val="FFFFCC"/>
              </a:solidFill>
              <a:ln w="28575" cap="flat" cmpd="sng">
                <a:solidFill>
                  <a:schemeClr val="tx1"/>
                </a:solidFill>
                <a:prstDash val="solid"/>
                <a:round/>
                <a:headEnd type="none" w="med" len="med"/>
                <a:tailEnd type="none" w="med" len="med"/>
              </a:ln>
            </p:spPr>
            <p:txBody>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endParaRPr lang="ja-JP" altLang="en-US" sz="3600" dirty="0">
                  <a:solidFill>
                    <a:srgbClr val="800000"/>
                  </a:solidFill>
                </a:endParaRPr>
              </a:p>
            </p:txBody>
          </p:sp>
          <p:sp>
            <p:nvSpPr>
              <p:cNvPr id="73778" name="テキスト ボックス 29"/>
              <p:cNvSpPr txBox="1"/>
              <p:nvPr/>
            </p:nvSpPr>
            <p:spPr>
              <a:xfrm>
                <a:off x="7632480" y="5378209"/>
                <a:ext cx="1260000" cy="278114"/>
              </a:xfrm>
              <a:prstGeom prst="rect">
                <a:avLst/>
              </a:prstGeom>
              <a:noFill/>
              <a:ln w="28575">
                <a:noFill/>
              </a:ln>
            </p:spPr>
            <p:txBody>
              <a:bodyPr anchor="ctr" anchorCtr="1">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r">
                  <a:spcBef>
                    <a:spcPct val="0"/>
                  </a:spcBef>
                  <a:buNone/>
                </a:pPr>
                <a:r>
                  <a:rPr lang="ja-JP" altLang="en-US" sz="1400" dirty="0"/>
                  <a:t>目 標</a:t>
                </a:r>
              </a:p>
            </p:txBody>
          </p:sp>
        </p:grpSp>
        <p:sp>
          <p:nvSpPr>
            <p:cNvPr id="73775" name="AutoShape 9"/>
            <p:cNvSpPr/>
            <p:nvPr/>
          </p:nvSpPr>
          <p:spPr>
            <a:xfrm rot="-5400000">
              <a:off x="3985" y="2915"/>
              <a:ext cx="239" cy="181"/>
            </a:xfrm>
            <a:prstGeom prst="downArrow">
              <a:avLst>
                <a:gd name="adj1" fmla="val 33333"/>
                <a:gd name="adj2" fmla="val 57884"/>
              </a:avLst>
            </a:prstGeom>
            <a:solidFill>
              <a:schemeClr val="tx1"/>
            </a:solidFill>
            <a:ln w="9525">
              <a:noFill/>
            </a:ln>
          </p:spPr>
          <p:txBody>
            <a:bodyPr rot="10800000"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endParaRPr lang="ja-JP" altLang="en-US" sz="1600" dirty="0"/>
            </a:p>
          </p:txBody>
        </p:sp>
        <p:sp>
          <p:nvSpPr>
            <p:cNvPr id="73776" name="テキスト ボックス 31"/>
            <p:cNvSpPr txBox="1"/>
            <p:nvPr/>
          </p:nvSpPr>
          <p:spPr>
            <a:xfrm>
              <a:off x="4148" y="2880"/>
              <a:ext cx="618" cy="246"/>
            </a:xfrm>
            <a:prstGeom prst="rect">
              <a:avLst/>
            </a:prstGeom>
            <a:noFill/>
            <a:ln w="28575">
              <a:noFill/>
            </a:ln>
          </p:spPr>
          <p:txBody>
            <a:bodyPr anchor="ctr" anchorCtr="1">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200" dirty="0"/>
                <a:t>攻め所</a:t>
              </a:r>
            </a:p>
          </p:txBody>
        </p:sp>
      </p:grpSp>
      <p:sp>
        <p:nvSpPr>
          <p:cNvPr id="12304" name="テキスト ボックス 5"/>
          <p:cNvSpPr txBox="1">
            <a:spLocks noChangeArrowheads="1"/>
          </p:cNvSpPr>
          <p:nvPr/>
        </p:nvSpPr>
        <p:spPr bwMode="auto">
          <a:xfrm>
            <a:off x="2900680" y="755651"/>
            <a:ext cx="6516370" cy="1137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Calibri" panose="020F0502020204030204" pitchFamily="34" charset="0"/>
                <a:ea typeface="ＭＳ Ｐゴシック" panose="020B0600070205080204" pitchFamily="50" charset="-128"/>
              </a:defRPr>
            </a:lvl1pPr>
            <a:lvl2pPr marL="742950" indent="-285750" eaLnBrk="0" hangingPunct="0">
              <a:defRPr kumimoji="1">
                <a:solidFill>
                  <a:schemeClr val="tx1"/>
                </a:solidFill>
                <a:latin typeface="Calibri" panose="020F0502020204030204" pitchFamily="34" charset="0"/>
                <a:ea typeface="ＭＳ Ｐゴシック" panose="020B0600070205080204" pitchFamily="50" charset="-128"/>
              </a:defRPr>
            </a:lvl2pPr>
            <a:lvl3pPr marL="1143000" indent="-228600" eaLnBrk="0" hangingPunct="0">
              <a:defRPr kumimoji="1">
                <a:solidFill>
                  <a:schemeClr val="tx1"/>
                </a:solidFill>
                <a:latin typeface="Calibri" panose="020F0502020204030204" pitchFamily="34" charset="0"/>
                <a:ea typeface="ＭＳ Ｐゴシック" panose="020B0600070205080204" pitchFamily="50" charset="-128"/>
              </a:defRPr>
            </a:lvl3pPr>
            <a:lvl4pPr marL="1600200" indent="-228600" eaLnBrk="0" hangingPunct="0">
              <a:defRPr kumimoji="1">
                <a:solidFill>
                  <a:schemeClr val="tx1"/>
                </a:solidFill>
                <a:latin typeface="Calibri" panose="020F0502020204030204" pitchFamily="34" charset="0"/>
                <a:ea typeface="ＭＳ Ｐゴシック" panose="020B0600070205080204" pitchFamily="50" charset="-128"/>
              </a:defRPr>
            </a:lvl4pPr>
            <a:lvl5pPr marL="2057400" indent="-228600" eaLnBrk="0" hangingPunct="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eaLnBrk="1" hangingPunct="1"/>
            <a:r>
              <a:rPr lang="en-US" altLang="ja-JP" sz="2000" dirty="0">
                <a:latin typeface="HGP創英角ｺﾞｼｯｸUB" panose="020B0900000000000000" pitchFamily="50" charset="-128"/>
                <a:ea typeface="HGP創英角ｺﾞｼｯｸUB" panose="020B0900000000000000" pitchFamily="50" charset="-128"/>
              </a:rPr>
              <a:t>1)</a:t>
            </a:r>
            <a:r>
              <a:rPr lang="ja-JP" altLang="en-US" sz="2000" dirty="0">
                <a:latin typeface="HGP創英角ｺﾞｼｯｸUB" panose="020B0900000000000000" pitchFamily="50" charset="-128"/>
                <a:ea typeface="HGP創英角ｺﾞｼｯｸUB" panose="020B0900000000000000" pitchFamily="50" charset="-128"/>
              </a:rPr>
              <a:t>現在の姿を明確にする</a:t>
            </a:r>
            <a:r>
              <a:rPr lang="ja-JP" altLang="en-US" sz="2000" dirty="0">
                <a:solidFill>
                  <a:srgbClr val="FF0000"/>
                </a:solidFill>
                <a:latin typeface="HGP創英角ｺﾞｼｯｸUB" panose="020B0900000000000000" pitchFamily="50" charset="-128"/>
                <a:ea typeface="HGP創英角ｺﾞｼｯｸUB" panose="020B0900000000000000" pitchFamily="50" charset="-128"/>
              </a:rPr>
              <a:t>　</a:t>
            </a:r>
            <a:endParaRPr lang="en-US" altLang="ja-JP" strike="dblStrike" dirty="0">
              <a:latin typeface="HGP創英角ｺﾞｼｯｸUB" panose="020B0900000000000000" pitchFamily="50" charset="-128"/>
              <a:ea typeface="HGP創英角ｺﾞｼｯｸUB" panose="020B0900000000000000" pitchFamily="50" charset="-128"/>
            </a:endParaRPr>
          </a:p>
          <a:p>
            <a:pPr eaLnBrk="1" hangingPunct="1"/>
            <a:r>
              <a:rPr lang="ja-JP" altLang="en-US" dirty="0">
                <a:latin typeface="+mn-ea"/>
                <a:ea typeface="+mn-ea"/>
              </a:rPr>
              <a:t>　  ・</a:t>
            </a:r>
            <a:r>
              <a:rPr lang="ja-JP" altLang="en-US" dirty="0">
                <a:solidFill>
                  <a:srgbClr val="FF0000"/>
                </a:solidFill>
                <a:latin typeface="+mn-ea"/>
                <a:ea typeface="+mn-ea"/>
              </a:rPr>
              <a:t>５ゲン（現場・現物・現実＋原理・原則）主義</a:t>
            </a:r>
            <a:r>
              <a:rPr lang="ja-JP" altLang="en-US" dirty="0">
                <a:latin typeface="+mn-ea"/>
                <a:ea typeface="+mn-ea"/>
              </a:rPr>
              <a:t>で事実をつかむ</a:t>
            </a:r>
            <a:endParaRPr lang="en-US" altLang="ja-JP" dirty="0">
              <a:latin typeface="+mn-ea"/>
              <a:ea typeface="+mn-ea"/>
            </a:endParaRPr>
          </a:p>
          <a:p>
            <a:pPr eaLnBrk="1" hangingPunct="1"/>
            <a:r>
              <a:rPr lang="ja-JP" altLang="en-US" dirty="0">
                <a:latin typeface="+mn-ea"/>
                <a:ea typeface="+mn-ea"/>
              </a:rPr>
              <a:t>　　・現存するデータを様々な観点で</a:t>
            </a:r>
            <a:r>
              <a:rPr lang="ja-JP" altLang="en-US" dirty="0">
                <a:solidFill>
                  <a:srgbClr val="FF0000"/>
                </a:solidFill>
                <a:latin typeface="+mn-ea"/>
                <a:ea typeface="+mn-ea"/>
              </a:rPr>
              <a:t>層別</a:t>
            </a:r>
            <a:r>
              <a:rPr lang="ja-JP" altLang="en-US" dirty="0">
                <a:latin typeface="+mn-ea"/>
                <a:ea typeface="+mn-ea"/>
              </a:rPr>
              <a:t>し、知りたい情報を整理する</a:t>
            </a:r>
            <a:br>
              <a:rPr lang="ja-JP" altLang="en-US" dirty="0">
                <a:latin typeface="+mn-ea"/>
                <a:ea typeface="+mn-ea"/>
              </a:rPr>
            </a:br>
            <a:r>
              <a:rPr lang="ja-JP" altLang="en-US" dirty="0">
                <a:latin typeface="+mn-ea"/>
                <a:ea typeface="+mn-ea"/>
              </a:rPr>
              <a:t>　　　（</a:t>
            </a:r>
            <a:r>
              <a:rPr lang="en-US" altLang="ja-JP" dirty="0">
                <a:latin typeface="+mn-ea"/>
                <a:ea typeface="+mn-ea"/>
              </a:rPr>
              <a:t>QC</a:t>
            </a:r>
            <a:r>
              <a:rPr lang="ja-JP" altLang="en-US" dirty="0">
                <a:latin typeface="+mn-ea"/>
                <a:ea typeface="+mn-ea"/>
              </a:rPr>
              <a:t>的ものの見方・考え方の </a:t>
            </a:r>
            <a:r>
              <a:rPr lang="ja-JP" altLang="en-US" dirty="0">
                <a:solidFill>
                  <a:srgbClr val="3333CC"/>
                </a:solidFill>
                <a:latin typeface="+mn-ea"/>
                <a:ea typeface="+mn-ea"/>
              </a:rPr>
              <a:t>「事実に基づく管理」 </a:t>
            </a:r>
            <a:r>
              <a:rPr lang="ja-JP" altLang="en-US" dirty="0">
                <a:latin typeface="+mn-ea"/>
                <a:ea typeface="+mn-ea"/>
              </a:rPr>
              <a:t>に該当）</a:t>
            </a:r>
            <a:endParaRPr lang="en-US" altLang="ja-JP" dirty="0">
              <a:latin typeface="+mn-ea"/>
              <a:ea typeface="+mn-ea"/>
            </a:endParaRPr>
          </a:p>
        </p:txBody>
      </p:sp>
      <p:sp>
        <p:nvSpPr>
          <p:cNvPr id="2" name="テキスト ボックス 5"/>
          <p:cNvSpPr txBox="1">
            <a:spLocks noChangeArrowheads="1"/>
          </p:cNvSpPr>
          <p:nvPr/>
        </p:nvSpPr>
        <p:spPr bwMode="auto">
          <a:xfrm>
            <a:off x="2929255" y="2089151"/>
            <a:ext cx="6388100"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Calibri" panose="020F0502020204030204" pitchFamily="34" charset="0"/>
                <a:ea typeface="ＭＳ Ｐゴシック" panose="020B0600070205080204" pitchFamily="50" charset="-128"/>
              </a:defRPr>
            </a:lvl1pPr>
            <a:lvl2pPr marL="742950" indent="-285750" eaLnBrk="0" hangingPunct="0">
              <a:defRPr kumimoji="1">
                <a:solidFill>
                  <a:schemeClr val="tx1"/>
                </a:solidFill>
                <a:latin typeface="Calibri" panose="020F0502020204030204" pitchFamily="34" charset="0"/>
                <a:ea typeface="ＭＳ Ｐゴシック" panose="020B0600070205080204" pitchFamily="50" charset="-128"/>
              </a:defRPr>
            </a:lvl2pPr>
            <a:lvl3pPr marL="1143000" indent="-228600" eaLnBrk="0" hangingPunct="0">
              <a:defRPr kumimoji="1">
                <a:solidFill>
                  <a:schemeClr val="tx1"/>
                </a:solidFill>
                <a:latin typeface="Calibri" panose="020F0502020204030204" pitchFamily="34" charset="0"/>
                <a:ea typeface="ＭＳ Ｐゴシック" panose="020B0600070205080204" pitchFamily="50" charset="-128"/>
              </a:defRPr>
            </a:lvl3pPr>
            <a:lvl4pPr marL="1600200" indent="-228600" eaLnBrk="0" hangingPunct="0">
              <a:defRPr kumimoji="1">
                <a:solidFill>
                  <a:schemeClr val="tx1"/>
                </a:solidFill>
                <a:latin typeface="Calibri" panose="020F0502020204030204" pitchFamily="34" charset="0"/>
                <a:ea typeface="ＭＳ Ｐゴシック" panose="020B0600070205080204" pitchFamily="50" charset="-128"/>
              </a:defRPr>
            </a:lvl4pPr>
            <a:lvl5pPr marL="2057400" indent="-228600" eaLnBrk="0" hangingPunct="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eaLnBrk="1" hangingPunct="1"/>
            <a:r>
              <a:rPr lang="en-US" altLang="ja-JP" sz="2000" dirty="0">
                <a:latin typeface="HGP創英角ｺﾞｼｯｸUB" panose="020B0900000000000000" pitchFamily="50" charset="-128"/>
                <a:ea typeface="HGP創英角ｺﾞｼｯｸUB" panose="020B0900000000000000" pitchFamily="50" charset="-128"/>
              </a:rPr>
              <a:t>2)</a:t>
            </a:r>
            <a:r>
              <a:rPr lang="ja-JP" altLang="en-US" sz="2000" dirty="0">
                <a:latin typeface="HGP創英角ｺﾞｼｯｸUB" panose="020B0900000000000000" pitchFamily="50" charset="-128"/>
                <a:ea typeface="HGP創英角ｺﾞｼｯｸUB" panose="020B0900000000000000" pitchFamily="50" charset="-128"/>
              </a:rPr>
              <a:t>特性のありたい姿などから目標の三要素</a:t>
            </a:r>
          </a:p>
          <a:p>
            <a:pPr eaLnBrk="1" hangingPunct="1"/>
            <a:r>
              <a:rPr lang="ja-JP" altLang="en-US" sz="2000" dirty="0">
                <a:latin typeface="HGP創英角ｺﾞｼｯｸUB" panose="020B0900000000000000" pitchFamily="50" charset="-128"/>
                <a:ea typeface="HGP創英角ｺﾞｼｯｸUB" panose="020B0900000000000000" pitchFamily="50" charset="-128"/>
              </a:rPr>
              <a:t>　　</a:t>
            </a:r>
            <a:r>
              <a:rPr lang="ja-JP" altLang="en-US" dirty="0">
                <a:latin typeface="HGP創英角ｺﾞｼｯｸUB" panose="020B0900000000000000" pitchFamily="50" charset="-128"/>
                <a:ea typeface="HGP創英角ｺﾞｼｯｸUB" panose="020B0900000000000000" pitchFamily="50" charset="-128"/>
              </a:rPr>
              <a:t>（何を、どれだけ、いつまでに）</a:t>
            </a:r>
            <a:r>
              <a:rPr lang="ja-JP" altLang="en-US" sz="2000" dirty="0">
                <a:latin typeface="HGP創英角ｺﾞｼｯｸUB" panose="020B0900000000000000" pitchFamily="50" charset="-128"/>
                <a:ea typeface="HGP創英角ｺﾞｼｯｸUB" panose="020B0900000000000000" pitchFamily="50" charset="-128"/>
              </a:rPr>
              <a:t>を明確にして、目標を設定する</a:t>
            </a:r>
            <a:r>
              <a:rPr lang="ja-JP" altLang="en-US" sz="2000" dirty="0">
                <a:solidFill>
                  <a:srgbClr val="FF0000"/>
                </a:solidFill>
                <a:latin typeface="HGP創英角ｺﾞｼｯｸUB" panose="020B0900000000000000" pitchFamily="50" charset="-128"/>
                <a:ea typeface="HGP創英角ｺﾞｼｯｸUB" panose="020B0900000000000000" pitchFamily="50" charset="-128"/>
              </a:rPr>
              <a:t>　</a:t>
            </a:r>
            <a:endParaRPr lang="en-US" altLang="ja-JP" strike="dblStrike" dirty="0">
              <a:latin typeface="HGP創英角ｺﾞｼｯｸUB" panose="020B0900000000000000" pitchFamily="50" charset="-128"/>
              <a:ea typeface="HGP創英角ｺﾞｼｯｸUB" panose="020B0900000000000000" pitchFamily="50" charset="-128"/>
            </a:endParaRPr>
          </a:p>
          <a:p>
            <a:pPr eaLnBrk="1" hangingPunct="1"/>
            <a:r>
              <a:rPr lang="ja-JP" altLang="en-US" dirty="0">
                <a:latin typeface="+mn-ea"/>
                <a:ea typeface="+mn-ea"/>
              </a:rPr>
              <a:t>　  ・目標の設定根拠や設定までの過程を明確にしておく</a:t>
            </a:r>
          </a:p>
        </p:txBody>
      </p:sp>
      <p:sp>
        <p:nvSpPr>
          <p:cNvPr id="3" name="テキスト ボックス 2">
            <a:extLst>
              <a:ext uri="{FF2B5EF4-FFF2-40B4-BE49-F238E27FC236}">
                <a16:creationId xmlns:a16="http://schemas.microsoft.com/office/drawing/2014/main" id="{F57D36FE-4226-0B39-3C2F-C34A59C52902}"/>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14/24</a:t>
            </a:r>
            <a:endParaRPr kumimoji="1" lang="ja-JP" altLang="en-US" b="0" dirty="0">
              <a:latin typeface="Meiryo UI" panose="020B0604030504040204" pitchFamily="50" charset="-128"/>
              <a:ea typeface="Meiryo UI" panose="020B0604030504040204" pitchFamily="50" charset="-128"/>
            </a:endParaRPr>
          </a:p>
        </p:txBody>
      </p:sp>
      <p:pic>
        <p:nvPicPr>
          <p:cNvPr id="5" name="課題14P">
            <a:hlinkClick r:id="" action="ppaction://media"/>
            <a:extLst>
              <a:ext uri="{FF2B5EF4-FFF2-40B4-BE49-F238E27FC236}">
                <a16:creationId xmlns:a16="http://schemas.microsoft.com/office/drawing/2014/main" id="{A5CFFA9E-6813-209B-CB57-80004458D84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0" y="403"/>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91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 代替処理 3"/>
          <p:cNvSpPr/>
          <p:nvPr/>
        </p:nvSpPr>
        <p:spPr>
          <a:xfrm>
            <a:off x="488951" y="2678114"/>
            <a:ext cx="2303463" cy="555625"/>
          </a:xfrm>
          <a:prstGeom prst="flowChartAlternateProcess">
            <a:avLst/>
          </a:prstGeom>
          <a:solidFill>
            <a:srgbClr val="BFE4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0" name="正方形/長方形 59"/>
          <p:cNvSpPr/>
          <p:nvPr/>
        </p:nvSpPr>
        <p:spPr>
          <a:xfrm>
            <a:off x="488951" y="1216025"/>
            <a:ext cx="2303463" cy="528638"/>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4" name="角丸四角形 33"/>
          <p:cNvSpPr/>
          <p:nvPr/>
        </p:nvSpPr>
        <p:spPr>
          <a:xfrm>
            <a:off x="814388" y="763589"/>
            <a:ext cx="1690688" cy="360363"/>
          </a:xfrm>
          <a:prstGeom prst="roundRect">
            <a:avLst/>
          </a:prstGeom>
          <a:solidFill>
            <a:srgbClr val="00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75781" name="テキスト ボックス 13"/>
          <p:cNvSpPr txBox="1"/>
          <p:nvPr/>
        </p:nvSpPr>
        <p:spPr>
          <a:xfrm>
            <a:off x="946150" y="755650"/>
            <a:ext cx="1417638" cy="369888"/>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基本ステップ</a:t>
            </a:r>
          </a:p>
        </p:txBody>
      </p:sp>
      <p:sp>
        <p:nvSpPr>
          <p:cNvPr id="75782" name="テキスト ボックス 15"/>
          <p:cNvSpPr txBox="1"/>
          <p:nvPr/>
        </p:nvSpPr>
        <p:spPr>
          <a:xfrm>
            <a:off x="631825" y="2781300"/>
            <a:ext cx="2160588" cy="338138"/>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1)</a:t>
            </a:r>
            <a:r>
              <a:rPr lang="ja-JP" altLang="en-US" sz="1600" dirty="0">
                <a:latin typeface="HGP創英角ｺﾞｼｯｸUB" panose="020B0900000000000000" pitchFamily="50" charset="-128"/>
                <a:ea typeface="HGP創英角ｺﾞｼｯｸUB" panose="020B0900000000000000" pitchFamily="50" charset="-128"/>
              </a:rPr>
              <a:t>活動計画</a:t>
            </a:r>
            <a:endParaRPr lang="en-US" altLang="ja-JP" sz="1600" dirty="0">
              <a:latin typeface="HGP創英角ｺﾞｼｯｸUB" panose="020B0900000000000000" pitchFamily="50" charset="-128"/>
              <a:ea typeface="HGP創英角ｺﾞｼｯｸUB" panose="020B0900000000000000" pitchFamily="50" charset="-128"/>
            </a:endParaRPr>
          </a:p>
        </p:txBody>
      </p:sp>
      <p:sp>
        <p:nvSpPr>
          <p:cNvPr id="29" name="正方形/長方形 28"/>
          <p:cNvSpPr/>
          <p:nvPr/>
        </p:nvSpPr>
        <p:spPr>
          <a:xfrm>
            <a:off x="2900362" y="728664"/>
            <a:ext cx="7005637" cy="5986463"/>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40" name="正方形/長方形 39"/>
          <p:cNvSpPr/>
          <p:nvPr/>
        </p:nvSpPr>
        <p:spPr>
          <a:xfrm>
            <a:off x="631826" y="2024063"/>
            <a:ext cx="968375" cy="528638"/>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75785" name="テキスト ボックス 19"/>
          <p:cNvSpPr txBox="1"/>
          <p:nvPr/>
        </p:nvSpPr>
        <p:spPr>
          <a:xfrm>
            <a:off x="660400" y="2089150"/>
            <a:ext cx="908050" cy="369888"/>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800" dirty="0">
                <a:latin typeface="HGP創英角ｺﾞｼｯｸUB" panose="020B0900000000000000" pitchFamily="50" charset="-128"/>
                <a:ea typeface="HGP創英角ｺﾞｼｯｸUB" panose="020B0900000000000000" pitchFamily="50" charset="-128"/>
              </a:rPr>
              <a:t>【</a:t>
            </a:r>
            <a:r>
              <a:rPr lang="ja-JP" altLang="en-US" sz="1800" dirty="0">
                <a:latin typeface="HGP創英角ｺﾞｼｯｸUB" panose="020B0900000000000000" pitchFamily="50" charset="-128"/>
                <a:ea typeface="HGP創英角ｺﾞｼｯｸUB" panose="020B0900000000000000" pitchFamily="50" charset="-128"/>
              </a:rPr>
              <a:t>手順</a:t>
            </a:r>
            <a:r>
              <a:rPr lang="en-US" altLang="ja-JP" sz="1800" dirty="0">
                <a:latin typeface="HGP創英角ｺﾞｼｯｸUB" panose="020B0900000000000000" pitchFamily="50" charset="-128"/>
                <a:ea typeface="HGP創英角ｺﾞｼｯｸUB" panose="020B0900000000000000" pitchFamily="50" charset="-128"/>
              </a:rPr>
              <a:t>】</a:t>
            </a:r>
            <a:endParaRPr lang="ja-JP" altLang="en-US" sz="1800" dirty="0">
              <a:latin typeface="HGP創英角ｺﾞｼｯｸUB" panose="020B0900000000000000" pitchFamily="50" charset="-128"/>
              <a:ea typeface="HGP創英角ｺﾞｼｯｸUB" panose="020B0900000000000000" pitchFamily="50" charset="-128"/>
            </a:endParaRPr>
          </a:p>
        </p:txBody>
      </p:sp>
      <p:sp>
        <p:nvSpPr>
          <p:cNvPr id="75786" name="テキスト ボックス 15"/>
          <p:cNvSpPr txBox="1"/>
          <p:nvPr/>
        </p:nvSpPr>
        <p:spPr>
          <a:xfrm>
            <a:off x="631825" y="1311276"/>
            <a:ext cx="2160588" cy="33972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③活動計画の作成</a:t>
            </a:r>
          </a:p>
        </p:txBody>
      </p:sp>
      <p:sp>
        <p:nvSpPr>
          <p:cNvPr id="75787" name="テキスト ボックス 40"/>
          <p:cNvSpPr txBox="1"/>
          <p:nvPr/>
        </p:nvSpPr>
        <p:spPr>
          <a:xfrm>
            <a:off x="2935289" y="1268414"/>
            <a:ext cx="6889195" cy="738664"/>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400" dirty="0">
                <a:latin typeface="Meiryo UI" panose="020B0604030504040204" pitchFamily="50" charset="-128"/>
                <a:ea typeface="Meiryo UI" panose="020B0604030504040204" pitchFamily="50" charset="-128"/>
              </a:rPr>
              <a:t>・活動計画の作成時期は、問題によって、手順「テーマ選定」、「攻め所と目標設定」、</a:t>
            </a:r>
          </a:p>
          <a:p>
            <a:pPr marL="0" indent="0">
              <a:lnSpc>
                <a:spcPct val="100000"/>
              </a:lnSpc>
              <a:spcBef>
                <a:spcPct val="0"/>
              </a:spcBef>
              <a:buClrTx/>
              <a:buNone/>
            </a:pPr>
            <a:r>
              <a:rPr lang="ja-JP" altLang="en-US" sz="1400" dirty="0">
                <a:latin typeface="Meiryo UI" panose="020B0604030504040204" pitchFamily="50" charset="-128"/>
                <a:ea typeface="Meiryo UI" panose="020B0604030504040204" pitchFamily="50" charset="-128"/>
              </a:rPr>
              <a:t>　「活動計画の作成」が入れ替わる場合もある。</a:t>
            </a:r>
          </a:p>
          <a:p>
            <a:pPr marL="0" indent="0">
              <a:lnSpc>
                <a:spcPct val="100000"/>
              </a:lnSpc>
              <a:spcBef>
                <a:spcPct val="0"/>
              </a:spcBef>
              <a:buClrTx/>
              <a:buNone/>
            </a:pPr>
            <a:r>
              <a:rPr lang="ja-JP" altLang="en-US" sz="1400" dirty="0">
                <a:latin typeface="Meiryo UI" panose="020B0604030504040204" pitchFamily="50" charset="-128"/>
                <a:ea typeface="Meiryo UI" panose="020B0604030504040204" pitchFamily="50" charset="-128"/>
              </a:rPr>
              <a:t>・成功シナリオの追究後に詳細計画を追加するなど、状況に合わせて使い分けられている。</a:t>
            </a:r>
            <a:endParaRPr lang="en-US" altLang="ja-JP" sz="1400" dirty="0">
              <a:latin typeface="Meiryo UI" panose="020B0604030504040204" pitchFamily="50" charset="-128"/>
              <a:ea typeface="Meiryo UI" panose="020B0604030504040204" pitchFamily="50" charset="-128"/>
            </a:endParaRPr>
          </a:p>
        </p:txBody>
      </p:sp>
      <p:sp>
        <p:nvSpPr>
          <p:cNvPr id="58" name="Text Box 3"/>
          <p:cNvSpPr txBox="1">
            <a:spLocks noChangeArrowheads="1"/>
          </p:cNvSpPr>
          <p:nvPr/>
        </p:nvSpPr>
        <p:spPr bwMode="auto">
          <a:xfrm>
            <a:off x="481014" y="98586"/>
            <a:ext cx="883602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a:defRPr/>
            </a:pPr>
            <a:r>
              <a:rPr lang="ja-JP" altLang="en-US" sz="3200" b="0" i="1">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９．課題達成のステップ</a:t>
            </a:r>
          </a:p>
        </p:txBody>
      </p:sp>
      <p:sp>
        <p:nvSpPr>
          <p:cNvPr id="75789" name="テキスト ボックス 5"/>
          <p:cNvSpPr txBox="1"/>
          <p:nvPr/>
        </p:nvSpPr>
        <p:spPr>
          <a:xfrm>
            <a:off x="2928938" y="815975"/>
            <a:ext cx="5803900" cy="4000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2000" dirty="0">
                <a:latin typeface="HGP創英角ｺﾞｼｯｸUB" panose="020B0900000000000000" pitchFamily="50" charset="-128"/>
                <a:ea typeface="HGP創英角ｺﾞｼｯｸUB" panose="020B0900000000000000" pitchFamily="50" charset="-128"/>
              </a:rPr>
              <a:t>１</a:t>
            </a:r>
            <a:r>
              <a:rPr lang="en-US" altLang="ja-JP" sz="2000" dirty="0">
                <a:latin typeface="HGP創英角ｺﾞｼｯｸUB" panose="020B0900000000000000" pitchFamily="50" charset="-128"/>
                <a:ea typeface="HGP創英角ｺﾞｼｯｸUB" panose="020B0900000000000000" pitchFamily="50" charset="-128"/>
              </a:rPr>
              <a:t>) </a:t>
            </a:r>
            <a:r>
              <a:rPr lang="ja-JP" altLang="en-US" sz="2000" dirty="0">
                <a:latin typeface="HGP創英角ｺﾞｼｯｸUB" panose="020B0900000000000000" pitchFamily="50" charset="-128"/>
                <a:ea typeface="HGP創英角ｺﾞｼｯｸUB" panose="020B0900000000000000" pitchFamily="50" charset="-128"/>
              </a:rPr>
              <a:t>活動計画</a:t>
            </a:r>
            <a:endParaRPr lang="en-US" altLang="ja-JP" sz="2000" dirty="0">
              <a:latin typeface="HGP創英角ｺﾞｼｯｸUB" panose="020B0900000000000000" pitchFamily="50" charset="-128"/>
              <a:ea typeface="HGP創英角ｺﾞｼｯｸUB" panose="020B0900000000000000" pitchFamily="50" charset="-128"/>
            </a:endParaRPr>
          </a:p>
        </p:txBody>
      </p:sp>
      <p:sp>
        <p:nvSpPr>
          <p:cNvPr id="75791" name="角丸四角形 38"/>
          <p:cNvSpPr/>
          <p:nvPr/>
        </p:nvSpPr>
        <p:spPr>
          <a:xfrm>
            <a:off x="3187700" y="2349501"/>
            <a:ext cx="5976938" cy="1547813"/>
          </a:xfrm>
          <a:prstGeom prst="roundRect">
            <a:avLst>
              <a:gd name="adj" fmla="val 6866"/>
            </a:avLst>
          </a:prstGeom>
          <a:solidFill>
            <a:srgbClr val="FFFFCC"/>
          </a:solidFill>
          <a:ln w="9525" cap="flat" cmpd="sng">
            <a:solidFill>
              <a:schemeClr val="tx1"/>
            </a:solidFill>
            <a:prstDash val="solid"/>
            <a:headEnd type="none" w="med" len="med"/>
            <a:tailEnd type="none" w="med" len="med"/>
          </a:ln>
        </p:spPr>
        <p:txBody>
          <a:bodyPr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ts val="400"/>
              </a:spcBef>
              <a:buClrTx/>
              <a:buNone/>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ポイント</a:t>
            </a:r>
            <a:r>
              <a:rPr lang="en-US" altLang="ja-JP" sz="1400" dirty="0">
                <a:latin typeface="Meiryo UI" panose="020B0604030504040204" pitchFamily="50" charset="-128"/>
                <a:ea typeface="Meiryo UI" panose="020B0604030504040204" pitchFamily="50" charset="-128"/>
              </a:rPr>
              <a:t>】</a:t>
            </a:r>
            <a:endParaRPr lang="ja-JP" altLang="en-US" sz="1400" dirty="0">
              <a:latin typeface="Meiryo UI" panose="020B0604030504040204" pitchFamily="50" charset="-128"/>
              <a:ea typeface="Meiryo UI" panose="020B0604030504040204" pitchFamily="50" charset="-128"/>
            </a:endParaRPr>
          </a:p>
          <a:p>
            <a:pPr marL="0" indent="0">
              <a:lnSpc>
                <a:spcPct val="100000"/>
              </a:lnSpc>
              <a:spcBef>
                <a:spcPts val="400"/>
              </a:spcBef>
              <a:buClrTx/>
              <a:buFont typeface="ＭＳ Ｐゴシック" panose="020B0600070205080204" pitchFamily="50" charset="-128"/>
              <a:buAutoNum type="circleNumDbPlain"/>
            </a:pPr>
            <a:r>
              <a:rPr lang="ja-JP" altLang="en-US" sz="1400" dirty="0">
                <a:latin typeface="Meiryo UI" panose="020B0604030504040204" pitchFamily="50" charset="-128"/>
                <a:ea typeface="Meiryo UI" panose="020B0604030504040204" pitchFamily="50" charset="-128"/>
              </a:rPr>
              <a:t>あらかじめわかっている業務繁忙期には、活動頻度を考慮する</a:t>
            </a:r>
          </a:p>
          <a:p>
            <a:pPr marL="0" indent="0">
              <a:lnSpc>
                <a:spcPct val="100000"/>
              </a:lnSpc>
              <a:spcBef>
                <a:spcPts val="400"/>
              </a:spcBef>
              <a:buClrTx/>
              <a:buFont typeface="ＭＳ Ｐゴシック" panose="020B0600070205080204" pitchFamily="50" charset="-128"/>
              <a:buAutoNum type="circleNumDbPlain"/>
            </a:pPr>
            <a:r>
              <a:rPr lang="ja-JP" altLang="en-US" sz="1400" dirty="0">
                <a:latin typeface="Meiryo UI" panose="020B0604030504040204" pitchFamily="50" charset="-128"/>
                <a:ea typeface="Meiryo UI" panose="020B0604030504040204" pitchFamily="50" charset="-128"/>
              </a:rPr>
              <a:t>全員が何らかの役割を担い、具体的に何をするのか決めておく</a:t>
            </a:r>
          </a:p>
          <a:p>
            <a:pPr marL="0" indent="0">
              <a:lnSpc>
                <a:spcPct val="100000"/>
              </a:lnSpc>
              <a:spcBef>
                <a:spcPts val="400"/>
              </a:spcBef>
              <a:buClrTx/>
              <a:buFont typeface="ＭＳ Ｐゴシック" panose="020B0600070205080204" pitchFamily="50" charset="-128"/>
              <a:buAutoNum type="circleNumDbPlain"/>
            </a:pPr>
            <a:r>
              <a:rPr lang="ja-JP" altLang="en-US" sz="1400" dirty="0">
                <a:latin typeface="Meiryo UI" panose="020B0604030504040204" pitchFamily="50" charset="-128"/>
                <a:ea typeface="Meiryo UI" panose="020B0604030504040204" pitchFamily="50" charset="-128"/>
              </a:rPr>
              <a:t>活動の手順ごとに役割分担を決め、所属長のアドバイスを受ける</a:t>
            </a:r>
          </a:p>
          <a:p>
            <a:pPr marL="0" indent="0">
              <a:lnSpc>
                <a:spcPct val="100000"/>
              </a:lnSpc>
              <a:spcBef>
                <a:spcPts val="400"/>
              </a:spcBef>
              <a:buClrTx/>
              <a:buFont typeface="ＭＳ Ｐゴシック" panose="020B0600070205080204" pitchFamily="50" charset="-128"/>
              <a:buAutoNum type="circleNumDbPlain"/>
            </a:pPr>
            <a:r>
              <a:rPr lang="ja-JP" altLang="en-US" sz="1400" dirty="0">
                <a:latin typeface="Meiryo UI" panose="020B0604030504040204" pitchFamily="50" charset="-128"/>
                <a:ea typeface="Meiryo UI" panose="020B0604030504040204" pitchFamily="50" charset="-128"/>
              </a:rPr>
              <a:t>活動の都度、（特にサークル会合時には）スケジュールを確認し、管理する</a:t>
            </a:r>
          </a:p>
          <a:p>
            <a:pPr marL="0" indent="0">
              <a:lnSpc>
                <a:spcPct val="100000"/>
              </a:lnSpc>
              <a:spcBef>
                <a:spcPts val="400"/>
              </a:spcBef>
              <a:buClrTx/>
              <a:buFont typeface="ＭＳ Ｐゴシック" panose="020B0600070205080204" pitchFamily="50" charset="-128"/>
              <a:buAutoNum type="circleNumDbPlain"/>
            </a:pPr>
            <a:r>
              <a:rPr lang="ja-JP" altLang="en-US" sz="1400" dirty="0">
                <a:latin typeface="Meiryo UI" panose="020B0604030504040204" pitchFamily="50" charset="-128"/>
                <a:ea typeface="Meiryo UI" panose="020B0604030504040204" pitchFamily="50" charset="-128"/>
              </a:rPr>
              <a:t>計画と実績が大幅にずれた時は、対策を講じる</a:t>
            </a:r>
          </a:p>
        </p:txBody>
      </p:sp>
      <p:sp>
        <p:nvSpPr>
          <p:cNvPr id="75792" name="テキスト ボックス 7"/>
          <p:cNvSpPr txBox="1"/>
          <p:nvPr/>
        </p:nvSpPr>
        <p:spPr>
          <a:xfrm>
            <a:off x="3187701" y="4149725"/>
            <a:ext cx="2538276" cy="286232"/>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400" dirty="0">
                <a:latin typeface="Meiryo UI" panose="020B0604030504040204" pitchFamily="50" charset="-128"/>
                <a:ea typeface="Meiryo UI" panose="020B0604030504040204" pitchFamily="50" charset="-128"/>
              </a:rPr>
              <a:t>活動計画（課題達成型の例）</a:t>
            </a:r>
          </a:p>
        </p:txBody>
      </p:sp>
      <p:grpSp>
        <p:nvGrpSpPr>
          <p:cNvPr id="75793" name="グループ化 31"/>
          <p:cNvGrpSpPr/>
          <p:nvPr/>
        </p:nvGrpSpPr>
        <p:grpSpPr>
          <a:xfrm>
            <a:off x="5725977" y="4171626"/>
            <a:ext cx="3983062" cy="244107"/>
            <a:chOff x="7308304" y="4088105"/>
            <a:chExt cx="3672409" cy="244448"/>
          </a:xfrm>
        </p:grpSpPr>
        <p:cxnSp>
          <p:nvCxnSpPr>
            <p:cNvPr id="75795" name="直線矢印コネクタ 27"/>
            <p:cNvCxnSpPr/>
            <p:nvPr/>
          </p:nvCxnSpPr>
          <p:spPr>
            <a:xfrm>
              <a:off x="8498210" y="4228767"/>
              <a:ext cx="540000" cy="0"/>
            </a:xfrm>
            <a:prstGeom prst="straightConnector1">
              <a:avLst/>
            </a:prstGeom>
            <a:ln w="19050" cap="flat" cmpd="sng">
              <a:solidFill>
                <a:schemeClr val="tx1"/>
              </a:solidFill>
              <a:prstDash val="solid"/>
              <a:headEnd type="none" w="med" len="med"/>
              <a:tailEnd type="triangle" w="med" len="med"/>
            </a:ln>
          </p:spPr>
        </p:cxnSp>
        <p:cxnSp>
          <p:nvCxnSpPr>
            <p:cNvPr id="75796" name="直線矢印コネクタ 28"/>
            <p:cNvCxnSpPr/>
            <p:nvPr/>
          </p:nvCxnSpPr>
          <p:spPr>
            <a:xfrm>
              <a:off x="7308304" y="4226605"/>
              <a:ext cx="540000" cy="0"/>
            </a:xfrm>
            <a:prstGeom prst="straightConnector1">
              <a:avLst/>
            </a:prstGeom>
            <a:ln w="19050" cap="flat" cmpd="sng">
              <a:solidFill>
                <a:schemeClr val="tx1"/>
              </a:solidFill>
              <a:prstDash val="dash"/>
              <a:headEnd type="none" w="med" len="med"/>
              <a:tailEnd type="triangle" w="med" len="med"/>
            </a:ln>
          </p:spPr>
        </p:cxnSp>
        <p:sp>
          <p:nvSpPr>
            <p:cNvPr id="75797" name="テキスト ボックス 29"/>
            <p:cNvSpPr txBox="1"/>
            <p:nvPr/>
          </p:nvSpPr>
          <p:spPr>
            <a:xfrm>
              <a:off x="7740165" y="4088105"/>
              <a:ext cx="973276" cy="238089"/>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050" dirty="0"/>
                <a:t>：</a:t>
              </a:r>
              <a:r>
                <a:rPr lang="ja-JP" altLang="en-US" sz="1050" dirty="0">
                  <a:latin typeface="Meiryo UI" panose="020B0604030504040204" pitchFamily="50" charset="-128"/>
                  <a:ea typeface="Meiryo UI" panose="020B0604030504040204" pitchFamily="50" charset="-128"/>
                </a:rPr>
                <a:t>計画</a:t>
              </a:r>
            </a:p>
          </p:txBody>
        </p:sp>
        <p:sp>
          <p:nvSpPr>
            <p:cNvPr id="75798" name="テキスト ボックス 30"/>
            <p:cNvSpPr txBox="1"/>
            <p:nvPr/>
          </p:nvSpPr>
          <p:spPr>
            <a:xfrm>
              <a:off x="8930959" y="4094464"/>
              <a:ext cx="2049754" cy="238089"/>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050" dirty="0"/>
                <a:t>：</a:t>
              </a:r>
              <a:r>
                <a:rPr lang="ja-JP" altLang="en-US" sz="1050" dirty="0">
                  <a:latin typeface="Meiryo UI" panose="020B0604030504040204" pitchFamily="50" charset="-128"/>
                  <a:ea typeface="Meiryo UI" panose="020B0604030504040204" pitchFamily="50" charset="-128"/>
                </a:rPr>
                <a:t>実績 （実施後記入）</a:t>
              </a:r>
            </a:p>
          </p:txBody>
        </p:sp>
      </p:grpSp>
      <p:pic>
        <p:nvPicPr>
          <p:cNvPr id="2" name="図 1"/>
          <p:cNvPicPr>
            <a:picLocks noChangeAspect="1"/>
          </p:cNvPicPr>
          <p:nvPr/>
        </p:nvPicPr>
        <p:blipFill>
          <a:blip r:embed="rId9"/>
          <a:stretch>
            <a:fillRect/>
          </a:stretch>
        </p:blipFill>
        <p:spPr>
          <a:xfrm>
            <a:off x="3682088" y="4503807"/>
            <a:ext cx="4690913" cy="2096230"/>
          </a:xfrm>
          <a:prstGeom prst="rect">
            <a:avLst/>
          </a:prstGeom>
          <a:solidFill>
            <a:schemeClr val="bg1"/>
          </a:solidFill>
        </p:spPr>
      </p:pic>
      <p:sp>
        <p:nvSpPr>
          <p:cNvPr id="3" name="テキスト ボックス 2">
            <a:extLst>
              <a:ext uri="{FF2B5EF4-FFF2-40B4-BE49-F238E27FC236}">
                <a16:creationId xmlns:a16="http://schemas.microsoft.com/office/drawing/2014/main" id="{04187BE9-33D5-EFCA-2340-40CE6D46796D}"/>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15/24</a:t>
            </a:r>
            <a:endParaRPr kumimoji="1" lang="ja-JP" altLang="en-US" b="0" dirty="0">
              <a:latin typeface="Meiryo UI" panose="020B0604030504040204" pitchFamily="50" charset="-128"/>
              <a:ea typeface="Meiryo UI" panose="020B0604030504040204" pitchFamily="50" charset="-128"/>
            </a:endParaRPr>
          </a:p>
        </p:txBody>
      </p:sp>
      <p:pic>
        <p:nvPicPr>
          <p:cNvPr id="5" name="課題15P">
            <a:hlinkClick r:id="" action="ppaction://media"/>
            <a:extLst>
              <a:ext uri="{FF2B5EF4-FFF2-40B4-BE49-F238E27FC236}">
                <a16:creationId xmlns:a16="http://schemas.microsoft.com/office/drawing/2014/main" id="{A5C46F20-9362-1C4E-D2D9-F0662D48BF5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0" y="-5576"/>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4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 代替処理 3"/>
          <p:cNvSpPr/>
          <p:nvPr/>
        </p:nvSpPr>
        <p:spPr>
          <a:xfrm>
            <a:off x="488951" y="2678113"/>
            <a:ext cx="2303463" cy="750888"/>
          </a:xfrm>
          <a:prstGeom prst="flowChartAlternateProcess">
            <a:avLst/>
          </a:prstGeom>
          <a:solidFill>
            <a:srgbClr val="DDF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0" name="正方形/長方形 59"/>
          <p:cNvSpPr/>
          <p:nvPr/>
        </p:nvSpPr>
        <p:spPr>
          <a:xfrm>
            <a:off x="488951" y="1216025"/>
            <a:ext cx="2303463" cy="528638"/>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4" name="角丸四角形 33"/>
          <p:cNvSpPr/>
          <p:nvPr/>
        </p:nvSpPr>
        <p:spPr>
          <a:xfrm>
            <a:off x="814388" y="763589"/>
            <a:ext cx="1690688" cy="360363"/>
          </a:xfrm>
          <a:prstGeom prst="roundRect">
            <a:avLst/>
          </a:prstGeom>
          <a:solidFill>
            <a:srgbClr val="00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3494" name="テキスト ボックス 13"/>
          <p:cNvSpPr txBox="1"/>
          <p:nvPr/>
        </p:nvSpPr>
        <p:spPr>
          <a:xfrm>
            <a:off x="946150" y="755650"/>
            <a:ext cx="1417638" cy="369888"/>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基本ステップ</a:t>
            </a:r>
          </a:p>
        </p:txBody>
      </p:sp>
      <p:sp>
        <p:nvSpPr>
          <p:cNvPr id="63495" name="テキスト ボックス 15"/>
          <p:cNvSpPr txBox="1"/>
          <p:nvPr/>
        </p:nvSpPr>
        <p:spPr>
          <a:xfrm>
            <a:off x="601980" y="2885441"/>
            <a:ext cx="1874520" cy="337185"/>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1)</a:t>
            </a:r>
            <a:r>
              <a:rPr lang="ja-JP" altLang="en-US" sz="1600" dirty="0">
                <a:latin typeface="HGP創英角ｺﾞｼｯｸUB" panose="020B0900000000000000" pitchFamily="50" charset="-128"/>
                <a:ea typeface="HGP創英角ｺﾞｼｯｸUB" panose="020B0900000000000000" pitchFamily="50" charset="-128"/>
              </a:rPr>
              <a:t>攻め所明確化</a:t>
            </a:r>
          </a:p>
        </p:txBody>
      </p:sp>
      <p:sp>
        <p:nvSpPr>
          <p:cNvPr id="29" name="正方形/長方形 28"/>
          <p:cNvSpPr/>
          <p:nvPr/>
        </p:nvSpPr>
        <p:spPr>
          <a:xfrm>
            <a:off x="2900363" y="728664"/>
            <a:ext cx="6624638" cy="5986463"/>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1800" b="0" dirty="0"/>
              <a:t>+</a:t>
            </a:r>
            <a:endParaRPr lang="ja-JP" altLang="en-US" sz="1800" b="0" dirty="0"/>
          </a:p>
        </p:txBody>
      </p:sp>
      <p:sp>
        <p:nvSpPr>
          <p:cNvPr id="40" name="正方形/長方形 39"/>
          <p:cNvSpPr/>
          <p:nvPr/>
        </p:nvSpPr>
        <p:spPr>
          <a:xfrm>
            <a:off x="631826" y="2024063"/>
            <a:ext cx="968375" cy="528638"/>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3500" name="テキスト ボックス 19"/>
          <p:cNvSpPr txBox="1"/>
          <p:nvPr/>
        </p:nvSpPr>
        <p:spPr>
          <a:xfrm>
            <a:off x="660400" y="2089150"/>
            <a:ext cx="908050" cy="369888"/>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800" dirty="0">
                <a:latin typeface="HGP創英角ｺﾞｼｯｸUB" panose="020B0900000000000000" pitchFamily="50" charset="-128"/>
                <a:ea typeface="HGP創英角ｺﾞｼｯｸUB" panose="020B0900000000000000" pitchFamily="50" charset="-128"/>
              </a:rPr>
              <a:t>【</a:t>
            </a:r>
            <a:r>
              <a:rPr lang="ja-JP" altLang="en-US" sz="1800" dirty="0">
                <a:latin typeface="HGP創英角ｺﾞｼｯｸUB" panose="020B0900000000000000" pitchFamily="50" charset="-128"/>
                <a:ea typeface="HGP創英角ｺﾞｼｯｸUB" panose="020B0900000000000000" pitchFamily="50" charset="-128"/>
              </a:rPr>
              <a:t>手順</a:t>
            </a:r>
            <a:r>
              <a:rPr lang="en-US" altLang="ja-JP" sz="1800" dirty="0">
                <a:latin typeface="HGP創英角ｺﾞｼｯｸUB" panose="020B0900000000000000" pitchFamily="50" charset="-128"/>
                <a:ea typeface="HGP創英角ｺﾞｼｯｸUB" panose="020B0900000000000000" pitchFamily="50" charset="-128"/>
              </a:rPr>
              <a:t>】</a:t>
            </a:r>
            <a:endParaRPr lang="ja-JP" altLang="en-US" sz="1800" dirty="0">
              <a:latin typeface="HGP創英角ｺﾞｼｯｸUB" panose="020B0900000000000000" pitchFamily="50" charset="-128"/>
              <a:ea typeface="HGP創英角ｺﾞｼｯｸUB" panose="020B0900000000000000" pitchFamily="50" charset="-128"/>
            </a:endParaRPr>
          </a:p>
        </p:txBody>
      </p:sp>
      <p:sp>
        <p:nvSpPr>
          <p:cNvPr id="63501" name="テキスト ボックス 15"/>
          <p:cNvSpPr txBox="1"/>
          <p:nvPr/>
        </p:nvSpPr>
        <p:spPr>
          <a:xfrm>
            <a:off x="601664" y="1300164"/>
            <a:ext cx="2160587" cy="33718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④攻め所明確化</a:t>
            </a:r>
          </a:p>
        </p:txBody>
      </p:sp>
      <p:sp>
        <p:nvSpPr>
          <p:cNvPr id="25" name="Text Box 3"/>
          <p:cNvSpPr txBox="1">
            <a:spLocks noChangeArrowheads="1"/>
          </p:cNvSpPr>
          <p:nvPr/>
        </p:nvSpPr>
        <p:spPr bwMode="auto">
          <a:xfrm>
            <a:off x="468314" y="93506"/>
            <a:ext cx="883602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a:defRPr/>
            </a:pPr>
            <a:r>
              <a:rPr lang="ja-JP" altLang="en-US" sz="3200" b="0" i="1">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９．課題達成のステップ</a:t>
            </a:r>
          </a:p>
        </p:txBody>
      </p:sp>
      <p:sp>
        <p:nvSpPr>
          <p:cNvPr id="63504" name="角丸四角形 21"/>
          <p:cNvSpPr/>
          <p:nvPr/>
        </p:nvSpPr>
        <p:spPr>
          <a:xfrm>
            <a:off x="3048000" y="1010352"/>
            <a:ext cx="6294438" cy="1041583"/>
          </a:xfrm>
          <a:prstGeom prst="roundRect">
            <a:avLst>
              <a:gd name="adj" fmla="val 3880"/>
            </a:avLst>
          </a:prstGeom>
          <a:solidFill>
            <a:srgbClr val="FFFFCC"/>
          </a:solidFill>
          <a:ln w="12700" cap="flat" cmpd="sng">
            <a:solidFill>
              <a:schemeClr val="tx1"/>
            </a:solidFill>
            <a:prstDash val="solid"/>
            <a:headEnd type="none" w="med" len="med"/>
            <a:tailEnd type="none" w="med" len="med"/>
          </a:ln>
        </p:spPr>
        <p:txBody>
          <a:bodyPr anchor="ctr" anchorCtr="0">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ts val="1200"/>
              </a:spcBef>
              <a:buNone/>
            </a:pPr>
            <a:r>
              <a:rPr lang="ja-JP" altLang="en-US" sz="1400" dirty="0">
                <a:latin typeface="Meiryo UI" panose="020B0604030504040204" pitchFamily="50" charset="-128"/>
                <a:ea typeface="Meiryo UI" panose="020B0604030504040204" pitchFamily="50" charset="-128"/>
              </a:rPr>
              <a:t>課題を効果的・効率的に達成するためには、攻め所</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着眼点</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を探し、それをもとに方策を重点的に検討していくことが大切です。</a:t>
            </a:r>
          </a:p>
          <a:p>
            <a:pPr marL="0" indent="0">
              <a:spcBef>
                <a:spcPts val="1200"/>
              </a:spcBef>
              <a:buNone/>
            </a:pPr>
            <a:r>
              <a:rPr lang="ja-JP" altLang="en-US" sz="1400" dirty="0">
                <a:latin typeface="Meiryo UI" panose="020B0604030504040204" pitchFamily="50" charset="-128"/>
                <a:ea typeface="Meiryo UI" panose="020B0604030504040204" pitchFamily="50" charset="-128"/>
              </a:rPr>
              <a:t>ここでは、方策の立案の前段階として、</a:t>
            </a:r>
            <a:r>
              <a:rPr lang="ja-JP" altLang="en-US" sz="1400" u="sng" dirty="0">
                <a:solidFill>
                  <a:srgbClr val="0000FF"/>
                </a:solidFill>
                <a:latin typeface="Meiryo UI" panose="020B0604030504040204" pitchFamily="50" charset="-128"/>
                <a:ea typeface="Meiryo UI" panose="020B0604030504040204" pitchFamily="50" charset="-128"/>
              </a:rPr>
              <a:t>取り上げた課題</a:t>
            </a:r>
            <a:r>
              <a:rPr lang="en-US" altLang="ja-JP" sz="1400" u="sng" dirty="0">
                <a:solidFill>
                  <a:srgbClr val="0000FF"/>
                </a:solidFill>
                <a:latin typeface="Meiryo UI" panose="020B0604030504040204" pitchFamily="50" charset="-128"/>
                <a:ea typeface="Meiryo UI" panose="020B0604030504040204" pitchFamily="50" charset="-128"/>
              </a:rPr>
              <a:t>(</a:t>
            </a:r>
            <a:r>
              <a:rPr lang="ja-JP" altLang="en-US" sz="1400" u="sng" dirty="0">
                <a:solidFill>
                  <a:srgbClr val="0000FF"/>
                </a:solidFill>
                <a:latin typeface="Meiryo UI" panose="020B0604030504040204" pitchFamily="50" charset="-128"/>
                <a:ea typeface="Meiryo UI" panose="020B0604030504040204" pitchFamily="50" charset="-128"/>
              </a:rPr>
              <a:t>テーマ</a:t>
            </a:r>
            <a:r>
              <a:rPr lang="en-US" altLang="ja-JP" sz="1400" u="sng" dirty="0">
                <a:solidFill>
                  <a:srgbClr val="0000FF"/>
                </a:solidFill>
                <a:latin typeface="Meiryo UI" panose="020B0604030504040204" pitchFamily="50" charset="-128"/>
                <a:ea typeface="Meiryo UI" panose="020B0604030504040204" pitchFamily="50" charset="-128"/>
              </a:rPr>
              <a:t>)</a:t>
            </a:r>
            <a:r>
              <a:rPr lang="ja-JP" altLang="en-US" sz="1400" u="sng" dirty="0">
                <a:solidFill>
                  <a:srgbClr val="0000FF"/>
                </a:solidFill>
                <a:latin typeface="Meiryo UI" panose="020B0604030504040204" pitchFamily="50" charset="-128"/>
                <a:ea typeface="Meiryo UI" panose="020B0604030504040204" pitchFamily="50" charset="-128"/>
              </a:rPr>
              <a:t>についての「ありたい姿」と「現在の姿」を明確にし、そのギャップから攻め所</a:t>
            </a:r>
            <a:r>
              <a:rPr lang="en-US" altLang="ja-JP" sz="1400" u="sng" dirty="0">
                <a:solidFill>
                  <a:srgbClr val="0000FF"/>
                </a:solidFill>
                <a:latin typeface="Meiryo UI" panose="020B0604030504040204" pitchFamily="50" charset="-128"/>
                <a:ea typeface="Meiryo UI" panose="020B0604030504040204" pitchFamily="50" charset="-128"/>
              </a:rPr>
              <a:t>(</a:t>
            </a:r>
            <a:r>
              <a:rPr lang="ja-JP" altLang="en-US" sz="1400" u="sng" dirty="0">
                <a:solidFill>
                  <a:srgbClr val="0000FF"/>
                </a:solidFill>
                <a:latin typeface="Meiryo UI" panose="020B0604030504040204" pitchFamily="50" charset="-128"/>
                <a:ea typeface="Meiryo UI" panose="020B0604030504040204" pitchFamily="50" charset="-128"/>
              </a:rPr>
              <a:t>着眼点</a:t>
            </a:r>
            <a:r>
              <a:rPr lang="en-US" altLang="ja-JP" sz="1400" u="sng" dirty="0">
                <a:solidFill>
                  <a:srgbClr val="0000FF"/>
                </a:solidFill>
                <a:latin typeface="Meiryo UI" panose="020B0604030504040204" pitchFamily="50" charset="-128"/>
                <a:ea typeface="Meiryo UI" panose="020B0604030504040204" pitchFamily="50" charset="-128"/>
              </a:rPr>
              <a:t>)</a:t>
            </a:r>
            <a:r>
              <a:rPr lang="ja-JP" altLang="en-US" sz="1400" u="sng" dirty="0">
                <a:solidFill>
                  <a:srgbClr val="0000FF"/>
                </a:solidFill>
                <a:latin typeface="Meiryo UI" panose="020B0604030504040204" pitchFamily="50" charset="-128"/>
                <a:ea typeface="Meiryo UI" panose="020B0604030504040204" pitchFamily="50" charset="-128"/>
              </a:rPr>
              <a:t>を明確にします。</a:t>
            </a:r>
          </a:p>
        </p:txBody>
      </p:sp>
      <p:sp>
        <p:nvSpPr>
          <p:cNvPr id="63505" name="角丸四角形 25"/>
          <p:cNvSpPr/>
          <p:nvPr/>
        </p:nvSpPr>
        <p:spPr>
          <a:xfrm>
            <a:off x="3013076" y="3429001"/>
            <a:ext cx="6396037" cy="3059113"/>
          </a:xfrm>
          <a:prstGeom prst="roundRect">
            <a:avLst>
              <a:gd name="adj" fmla="val 6866"/>
            </a:avLst>
          </a:prstGeom>
          <a:solidFill>
            <a:srgbClr val="FFFFCC"/>
          </a:solidFill>
          <a:ln w="9525" cap="flat" cmpd="sng">
            <a:solidFill>
              <a:schemeClr val="tx1"/>
            </a:solidFill>
            <a:prstDash val="solid"/>
            <a:headEnd type="none" w="med" len="med"/>
            <a:tailEnd type="none" w="med" len="med"/>
          </a:ln>
        </p:spPr>
        <p:txBody>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ts val="1200"/>
              </a:spcBef>
              <a:buClrTx/>
              <a:buNone/>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ポイント</a:t>
            </a:r>
            <a:r>
              <a:rPr lang="en-US" altLang="ja-JP" sz="1400" dirty="0">
                <a:latin typeface="Meiryo UI" panose="020B0604030504040204" pitchFamily="50" charset="-128"/>
                <a:ea typeface="Meiryo UI" panose="020B0604030504040204" pitchFamily="50" charset="-128"/>
              </a:rPr>
              <a:t>】</a:t>
            </a:r>
            <a:endParaRPr lang="ja-JP" altLang="en-US" sz="1400" dirty="0">
              <a:latin typeface="Meiryo UI" panose="020B0604030504040204" pitchFamily="50" charset="-128"/>
              <a:ea typeface="Meiryo UI" panose="020B0604030504040204" pitchFamily="50" charset="-128"/>
            </a:endParaRPr>
          </a:p>
          <a:p>
            <a:pPr marL="0" indent="0">
              <a:lnSpc>
                <a:spcPct val="100000"/>
              </a:lnSpc>
              <a:spcBef>
                <a:spcPts val="1200"/>
              </a:spcBef>
              <a:buClrTx/>
              <a:buNone/>
            </a:pPr>
            <a:r>
              <a:rPr lang="ja-JP" altLang="en-US" sz="1600" dirty="0">
                <a:latin typeface="Meiryo UI" panose="020B0604030504040204" pitchFamily="50" charset="-128"/>
                <a:ea typeface="Meiryo UI" panose="020B0604030504040204" pitchFamily="50" charset="-128"/>
              </a:rPr>
              <a:t>①テーマの目的とする</a:t>
            </a:r>
            <a:r>
              <a:rPr lang="ja-JP" altLang="en-US" sz="1600" dirty="0">
                <a:solidFill>
                  <a:srgbClr val="0000FF"/>
                </a:solidFill>
                <a:latin typeface="Meiryo UI" panose="020B0604030504040204" pitchFamily="50" charset="-128"/>
                <a:ea typeface="Meiryo UI" panose="020B0604030504040204" pitchFamily="50" charset="-128"/>
              </a:rPr>
              <a:t>特性を定める</a:t>
            </a:r>
          </a:p>
          <a:p>
            <a:pPr marL="0" indent="0">
              <a:lnSpc>
                <a:spcPct val="100000"/>
              </a:lnSpc>
              <a:spcBef>
                <a:spcPts val="1200"/>
              </a:spcBef>
              <a:buClrTx/>
              <a:buNone/>
            </a:pPr>
            <a:r>
              <a:rPr lang="ja-JP" altLang="en-US" sz="1600" dirty="0">
                <a:latin typeface="Meiryo UI" panose="020B0604030504040204" pitchFamily="50" charset="-128"/>
                <a:ea typeface="Meiryo UI" panose="020B0604030504040204" pitchFamily="50" charset="-128"/>
              </a:rPr>
              <a:t>②テーマの目的とする</a:t>
            </a:r>
            <a:r>
              <a:rPr lang="ja-JP" altLang="en-US" sz="1600" dirty="0">
                <a:solidFill>
                  <a:srgbClr val="0000FF"/>
                </a:solidFill>
                <a:latin typeface="Meiryo UI" panose="020B0604030504040204" pitchFamily="50" charset="-128"/>
                <a:ea typeface="Meiryo UI" panose="020B0604030504040204" pitchFamily="50" charset="-128"/>
              </a:rPr>
              <a:t>特性のありたい姿</a:t>
            </a:r>
            <a:r>
              <a:rPr lang="ja-JP" altLang="en-US" sz="1600" dirty="0">
                <a:latin typeface="Meiryo UI" panose="020B0604030504040204" pitchFamily="50" charset="-128"/>
                <a:ea typeface="Meiryo UI" panose="020B0604030504040204" pitchFamily="50" charset="-128"/>
              </a:rPr>
              <a:t>を設定にする</a:t>
            </a:r>
          </a:p>
          <a:p>
            <a:pPr marL="0" indent="0">
              <a:lnSpc>
                <a:spcPct val="100000"/>
              </a:lnSpc>
              <a:spcBef>
                <a:spcPts val="1200"/>
              </a:spcBef>
              <a:buClrTx/>
              <a:buNone/>
            </a:pPr>
            <a:r>
              <a:rPr lang="ja-JP" altLang="en-US" sz="1600" dirty="0">
                <a:latin typeface="Meiryo UI" panose="020B0604030504040204" pitchFamily="50" charset="-128"/>
                <a:ea typeface="Meiryo UI" panose="020B0604030504040204" pitchFamily="50" charset="-128"/>
              </a:rPr>
              <a:t>③</a:t>
            </a:r>
            <a:r>
              <a:rPr lang="ja-JP" altLang="en-US" sz="1600" dirty="0">
                <a:solidFill>
                  <a:srgbClr val="0000FF"/>
                </a:solidFill>
                <a:latin typeface="Meiryo UI" panose="020B0604030504040204" pitchFamily="50" charset="-128"/>
                <a:ea typeface="Meiryo UI" panose="020B0604030504040204" pitchFamily="50" charset="-128"/>
              </a:rPr>
              <a:t>ありたい姿に対して現在の姿</a:t>
            </a:r>
            <a:r>
              <a:rPr lang="ja-JP" altLang="en-US" sz="1600" dirty="0">
                <a:latin typeface="Meiryo UI" panose="020B0604030504040204" pitchFamily="50" charset="-128"/>
                <a:ea typeface="Meiryo UI" panose="020B0604030504040204" pitchFamily="50" charset="-128"/>
              </a:rPr>
              <a:t>を把握する</a:t>
            </a:r>
          </a:p>
          <a:p>
            <a:pPr marL="0" indent="0">
              <a:lnSpc>
                <a:spcPct val="100000"/>
              </a:lnSpc>
              <a:spcBef>
                <a:spcPts val="1200"/>
              </a:spcBef>
              <a:buClrTx/>
              <a:buNone/>
            </a:pPr>
            <a:r>
              <a:rPr lang="ja-JP" altLang="en-US" sz="1600" dirty="0">
                <a:latin typeface="Meiryo UI" panose="020B0604030504040204" pitchFamily="50" charset="-128"/>
                <a:ea typeface="Meiryo UI" panose="020B0604030504040204" pitchFamily="50" charset="-128"/>
              </a:rPr>
              <a:t>④</a:t>
            </a:r>
            <a:r>
              <a:rPr lang="ja-JP" altLang="en-US" sz="1600" dirty="0">
                <a:solidFill>
                  <a:srgbClr val="0000FF"/>
                </a:solidFill>
                <a:latin typeface="Meiryo UI" panose="020B0604030504040204" pitchFamily="50" charset="-128"/>
                <a:ea typeface="Meiryo UI" panose="020B0604030504040204" pitchFamily="50" charset="-128"/>
              </a:rPr>
              <a:t>前提条件を明確</a:t>
            </a:r>
            <a:r>
              <a:rPr lang="ja-JP" altLang="en-US" sz="1600" dirty="0">
                <a:latin typeface="Meiryo UI" panose="020B0604030504040204" pitchFamily="50" charset="-128"/>
                <a:ea typeface="Meiryo UI" panose="020B0604030504040204" pitchFamily="50" charset="-128"/>
              </a:rPr>
              <a:t>にする</a:t>
            </a:r>
          </a:p>
          <a:p>
            <a:pPr marL="0" indent="0">
              <a:lnSpc>
                <a:spcPct val="100000"/>
              </a:lnSpc>
              <a:spcBef>
                <a:spcPts val="1200"/>
              </a:spcBef>
              <a:buClrTx/>
              <a:buNone/>
            </a:pPr>
            <a:r>
              <a:rPr lang="ja-JP" altLang="en-US" sz="1600" dirty="0">
                <a:latin typeface="Meiryo UI" panose="020B0604030504040204" pitchFamily="50" charset="-128"/>
                <a:ea typeface="Meiryo UI" panose="020B0604030504040204" pitchFamily="50" charset="-128"/>
              </a:rPr>
              <a:t>⑤ありたい姿と現在の姿との</a:t>
            </a:r>
            <a:r>
              <a:rPr lang="ja-JP" altLang="en-US" sz="1600" dirty="0">
                <a:solidFill>
                  <a:srgbClr val="0000FF"/>
                </a:solidFill>
                <a:latin typeface="Meiryo UI" panose="020B0604030504040204" pitchFamily="50" charset="-128"/>
                <a:ea typeface="Meiryo UI" panose="020B0604030504040204" pitchFamily="50" charset="-128"/>
              </a:rPr>
              <a:t>ギャップと攻め所（着眼点）を明確</a:t>
            </a:r>
            <a:r>
              <a:rPr lang="ja-JP" altLang="en-US" sz="1600" dirty="0">
                <a:latin typeface="Meiryo UI" panose="020B0604030504040204" pitchFamily="50" charset="-128"/>
                <a:ea typeface="Meiryo UI" panose="020B0604030504040204" pitchFamily="50" charset="-128"/>
              </a:rPr>
              <a:t>にする</a:t>
            </a:r>
          </a:p>
          <a:p>
            <a:pPr marL="0" indent="0">
              <a:lnSpc>
                <a:spcPct val="100000"/>
              </a:lnSpc>
              <a:spcBef>
                <a:spcPts val="1200"/>
              </a:spcBef>
              <a:buClrTx/>
              <a:buNone/>
            </a:pPr>
            <a:r>
              <a:rPr lang="ja-JP" altLang="en-US" sz="1600" dirty="0">
                <a:latin typeface="Meiryo UI" panose="020B0604030504040204" pitchFamily="50" charset="-128"/>
                <a:ea typeface="Meiryo UI" panose="020B0604030504040204" pitchFamily="50" charset="-128"/>
              </a:rPr>
              <a:t>⑥「攻め所選定シート」にまとめる</a:t>
            </a:r>
            <a:endParaRPr lang="en-US" altLang="ja-JP" sz="1600" dirty="0">
              <a:latin typeface="Meiryo UI" panose="020B0604030504040204" pitchFamily="50" charset="-128"/>
              <a:ea typeface="Meiryo UI" panose="020B0604030504040204" pitchFamily="50" charset="-128"/>
            </a:endParaRPr>
          </a:p>
        </p:txBody>
      </p:sp>
      <p:sp>
        <p:nvSpPr>
          <p:cNvPr id="63506" name="テキスト ボックス 5"/>
          <p:cNvSpPr txBox="1"/>
          <p:nvPr/>
        </p:nvSpPr>
        <p:spPr>
          <a:xfrm>
            <a:off x="2973389" y="2349501"/>
            <a:ext cx="6327775"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533400" indent="-53340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1)</a:t>
            </a:r>
            <a:r>
              <a:rPr lang="ja-JP" altLang="en-US" sz="2000" dirty="0">
                <a:latin typeface="HGP創英角ｺﾞｼｯｸUB" panose="020B0900000000000000" pitchFamily="50" charset="-128"/>
                <a:ea typeface="HGP創英角ｺﾞｼｯｸUB" panose="020B0900000000000000" pitchFamily="50" charset="-128"/>
              </a:rPr>
              <a:t>攻め所（着眼点）の明確化</a:t>
            </a:r>
            <a:endParaRPr lang="ja-JP" altLang="en-US" sz="1600" dirty="0"/>
          </a:p>
        </p:txBody>
      </p:sp>
      <p:sp>
        <p:nvSpPr>
          <p:cNvPr id="63507" name="テキスト ボックス 26"/>
          <p:cNvSpPr txBox="1"/>
          <p:nvPr/>
        </p:nvSpPr>
        <p:spPr>
          <a:xfrm>
            <a:off x="3013075" y="2790079"/>
            <a:ext cx="6396038" cy="505779"/>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ts val="200"/>
              </a:spcBef>
              <a:buNone/>
            </a:pPr>
            <a:r>
              <a:rPr lang="ja-JP" altLang="en-US" sz="1400" dirty="0">
                <a:latin typeface="Meiryo UI" panose="020B0604030504040204" pitchFamily="50" charset="-128"/>
                <a:ea typeface="Meiryo UI" panose="020B0604030504040204" pitchFamily="50" charset="-128"/>
              </a:rPr>
              <a:t>どこに重点をおき、方策案を検討していくかの「攻め所」（着眼点）を明確にするために</a:t>
            </a:r>
          </a:p>
          <a:p>
            <a:pPr marL="0" indent="0">
              <a:spcBef>
                <a:spcPts val="200"/>
              </a:spcBef>
              <a:buNone/>
            </a:pPr>
            <a:r>
              <a:rPr lang="ja-JP" altLang="en-US" sz="1400" dirty="0">
                <a:solidFill>
                  <a:srgbClr val="FF0000"/>
                </a:solidFill>
                <a:latin typeface="Meiryo UI" panose="020B0604030504040204" pitchFamily="50" charset="-128"/>
                <a:ea typeface="Meiryo UI" panose="020B0604030504040204" pitchFamily="50" charset="-128"/>
              </a:rPr>
              <a:t>「攻め所選定シート」</a:t>
            </a:r>
            <a:r>
              <a:rPr lang="ja-JP" altLang="en-US" sz="1400" dirty="0">
                <a:latin typeface="Meiryo UI" panose="020B0604030504040204" pitchFamily="50" charset="-128"/>
                <a:ea typeface="Meiryo UI" panose="020B0604030504040204" pitchFamily="50" charset="-128"/>
              </a:rPr>
              <a:t>を用います</a:t>
            </a:r>
          </a:p>
        </p:txBody>
      </p:sp>
      <p:sp>
        <p:nvSpPr>
          <p:cNvPr id="2" name="テキスト ボックス 1">
            <a:extLst>
              <a:ext uri="{FF2B5EF4-FFF2-40B4-BE49-F238E27FC236}">
                <a16:creationId xmlns:a16="http://schemas.microsoft.com/office/drawing/2014/main" id="{75A45D20-9615-DD6B-56CD-484A22E31FEC}"/>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16/24</a:t>
            </a:r>
            <a:endParaRPr kumimoji="1" lang="ja-JP" altLang="en-US" b="0" dirty="0">
              <a:latin typeface="Meiryo UI" panose="020B0604030504040204" pitchFamily="50" charset="-128"/>
              <a:ea typeface="Meiryo UI" panose="020B0604030504040204" pitchFamily="50" charset="-128"/>
            </a:endParaRPr>
          </a:p>
        </p:txBody>
      </p:sp>
      <p:pic>
        <p:nvPicPr>
          <p:cNvPr id="7" name="課題16P">
            <a:hlinkClick r:id="" action="ppaction://media"/>
            <a:extLst>
              <a:ext uri="{FF2B5EF4-FFF2-40B4-BE49-F238E27FC236}">
                <a16:creationId xmlns:a16="http://schemas.microsoft.com/office/drawing/2014/main" id="{F6EFD4A5-45D0-A47F-3F10-4A8AA7D604C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0" y="-28586"/>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18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6131" name="Text Box 3"/>
          <p:cNvSpPr txBox="1">
            <a:spLocks noChangeArrowheads="1"/>
          </p:cNvSpPr>
          <p:nvPr/>
        </p:nvSpPr>
        <p:spPr bwMode="auto">
          <a:xfrm>
            <a:off x="1482792" y="1990781"/>
            <a:ext cx="8063544" cy="1200329"/>
          </a:xfrm>
          <a:prstGeom prst="rect">
            <a:avLst/>
          </a:prstGeom>
          <a:noFill/>
          <a:ln w="9525">
            <a:noFill/>
            <a:miter lim="800000"/>
            <a:headEnd/>
            <a:tailEnd/>
          </a:ln>
          <a:effectLst/>
        </p:spPr>
        <p:txBody>
          <a:bodyPr wrap="square">
            <a:spAutoFit/>
          </a:bodyPr>
          <a:lstStyle>
            <a:lvl1pPr eaLnBrk="0" hangingPunct="0">
              <a:defRPr kumimoji="1" sz="2600">
                <a:solidFill>
                  <a:schemeClr val="tx1"/>
                </a:solidFill>
                <a:latin typeface="Times New Roman" pitchFamily="18" charset="0"/>
                <a:ea typeface="ＭＳ Ｐゴシック" pitchFamily="50" charset="-128"/>
              </a:defRPr>
            </a:lvl1pPr>
            <a:lvl2pPr marL="742950" indent="-285750" eaLnBrk="0" hangingPunct="0">
              <a:defRPr kumimoji="1" sz="2600">
                <a:solidFill>
                  <a:schemeClr val="tx1"/>
                </a:solidFill>
                <a:latin typeface="Times New Roman" pitchFamily="18" charset="0"/>
                <a:ea typeface="ＭＳ Ｐゴシック" pitchFamily="50" charset="-128"/>
              </a:defRPr>
            </a:lvl2pPr>
            <a:lvl3pPr marL="1143000" indent="-228600" eaLnBrk="0" hangingPunct="0">
              <a:defRPr kumimoji="1" sz="2600">
                <a:solidFill>
                  <a:schemeClr val="tx1"/>
                </a:solidFill>
                <a:latin typeface="Times New Roman" pitchFamily="18" charset="0"/>
                <a:ea typeface="ＭＳ Ｐゴシック" pitchFamily="50" charset="-128"/>
              </a:defRPr>
            </a:lvl3pPr>
            <a:lvl4pPr marL="1600200" indent="-228600" eaLnBrk="0" hangingPunct="0">
              <a:defRPr kumimoji="1" sz="2600">
                <a:solidFill>
                  <a:schemeClr val="tx1"/>
                </a:solidFill>
                <a:latin typeface="Times New Roman" pitchFamily="18" charset="0"/>
                <a:ea typeface="ＭＳ Ｐゴシック" pitchFamily="50" charset="-128"/>
              </a:defRPr>
            </a:lvl4pPr>
            <a:lvl5pPr marL="2057400" indent="-228600" eaLnBrk="0" hangingPunct="0">
              <a:defRPr kumimoji="1" sz="2600">
                <a:solidFill>
                  <a:schemeClr val="tx1"/>
                </a:solidFill>
                <a:latin typeface="Times New Roman" pitchFamily="18" charset="0"/>
                <a:ea typeface="ＭＳ Ｐゴシック" pitchFamily="50" charset="-128"/>
              </a:defRPr>
            </a:lvl5pPr>
            <a:lvl6pPr marL="25146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6pPr>
            <a:lvl7pPr marL="29718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7pPr>
            <a:lvl8pPr marL="34290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8pPr>
            <a:lvl9pPr marL="38862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9pPr>
          </a:lstStyle>
          <a:p>
            <a:pPr eaLnBrk="1" hangingPunct="1">
              <a:defRPr/>
            </a:pPr>
            <a:r>
              <a:rPr lang="ja-JP" altLang="en-US" sz="3600" dirty="0">
                <a:latin typeface="Meiryo UI" pitchFamily="50" charset="-128"/>
                <a:ea typeface="Meiryo UI" pitchFamily="50" charset="-128"/>
                <a:cs typeface="Meiryo UI" pitchFamily="50" charset="-128"/>
              </a:rPr>
              <a:t>研修会の講師や発表会の審査員として</a:t>
            </a:r>
            <a:endParaRPr lang="en-US" altLang="ja-JP" sz="3600" dirty="0">
              <a:latin typeface="Meiryo UI" pitchFamily="50" charset="-128"/>
              <a:ea typeface="Meiryo UI" pitchFamily="50" charset="-128"/>
              <a:cs typeface="Meiryo UI" pitchFamily="50" charset="-128"/>
            </a:endParaRPr>
          </a:p>
          <a:p>
            <a:pPr eaLnBrk="1" hangingPunct="1">
              <a:defRPr/>
            </a:pPr>
            <a:r>
              <a:rPr lang="ja-JP" altLang="en-US" sz="3600" dirty="0">
                <a:latin typeface="Meiryo UI" pitchFamily="50" charset="-128"/>
                <a:ea typeface="Meiryo UI" pitchFamily="50" charset="-128"/>
                <a:cs typeface="Meiryo UI" pitchFamily="50" charset="-128"/>
              </a:rPr>
              <a:t>自信をもって発言できるようになること</a:t>
            </a:r>
          </a:p>
        </p:txBody>
      </p:sp>
      <p:sp>
        <p:nvSpPr>
          <p:cNvPr id="111619" name="Text Box 3"/>
          <p:cNvSpPr txBox="1">
            <a:spLocks noChangeArrowheads="1"/>
          </p:cNvSpPr>
          <p:nvPr/>
        </p:nvSpPr>
        <p:spPr bwMode="auto">
          <a:xfrm>
            <a:off x="1069731" y="809423"/>
            <a:ext cx="7379325" cy="858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defPPr>
              <a:defRPr lang="ja-JP"/>
            </a:defPPr>
            <a:lvl1pPr>
              <a:defRPr sz="3200" i="1">
                <a:solidFill>
                  <a:srgbClr val="0000CC"/>
                </a:solidFill>
                <a:effectLst>
                  <a:outerShdw blurRad="38100" dist="38100" dir="2700000" algn="tl">
                    <a:srgbClr val="C0C0C0"/>
                  </a:outerShdw>
                </a:effectLst>
                <a:ea typeface="ＭＳ Ｐゴシック" pitchFamily="50" charset="-128"/>
              </a:defRPr>
            </a:lvl1pPr>
            <a:lvl2pPr>
              <a:lnSpc>
                <a:spcPct val="90000"/>
              </a:lnSpc>
              <a:defRPr sz="3200">
                <a:latin typeface="Meiryo UI" panose="020B0604030504040204" pitchFamily="50" charset="-128"/>
                <a:ea typeface="Meiryo UI" panose="020B0604030504040204" pitchFamily="50" charset="-128"/>
              </a:defRPr>
            </a:lvl2pPr>
            <a:lvl3pPr>
              <a:lnSpc>
                <a:spcPct val="90000"/>
              </a:lnSpc>
              <a:defRPr sz="3200">
                <a:latin typeface="Meiryo UI" panose="020B0604030504040204" pitchFamily="50" charset="-128"/>
                <a:ea typeface="Meiryo UI" panose="020B0604030504040204" pitchFamily="50" charset="-128"/>
              </a:defRPr>
            </a:lvl3pPr>
            <a:lvl4pPr>
              <a:lnSpc>
                <a:spcPct val="90000"/>
              </a:lnSpc>
              <a:defRPr sz="3200">
                <a:latin typeface="Meiryo UI" panose="020B0604030504040204" pitchFamily="50" charset="-128"/>
                <a:ea typeface="Meiryo UI" panose="020B0604030504040204" pitchFamily="50" charset="-128"/>
              </a:defRPr>
            </a:lvl4pPr>
            <a:lvl5pPr>
              <a:lnSpc>
                <a:spcPct val="90000"/>
              </a:lnSpc>
              <a:defRPr sz="3200">
                <a:latin typeface="Meiryo UI" panose="020B0604030504040204" pitchFamily="50" charset="-128"/>
                <a:ea typeface="Meiryo UI" panose="020B0604030504040204" pitchFamily="50" charset="-128"/>
              </a:defRPr>
            </a:lvl5pPr>
            <a:lvl6pPr marL="4572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6pPr>
            <a:lvl7pPr marL="9144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7pPr>
            <a:lvl8pPr marL="13716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8pPr>
            <a:lvl9pPr marL="18288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9pPr>
          </a:lstStyle>
          <a:p>
            <a:r>
              <a:rPr lang="ja-JP" altLang="en-US" sz="4400" dirty="0"/>
              <a:t>目的</a:t>
            </a:r>
          </a:p>
        </p:txBody>
      </p:sp>
      <p:sp>
        <p:nvSpPr>
          <p:cNvPr id="3" name="Text Box 3">
            <a:extLst>
              <a:ext uri="{FF2B5EF4-FFF2-40B4-BE49-F238E27FC236}">
                <a16:creationId xmlns:a16="http://schemas.microsoft.com/office/drawing/2014/main" id="{2909765A-BF7B-F7DF-FCA6-4333CF2A2571}"/>
              </a:ext>
            </a:extLst>
          </p:cNvPr>
          <p:cNvSpPr txBox="1">
            <a:spLocks noChangeArrowheads="1"/>
          </p:cNvSpPr>
          <p:nvPr/>
        </p:nvSpPr>
        <p:spPr bwMode="auto">
          <a:xfrm>
            <a:off x="1482792" y="4888213"/>
            <a:ext cx="8063544" cy="646331"/>
          </a:xfrm>
          <a:prstGeom prst="rect">
            <a:avLst/>
          </a:prstGeom>
          <a:noFill/>
          <a:ln w="9525">
            <a:noFill/>
            <a:miter lim="800000"/>
            <a:headEnd/>
            <a:tailEnd/>
          </a:ln>
          <a:effectLst/>
        </p:spPr>
        <p:txBody>
          <a:bodyPr wrap="square">
            <a:spAutoFit/>
          </a:bodyPr>
          <a:lstStyle>
            <a:lvl1pPr eaLnBrk="0" hangingPunct="0">
              <a:defRPr kumimoji="1" sz="2600">
                <a:solidFill>
                  <a:schemeClr val="tx1"/>
                </a:solidFill>
                <a:latin typeface="Times New Roman" pitchFamily="18" charset="0"/>
                <a:ea typeface="ＭＳ Ｐゴシック" pitchFamily="50" charset="-128"/>
              </a:defRPr>
            </a:lvl1pPr>
            <a:lvl2pPr marL="742950" indent="-285750" eaLnBrk="0" hangingPunct="0">
              <a:defRPr kumimoji="1" sz="2600">
                <a:solidFill>
                  <a:schemeClr val="tx1"/>
                </a:solidFill>
                <a:latin typeface="Times New Roman" pitchFamily="18" charset="0"/>
                <a:ea typeface="ＭＳ Ｐゴシック" pitchFamily="50" charset="-128"/>
              </a:defRPr>
            </a:lvl2pPr>
            <a:lvl3pPr marL="1143000" indent="-228600" eaLnBrk="0" hangingPunct="0">
              <a:defRPr kumimoji="1" sz="2600">
                <a:solidFill>
                  <a:schemeClr val="tx1"/>
                </a:solidFill>
                <a:latin typeface="Times New Roman" pitchFamily="18" charset="0"/>
                <a:ea typeface="ＭＳ Ｐゴシック" pitchFamily="50" charset="-128"/>
              </a:defRPr>
            </a:lvl3pPr>
            <a:lvl4pPr marL="1600200" indent="-228600" eaLnBrk="0" hangingPunct="0">
              <a:defRPr kumimoji="1" sz="2600">
                <a:solidFill>
                  <a:schemeClr val="tx1"/>
                </a:solidFill>
                <a:latin typeface="Times New Roman" pitchFamily="18" charset="0"/>
                <a:ea typeface="ＭＳ Ｐゴシック" pitchFamily="50" charset="-128"/>
              </a:defRPr>
            </a:lvl4pPr>
            <a:lvl5pPr marL="2057400" indent="-228600" eaLnBrk="0" hangingPunct="0">
              <a:defRPr kumimoji="1" sz="2600">
                <a:solidFill>
                  <a:schemeClr val="tx1"/>
                </a:solidFill>
                <a:latin typeface="Times New Roman" pitchFamily="18" charset="0"/>
                <a:ea typeface="ＭＳ Ｐゴシック" pitchFamily="50" charset="-128"/>
              </a:defRPr>
            </a:lvl5pPr>
            <a:lvl6pPr marL="25146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6pPr>
            <a:lvl7pPr marL="29718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7pPr>
            <a:lvl8pPr marL="34290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8pPr>
            <a:lvl9pPr marL="38862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9pPr>
          </a:lstStyle>
          <a:p>
            <a:pPr algn="l" eaLnBrk="1" hangingPunct="1">
              <a:defRPr/>
            </a:pPr>
            <a:r>
              <a:rPr lang="ja-JP" altLang="en-US" sz="3600" dirty="0">
                <a:latin typeface="Meiryo UI" pitchFamily="50" charset="-128"/>
                <a:ea typeface="Meiryo UI" pitchFamily="50" charset="-128"/>
                <a:cs typeface="Meiryo UI" pitchFamily="50" charset="-128"/>
              </a:rPr>
              <a:t>課題達成型</a:t>
            </a:r>
            <a:r>
              <a:rPr lang="en-US" altLang="ja-JP" sz="3600" dirty="0">
                <a:latin typeface="Meiryo UI" pitchFamily="50" charset="-128"/>
                <a:ea typeface="Meiryo UI" pitchFamily="50" charset="-128"/>
                <a:cs typeface="Meiryo UI" pitchFamily="50" charset="-128"/>
              </a:rPr>
              <a:t>QC</a:t>
            </a:r>
            <a:r>
              <a:rPr lang="ja-JP" altLang="en-US" sz="3600" dirty="0">
                <a:latin typeface="Meiryo UI" pitchFamily="50" charset="-128"/>
                <a:ea typeface="Meiryo UI" pitchFamily="50" charset="-128"/>
                <a:cs typeface="Meiryo UI" pitchFamily="50" charset="-128"/>
              </a:rPr>
              <a:t>ストーリーの考え方の理解</a:t>
            </a:r>
          </a:p>
        </p:txBody>
      </p:sp>
      <p:sp>
        <p:nvSpPr>
          <p:cNvPr id="4" name="Text Box 3">
            <a:extLst>
              <a:ext uri="{FF2B5EF4-FFF2-40B4-BE49-F238E27FC236}">
                <a16:creationId xmlns:a16="http://schemas.microsoft.com/office/drawing/2014/main" id="{23B23AE0-BB2F-FDB2-4267-3E562C5BE574}"/>
              </a:ext>
            </a:extLst>
          </p:cNvPr>
          <p:cNvSpPr txBox="1">
            <a:spLocks noChangeArrowheads="1"/>
          </p:cNvSpPr>
          <p:nvPr/>
        </p:nvSpPr>
        <p:spPr bwMode="auto">
          <a:xfrm>
            <a:off x="1069731" y="3706855"/>
            <a:ext cx="7379325" cy="858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defPPr>
              <a:defRPr lang="ja-JP"/>
            </a:defPPr>
            <a:lvl1pPr>
              <a:defRPr sz="3200" i="1">
                <a:solidFill>
                  <a:srgbClr val="0000CC"/>
                </a:solidFill>
                <a:effectLst>
                  <a:outerShdw blurRad="38100" dist="38100" dir="2700000" algn="tl">
                    <a:srgbClr val="C0C0C0"/>
                  </a:outerShdw>
                </a:effectLst>
                <a:ea typeface="ＭＳ Ｐゴシック" pitchFamily="50" charset="-128"/>
              </a:defRPr>
            </a:lvl1pPr>
            <a:lvl2pPr>
              <a:lnSpc>
                <a:spcPct val="90000"/>
              </a:lnSpc>
              <a:defRPr sz="3200">
                <a:latin typeface="Meiryo UI" panose="020B0604030504040204" pitchFamily="50" charset="-128"/>
                <a:ea typeface="Meiryo UI" panose="020B0604030504040204" pitchFamily="50" charset="-128"/>
              </a:defRPr>
            </a:lvl2pPr>
            <a:lvl3pPr>
              <a:lnSpc>
                <a:spcPct val="90000"/>
              </a:lnSpc>
              <a:defRPr sz="3200">
                <a:latin typeface="Meiryo UI" panose="020B0604030504040204" pitchFamily="50" charset="-128"/>
                <a:ea typeface="Meiryo UI" panose="020B0604030504040204" pitchFamily="50" charset="-128"/>
              </a:defRPr>
            </a:lvl3pPr>
            <a:lvl4pPr>
              <a:lnSpc>
                <a:spcPct val="90000"/>
              </a:lnSpc>
              <a:defRPr sz="3200">
                <a:latin typeface="Meiryo UI" panose="020B0604030504040204" pitchFamily="50" charset="-128"/>
                <a:ea typeface="Meiryo UI" panose="020B0604030504040204" pitchFamily="50" charset="-128"/>
              </a:defRPr>
            </a:lvl4pPr>
            <a:lvl5pPr>
              <a:lnSpc>
                <a:spcPct val="90000"/>
              </a:lnSpc>
              <a:defRPr sz="3200">
                <a:latin typeface="Meiryo UI" panose="020B0604030504040204" pitchFamily="50" charset="-128"/>
                <a:ea typeface="Meiryo UI" panose="020B0604030504040204" pitchFamily="50" charset="-128"/>
              </a:defRPr>
            </a:lvl5pPr>
            <a:lvl6pPr marL="4572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6pPr>
            <a:lvl7pPr marL="9144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7pPr>
            <a:lvl8pPr marL="13716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8pPr>
            <a:lvl9pPr marL="18288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9pPr>
          </a:lstStyle>
          <a:p>
            <a:r>
              <a:rPr lang="ja-JP" altLang="en-US" sz="4400" dirty="0"/>
              <a:t>目標</a:t>
            </a:r>
          </a:p>
        </p:txBody>
      </p:sp>
      <p:pic>
        <p:nvPicPr>
          <p:cNvPr id="6" name="課題2P-2">
            <a:hlinkClick r:id="" action="ppaction://media"/>
            <a:extLst>
              <a:ext uri="{FF2B5EF4-FFF2-40B4-BE49-F238E27FC236}">
                <a16:creationId xmlns:a16="http://schemas.microsoft.com/office/drawing/2014/main" id="{ECEE8224-25D0-D3F2-497E-E9629390BC9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192" y="-18288"/>
            <a:ext cx="406400" cy="406400"/>
          </a:xfrm>
          <a:prstGeom prst="rect">
            <a:avLst/>
          </a:prstGeom>
        </p:spPr>
      </p:pic>
    </p:spTree>
    <p:extLst>
      <p:ext uri="{BB962C8B-B14F-4D97-AF65-F5344CB8AC3E}">
        <p14:creationId xmlns:p14="http://schemas.microsoft.com/office/powerpoint/2010/main" val="4278102611"/>
      </p:ext>
    </p:extLst>
  </p:cSld>
  <p:clrMapOvr>
    <a:masterClrMapping/>
  </p:clrMapOvr>
  <mc:AlternateContent xmlns:mc="http://schemas.openxmlformats.org/markup-compatibility/2006" xmlns:p14="http://schemas.microsoft.com/office/powerpoint/2010/main">
    <mc:Choice Requires="p14">
      <p:transition p14:dur="10" advClick="0" advTm="9000"/>
    </mc:Choice>
    <mc:Fallback xmlns="">
      <p:transition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四角形: 角を丸くする 10">
            <a:extLst>
              <a:ext uri="{FF2B5EF4-FFF2-40B4-BE49-F238E27FC236}">
                <a16:creationId xmlns:a16="http://schemas.microsoft.com/office/drawing/2014/main" id="{0FA4CA92-8202-E209-D1DA-519EF3E3E19E}"/>
              </a:ext>
            </a:extLst>
          </p:cNvPr>
          <p:cNvSpPr/>
          <p:nvPr/>
        </p:nvSpPr>
        <p:spPr>
          <a:xfrm>
            <a:off x="4416734" y="181689"/>
            <a:ext cx="3914292" cy="395747"/>
          </a:xfrm>
          <a:prstGeom prst="roundRect">
            <a:avLst>
              <a:gd name="adj" fmla="val 50000"/>
            </a:avLst>
          </a:prstGeom>
          <a:solidFill>
            <a:srgbClr val="FFFF00"/>
          </a:solidFill>
          <a:ln w="9525">
            <a:solidFill>
              <a:schemeClr val="tx1"/>
            </a:solidFill>
          </a:ln>
        </p:spPr>
        <p:txBody>
          <a:bodyPr rtlCol="0" anchor="ctr"/>
          <a:lstStyle/>
          <a:p>
            <a:pPr algn="ctr"/>
            <a:r>
              <a:rPr kumimoji="1" lang="ja-JP" altLang="en-US" sz="1800" dirty="0"/>
              <a:t>クリックすると、文字と音声が出ます</a:t>
            </a:r>
          </a:p>
        </p:txBody>
      </p:sp>
      <p:sp>
        <p:nvSpPr>
          <p:cNvPr id="65538" name="Rectangle 4"/>
          <p:cNvSpPr/>
          <p:nvPr/>
        </p:nvSpPr>
        <p:spPr>
          <a:xfrm>
            <a:off x="488950" y="115889"/>
            <a:ext cx="3816350" cy="522287"/>
          </a:xfrm>
          <a:prstGeom prst="rect">
            <a:avLst/>
          </a:prstGeom>
          <a:solidFill>
            <a:srgbClr val="0000FF"/>
          </a:solidFill>
          <a:ln w="9525">
            <a:noFill/>
          </a:ln>
        </p:spPr>
        <p:txBody>
          <a:bodyPr wrap="none" anchor="ctr" anchorCtr="0"/>
          <a:lstStyle>
            <a:lvl1pPr marL="228600" indent="-228600" algn="l" rtl="0" fontAlgn="base">
              <a:lnSpc>
                <a:spcPct val="90000"/>
              </a:lnSpc>
              <a:spcBef>
                <a:spcPts val="1000"/>
              </a:spcBef>
              <a:spcAft>
                <a:spcPct val="0"/>
              </a:spcAft>
              <a:buClr>
                <a:srgbClr val="000089"/>
              </a:buClr>
              <a:buBlip>
                <a:blip r:embed="rId1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1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1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2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17"/>
              </a:buBlip>
              <a:defRPr kumimoji="1" kern="1200">
                <a:solidFill>
                  <a:schemeClr val="tx1"/>
                </a:solidFill>
                <a:latin typeface="+mn-lt"/>
                <a:ea typeface="+mn-ea"/>
                <a:cs typeface="+mn-cs"/>
              </a:defRPr>
            </a:lvl5pPr>
          </a:lstStyle>
          <a:p>
            <a:pPr marL="0" indent="0">
              <a:spcBef>
                <a:spcPts val="1200"/>
              </a:spcBef>
              <a:buNone/>
            </a:pPr>
            <a:r>
              <a:rPr lang="ja-JP" altLang="en-US" sz="2400" dirty="0">
                <a:solidFill>
                  <a:schemeClr val="bg1"/>
                </a:solidFill>
                <a:latin typeface="Meiryo UI" panose="020B0604030504040204" pitchFamily="50" charset="-128"/>
                <a:ea typeface="Meiryo UI" panose="020B0604030504040204" pitchFamily="50" charset="-128"/>
              </a:rPr>
              <a:t>攻め所選定シート</a:t>
            </a:r>
            <a:r>
              <a:rPr lang="en-US" altLang="ja-JP" sz="2400" dirty="0">
                <a:solidFill>
                  <a:schemeClr val="bg1"/>
                </a:solidFill>
                <a:latin typeface="Meiryo UI" panose="020B0604030504040204" pitchFamily="50" charset="-128"/>
                <a:ea typeface="Meiryo UI" panose="020B0604030504040204" pitchFamily="50" charset="-128"/>
              </a:rPr>
              <a:t>(</a:t>
            </a:r>
            <a:r>
              <a:rPr lang="ja-JP" altLang="en-US" sz="2400" dirty="0">
                <a:solidFill>
                  <a:schemeClr val="bg1"/>
                </a:solidFill>
                <a:latin typeface="Meiryo UI" panose="020B0604030504040204" pitchFamily="50" charset="-128"/>
                <a:ea typeface="Meiryo UI" panose="020B0604030504040204" pitchFamily="50" charset="-128"/>
              </a:rPr>
              <a:t>例</a:t>
            </a:r>
            <a:r>
              <a:rPr lang="en-US" altLang="ja-JP" sz="2400" dirty="0">
                <a:solidFill>
                  <a:schemeClr val="bg1"/>
                </a:solidFill>
                <a:latin typeface="Meiryo UI" panose="020B0604030504040204" pitchFamily="50" charset="-128"/>
                <a:ea typeface="Meiryo UI" panose="020B0604030504040204" pitchFamily="50" charset="-128"/>
              </a:rPr>
              <a:t>)</a:t>
            </a:r>
            <a:endParaRPr lang="ja-JP" altLang="en-US" sz="2400" dirty="0">
              <a:solidFill>
                <a:schemeClr val="bg1"/>
              </a:solidFill>
              <a:latin typeface="Meiryo UI" panose="020B0604030504040204" pitchFamily="50" charset="-128"/>
              <a:ea typeface="Meiryo UI" panose="020B0604030504040204" pitchFamily="50" charset="-128"/>
            </a:endParaRPr>
          </a:p>
        </p:txBody>
      </p:sp>
      <p:graphicFrame>
        <p:nvGraphicFramePr>
          <p:cNvPr id="8" name="表 7"/>
          <p:cNvGraphicFramePr>
            <a:graphicFrameLocks noGrp="1"/>
          </p:cNvGraphicFramePr>
          <p:nvPr/>
        </p:nvGraphicFramePr>
        <p:xfrm>
          <a:off x="531814" y="981075"/>
          <a:ext cx="8885237" cy="5649914"/>
        </p:xfrm>
        <a:graphic>
          <a:graphicData uri="http://schemas.openxmlformats.org/drawingml/2006/table">
            <a:tbl>
              <a:tblPr/>
              <a:tblGrid>
                <a:gridCol w="506412">
                  <a:extLst>
                    <a:ext uri="{9D8B030D-6E8A-4147-A177-3AD203B41FA5}">
                      <a16:colId xmlns:a16="http://schemas.microsoft.com/office/drawing/2014/main" val="20000"/>
                    </a:ext>
                  </a:extLst>
                </a:gridCol>
                <a:gridCol w="1039813">
                  <a:extLst>
                    <a:ext uri="{9D8B030D-6E8A-4147-A177-3AD203B41FA5}">
                      <a16:colId xmlns:a16="http://schemas.microsoft.com/office/drawing/2014/main" val="20001"/>
                    </a:ext>
                  </a:extLst>
                </a:gridCol>
                <a:gridCol w="1793875">
                  <a:extLst>
                    <a:ext uri="{9D8B030D-6E8A-4147-A177-3AD203B41FA5}">
                      <a16:colId xmlns:a16="http://schemas.microsoft.com/office/drawing/2014/main" val="20002"/>
                    </a:ext>
                  </a:extLst>
                </a:gridCol>
                <a:gridCol w="1223962">
                  <a:extLst>
                    <a:ext uri="{9D8B030D-6E8A-4147-A177-3AD203B41FA5}">
                      <a16:colId xmlns:a16="http://schemas.microsoft.com/office/drawing/2014/main" val="20003"/>
                    </a:ext>
                  </a:extLst>
                </a:gridCol>
                <a:gridCol w="1368425">
                  <a:extLst>
                    <a:ext uri="{9D8B030D-6E8A-4147-A177-3AD203B41FA5}">
                      <a16:colId xmlns:a16="http://schemas.microsoft.com/office/drawing/2014/main" val="20004"/>
                    </a:ext>
                  </a:extLst>
                </a:gridCol>
                <a:gridCol w="1223963">
                  <a:extLst>
                    <a:ext uri="{9D8B030D-6E8A-4147-A177-3AD203B41FA5}">
                      <a16:colId xmlns:a16="http://schemas.microsoft.com/office/drawing/2014/main" val="20005"/>
                    </a:ext>
                  </a:extLst>
                </a:gridCol>
                <a:gridCol w="1296987">
                  <a:extLst>
                    <a:ext uri="{9D8B030D-6E8A-4147-A177-3AD203B41FA5}">
                      <a16:colId xmlns:a16="http://schemas.microsoft.com/office/drawing/2014/main" val="20006"/>
                    </a:ext>
                  </a:extLst>
                </a:gridCol>
                <a:gridCol w="431800">
                  <a:extLst>
                    <a:ext uri="{9D8B030D-6E8A-4147-A177-3AD203B41FA5}">
                      <a16:colId xmlns:a16="http://schemas.microsoft.com/office/drawing/2014/main" val="20007"/>
                    </a:ext>
                  </a:extLst>
                </a:gridCol>
              </a:tblGrid>
              <a:tr h="950913">
                <a:tc gridSpan="2">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rPr>
                        <a:t>特性・項目</a:t>
                      </a:r>
                      <a:endParaRPr kumimoji="1" lang="en-US" altLang="ja-JP" sz="14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008000"/>
                    </a:solidFill>
                  </a:tcPr>
                </a:tc>
                <a:tc hMerge="1">
                  <a:txBody>
                    <a:bodyPr/>
                    <a:lstStyle/>
                    <a:p>
                      <a:endParaRPr lang="ja-JP"/>
                    </a:p>
                  </a:txBody>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ありたい姿</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a:ln>
                            <a:noFill/>
                          </a:ln>
                          <a:solidFill>
                            <a:schemeClr val="bg1"/>
                          </a:solidFill>
                          <a:effectLst/>
                          <a:latin typeface="Meiryo UI" panose="020B0604030504040204" pitchFamily="50" charset="-128"/>
                          <a:ea typeface="Meiryo UI" panose="020B0604030504040204" pitchFamily="50" charset="-128"/>
                        </a:rPr>
                        <a:t>現在の姿</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a:ln>
                            <a:noFill/>
                          </a:ln>
                          <a:solidFill>
                            <a:schemeClr val="bg1"/>
                          </a:solidFill>
                          <a:effectLst/>
                          <a:latin typeface="Meiryo UI" panose="020B0604030504040204" pitchFamily="50" charset="-128"/>
                          <a:ea typeface="Meiryo UI" panose="020B0604030504040204" pitchFamily="50" charset="-128"/>
                        </a:rPr>
                        <a:t>ギャップ</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攻め所</a:t>
                      </a: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（着眼点）</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評価項目</a:t>
                      </a:r>
                      <a:endParaRPr kumimoji="1" lang="en-US"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a:t>
                      </a:r>
                      <a:r>
                        <a:rPr kumimoji="1"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期待効果</a:t>
                      </a:r>
                      <a:r>
                        <a:rPr kumimoji="1" lang="en-US"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採否</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008000"/>
                    </a:solidFill>
                  </a:tcPr>
                </a:tc>
                <a:extLst>
                  <a:ext uri="{0D108BD9-81ED-4DB2-BD59-A6C34878D82A}">
                    <a16:rowId xmlns:a16="http://schemas.microsoft.com/office/drawing/2014/main" val="10000"/>
                  </a:ext>
                </a:extLst>
              </a:tr>
              <a:tr h="795338">
                <a:tc gridSpan="2">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en-US" altLang="ja-JP"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PC</a:t>
                      </a:r>
                      <a:r>
                        <a:rPr kumimoji="1" lang="ja-JP" altLang="en-US"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販売台数</a:t>
                      </a:r>
                      <a:endParaRPr kumimoji="1" lang="en-US" altLang="ja-JP"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ja-JP"/>
                    </a:p>
                  </a:txBody>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en-US" altLang="ja-JP" sz="14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rPr>
                        <a:t>120</a:t>
                      </a:r>
                      <a:r>
                        <a:rPr kumimoji="1" lang="ja-JP" altLang="en-US" sz="14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rPr>
                        <a:t>台</a:t>
                      </a:r>
                      <a:r>
                        <a:rPr kumimoji="1" lang="en-US" altLang="ja-JP" sz="14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rPr>
                        <a:t>/</a:t>
                      </a:r>
                      <a:r>
                        <a:rPr kumimoji="1" lang="ja-JP" altLang="en-US" sz="14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rPr>
                        <a:t>月</a:t>
                      </a:r>
                      <a:endParaRPr kumimoji="1" lang="en-US" altLang="ja-JP" sz="14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en-US" altLang="ja-JP"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30</a:t>
                      </a:r>
                      <a:r>
                        <a:rPr kumimoji="1" lang="ja-JP" altLang="en-US"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台</a:t>
                      </a:r>
                      <a:r>
                        <a:rPr kumimoji="1" lang="en-US" altLang="ja-JP"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a:t>
                      </a:r>
                      <a:r>
                        <a:rPr kumimoji="1" lang="ja-JP" altLang="en-US"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月</a:t>
                      </a:r>
                      <a:endParaRPr kumimoji="1" lang="en-US" altLang="ja-JP"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en-US" altLang="ja-JP"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90</a:t>
                      </a:r>
                      <a:r>
                        <a:rPr kumimoji="1" lang="ja-JP" altLang="en-US"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台</a:t>
                      </a:r>
                      <a:r>
                        <a:rPr kumimoji="1" lang="en-US" altLang="ja-JP"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a:t>
                      </a:r>
                      <a:r>
                        <a:rPr kumimoji="1" lang="ja-JP" altLang="en-US"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月</a:t>
                      </a:r>
                      <a:endParaRPr kumimoji="1" lang="en-US" altLang="ja-JP"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968375">
                <a:tc rowSpan="4">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6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特性を実現させるための項目</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パソコン</a:t>
                      </a:r>
                      <a:endParaRPr kumimoji="1" lang="en-US" altLang="ja-JP"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（ソフト）</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使いやすい</a:t>
                      </a: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ソフト</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使いにくい</a:t>
                      </a:r>
                    </a:p>
                    <a:p>
                      <a:pPr marL="0" marR="0" lvl="0" indent="0" algn="l"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ソフトである</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機能が少ない</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多機能機種に変える</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お客様からの</a:t>
                      </a:r>
                      <a:endPar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アンケート結果</a:t>
                      </a:r>
                      <a:endPar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671513">
                <a:tc vMerge="1">
                  <a:txBody>
                    <a:bodyPr/>
                    <a:lstStyle/>
                    <a:p>
                      <a:endParaRPr lang="ja-JP"/>
                    </a:p>
                  </a:txBody>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人員</a:t>
                      </a:r>
                      <a:endParaRPr kumimoji="1" lang="en-US" altLang="ja-JP"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1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（販売人員）</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補充なし</a:t>
                      </a: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退職者</a:t>
                      </a: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1</a:t>
                      </a: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名</a:t>
                      </a: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4</a:t>
                      </a: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名</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1</a:t>
                      </a: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名</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前提条件</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295400">
                <a:tc vMerge="1">
                  <a:txBody>
                    <a:bodyPr/>
                    <a:lstStyle/>
                    <a:p>
                      <a:endParaRPr lang="ja-JP"/>
                    </a:p>
                  </a:txBody>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パソコン</a:t>
                      </a: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a:t>
                      </a:r>
                      <a:r>
                        <a:rPr kumimoji="1" lang="ja-JP" altLang="en-US" sz="1400" b="1"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ハード</a:t>
                      </a:r>
                      <a:r>
                        <a:rPr kumimoji="1" lang="en-US" altLang="ja-JP" sz="1400" b="1"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PC</a:t>
                      </a: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の処理スピードを上げたい</a:t>
                      </a: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(2.53GHz)</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CPU</a:t>
                      </a: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1.06GHz</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1.47</a:t>
                      </a:r>
                      <a:endPar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ハードの種類を変える</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お客様からの</a:t>
                      </a:r>
                      <a:endPar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アンケート結果</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968375">
                <a:tc vMerge="1">
                  <a:txBody>
                    <a:bodyPr/>
                    <a:lstStyle/>
                    <a:p>
                      <a:endParaRPr lang="ja-JP"/>
                    </a:p>
                  </a:txBody>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販売方法</a:t>
                      </a:r>
                      <a:endParaRPr kumimoji="1" lang="en-US" altLang="ja-JP" sz="14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200" b="1"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rPr>
                        <a:t>（販売店）</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30</a:t>
                      </a: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台</a:t>
                      </a:r>
                      <a:r>
                        <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店舗</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t>
                      </a:r>
                      <a:r>
                        <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5</a:t>
                      </a: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台</a:t>
                      </a:r>
                      <a:r>
                        <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店舗</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25</a:t>
                      </a: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台</a:t>
                      </a:r>
                      <a:r>
                        <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店舗</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販売方法の</a:t>
                      </a:r>
                      <a:endPar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変更</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店舗当たりの</a:t>
                      </a:r>
                      <a:endPar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売上台数</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p>
                  </a:txBody>
                  <a:tcPr marL="91439" marR="91439" marT="45719" marB="45719"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bl>
          </a:graphicData>
        </a:graphic>
      </p:graphicFrame>
      <p:sp>
        <p:nvSpPr>
          <p:cNvPr id="65601" name="角丸四角形吹き出し 2"/>
          <p:cNvSpPr/>
          <p:nvPr/>
        </p:nvSpPr>
        <p:spPr>
          <a:xfrm>
            <a:off x="1639888" y="728663"/>
            <a:ext cx="3636962" cy="323850"/>
          </a:xfrm>
          <a:prstGeom prst="wedgeRoundRectCallout">
            <a:avLst>
              <a:gd name="adj1" fmla="val 620"/>
              <a:gd name="adj2" fmla="val 107634"/>
              <a:gd name="adj3" fmla="val 16667"/>
            </a:avLst>
          </a:prstGeom>
          <a:solidFill>
            <a:srgbClr val="FFFF00"/>
          </a:solidFill>
          <a:ln w="9525" cap="flat" cmpd="sng">
            <a:solidFill>
              <a:schemeClr val="tx1"/>
            </a:solidFill>
            <a:prstDash val="solid"/>
            <a:round/>
            <a:headEnd type="none" w="med" len="med"/>
            <a:tailEnd type="none" w="med" len="med"/>
          </a:ln>
        </p:spPr>
        <p:txBody>
          <a:bodyPr lIns="72000" tIns="18000" rIns="72000" bIns="18000" anchor="ctr" anchorCtr="0"/>
          <a:lstStyle>
            <a:lvl1pPr marL="228600" indent="-228600" algn="l" rtl="0" fontAlgn="base">
              <a:lnSpc>
                <a:spcPct val="90000"/>
              </a:lnSpc>
              <a:spcBef>
                <a:spcPts val="1000"/>
              </a:spcBef>
              <a:spcAft>
                <a:spcPct val="0"/>
              </a:spcAft>
              <a:buClr>
                <a:srgbClr val="000089"/>
              </a:buClr>
              <a:buBlip>
                <a:blip r:embed="rId1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1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1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2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17"/>
              </a:buBlip>
              <a:defRPr kumimoji="1" kern="1200">
                <a:solidFill>
                  <a:schemeClr val="tx1"/>
                </a:solidFill>
                <a:latin typeface="+mn-lt"/>
                <a:ea typeface="+mn-ea"/>
                <a:cs typeface="+mn-cs"/>
              </a:defRPr>
            </a:lvl5pPr>
          </a:lstStyle>
          <a:p>
            <a:pPr marL="0" indent="0">
              <a:spcBef>
                <a:spcPct val="0"/>
              </a:spcBef>
              <a:buNone/>
            </a:pPr>
            <a:r>
              <a:rPr lang="ja-JP" altLang="en-US" sz="1400" dirty="0">
                <a:latin typeface="Meiryo UI" panose="020B0604030504040204" pitchFamily="50" charset="-128"/>
                <a:ea typeface="Meiryo UI" panose="020B0604030504040204" pitchFamily="50" charset="-128"/>
              </a:rPr>
              <a:t>注</a:t>
            </a:r>
            <a:r>
              <a:rPr lang="en-US" altLang="ja-JP" sz="1400" dirty="0">
                <a:latin typeface="Meiryo UI" panose="020B0604030504040204" pitchFamily="50" charset="-128"/>
                <a:ea typeface="Meiryo UI" panose="020B0604030504040204" pitchFamily="50" charset="-128"/>
              </a:rPr>
              <a:t>1 </a:t>
            </a:r>
            <a:r>
              <a:rPr lang="ja-JP" altLang="en-US" sz="1400" dirty="0">
                <a:latin typeface="Meiryo UI" panose="020B0604030504040204" pitchFamily="50" charset="-128"/>
                <a:ea typeface="Meiryo UI" panose="020B0604030504040204" pitchFamily="50" charset="-128"/>
              </a:rPr>
              <a:t>可能なかぎり数値データで表現する</a:t>
            </a:r>
          </a:p>
        </p:txBody>
      </p:sp>
      <p:sp>
        <p:nvSpPr>
          <p:cNvPr id="65602" name="角丸四角形吹き出し 2"/>
          <p:cNvSpPr/>
          <p:nvPr/>
        </p:nvSpPr>
        <p:spPr>
          <a:xfrm>
            <a:off x="704851" y="1700214"/>
            <a:ext cx="5903913" cy="504825"/>
          </a:xfrm>
          <a:prstGeom prst="wedgeRoundRectCallout">
            <a:avLst>
              <a:gd name="adj1" fmla="val 5171"/>
              <a:gd name="adj2" fmla="val -71273"/>
              <a:gd name="adj3" fmla="val 16667"/>
            </a:avLst>
          </a:prstGeom>
          <a:solidFill>
            <a:srgbClr val="FFFF00"/>
          </a:solidFill>
          <a:ln w="9525" cap="flat" cmpd="sng">
            <a:solidFill>
              <a:schemeClr val="tx1"/>
            </a:solidFill>
            <a:prstDash val="solid"/>
            <a:round/>
            <a:headEnd type="none" w="med" len="med"/>
            <a:tailEnd type="none" w="med" len="med"/>
          </a:ln>
        </p:spPr>
        <p:txBody>
          <a:bodyPr lIns="72000" tIns="18000" rIns="72000" bIns="18000" anchor="ctr" anchorCtr="0"/>
          <a:lstStyle>
            <a:lvl1pPr marL="228600" indent="-228600" algn="l" rtl="0" fontAlgn="base">
              <a:lnSpc>
                <a:spcPct val="90000"/>
              </a:lnSpc>
              <a:spcBef>
                <a:spcPts val="1000"/>
              </a:spcBef>
              <a:spcAft>
                <a:spcPct val="0"/>
              </a:spcAft>
              <a:buClr>
                <a:srgbClr val="000089"/>
              </a:buClr>
              <a:buBlip>
                <a:blip r:embed="rId1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1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1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2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17"/>
              </a:buBlip>
              <a:defRPr kumimoji="1" kern="1200">
                <a:solidFill>
                  <a:schemeClr val="tx1"/>
                </a:solidFill>
                <a:latin typeface="+mn-lt"/>
                <a:ea typeface="+mn-ea"/>
                <a:cs typeface="+mn-cs"/>
              </a:defRPr>
            </a:lvl5pPr>
          </a:lstStyle>
          <a:p>
            <a:pPr marL="0" indent="0">
              <a:spcBef>
                <a:spcPct val="0"/>
              </a:spcBef>
              <a:buNone/>
            </a:pPr>
            <a:r>
              <a:rPr lang="ja-JP" altLang="en-US" sz="1400" dirty="0">
                <a:latin typeface="Meiryo UI" panose="020B0604030504040204" pitchFamily="50" charset="-128"/>
                <a:ea typeface="Meiryo UI" panose="020B0604030504040204" pitchFamily="50" charset="-128"/>
              </a:rPr>
              <a:t>注</a:t>
            </a:r>
            <a:r>
              <a:rPr lang="en-US" altLang="ja-JP" sz="1400" dirty="0">
                <a:latin typeface="Meiryo UI" panose="020B0604030504040204" pitchFamily="50" charset="-128"/>
                <a:ea typeface="Meiryo UI" panose="020B0604030504040204" pitchFamily="50" charset="-128"/>
              </a:rPr>
              <a:t>2 </a:t>
            </a:r>
            <a:r>
              <a:rPr lang="ja-JP" altLang="en-US" sz="1400" dirty="0">
                <a:latin typeface="Meiryo UI" panose="020B0604030504040204" pitchFamily="50" charset="-128"/>
                <a:ea typeface="Meiryo UI" panose="020B0604030504040204" pitchFamily="50" charset="-128"/>
              </a:rPr>
              <a:t>現在の姿は、事実をしっかり掴む</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問題解決の現状把握と同じ</a:t>
            </a:r>
            <a:r>
              <a:rPr lang="en-US" altLang="ja-JP" sz="1400" dirty="0">
                <a:latin typeface="Meiryo UI" panose="020B0604030504040204" pitchFamily="50" charset="-128"/>
                <a:ea typeface="Meiryo UI" panose="020B0604030504040204" pitchFamily="50" charset="-128"/>
              </a:rPr>
              <a:t>)</a:t>
            </a:r>
            <a:endParaRPr lang="ja-JP" altLang="en-US" sz="1400" dirty="0">
              <a:latin typeface="Meiryo UI" panose="020B0604030504040204" pitchFamily="50" charset="-128"/>
              <a:ea typeface="Meiryo UI" panose="020B0604030504040204" pitchFamily="50" charset="-128"/>
            </a:endParaRPr>
          </a:p>
          <a:p>
            <a:pPr marL="0" indent="0">
              <a:spcBef>
                <a:spcPct val="0"/>
              </a:spcBef>
              <a:buNone/>
            </a:pPr>
            <a:r>
              <a:rPr lang="ja-JP" altLang="en-US" sz="1400" dirty="0">
                <a:latin typeface="Meiryo UI" panose="020B0604030504040204" pitchFamily="50" charset="-128"/>
                <a:ea typeface="Meiryo UI" panose="020B0604030504040204" pitchFamily="50" charset="-128"/>
              </a:rPr>
              <a:t>　　　「新規業務」の場合は、類似業務を考慮に入れて把握します</a:t>
            </a:r>
          </a:p>
        </p:txBody>
      </p:sp>
      <p:sp>
        <p:nvSpPr>
          <p:cNvPr id="65603" name="角丸四角形吹き出し 2"/>
          <p:cNvSpPr/>
          <p:nvPr/>
        </p:nvSpPr>
        <p:spPr>
          <a:xfrm>
            <a:off x="3297238" y="3500438"/>
            <a:ext cx="4464050" cy="323850"/>
          </a:xfrm>
          <a:prstGeom prst="wedgeRoundRectCallout">
            <a:avLst>
              <a:gd name="adj1" fmla="val 2509"/>
              <a:gd name="adj2" fmla="val -99625"/>
              <a:gd name="adj3" fmla="val 16667"/>
            </a:avLst>
          </a:prstGeom>
          <a:solidFill>
            <a:srgbClr val="FFFF00"/>
          </a:solidFill>
          <a:ln w="9525" cap="flat" cmpd="sng">
            <a:solidFill>
              <a:schemeClr val="tx1"/>
            </a:solidFill>
            <a:prstDash val="solid"/>
            <a:round/>
            <a:headEnd type="none" w="med" len="med"/>
            <a:tailEnd type="none" w="med" len="med"/>
          </a:ln>
        </p:spPr>
        <p:txBody>
          <a:bodyPr lIns="72000" tIns="18000" rIns="72000" bIns="18000" anchor="ctr" anchorCtr="0"/>
          <a:lstStyle>
            <a:lvl1pPr marL="228600" indent="-228600" algn="l" rtl="0" fontAlgn="base">
              <a:lnSpc>
                <a:spcPct val="90000"/>
              </a:lnSpc>
              <a:spcBef>
                <a:spcPts val="1000"/>
              </a:spcBef>
              <a:spcAft>
                <a:spcPct val="0"/>
              </a:spcAft>
              <a:buClr>
                <a:srgbClr val="000089"/>
              </a:buClr>
              <a:buBlip>
                <a:blip r:embed="rId1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1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1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2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17"/>
              </a:buBlip>
              <a:defRPr kumimoji="1" kern="1200">
                <a:solidFill>
                  <a:schemeClr val="tx1"/>
                </a:solidFill>
                <a:latin typeface="+mn-lt"/>
                <a:ea typeface="+mn-ea"/>
                <a:cs typeface="+mn-cs"/>
              </a:defRPr>
            </a:lvl5pPr>
          </a:lstStyle>
          <a:p>
            <a:pPr marL="0" indent="0">
              <a:spcBef>
                <a:spcPct val="0"/>
              </a:spcBef>
              <a:buNone/>
            </a:pPr>
            <a:r>
              <a:rPr lang="ja-JP" altLang="en-US" sz="1400" dirty="0">
                <a:latin typeface="Meiryo UI" panose="020B0604030504040204" pitchFamily="50" charset="-128"/>
                <a:ea typeface="Meiryo UI" panose="020B0604030504040204" pitchFamily="50" charset="-128"/>
              </a:rPr>
              <a:t>注</a:t>
            </a:r>
            <a:r>
              <a:rPr lang="en-US" altLang="ja-JP" sz="1400" dirty="0">
                <a:latin typeface="Meiryo UI" panose="020B0604030504040204" pitchFamily="50" charset="-128"/>
                <a:ea typeface="Meiryo UI" panose="020B0604030504040204" pitchFamily="50" charset="-128"/>
              </a:rPr>
              <a:t>5 </a:t>
            </a:r>
            <a:r>
              <a:rPr lang="ja-JP" altLang="en-US" sz="1400" dirty="0">
                <a:latin typeface="Meiryo UI" panose="020B0604030504040204" pitchFamily="50" charset="-128"/>
                <a:ea typeface="Meiryo UI" panose="020B0604030504040204" pitchFamily="50" charset="-128"/>
              </a:rPr>
              <a:t>言語データのギャップは「マイナス表現」にする</a:t>
            </a:r>
          </a:p>
        </p:txBody>
      </p:sp>
      <p:sp>
        <p:nvSpPr>
          <p:cNvPr id="65604" name="角丸四角形吹き出し 2"/>
          <p:cNvSpPr/>
          <p:nvPr/>
        </p:nvSpPr>
        <p:spPr>
          <a:xfrm>
            <a:off x="1281114" y="5373688"/>
            <a:ext cx="7704137" cy="323850"/>
          </a:xfrm>
          <a:prstGeom prst="wedgeRoundRectCallout">
            <a:avLst>
              <a:gd name="adj1" fmla="val 20181"/>
              <a:gd name="adj2" fmla="val -70227"/>
              <a:gd name="adj3" fmla="val 16667"/>
            </a:avLst>
          </a:prstGeom>
          <a:solidFill>
            <a:srgbClr val="FFFF00"/>
          </a:solidFill>
          <a:ln w="9525" cap="flat" cmpd="sng">
            <a:solidFill>
              <a:schemeClr val="tx1"/>
            </a:solidFill>
            <a:prstDash val="solid"/>
            <a:round/>
            <a:headEnd type="none" w="med" len="med"/>
            <a:tailEnd type="none" w="med" len="med"/>
          </a:ln>
        </p:spPr>
        <p:txBody>
          <a:bodyPr lIns="72000" tIns="18000" rIns="72000" bIns="18000" anchor="ctr" anchorCtr="0"/>
          <a:lstStyle>
            <a:lvl1pPr marL="228600" indent="-228600" algn="l" rtl="0" fontAlgn="base">
              <a:lnSpc>
                <a:spcPct val="90000"/>
              </a:lnSpc>
              <a:spcBef>
                <a:spcPts val="1000"/>
              </a:spcBef>
              <a:spcAft>
                <a:spcPct val="0"/>
              </a:spcAft>
              <a:buClr>
                <a:srgbClr val="000089"/>
              </a:buClr>
              <a:buBlip>
                <a:blip r:embed="rId1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1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1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2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17"/>
              </a:buBlip>
              <a:defRPr kumimoji="1" kern="1200">
                <a:solidFill>
                  <a:schemeClr val="tx1"/>
                </a:solidFill>
                <a:latin typeface="+mn-lt"/>
                <a:ea typeface="+mn-ea"/>
                <a:cs typeface="+mn-cs"/>
              </a:defRPr>
            </a:lvl5pPr>
          </a:lstStyle>
          <a:p>
            <a:pPr marL="0" indent="0">
              <a:spcBef>
                <a:spcPct val="0"/>
              </a:spcBef>
              <a:buNone/>
            </a:pPr>
            <a:r>
              <a:rPr lang="ja-JP" altLang="en-US" sz="1400" dirty="0">
                <a:latin typeface="Meiryo UI" panose="020B0604030504040204" pitchFamily="50" charset="-128"/>
                <a:ea typeface="Meiryo UI" panose="020B0604030504040204" pitchFamily="50" charset="-128"/>
              </a:rPr>
              <a:t>注</a:t>
            </a:r>
            <a:r>
              <a:rPr lang="en-US" altLang="ja-JP" sz="1400" dirty="0">
                <a:latin typeface="Meiryo UI" panose="020B0604030504040204" pitchFamily="50" charset="-128"/>
                <a:ea typeface="Meiryo UI" panose="020B0604030504040204" pitchFamily="50" charset="-128"/>
              </a:rPr>
              <a:t>6 </a:t>
            </a:r>
            <a:r>
              <a:rPr lang="ja-JP" altLang="en-US" sz="1400" dirty="0">
                <a:latin typeface="Meiryo UI" panose="020B0604030504040204" pitchFamily="50" charset="-128"/>
                <a:ea typeface="Meiryo UI" panose="020B0604030504040204" pitchFamily="50" charset="-128"/>
              </a:rPr>
              <a:t>攻め所は、改善の着眼点を表示するので、方策</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案</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ではない。</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大括りな表現でよい</a:t>
            </a:r>
            <a:r>
              <a:rPr lang="en-US" altLang="ja-JP" sz="1400" dirty="0">
                <a:latin typeface="Meiryo UI" panose="020B0604030504040204" pitchFamily="50" charset="-128"/>
                <a:ea typeface="Meiryo UI" panose="020B0604030504040204" pitchFamily="50" charset="-128"/>
              </a:rPr>
              <a:t>)</a:t>
            </a:r>
            <a:endParaRPr lang="ja-JP" altLang="en-US" sz="1400" dirty="0">
              <a:latin typeface="Meiryo UI" panose="020B0604030504040204" pitchFamily="50" charset="-128"/>
              <a:ea typeface="Meiryo UI" panose="020B0604030504040204" pitchFamily="50" charset="-128"/>
            </a:endParaRPr>
          </a:p>
        </p:txBody>
      </p:sp>
      <p:sp>
        <p:nvSpPr>
          <p:cNvPr id="65605" name="テキスト ボックス 20"/>
          <p:cNvSpPr txBox="1"/>
          <p:nvPr/>
        </p:nvSpPr>
        <p:spPr>
          <a:xfrm>
            <a:off x="6465888" y="673100"/>
            <a:ext cx="3167062" cy="258532"/>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1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1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1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2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17"/>
              </a:buBlip>
              <a:defRPr kumimoji="1" kern="1200">
                <a:solidFill>
                  <a:schemeClr val="tx1"/>
                </a:solidFill>
                <a:latin typeface="+mn-lt"/>
                <a:ea typeface="+mn-ea"/>
                <a:cs typeface="+mn-cs"/>
              </a:defRPr>
            </a:lvl5pPr>
          </a:lstStyle>
          <a:p>
            <a:pPr marL="0" indent="0">
              <a:spcBef>
                <a:spcPts val="200"/>
              </a:spcBef>
              <a:buNone/>
            </a:pPr>
            <a:r>
              <a:rPr lang="ja-JP" altLang="en-US" sz="1200" dirty="0">
                <a:latin typeface="Meiryo UI" panose="020B0604030504040204" pitchFamily="50" charset="-128"/>
                <a:ea typeface="Meiryo UI" panose="020B0604030504040204" pitchFamily="50" charset="-128"/>
              </a:rPr>
              <a:t>前提条件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増員不可</a:t>
            </a:r>
            <a:endParaRPr lang="en-US" altLang="ja-JP" sz="1200" dirty="0">
              <a:latin typeface="Meiryo UI" panose="020B0604030504040204" pitchFamily="50" charset="-128"/>
              <a:ea typeface="Meiryo UI" panose="020B0604030504040204" pitchFamily="50" charset="-128"/>
            </a:endParaRPr>
          </a:p>
        </p:txBody>
      </p:sp>
      <p:sp>
        <p:nvSpPr>
          <p:cNvPr id="65606" name="角丸四角形吹き出し 2"/>
          <p:cNvSpPr/>
          <p:nvPr/>
        </p:nvSpPr>
        <p:spPr>
          <a:xfrm>
            <a:off x="776289" y="2528888"/>
            <a:ext cx="7488237" cy="323850"/>
          </a:xfrm>
          <a:prstGeom prst="wedgeRoundRectCallout">
            <a:avLst>
              <a:gd name="adj1" fmla="val -36199"/>
              <a:gd name="adj2" fmla="val 76764"/>
              <a:gd name="adj3" fmla="val 16667"/>
            </a:avLst>
          </a:prstGeom>
          <a:solidFill>
            <a:srgbClr val="FFFF00"/>
          </a:solidFill>
          <a:ln w="9525" cap="flat" cmpd="sng">
            <a:solidFill>
              <a:schemeClr val="tx1"/>
            </a:solidFill>
            <a:prstDash val="solid"/>
            <a:round/>
            <a:headEnd type="none" w="med" len="med"/>
            <a:tailEnd type="none" w="med" len="med"/>
          </a:ln>
        </p:spPr>
        <p:txBody>
          <a:bodyPr lIns="72000" tIns="18000" rIns="72000" bIns="18000" anchor="ctr" anchorCtr="0"/>
          <a:lstStyle>
            <a:lvl1pPr marL="228600" indent="-228600" algn="l" rtl="0" fontAlgn="base">
              <a:lnSpc>
                <a:spcPct val="90000"/>
              </a:lnSpc>
              <a:spcBef>
                <a:spcPts val="1000"/>
              </a:spcBef>
              <a:spcAft>
                <a:spcPct val="0"/>
              </a:spcAft>
              <a:buClr>
                <a:srgbClr val="000089"/>
              </a:buClr>
              <a:buBlip>
                <a:blip r:embed="rId1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1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1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2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17"/>
              </a:buBlip>
              <a:defRPr kumimoji="1" kern="1200">
                <a:solidFill>
                  <a:schemeClr val="tx1"/>
                </a:solidFill>
                <a:latin typeface="+mn-lt"/>
                <a:ea typeface="+mn-ea"/>
                <a:cs typeface="+mn-cs"/>
              </a:defRPr>
            </a:lvl5pPr>
          </a:lstStyle>
          <a:p>
            <a:pPr marL="0" indent="0">
              <a:spcBef>
                <a:spcPct val="0"/>
              </a:spcBef>
              <a:buNone/>
            </a:pPr>
            <a:r>
              <a:rPr lang="ja-JP" altLang="en-US" sz="1400" dirty="0">
                <a:latin typeface="Meiryo UI" panose="020B0604030504040204" pitchFamily="50" charset="-128"/>
                <a:ea typeface="Meiryo UI" panose="020B0604030504040204" pitchFamily="50" charset="-128"/>
              </a:rPr>
              <a:t>注</a:t>
            </a:r>
            <a:r>
              <a:rPr lang="en-US" altLang="ja-JP" sz="1400" dirty="0">
                <a:latin typeface="Meiryo UI" panose="020B0604030504040204" pitchFamily="50" charset="-128"/>
                <a:ea typeface="Meiryo UI" panose="020B0604030504040204" pitchFamily="50" charset="-128"/>
              </a:rPr>
              <a:t>4</a:t>
            </a:r>
            <a:r>
              <a:rPr lang="ja-JP" altLang="en-US" sz="1400" dirty="0">
                <a:latin typeface="Meiryo UI" panose="020B0604030504040204" pitchFamily="50" charset="-128"/>
                <a:ea typeface="Meiryo UI" panose="020B0604030504040204" pitchFamily="50" charset="-128"/>
              </a:rPr>
              <a:t> 一般的に</a:t>
            </a:r>
            <a:r>
              <a:rPr lang="en-US" altLang="ja-JP" sz="1400" dirty="0">
                <a:latin typeface="Meiryo UI" panose="020B0604030504040204" pitchFamily="50" charset="-128"/>
                <a:ea typeface="Meiryo UI" panose="020B0604030504040204" pitchFamily="50" charset="-128"/>
              </a:rPr>
              <a:t>4M(</a:t>
            </a:r>
            <a:r>
              <a:rPr lang="ja-JP" altLang="en-US" sz="1400" dirty="0">
                <a:latin typeface="Meiryo UI" panose="020B0604030504040204" pitchFamily="50" charset="-128"/>
                <a:ea typeface="Meiryo UI" panose="020B0604030504040204" pitchFamily="50" charset="-128"/>
              </a:rPr>
              <a:t>人・機械・材料・方法</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、環境等で調査項目を決める</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手段系項目</a:t>
            </a:r>
            <a:r>
              <a:rPr lang="en-US" altLang="ja-JP" sz="1400" dirty="0">
                <a:latin typeface="Meiryo UI" panose="020B0604030504040204" pitchFamily="50" charset="-128"/>
                <a:ea typeface="Meiryo UI" panose="020B0604030504040204" pitchFamily="50" charset="-128"/>
              </a:rPr>
              <a:t>)</a:t>
            </a:r>
            <a:endParaRPr lang="ja-JP" altLang="en-US" sz="1400" dirty="0">
              <a:latin typeface="Meiryo UI" panose="020B0604030504040204" pitchFamily="50" charset="-128"/>
              <a:ea typeface="Meiryo UI" panose="020B0604030504040204" pitchFamily="50" charset="-128"/>
            </a:endParaRPr>
          </a:p>
        </p:txBody>
      </p:sp>
      <p:sp>
        <p:nvSpPr>
          <p:cNvPr id="65607" name="角丸四角形吹き出し 2"/>
          <p:cNvSpPr/>
          <p:nvPr/>
        </p:nvSpPr>
        <p:spPr>
          <a:xfrm>
            <a:off x="4521200" y="115889"/>
            <a:ext cx="4392613" cy="325437"/>
          </a:xfrm>
          <a:prstGeom prst="wedgeRoundRectCallout">
            <a:avLst>
              <a:gd name="adj1" fmla="val 620"/>
              <a:gd name="adj2" fmla="val 107634"/>
              <a:gd name="adj3" fmla="val 16667"/>
            </a:avLst>
          </a:prstGeom>
          <a:solidFill>
            <a:srgbClr val="FFFF00"/>
          </a:solidFill>
          <a:ln w="9525" cap="flat" cmpd="sng">
            <a:solidFill>
              <a:schemeClr val="tx1"/>
            </a:solidFill>
            <a:prstDash val="solid"/>
            <a:round/>
            <a:headEnd type="none" w="med" len="med"/>
            <a:tailEnd type="none" w="med" len="med"/>
          </a:ln>
        </p:spPr>
        <p:txBody>
          <a:bodyPr lIns="72000" tIns="18000" rIns="72000" bIns="18000" anchor="ctr" anchorCtr="0"/>
          <a:lstStyle>
            <a:lvl1pPr marL="228600" indent="-228600" algn="l" rtl="0" fontAlgn="base">
              <a:lnSpc>
                <a:spcPct val="90000"/>
              </a:lnSpc>
              <a:spcBef>
                <a:spcPts val="1000"/>
              </a:spcBef>
              <a:spcAft>
                <a:spcPct val="0"/>
              </a:spcAft>
              <a:buClr>
                <a:srgbClr val="000089"/>
              </a:buClr>
              <a:buBlip>
                <a:blip r:embed="rId1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1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1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2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17"/>
              </a:buBlip>
              <a:defRPr kumimoji="1" kern="1200">
                <a:solidFill>
                  <a:schemeClr val="tx1"/>
                </a:solidFill>
                <a:latin typeface="+mn-lt"/>
                <a:ea typeface="+mn-ea"/>
                <a:cs typeface="+mn-cs"/>
              </a:defRPr>
            </a:lvl5pPr>
          </a:lstStyle>
          <a:p>
            <a:pPr marL="0" indent="0">
              <a:spcBef>
                <a:spcPct val="0"/>
              </a:spcBef>
              <a:buNone/>
            </a:pPr>
            <a:r>
              <a:rPr lang="ja-JP" altLang="en-US" sz="1400" dirty="0">
                <a:latin typeface="Meiryo UI" panose="020B0604030504040204" pitchFamily="50" charset="-128"/>
                <a:ea typeface="Meiryo UI" panose="020B0604030504040204" pitchFamily="50" charset="-128"/>
              </a:rPr>
              <a:t>注</a:t>
            </a:r>
            <a:r>
              <a:rPr lang="en-US" altLang="ja-JP" sz="1400" dirty="0">
                <a:latin typeface="Meiryo UI" panose="020B0604030504040204" pitchFamily="50" charset="-128"/>
                <a:ea typeface="Meiryo UI" panose="020B0604030504040204" pitchFamily="50" charset="-128"/>
              </a:rPr>
              <a:t>3 </a:t>
            </a:r>
            <a:r>
              <a:rPr lang="ja-JP" altLang="en-US" sz="1400" dirty="0">
                <a:latin typeface="Meiryo UI" panose="020B0604030504040204" pitchFamily="50" charset="-128"/>
                <a:ea typeface="Meiryo UI" panose="020B0604030504040204" pitchFamily="50" charset="-128"/>
              </a:rPr>
              <a:t>前提条件は上司に相談し、変更可能かも確認する</a:t>
            </a:r>
          </a:p>
        </p:txBody>
      </p:sp>
      <p:sp>
        <p:nvSpPr>
          <p:cNvPr id="65609" name="角丸四角形吹き出し 2"/>
          <p:cNvSpPr/>
          <p:nvPr/>
        </p:nvSpPr>
        <p:spPr>
          <a:xfrm>
            <a:off x="5745163" y="6524626"/>
            <a:ext cx="3168650" cy="288925"/>
          </a:xfrm>
          <a:prstGeom prst="wedgeRoundRectCallout">
            <a:avLst>
              <a:gd name="adj1" fmla="val 6241"/>
              <a:gd name="adj2" fmla="val -76551"/>
              <a:gd name="adj3" fmla="val 16667"/>
            </a:avLst>
          </a:prstGeom>
          <a:solidFill>
            <a:srgbClr val="FFFF00"/>
          </a:solidFill>
          <a:ln w="9525" cap="flat" cmpd="sng">
            <a:solidFill>
              <a:schemeClr val="tx1"/>
            </a:solidFill>
            <a:prstDash val="solid"/>
            <a:round/>
            <a:headEnd type="none" w="med" len="med"/>
            <a:tailEnd type="none" w="med" len="med"/>
          </a:ln>
        </p:spPr>
        <p:txBody>
          <a:bodyPr lIns="72000" tIns="18000" rIns="72000" bIns="18000" anchor="ctr" anchorCtr="0"/>
          <a:lstStyle>
            <a:lvl1pPr marL="228600" indent="-228600" algn="l" rtl="0" fontAlgn="base">
              <a:lnSpc>
                <a:spcPct val="90000"/>
              </a:lnSpc>
              <a:spcBef>
                <a:spcPts val="1000"/>
              </a:spcBef>
              <a:spcAft>
                <a:spcPct val="0"/>
              </a:spcAft>
              <a:buClr>
                <a:srgbClr val="000089"/>
              </a:buClr>
              <a:buBlip>
                <a:blip r:embed="rId1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1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1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2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17"/>
              </a:buBlip>
              <a:defRPr kumimoji="1" kern="1200">
                <a:solidFill>
                  <a:schemeClr val="tx1"/>
                </a:solidFill>
                <a:latin typeface="+mn-lt"/>
                <a:ea typeface="+mn-ea"/>
                <a:cs typeface="+mn-cs"/>
              </a:defRPr>
            </a:lvl5pPr>
          </a:lstStyle>
          <a:p>
            <a:pPr marL="0" indent="0" algn="ctr">
              <a:spcBef>
                <a:spcPct val="0"/>
              </a:spcBef>
              <a:buNone/>
            </a:pPr>
            <a:r>
              <a:rPr lang="ja-JP" altLang="en-US" sz="1400" dirty="0">
                <a:latin typeface="Meiryo UI" panose="020B0604030504040204" pitchFamily="50" charset="-128"/>
                <a:ea typeface="Meiryo UI" panose="020B0604030504040204" pitchFamily="50" charset="-128"/>
              </a:rPr>
              <a:t>採否</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○は、方策の立案へ続く</a:t>
            </a:r>
          </a:p>
        </p:txBody>
      </p:sp>
      <p:sp>
        <p:nvSpPr>
          <p:cNvPr id="2" name="テキスト ボックス 1">
            <a:extLst>
              <a:ext uri="{FF2B5EF4-FFF2-40B4-BE49-F238E27FC236}">
                <a16:creationId xmlns:a16="http://schemas.microsoft.com/office/drawing/2014/main" id="{D2060747-F007-AD60-3223-C0CFDD59A3E8}"/>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17/24</a:t>
            </a:r>
            <a:endParaRPr kumimoji="1" lang="ja-JP" altLang="en-US" b="0" dirty="0">
              <a:latin typeface="Meiryo UI" panose="020B0604030504040204" pitchFamily="50" charset="-128"/>
              <a:ea typeface="Meiryo UI" panose="020B0604030504040204" pitchFamily="50" charset="-128"/>
            </a:endParaRPr>
          </a:p>
        </p:txBody>
      </p:sp>
      <p:pic>
        <p:nvPicPr>
          <p:cNvPr id="13" name="課題17P-0">
            <a:hlinkClick r:id="" action="ppaction://media"/>
            <a:extLst>
              <a:ext uri="{FF2B5EF4-FFF2-40B4-BE49-F238E27FC236}">
                <a16:creationId xmlns:a16="http://schemas.microsoft.com/office/drawing/2014/main" id="{A61CC09E-E2A4-62F7-2D16-A728E701D9DC}"/>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0" y="-32143"/>
            <a:ext cx="406400" cy="406400"/>
          </a:xfrm>
          <a:prstGeom prst="rect">
            <a:avLst/>
          </a:prstGeom>
        </p:spPr>
      </p:pic>
      <p:pic>
        <p:nvPicPr>
          <p:cNvPr id="14" name="課題17P-1">
            <a:hlinkClick r:id="" action="ppaction://media"/>
            <a:extLst>
              <a:ext uri="{FF2B5EF4-FFF2-40B4-BE49-F238E27FC236}">
                <a16:creationId xmlns:a16="http://schemas.microsoft.com/office/drawing/2014/main" id="{843D6060-15F2-ADD5-75C1-EBE8D5008FFD}"/>
              </a:ext>
            </a:extLst>
          </p:cNvPr>
          <p:cNvPicPr>
            <a:picLocks noChangeAspect="1"/>
          </p:cNvPicPr>
          <p:nvPr>
            <a:audioFile r:link="rId4"/>
            <p:extLst>
              <p:ext uri="{DAA4B4D4-6D71-4841-9C94-3DE7FCFB9230}">
                <p14:media xmlns:p14="http://schemas.microsoft.com/office/powerpoint/2010/main" r:embed="rId3"/>
              </p:ext>
            </p:extLst>
          </p:nvPr>
        </p:nvPicPr>
        <p:blipFill>
          <a:blip r:embed="rId21"/>
          <a:stretch>
            <a:fillRect/>
          </a:stretch>
        </p:blipFill>
        <p:spPr>
          <a:xfrm>
            <a:off x="-8577" y="303619"/>
            <a:ext cx="406400" cy="406400"/>
          </a:xfrm>
          <a:prstGeom prst="rect">
            <a:avLst/>
          </a:prstGeom>
        </p:spPr>
      </p:pic>
      <p:pic>
        <p:nvPicPr>
          <p:cNvPr id="15" name="課題17P-2">
            <a:hlinkClick r:id="" action="ppaction://media"/>
            <a:extLst>
              <a:ext uri="{FF2B5EF4-FFF2-40B4-BE49-F238E27FC236}">
                <a16:creationId xmlns:a16="http://schemas.microsoft.com/office/drawing/2014/main" id="{5DC909F3-A7CD-B416-EC51-1EE2CEF7A1AB}"/>
              </a:ext>
            </a:extLst>
          </p:cNvPr>
          <p:cNvPicPr>
            <a:picLocks noChangeAspect="1"/>
          </p:cNvPicPr>
          <p:nvPr>
            <a:audioFile r:link="rId6"/>
            <p:extLst>
              <p:ext uri="{DAA4B4D4-6D71-4841-9C94-3DE7FCFB9230}">
                <p14:media xmlns:p14="http://schemas.microsoft.com/office/powerpoint/2010/main" r:embed="rId5"/>
              </p:ext>
            </p:extLst>
          </p:nvPr>
        </p:nvPicPr>
        <p:blipFill>
          <a:blip r:embed="rId21"/>
          <a:stretch>
            <a:fillRect/>
          </a:stretch>
        </p:blipFill>
        <p:spPr>
          <a:xfrm>
            <a:off x="15555" y="638176"/>
            <a:ext cx="406400" cy="406400"/>
          </a:xfrm>
          <a:prstGeom prst="rect">
            <a:avLst/>
          </a:prstGeom>
        </p:spPr>
      </p:pic>
      <p:pic>
        <p:nvPicPr>
          <p:cNvPr id="16" name="課題17P-3">
            <a:hlinkClick r:id="" action="ppaction://media"/>
            <a:extLst>
              <a:ext uri="{FF2B5EF4-FFF2-40B4-BE49-F238E27FC236}">
                <a16:creationId xmlns:a16="http://schemas.microsoft.com/office/drawing/2014/main" id="{F91D8279-352A-EE4D-D53F-FAC386E23964}"/>
              </a:ext>
            </a:extLst>
          </p:cNvPr>
          <p:cNvPicPr>
            <a:picLocks noChangeAspect="1"/>
          </p:cNvPicPr>
          <p:nvPr>
            <a:audioFile r:link="rId8"/>
            <p:extLst>
              <p:ext uri="{DAA4B4D4-6D71-4841-9C94-3DE7FCFB9230}">
                <p14:media xmlns:p14="http://schemas.microsoft.com/office/powerpoint/2010/main" r:embed="rId7"/>
              </p:ext>
            </p:extLst>
          </p:nvPr>
        </p:nvPicPr>
        <p:blipFill>
          <a:blip r:embed="rId21"/>
          <a:stretch>
            <a:fillRect/>
          </a:stretch>
        </p:blipFill>
        <p:spPr>
          <a:xfrm>
            <a:off x="0" y="981075"/>
            <a:ext cx="406400" cy="406400"/>
          </a:xfrm>
          <a:prstGeom prst="rect">
            <a:avLst/>
          </a:prstGeom>
        </p:spPr>
      </p:pic>
      <p:pic>
        <p:nvPicPr>
          <p:cNvPr id="17" name="課題17P-4">
            <a:hlinkClick r:id="" action="ppaction://media"/>
            <a:extLst>
              <a:ext uri="{FF2B5EF4-FFF2-40B4-BE49-F238E27FC236}">
                <a16:creationId xmlns:a16="http://schemas.microsoft.com/office/drawing/2014/main" id="{5195ACC5-9851-756D-D7CF-95A1E9ED502A}"/>
              </a:ext>
            </a:extLst>
          </p:cNvPr>
          <p:cNvPicPr>
            <a:picLocks noChangeAspect="1"/>
          </p:cNvPicPr>
          <p:nvPr>
            <a:audioFile r:link="rId10"/>
            <p:extLst>
              <p:ext uri="{DAA4B4D4-6D71-4841-9C94-3DE7FCFB9230}">
                <p14:media xmlns:p14="http://schemas.microsoft.com/office/powerpoint/2010/main" r:embed="rId9"/>
              </p:ext>
            </p:extLst>
          </p:nvPr>
        </p:nvPicPr>
        <p:blipFill>
          <a:blip r:embed="rId21"/>
          <a:stretch>
            <a:fillRect/>
          </a:stretch>
        </p:blipFill>
        <p:spPr>
          <a:xfrm>
            <a:off x="-8577" y="1308495"/>
            <a:ext cx="406400" cy="406400"/>
          </a:xfrm>
          <a:prstGeom prst="rect">
            <a:avLst/>
          </a:prstGeom>
        </p:spPr>
      </p:pic>
      <p:pic>
        <p:nvPicPr>
          <p:cNvPr id="18" name="課題17P-5">
            <a:hlinkClick r:id="" action="ppaction://media"/>
            <a:extLst>
              <a:ext uri="{FF2B5EF4-FFF2-40B4-BE49-F238E27FC236}">
                <a16:creationId xmlns:a16="http://schemas.microsoft.com/office/drawing/2014/main" id="{B0F392F8-291C-A0BB-5852-338133A4E7A8}"/>
              </a:ext>
            </a:extLst>
          </p:cNvPr>
          <p:cNvPicPr>
            <a:picLocks noChangeAspect="1"/>
          </p:cNvPicPr>
          <p:nvPr>
            <a:audioFile r:link="rId12"/>
            <p:extLst>
              <p:ext uri="{DAA4B4D4-6D71-4841-9C94-3DE7FCFB9230}">
                <p14:media xmlns:p14="http://schemas.microsoft.com/office/powerpoint/2010/main" r:embed="rId11"/>
              </p:ext>
            </p:extLst>
          </p:nvPr>
        </p:nvPicPr>
        <p:blipFill>
          <a:blip r:embed="rId21"/>
          <a:stretch>
            <a:fillRect/>
          </a:stretch>
        </p:blipFill>
        <p:spPr>
          <a:xfrm>
            <a:off x="-8577" y="1643558"/>
            <a:ext cx="406400" cy="406400"/>
          </a:xfrm>
          <a:prstGeom prst="rect">
            <a:avLst/>
          </a:prstGeom>
        </p:spPr>
      </p:pic>
      <p:pic>
        <p:nvPicPr>
          <p:cNvPr id="19" name="課題17P-6">
            <a:hlinkClick r:id="" action="ppaction://media"/>
            <a:extLst>
              <a:ext uri="{FF2B5EF4-FFF2-40B4-BE49-F238E27FC236}">
                <a16:creationId xmlns:a16="http://schemas.microsoft.com/office/drawing/2014/main" id="{AC9240EC-0B1D-65F3-9F93-8F25D009A972}"/>
              </a:ext>
            </a:extLst>
          </p:cNvPr>
          <p:cNvPicPr>
            <a:picLocks noChangeAspect="1"/>
          </p:cNvPicPr>
          <p:nvPr>
            <a:audioFile r:link="rId14"/>
            <p:extLst>
              <p:ext uri="{DAA4B4D4-6D71-4841-9C94-3DE7FCFB9230}">
                <p14:media xmlns:p14="http://schemas.microsoft.com/office/powerpoint/2010/main" r:embed="rId13"/>
              </p:ext>
            </p:extLst>
          </p:nvPr>
        </p:nvPicPr>
        <p:blipFill>
          <a:blip r:embed="rId21"/>
          <a:stretch>
            <a:fillRect/>
          </a:stretch>
        </p:blipFill>
        <p:spPr>
          <a:xfrm>
            <a:off x="-8577" y="1985951"/>
            <a:ext cx="406400" cy="406400"/>
          </a:xfrm>
          <a:prstGeom prst="rect">
            <a:avLst/>
          </a:prstGeom>
        </p:spPr>
      </p:pic>
    </p:spTree>
    <p:extLst>
      <p:ext uri="{BB962C8B-B14F-4D97-AF65-F5344CB8AC3E}">
        <p14:creationId xmlns:p14="http://schemas.microsoft.com/office/powerpoint/2010/main" val="250704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32"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5601"/>
                                        </p:tgtEl>
                                        <p:attrNameLst>
                                          <p:attrName>style.visibility</p:attrName>
                                        </p:attrNameLst>
                                      </p:cBhvr>
                                      <p:to>
                                        <p:strVal val="visible"/>
                                      </p:to>
                                    </p:set>
                                    <p:animEffect transition="in" filter="fade">
                                      <p:cBhvr>
                                        <p:cTn id="11" dur="500"/>
                                        <p:tgtEl>
                                          <p:spTgt spid="65601"/>
                                        </p:tgtEl>
                                      </p:cBhvr>
                                    </p:animEffect>
                                  </p:childTnLst>
                                </p:cTn>
                              </p:par>
                              <p:par>
                                <p:cTn id="12" presetID="1" presetClass="mediacall" presetSubtype="0" fill="hold" nodeType="withEffect">
                                  <p:stCondLst>
                                    <p:cond delay="0"/>
                                  </p:stCondLst>
                                  <p:childTnLst>
                                    <p:cmd type="call" cmd="playFrom(0.0)">
                                      <p:cBhvr>
                                        <p:cTn id="13" dur="6581" fill="hold"/>
                                        <p:tgtEl>
                                          <p:spTgt spid="14"/>
                                        </p:tgtEl>
                                      </p:cBhvr>
                                    </p:cmd>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5602"/>
                                        </p:tgtEl>
                                        <p:attrNameLst>
                                          <p:attrName>style.visibility</p:attrName>
                                        </p:attrNameLst>
                                      </p:cBhvr>
                                      <p:to>
                                        <p:strVal val="visible"/>
                                      </p:to>
                                    </p:set>
                                    <p:animEffect transition="in" filter="fade">
                                      <p:cBhvr>
                                        <p:cTn id="18" dur="500"/>
                                        <p:tgtEl>
                                          <p:spTgt spid="65602"/>
                                        </p:tgtEl>
                                      </p:cBhvr>
                                    </p:animEffect>
                                  </p:childTnLst>
                                </p:cTn>
                              </p:par>
                              <p:par>
                                <p:cTn id="19" presetID="1" presetClass="mediacall" presetSubtype="0" fill="hold" nodeType="withEffect">
                                  <p:stCondLst>
                                    <p:cond delay="0"/>
                                  </p:stCondLst>
                                  <p:childTnLst>
                                    <p:cmd type="call" cmd="playFrom(0.0)">
                                      <p:cBhvr>
                                        <p:cTn id="20" dur="11200" fill="hold"/>
                                        <p:tgtEl>
                                          <p:spTgt spid="15"/>
                                        </p:tgtEl>
                                      </p:cBhvr>
                                    </p:cmd>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5607"/>
                                        </p:tgtEl>
                                        <p:attrNameLst>
                                          <p:attrName>style.visibility</p:attrName>
                                        </p:attrNameLst>
                                      </p:cBhvr>
                                      <p:to>
                                        <p:strVal val="visible"/>
                                      </p:to>
                                    </p:set>
                                    <p:animEffect transition="in" filter="fade">
                                      <p:cBhvr>
                                        <p:cTn id="25" dur="500"/>
                                        <p:tgtEl>
                                          <p:spTgt spid="65607"/>
                                        </p:tgtEl>
                                      </p:cBhvr>
                                    </p:animEffect>
                                  </p:childTnLst>
                                </p:cTn>
                              </p:par>
                              <p:par>
                                <p:cTn id="26" presetID="1" presetClass="mediacall" presetSubtype="0" fill="hold" nodeType="withEffect">
                                  <p:stCondLst>
                                    <p:cond delay="0"/>
                                  </p:stCondLst>
                                  <p:childTnLst>
                                    <p:cmd type="call" cmd="playFrom(0.0)">
                                      <p:cBhvr>
                                        <p:cTn id="27" dur="7445" fill="hold"/>
                                        <p:tgtEl>
                                          <p:spTgt spid="16"/>
                                        </p:tgtEl>
                                      </p:cBhvr>
                                    </p:cmd>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5606"/>
                                        </p:tgtEl>
                                        <p:attrNameLst>
                                          <p:attrName>style.visibility</p:attrName>
                                        </p:attrNameLst>
                                      </p:cBhvr>
                                      <p:to>
                                        <p:strVal val="visible"/>
                                      </p:to>
                                    </p:set>
                                    <p:animEffect transition="in" filter="fade">
                                      <p:cBhvr>
                                        <p:cTn id="32" dur="500"/>
                                        <p:tgtEl>
                                          <p:spTgt spid="65606"/>
                                        </p:tgtEl>
                                      </p:cBhvr>
                                    </p:animEffect>
                                  </p:childTnLst>
                                </p:cTn>
                              </p:par>
                              <p:par>
                                <p:cTn id="33" presetID="1" presetClass="mediacall" presetSubtype="0" fill="hold" nodeType="withEffect">
                                  <p:stCondLst>
                                    <p:cond delay="0"/>
                                  </p:stCondLst>
                                  <p:childTnLst>
                                    <p:cmd type="call" cmd="playFrom(0.0)">
                                      <p:cBhvr>
                                        <p:cTn id="34" dur="10624" fill="hold"/>
                                        <p:tgtEl>
                                          <p:spTgt spid="17"/>
                                        </p:tgtEl>
                                      </p:cBhvr>
                                    </p:cmd>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5603"/>
                                        </p:tgtEl>
                                        <p:attrNameLst>
                                          <p:attrName>style.visibility</p:attrName>
                                        </p:attrNameLst>
                                      </p:cBhvr>
                                      <p:to>
                                        <p:strVal val="visible"/>
                                      </p:to>
                                    </p:set>
                                    <p:animEffect transition="in" filter="fade">
                                      <p:cBhvr>
                                        <p:cTn id="39" dur="500"/>
                                        <p:tgtEl>
                                          <p:spTgt spid="65603"/>
                                        </p:tgtEl>
                                      </p:cBhvr>
                                    </p:animEffect>
                                  </p:childTnLst>
                                </p:cTn>
                              </p:par>
                              <p:par>
                                <p:cTn id="40" presetID="1" presetClass="mediacall" presetSubtype="0" fill="hold" nodeType="withEffect">
                                  <p:stCondLst>
                                    <p:cond delay="0"/>
                                  </p:stCondLst>
                                  <p:childTnLst>
                                    <p:cmd type="call" cmd="playFrom(0.0)">
                                      <p:cBhvr>
                                        <p:cTn id="41" dur="7360" fill="hold"/>
                                        <p:tgtEl>
                                          <p:spTgt spid="18"/>
                                        </p:tgtEl>
                                      </p:cBhvr>
                                    </p:cmd>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5604"/>
                                        </p:tgtEl>
                                        <p:attrNameLst>
                                          <p:attrName>style.visibility</p:attrName>
                                        </p:attrNameLst>
                                      </p:cBhvr>
                                      <p:to>
                                        <p:strVal val="visible"/>
                                      </p:to>
                                    </p:set>
                                    <p:animEffect transition="in" filter="fade">
                                      <p:cBhvr>
                                        <p:cTn id="46" dur="500"/>
                                        <p:tgtEl>
                                          <p:spTgt spid="65604"/>
                                        </p:tgtEl>
                                      </p:cBhvr>
                                    </p:animEffect>
                                  </p:childTnLst>
                                </p:cTn>
                              </p:par>
                              <p:par>
                                <p:cTn id="47" presetID="1" presetClass="mediacall" presetSubtype="0" fill="hold" nodeType="withEffect">
                                  <p:stCondLst>
                                    <p:cond delay="0"/>
                                  </p:stCondLst>
                                  <p:childTnLst>
                                    <p:cmd type="call" cmd="playFrom(0.0)">
                                      <p:cBhvr>
                                        <p:cTn id="48" dur="9397" fill="hold"/>
                                        <p:tgtEl>
                                          <p:spTgt spid="19"/>
                                        </p:tgtEl>
                                      </p:cBhvr>
                                    </p:cmd>
                                  </p:childTnLst>
                                </p:cTn>
                              </p:par>
                              <p:par>
                                <p:cTn id="49" presetID="10" presetClass="entr" presetSubtype="0" fill="hold" grpId="0" nodeType="withEffect">
                                  <p:stCondLst>
                                    <p:cond delay="0"/>
                                  </p:stCondLst>
                                  <p:childTnLst>
                                    <p:set>
                                      <p:cBhvr>
                                        <p:cTn id="50" dur="1" fill="hold">
                                          <p:stCondLst>
                                            <p:cond delay="0"/>
                                          </p:stCondLst>
                                        </p:cTn>
                                        <p:tgtEl>
                                          <p:spTgt spid="65609"/>
                                        </p:tgtEl>
                                        <p:attrNameLst>
                                          <p:attrName>style.visibility</p:attrName>
                                        </p:attrNameLst>
                                      </p:cBhvr>
                                      <p:to>
                                        <p:strVal val="visible"/>
                                      </p:to>
                                    </p:set>
                                    <p:animEffect transition="in" filter="fade">
                                      <p:cBhvr>
                                        <p:cTn id="51" dur="500"/>
                                        <p:tgtEl>
                                          <p:spTgt spid="6560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2" fill="hold" display="0">
                  <p:stCondLst>
                    <p:cond delay="indefinite"/>
                  </p:stCondLst>
                  <p:endCondLst>
                    <p:cond evt="onStopAudio" delay="0">
                      <p:tgtEl>
                        <p:sldTgt/>
                      </p:tgtEl>
                    </p:cond>
                  </p:endCondLst>
                </p:cTn>
                <p:tgtEl>
                  <p:spTgt spid="13"/>
                </p:tgtEl>
              </p:cMediaNode>
            </p:audio>
            <p:audio>
              <p:cMediaNode vol="80000">
                <p:cTn id="53" fill="hold" display="0">
                  <p:stCondLst>
                    <p:cond delay="indefinite"/>
                  </p:stCondLst>
                  <p:endCondLst>
                    <p:cond evt="onStopAudio" delay="0">
                      <p:tgtEl>
                        <p:sldTgt/>
                      </p:tgtEl>
                    </p:cond>
                  </p:endCondLst>
                </p:cTn>
                <p:tgtEl>
                  <p:spTgt spid="14"/>
                </p:tgtEl>
              </p:cMediaNode>
            </p:audio>
            <p:audio>
              <p:cMediaNode vol="80000">
                <p:cTn id="54" fill="hold" display="0">
                  <p:stCondLst>
                    <p:cond delay="indefinite"/>
                  </p:stCondLst>
                  <p:endCondLst>
                    <p:cond evt="onStopAudio" delay="0">
                      <p:tgtEl>
                        <p:sldTgt/>
                      </p:tgtEl>
                    </p:cond>
                  </p:endCondLst>
                </p:cTn>
                <p:tgtEl>
                  <p:spTgt spid="15"/>
                </p:tgtEl>
              </p:cMediaNode>
            </p:audio>
            <p:audio>
              <p:cMediaNode vol="80000">
                <p:cTn id="55" fill="hold" display="0">
                  <p:stCondLst>
                    <p:cond delay="indefinite"/>
                  </p:stCondLst>
                  <p:endCondLst>
                    <p:cond evt="onStopAudio" delay="0">
                      <p:tgtEl>
                        <p:sldTgt/>
                      </p:tgtEl>
                    </p:cond>
                  </p:endCondLst>
                </p:cTn>
                <p:tgtEl>
                  <p:spTgt spid="16"/>
                </p:tgtEl>
              </p:cMediaNode>
            </p:audio>
            <p:audio>
              <p:cMediaNode vol="80000">
                <p:cTn id="56" fill="hold" display="0">
                  <p:stCondLst>
                    <p:cond delay="indefinite"/>
                  </p:stCondLst>
                  <p:endCondLst>
                    <p:cond evt="onStopAudio" delay="0">
                      <p:tgtEl>
                        <p:sldTgt/>
                      </p:tgtEl>
                    </p:cond>
                  </p:endCondLst>
                </p:cTn>
                <p:tgtEl>
                  <p:spTgt spid="17"/>
                </p:tgtEl>
              </p:cMediaNode>
            </p:audio>
            <p:audio>
              <p:cMediaNode vol="80000">
                <p:cTn id="57" fill="hold" display="0">
                  <p:stCondLst>
                    <p:cond delay="indefinite"/>
                  </p:stCondLst>
                  <p:endCondLst>
                    <p:cond evt="onStopAudio" delay="0">
                      <p:tgtEl>
                        <p:sldTgt/>
                      </p:tgtEl>
                    </p:cond>
                  </p:endCondLst>
                </p:cTn>
                <p:tgtEl>
                  <p:spTgt spid="18"/>
                </p:tgtEl>
              </p:cMediaNode>
            </p:audio>
            <p:audio>
              <p:cMediaNode vol="80000">
                <p:cTn id="58" fill="hold" display="0">
                  <p:stCondLst>
                    <p:cond delay="indefinite"/>
                  </p:stCondLst>
                  <p:endCondLst>
                    <p:cond evt="onStopAudio" delay="0">
                      <p:tgtEl>
                        <p:sldTgt/>
                      </p:tgtEl>
                    </p:cond>
                  </p:endCondLst>
                </p:cTn>
                <p:tgtEl>
                  <p:spTgt spid="19"/>
                </p:tgtEl>
              </p:cMediaNode>
            </p:audio>
          </p:childTnLst>
        </p:cTn>
      </p:par>
    </p:tnLst>
    <p:bldLst>
      <p:bldP spid="65601" grpId="0" animBg="1"/>
      <p:bldP spid="65602" grpId="0" animBg="1"/>
      <p:bldP spid="65603" grpId="0" animBg="1"/>
      <p:bldP spid="65604" grpId="0" animBg="1"/>
      <p:bldP spid="65606" grpId="0" animBg="1"/>
      <p:bldP spid="65607" grpId="0" animBg="1"/>
      <p:bldP spid="6560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フローチャート : 代替処理 34"/>
          <p:cNvSpPr/>
          <p:nvPr/>
        </p:nvSpPr>
        <p:spPr>
          <a:xfrm>
            <a:off x="452439" y="2708276"/>
            <a:ext cx="2303463" cy="720725"/>
          </a:xfrm>
          <a:prstGeom prst="flowChartAlternateProcess">
            <a:avLst/>
          </a:prstGeom>
          <a:solidFill>
            <a:srgbClr val="CCE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0" name="正方形/長方形 59"/>
          <p:cNvSpPr/>
          <p:nvPr/>
        </p:nvSpPr>
        <p:spPr>
          <a:xfrm>
            <a:off x="488951" y="1216025"/>
            <a:ext cx="2303463" cy="528638"/>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4" name="角丸四角形 33"/>
          <p:cNvSpPr/>
          <p:nvPr/>
        </p:nvSpPr>
        <p:spPr>
          <a:xfrm>
            <a:off x="814388" y="763589"/>
            <a:ext cx="1690688" cy="360363"/>
          </a:xfrm>
          <a:prstGeom prst="roundRect">
            <a:avLst/>
          </a:prstGeom>
          <a:solidFill>
            <a:srgbClr val="00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77829" name="テキスト ボックス 13"/>
          <p:cNvSpPr txBox="1"/>
          <p:nvPr/>
        </p:nvSpPr>
        <p:spPr>
          <a:xfrm>
            <a:off x="946150" y="755650"/>
            <a:ext cx="1417638" cy="369888"/>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基本ステップ</a:t>
            </a:r>
          </a:p>
        </p:txBody>
      </p:sp>
      <p:sp>
        <p:nvSpPr>
          <p:cNvPr id="29" name="正方形/長方形 28"/>
          <p:cNvSpPr/>
          <p:nvPr/>
        </p:nvSpPr>
        <p:spPr>
          <a:xfrm>
            <a:off x="2900363" y="728664"/>
            <a:ext cx="6624638" cy="5986463"/>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77831" name="テキスト ボックス 5"/>
          <p:cNvSpPr txBox="1"/>
          <p:nvPr/>
        </p:nvSpPr>
        <p:spPr>
          <a:xfrm>
            <a:off x="2941638" y="766764"/>
            <a:ext cx="6330950" cy="2277547"/>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1)</a:t>
            </a:r>
            <a:r>
              <a:rPr lang="ja-JP" altLang="en-US" sz="2000" dirty="0">
                <a:latin typeface="HGP創英角ｺﾞｼｯｸUB" panose="020B0900000000000000" pitchFamily="50" charset="-128"/>
                <a:ea typeface="HGP創英角ｺﾞｼｯｸUB" panose="020B0900000000000000" pitchFamily="50" charset="-128"/>
              </a:rPr>
              <a:t>方策案（アイデア）の列挙</a:t>
            </a:r>
            <a:endParaRPr lang="ja-JP" altLang="en-US" sz="1100" dirty="0">
              <a:solidFill>
                <a:srgbClr val="FF0000"/>
              </a:solidFill>
              <a:latin typeface="HGP創英角ｺﾞｼｯｸUB" panose="020B0900000000000000" pitchFamily="50" charset="-128"/>
              <a:ea typeface="HGP創英角ｺﾞｼｯｸUB" panose="020B0900000000000000" pitchFamily="50" charset="-128"/>
            </a:endParaRPr>
          </a:p>
          <a:p>
            <a:pPr marL="0" indent="0">
              <a:lnSpc>
                <a:spcPct val="100000"/>
              </a:lnSpc>
              <a:spcBef>
                <a:spcPct val="0"/>
              </a:spcBef>
              <a:buClrTx/>
              <a:buNone/>
            </a:pPr>
            <a:r>
              <a:rPr lang="ja-JP" altLang="en-US" sz="1600" dirty="0"/>
              <a:t>　</a:t>
            </a:r>
            <a:r>
              <a:rPr lang="ja-JP" altLang="en-US" sz="16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攻め所（着眼点）に焦点をあて、目標達成可能と思われる方策案</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アイデア</a:t>
            </a:r>
            <a:r>
              <a:rPr lang="en-US" altLang="ja-JP" sz="1400" dirty="0">
                <a:latin typeface="Meiryo UI" panose="020B0604030504040204" pitchFamily="50" charset="-128"/>
                <a:ea typeface="Meiryo UI" panose="020B0604030504040204" pitchFamily="50" charset="-128"/>
              </a:rPr>
              <a:t>)</a:t>
            </a:r>
          </a:p>
          <a:p>
            <a:pPr marL="0" indent="0">
              <a:lnSpc>
                <a:spcPct val="100000"/>
              </a:lnSpc>
              <a:spcBef>
                <a:spcPct val="0"/>
              </a:spcBef>
              <a:buClrTx/>
              <a:buNone/>
            </a:pPr>
            <a:r>
              <a:rPr lang="ja-JP" altLang="en-US" sz="1400" dirty="0">
                <a:latin typeface="Meiryo UI" panose="020B0604030504040204" pitchFamily="50" charset="-128"/>
                <a:ea typeface="Meiryo UI" panose="020B0604030504040204" pitchFamily="50" charset="-128"/>
              </a:rPr>
              <a:t>　　　をたくさん出す。</a:t>
            </a:r>
            <a:endParaRPr lang="en-US" altLang="ja-JP" sz="1400" dirty="0">
              <a:latin typeface="Meiryo UI" panose="020B0604030504040204" pitchFamily="50" charset="-128"/>
              <a:ea typeface="Meiryo UI" panose="020B0604030504040204" pitchFamily="50" charset="-128"/>
            </a:endParaRPr>
          </a:p>
          <a:p>
            <a:pPr marL="0" indent="0">
              <a:lnSpc>
                <a:spcPct val="100000"/>
              </a:lnSpc>
              <a:spcBef>
                <a:spcPct val="0"/>
              </a:spcBef>
              <a:buClrTx/>
              <a:buNone/>
            </a:pPr>
            <a:endParaRPr lang="en-US" altLang="ja-JP" sz="1400" dirty="0"/>
          </a:p>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2)</a:t>
            </a:r>
            <a:r>
              <a:rPr lang="ja-JP" altLang="en-US" sz="2000" dirty="0">
                <a:latin typeface="HGP創英角ｺﾞｼｯｸUB" panose="020B0900000000000000" pitchFamily="50" charset="-128"/>
                <a:ea typeface="HGP創英角ｺﾞｼｯｸUB" panose="020B0900000000000000" pitchFamily="50" charset="-128"/>
              </a:rPr>
              <a:t>方策案の絞り込み</a:t>
            </a:r>
            <a:endParaRPr lang="ja-JP" altLang="en-US" sz="1100" dirty="0">
              <a:solidFill>
                <a:srgbClr val="FF0000"/>
              </a:solidFill>
              <a:latin typeface="HGP創英角ｺﾞｼｯｸUB" panose="020B0900000000000000" pitchFamily="50" charset="-128"/>
              <a:ea typeface="HGP創英角ｺﾞｼｯｸUB" panose="020B0900000000000000" pitchFamily="50" charset="-128"/>
            </a:endParaRPr>
          </a:p>
          <a:p>
            <a:pPr marL="0" indent="0">
              <a:lnSpc>
                <a:spcPct val="100000"/>
              </a:lnSpc>
              <a:spcBef>
                <a:spcPct val="0"/>
              </a:spcBef>
              <a:buClrTx/>
              <a:buNone/>
            </a:pPr>
            <a:r>
              <a:rPr lang="ja-JP" altLang="en-US" sz="16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　・出された方策案から、目標との関連性を見て、</a:t>
            </a:r>
          </a:p>
          <a:p>
            <a:pPr marL="0" indent="0">
              <a:lnSpc>
                <a:spcPct val="100000"/>
              </a:lnSpc>
              <a:spcBef>
                <a:spcPct val="0"/>
              </a:spcBef>
              <a:buClrTx/>
              <a:buNone/>
            </a:pPr>
            <a:r>
              <a:rPr lang="ja-JP" altLang="en-US" sz="1400" dirty="0">
                <a:latin typeface="Meiryo UI" panose="020B0604030504040204" pitchFamily="50" charset="-128"/>
                <a:ea typeface="Meiryo UI" panose="020B0604030504040204" pitchFamily="50" charset="-128"/>
              </a:rPr>
              <a:t>　　　　</a:t>
            </a:r>
            <a:r>
              <a:rPr lang="ja-JP" altLang="en-US" sz="1400" dirty="0">
                <a:solidFill>
                  <a:srgbClr val="0000FF"/>
                </a:solidFill>
                <a:latin typeface="Meiryo UI" panose="020B0604030504040204" pitchFamily="50" charset="-128"/>
                <a:ea typeface="Meiryo UI" panose="020B0604030504040204" pitchFamily="50" charset="-128"/>
              </a:rPr>
              <a:t>実現性にとらわれずに期待効果の大きいもの</a:t>
            </a:r>
            <a:r>
              <a:rPr lang="ja-JP" altLang="en-US" sz="1400" dirty="0">
                <a:latin typeface="Meiryo UI" panose="020B0604030504040204" pitchFamily="50" charset="-128"/>
                <a:ea typeface="Meiryo UI" panose="020B0604030504040204" pitchFamily="50" charset="-128"/>
              </a:rPr>
              <a:t>を選び出す。 </a:t>
            </a:r>
          </a:p>
          <a:p>
            <a:pPr marL="0" indent="0">
              <a:lnSpc>
                <a:spcPct val="100000"/>
              </a:lnSpc>
              <a:spcBef>
                <a:spcPct val="0"/>
              </a:spcBef>
              <a:buClrTx/>
              <a:buNone/>
            </a:pPr>
            <a:endParaRPr lang="ja-JP" altLang="en-US" sz="1400" dirty="0">
              <a:latin typeface="Meiryo UI" panose="020B0604030504040204" pitchFamily="50" charset="-128"/>
              <a:ea typeface="Meiryo UI" panose="020B0604030504040204" pitchFamily="50" charset="-128"/>
            </a:endParaRPr>
          </a:p>
          <a:p>
            <a:pPr marL="0" indent="0">
              <a:lnSpc>
                <a:spcPct val="100000"/>
              </a:lnSpc>
              <a:spcBef>
                <a:spcPct val="0"/>
              </a:spcBef>
              <a:buClrTx/>
              <a:buNone/>
            </a:pPr>
            <a:r>
              <a:rPr lang="ja-JP" altLang="en-US" sz="1400" dirty="0">
                <a:latin typeface="Meiryo UI" panose="020B0604030504040204" pitchFamily="50" charset="-128"/>
                <a:ea typeface="Meiryo UI" panose="020B0604030504040204" pitchFamily="50" charset="-128"/>
              </a:rPr>
              <a:t>　　・選び出された方策について、期待効果の高い順に順位を定める。</a:t>
            </a:r>
            <a:endParaRPr lang="en-US" altLang="ja-JP" sz="1400" dirty="0">
              <a:latin typeface="Meiryo UI" panose="020B0604030504040204" pitchFamily="50" charset="-128"/>
              <a:ea typeface="Meiryo UI" panose="020B0604030504040204" pitchFamily="50" charset="-128"/>
            </a:endParaRPr>
          </a:p>
        </p:txBody>
      </p:sp>
      <p:sp>
        <p:nvSpPr>
          <p:cNvPr id="40" name="正方形/長方形 39"/>
          <p:cNvSpPr/>
          <p:nvPr/>
        </p:nvSpPr>
        <p:spPr>
          <a:xfrm>
            <a:off x="631826" y="2024063"/>
            <a:ext cx="968375" cy="528638"/>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77833" name="テキスト ボックス 19"/>
          <p:cNvSpPr txBox="1"/>
          <p:nvPr/>
        </p:nvSpPr>
        <p:spPr>
          <a:xfrm>
            <a:off x="660400" y="2089150"/>
            <a:ext cx="908050" cy="369888"/>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800" dirty="0">
                <a:latin typeface="HGP創英角ｺﾞｼｯｸUB" panose="020B0900000000000000" pitchFamily="50" charset="-128"/>
                <a:ea typeface="HGP創英角ｺﾞｼｯｸUB" panose="020B0900000000000000" pitchFamily="50" charset="-128"/>
              </a:rPr>
              <a:t>【</a:t>
            </a:r>
            <a:r>
              <a:rPr lang="ja-JP" altLang="en-US" sz="1800" dirty="0">
                <a:latin typeface="HGP創英角ｺﾞｼｯｸUB" panose="020B0900000000000000" pitchFamily="50" charset="-128"/>
                <a:ea typeface="HGP創英角ｺﾞｼｯｸUB" panose="020B0900000000000000" pitchFamily="50" charset="-128"/>
              </a:rPr>
              <a:t>手順</a:t>
            </a:r>
            <a:r>
              <a:rPr lang="en-US" altLang="ja-JP" sz="1800" dirty="0">
                <a:latin typeface="HGP創英角ｺﾞｼｯｸUB" panose="020B0900000000000000" pitchFamily="50" charset="-128"/>
                <a:ea typeface="HGP創英角ｺﾞｼｯｸUB" panose="020B0900000000000000" pitchFamily="50" charset="-128"/>
              </a:rPr>
              <a:t>】</a:t>
            </a:r>
            <a:endParaRPr lang="ja-JP" altLang="en-US" sz="1800" dirty="0">
              <a:latin typeface="HGP創英角ｺﾞｼｯｸUB" panose="020B0900000000000000" pitchFamily="50" charset="-128"/>
              <a:ea typeface="HGP創英角ｺﾞｼｯｸUB" panose="020B0900000000000000" pitchFamily="50" charset="-128"/>
            </a:endParaRPr>
          </a:p>
        </p:txBody>
      </p:sp>
      <p:sp>
        <p:nvSpPr>
          <p:cNvPr id="77834" name="テキスト ボックス 15"/>
          <p:cNvSpPr txBox="1"/>
          <p:nvPr/>
        </p:nvSpPr>
        <p:spPr>
          <a:xfrm>
            <a:off x="631825" y="1311276"/>
            <a:ext cx="2160588" cy="33718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⑤方策の立案</a:t>
            </a:r>
          </a:p>
        </p:txBody>
      </p:sp>
      <p:sp>
        <p:nvSpPr>
          <p:cNvPr id="77835" name="テキスト ボックス 16"/>
          <p:cNvSpPr txBox="1"/>
          <p:nvPr/>
        </p:nvSpPr>
        <p:spPr>
          <a:xfrm>
            <a:off x="452439" y="2794001"/>
            <a:ext cx="2160587" cy="58102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1)</a:t>
            </a:r>
            <a:r>
              <a:rPr lang="ja-JP" altLang="en-US" sz="1600" dirty="0">
                <a:latin typeface="HGP創英角ｺﾞｼｯｸUB" panose="020B0900000000000000" pitchFamily="50" charset="-128"/>
                <a:ea typeface="HGP創英角ｺﾞｼｯｸUB" panose="020B0900000000000000" pitchFamily="50" charset="-128"/>
              </a:rPr>
              <a:t>方策案</a:t>
            </a:r>
            <a:r>
              <a:rPr lang="en-US" altLang="ja-JP" sz="1600" dirty="0">
                <a:latin typeface="HGP創英角ｺﾞｼｯｸUB" panose="020B0900000000000000" pitchFamily="50" charset="-128"/>
                <a:ea typeface="HGP創英角ｺﾞｼｯｸUB" panose="020B0900000000000000" pitchFamily="50" charset="-128"/>
              </a:rPr>
              <a:t>(</a:t>
            </a:r>
            <a:r>
              <a:rPr lang="ja-JP" altLang="en-US" sz="1600" dirty="0">
                <a:latin typeface="HGP創英角ｺﾞｼｯｸUB" panose="020B0900000000000000" pitchFamily="50" charset="-128"/>
                <a:ea typeface="HGP創英角ｺﾞｼｯｸUB" panose="020B0900000000000000" pitchFamily="50" charset="-128"/>
              </a:rPr>
              <a:t>アイデア</a:t>
            </a:r>
            <a:r>
              <a:rPr lang="en-US" altLang="ja-JP" sz="1600" dirty="0">
                <a:latin typeface="HGP創英角ｺﾞｼｯｸUB" panose="020B0900000000000000" pitchFamily="50" charset="-128"/>
                <a:ea typeface="HGP創英角ｺﾞｼｯｸUB" panose="020B0900000000000000" pitchFamily="50" charset="-128"/>
              </a:rPr>
              <a:t>)</a:t>
            </a:r>
          </a:p>
          <a:p>
            <a:pPr marL="0" indent="0">
              <a:lnSpc>
                <a:spcPct val="100000"/>
              </a:lnSpc>
              <a:spcBef>
                <a:spcPct val="0"/>
              </a:spcBef>
              <a:buClrTx/>
              <a:buNone/>
            </a:pPr>
            <a:r>
              <a:rPr lang="ja-JP" altLang="en-US" sz="1600" dirty="0">
                <a:latin typeface="HGP創英角ｺﾞｼｯｸUB" panose="020B0900000000000000" pitchFamily="50" charset="-128"/>
                <a:ea typeface="HGP創英角ｺﾞｼｯｸUB" panose="020B0900000000000000" pitchFamily="50" charset="-128"/>
              </a:rPr>
              <a:t>　　　の列挙</a:t>
            </a:r>
          </a:p>
        </p:txBody>
      </p:sp>
      <p:sp>
        <p:nvSpPr>
          <p:cNvPr id="41" name="下矢印 40"/>
          <p:cNvSpPr/>
          <p:nvPr/>
        </p:nvSpPr>
        <p:spPr>
          <a:xfrm>
            <a:off x="1163639" y="3557588"/>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50" name="フローチャート : 代替処理 49"/>
          <p:cNvSpPr/>
          <p:nvPr/>
        </p:nvSpPr>
        <p:spPr>
          <a:xfrm>
            <a:off x="504826" y="3859213"/>
            <a:ext cx="2303463" cy="585788"/>
          </a:xfrm>
          <a:prstGeom prst="flowChartAlternateProcess">
            <a:avLst/>
          </a:prstGeom>
          <a:solidFill>
            <a:srgbClr val="CCE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77838" name="テキスト ボックス 17"/>
          <p:cNvSpPr txBox="1"/>
          <p:nvPr/>
        </p:nvSpPr>
        <p:spPr>
          <a:xfrm>
            <a:off x="452438" y="3968750"/>
            <a:ext cx="2195512"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2)</a:t>
            </a:r>
            <a:r>
              <a:rPr lang="ja-JP" altLang="en-US" sz="1600" dirty="0">
                <a:latin typeface="HGP創英角ｺﾞｼｯｸUB" panose="020B0900000000000000" pitchFamily="50" charset="-128"/>
                <a:ea typeface="HGP創英角ｺﾞｼｯｸUB" panose="020B0900000000000000" pitchFamily="50" charset="-128"/>
              </a:rPr>
              <a:t>方策案の絞り込み</a:t>
            </a:r>
          </a:p>
        </p:txBody>
      </p:sp>
      <p:sp>
        <p:nvSpPr>
          <p:cNvPr id="44" name="Text Box 3"/>
          <p:cNvSpPr txBox="1">
            <a:spLocks noChangeArrowheads="1"/>
          </p:cNvSpPr>
          <p:nvPr/>
        </p:nvSpPr>
        <p:spPr bwMode="auto">
          <a:xfrm>
            <a:off x="481014" y="98586"/>
            <a:ext cx="883602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a:defRPr/>
            </a:pPr>
            <a:r>
              <a:rPr lang="ja-JP" altLang="en-US" sz="3200" b="0" i="1">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９．課題達成のステップ</a:t>
            </a:r>
          </a:p>
        </p:txBody>
      </p:sp>
      <p:pic>
        <p:nvPicPr>
          <p:cNvPr id="2" name="図 1"/>
          <p:cNvPicPr>
            <a:picLocks noChangeAspect="1"/>
          </p:cNvPicPr>
          <p:nvPr/>
        </p:nvPicPr>
        <p:blipFill>
          <a:blip r:embed="rId11"/>
          <a:stretch>
            <a:fillRect/>
          </a:stretch>
        </p:blipFill>
        <p:spPr>
          <a:xfrm>
            <a:off x="2900364" y="3609000"/>
            <a:ext cx="6624637" cy="3106126"/>
          </a:xfrm>
          <a:prstGeom prst="rect">
            <a:avLst/>
          </a:prstGeom>
        </p:spPr>
      </p:pic>
      <p:sp>
        <p:nvSpPr>
          <p:cNvPr id="18" name="Rectangle 4"/>
          <p:cNvSpPr/>
          <p:nvPr/>
        </p:nvSpPr>
        <p:spPr>
          <a:xfrm>
            <a:off x="3178166" y="3311922"/>
            <a:ext cx="2911362" cy="234156"/>
          </a:xfrm>
          <a:prstGeom prst="rect">
            <a:avLst/>
          </a:prstGeom>
          <a:solidFill>
            <a:srgbClr val="0000FF"/>
          </a:solidFill>
          <a:ln w="9525">
            <a:noFill/>
          </a:ln>
        </p:spPr>
        <p:txBody>
          <a:bodyPr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ts val="1200"/>
              </a:spcBef>
              <a:buNone/>
            </a:pPr>
            <a:r>
              <a:rPr lang="ja-JP" altLang="en-US" sz="1200" dirty="0">
                <a:solidFill>
                  <a:schemeClr val="bg1"/>
                </a:solidFill>
                <a:latin typeface="Meiryo UI" panose="020B0604030504040204" pitchFamily="50" charset="-128"/>
                <a:ea typeface="Meiryo UI" panose="020B0604030504040204" pitchFamily="50" charset="-128"/>
              </a:rPr>
              <a:t>方策案（アイデア）の列挙と絞り込み（例）</a:t>
            </a:r>
          </a:p>
        </p:txBody>
      </p:sp>
      <p:sp>
        <p:nvSpPr>
          <p:cNvPr id="3" name="テキスト ボックス 2"/>
          <p:cNvSpPr txBox="1"/>
          <p:nvPr/>
        </p:nvSpPr>
        <p:spPr>
          <a:xfrm>
            <a:off x="3873000" y="5282796"/>
            <a:ext cx="900000" cy="307777"/>
          </a:xfrm>
          <a:prstGeom prst="rect">
            <a:avLst/>
          </a:prstGeom>
          <a:solidFill>
            <a:schemeClr val="accent3"/>
          </a:solidFill>
        </p:spPr>
        <p:txBody>
          <a:bodyPr wrap="square" rtlCol="0">
            <a:spAutoFit/>
          </a:bodyPr>
          <a:lstStyle/>
          <a:p>
            <a:r>
              <a:rPr lang="ja-JP" altLang="en-US" sz="700" dirty="0">
                <a:latin typeface="BIZ UDPゴシック" panose="020B0400000000000000" pitchFamily="50" charset="-128"/>
                <a:ea typeface="BIZ UDPゴシック" panose="020B0400000000000000" pitchFamily="50" charset="-128"/>
              </a:rPr>
              <a:t>販売方法を</a:t>
            </a:r>
            <a:endParaRPr lang="en-US" altLang="ja-JP" sz="700" dirty="0">
              <a:latin typeface="BIZ UDPゴシック" panose="020B0400000000000000" pitchFamily="50" charset="-128"/>
              <a:ea typeface="BIZ UDPゴシック" panose="020B0400000000000000" pitchFamily="50" charset="-128"/>
            </a:endParaRPr>
          </a:p>
          <a:p>
            <a:r>
              <a:rPr lang="ja-JP" altLang="en-US" sz="700" dirty="0">
                <a:latin typeface="BIZ UDPゴシック" panose="020B0400000000000000" pitchFamily="50" charset="-128"/>
                <a:ea typeface="BIZ UDPゴシック" panose="020B0400000000000000" pitchFamily="50" charset="-128"/>
              </a:rPr>
              <a:t>変更する</a:t>
            </a:r>
            <a:endParaRPr lang="en-US" altLang="ja-JP" sz="700" dirty="0">
              <a:latin typeface="BIZ UDPゴシック" panose="020B0400000000000000" pitchFamily="50" charset="-128"/>
              <a:ea typeface="BIZ UDPゴシック" panose="020B0400000000000000" pitchFamily="50" charset="-128"/>
            </a:endParaRPr>
          </a:p>
        </p:txBody>
      </p:sp>
      <p:sp>
        <p:nvSpPr>
          <p:cNvPr id="19" name="テキスト ボックス 18"/>
          <p:cNvSpPr txBox="1"/>
          <p:nvPr/>
        </p:nvSpPr>
        <p:spPr>
          <a:xfrm>
            <a:off x="3873000" y="6395972"/>
            <a:ext cx="900000" cy="307777"/>
          </a:xfrm>
          <a:prstGeom prst="rect">
            <a:avLst/>
          </a:prstGeom>
          <a:solidFill>
            <a:schemeClr val="accent3"/>
          </a:solidFill>
        </p:spPr>
        <p:txBody>
          <a:bodyPr wrap="square" rtlCol="0">
            <a:spAutoFit/>
          </a:bodyPr>
          <a:lstStyle/>
          <a:p>
            <a:r>
              <a:rPr lang="ja-JP" altLang="en-US" sz="700" dirty="0">
                <a:latin typeface="BIZ UDPゴシック" panose="020B0400000000000000" pitchFamily="50" charset="-128"/>
                <a:ea typeface="BIZ UDPゴシック" panose="020B0400000000000000" pitchFamily="50" charset="-128"/>
              </a:rPr>
              <a:t>ハードの種類を</a:t>
            </a:r>
            <a:endParaRPr lang="en-US" altLang="ja-JP" sz="700" dirty="0">
              <a:latin typeface="BIZ UDPゴシック" panose="020B0400000000000000" pitchFamily="50" charset="-128"/>
              <a:ea typeface="BIZ UDPゴシック" panose="020B0400000000000000" pitchFamily="50" charset="-128"/>
            </a:endParaRPr>
          </a:p>
          <a:p>
            <a:r>
              <a:rPr lang="ja-JP" altLang="en-US" sz="700" dirty="0">
                <a:latin typeface="BIZ UDPゴシック" panose="020B0400000000000000" pitchFamily="50" charset="-128"/>
                <a:ea typeface="BIZ UDPゴシック" panose="020B0400000000000000" pitchFamily="50" charset="-128"/>
              </a:rPr>
              <a:t>変える</a:t>
            </a:r>
          </a:p>
        </p:txBody>
      </p:sp>
      <p:sp>
        <p:nvSpPr>
          <p:cNvPr id="4" name="テキスト ボックス 3"/>
          <p:cNvSpPr txBox="1"/>
          <p:nvPr/>
        </p:nvSpPr>
        <p:spPr>
          <a:xfrm>
            <a:off x="2826918" y="4533936"/>
            <a:ext cx="338554" cy="1955065"/>
          </a:xfrm>
          <a:prstGeom prst="rect">
            <a:avLst/>
          </a:prstGeom>
          <a:solidFill>
            <a:srgbClr val="FFFF00"/>
          </a:solidFill>
          <a:ln>
            <a:solidFill>
              <a:schemeClr val="tx1"/>
            </a:solidFill>
          </a:ln>
        </p:spPr>
        <p:txBody>
          <a:bodyPr vert="eaVert" wrap="square" rtlCol="0">
            <a:spAutoFit/>
          </a:bodyPr>
          <a:lstStyle/>
          <a:p>
            <a:r>
              <a:rPr lang="ja-JP" altLang="en-US" sz="1000" dirty="0"/>
              <a:t>例</a:t>
            </a:r>
            <a:r>
              <a:rPr lang="en-US" altLang="ja-JP" sz="1000" dirty="0"/>
              <a:t>…PC</a:t>
            </a:r>
            <a:r>
              <a:rPr lang="ja-JP" altLang="en-US" sz="1000" dirty="0"/>
              <a:t>販売台数の拡大</a:t>
            </a:r>
          </a:p>
        </p:txBody>
      </p:sp>
      <p:sp>
        <p:nvSpPr>
          <p:cNvPr id="5" name="テキスト ボックス 4">
            <a:extLst>
              <a:ext uri="{FF2B5EF4-FFF2-40B4-BE49-F238E27FC236}">
                <a16:creationId xmlns:a16="http://schemas.microsoft.com/office/drawing/2014/main" id="{7E5C7B47-5F52-11BC-B47E-4B0EF74690C7}"/>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18/24</a:t>
            </a:r>
            <a:endParaRPr kumimoji="1" lang="ja-JP" altLang="en-US" b="0" dirty="0">
              <a:latin typeface="Meiryo UI" panose="020B0604030504040204" pitchFamily="50" charset="-128"/>
              <a:ea typeface="Meiryo UI" panose="020B0604030504040204" pitchFamily="50" charset="-128"/>
            </a:endParaRPr>
          </a:p>
        </p:txBody>
      </p:sp>
      <p:pic>
        <p:nvPicPr>
          <p:cNvPr id="6" name="課題18P-1">
            <a:hlinkClick r:id="" action="ppaction://media"/>
            <a:extLst>
              <a:ext uri="{FF2B5EF4-FFF2-40B4-BE49-F238E27FC236}">
                <a16:creationId xmlns:a16="http://schemas.microsoft.com/office/drawing/2014/main" id="{AADC1E28-7345-AB58-B4D5-D0DA8B37C59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0" y="-76"/>
            <a:ext cx="406400" cy="406400"/>
          </a:xfrm>
          <a:prstGeom prst="rect">
            <a:avLst/>
          </a:prstGeom>
        </p:spPr>
      </p:pic>
      <p:pic>
        <p:nvPicPr>
          <p:cNvPr id="7" name="課題18P-2">
            <a:hlinkClick r:id="" action="ppaction://media"/>
            <a:extLst>
              <a:ext uri="{FF2B5EF4-FFF2-40B4-BE49-F238E27FC236}">
                <a16:creationId xmlns:a16="http://schemas.microsoft.com/office/drawing/2014/main" id="{C3F2318B-C172-59D4-A12B-483EF9F4450D}"/>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0" y="36386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42"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02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6"/>
                </p:tgtEl>
              </p:cMediaNode>
            </p:audio>
            <p:audio>
              <p:cMediaNode vol="80000">
                <p:cTn id="12"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2596386083"/>
              </p:ext>
            </p:extLst>
          </p:nvPr>
        </p:nvGraphicFramePr>
        <p:xfrm>
          <a:off x="454025" y="1125538"/>
          <a:ext cx="8999538" cy="4965700"/>
        </p:xfrm>
        <a:graphic>
          <a:graphicData uri="http://schemas.openxmlformats.org/drawingml/2006/table">
            <a:tbl>
              <a:tblPr/>
              <a:tblGrid>
                <a:gridCol w="1008063">
                  <a:extLst>
                    <a:ext uri="{9D8B030D-6E8A-4147-A177-3AD203B41FA5}">
                      <a16:colId xmlns:a16="http://schemas.microsoft.com/office/drawing/2014/main" val="20000"/>
                    </a:ext>
                  </a:extLst>
                </a:gridCol>
                <a:gridCol w="1619250">
                  <a:extLst>
                    <a:ext uri="{9D8B030D-6E8A-4147-A177-3AD203B41FA5}">
                      <a16:colId xmlns:a16="http://schemas.microsoft.com/office/drawing/2014/main" val="20001"/>
                    </a:ext>
                  </a:extLst>
                </a:gridCol>
                <a:gridCol w="1763712">
                  <a:extLst>
                    <a:ext uri="{9D8B030D-6E8A-4147-A177-3AD203B41FA5}">
                      <a16:colId xmlns:a16="http://schemas.microsoft.com/office/drawing/2014/main" val="20002"/>
                    </a:ext>
                  </a:extLst>
                </a:gridCol>
                <a:gridCol w="1908175">
                  <a:extLst>
                    <a:ext uri="{9D8B030D-6E8A-4147-A177-3AD203B41FA5}">
                      <a16:colId xmlns:a16="http://schemas.microsoft.com/office/drawing/2014/main" val="20003"/>
                    </a:ext>
                  </a:extLst>
                </a:gridCol>
                <a:gridCol w="1368425">
                  <a:extLst>
                    <a:ext uri="{9D8B030D-6E8A-4147-A177-3AD203B41FA5}">
                      <a16:colId xmlns:a16="http://schemas.microsoft.com/office/drawing/2014/main" val="20004"/>
                    </a:ext>
                  </a:extLst>
                </a:gridCol>
                <a:gridCol w="720725">
                  <a:extLst>
                    <a:ext uri="{9D8B030D-6E8A-4147-A177-3AD203B41FA5}">
                      <a16:colId xmlns:a16="http://schemas.microsoft.com/office/drawing/2014/main" val="20005"/>
                    </a:ext>
                  </a:extLst>
                </a:gridCol>
                <a:gridCol w="611188">
                  <a:extLst>
                    <a:ext uri="{9D8B030D-6E8A-4147-A177-3AD203B41FA5}">
                      <a16:colId xmlns:a16="http://schemas.microsoft.com/office/drawing/2014/main" val="20006"/>
                    </a:ext>
                  </a:extLst>
                </a:gridCol>
              </a:tblGrid>
              <a:tr h="647700">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項目</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a:ln>
                            <a:noFill/>
                          </a:ln>
                          <a:solidFill>
                            <a:schemeClr val="bg1"/>
                          </a:solidFill>
                          <a:effectLst/>
                          <a:latin typeface="Meiryo UI" panose="020B0604030504040204" pitchFamily="50" charset="-128"/>
                          <a:ea typeface="Meiryo UI" panose="020B0604030504040204" pitchFamily="50" charset="-128"/>
                        </a:rPr>
                        <a:t>攻め所</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gridSpan="2">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方策案</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hMerge="1">
                  <a:txBody>
                    <a:bodyPr/>
                    <a:lstStyle/>
                    <a:p>
                      <a:endParaRPr lang="ja-JP"/>
                    </a:p>
                  </a:txBody>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期待効果</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a:ln>
                            <a:noFill/>
                          </a:ln>
                          <a:solidFill>
                            <a:schemeClr val="bg1"/>
                          </a:solidFill>
                          <a:effectLst/>
                          <a:latin typeface="Meiryo UI" panose="020B0604030504040204" pitchFamily="50" charset="-128"/>
                          <a:ea typeface="Meiryo UI" panose="020B0604030504040204" pitchFamily="50" charset="-128"/>
                        </a:rPr>
                        <a:t>採否</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Tx/>
                        <a:buNone/>
                      </a:pPr>
                      <a:r>
                        <a:rPr kumimoji="1"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順位</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extLst>
                  <a:ext uri="{0D108BD9-81ED-4DB2-BD59-A6C34878D82A}">
                    <a16:rowId xmlns:a16="http://schemas.microsoft.com/office/drawing/2014/main" val="10000"/>
                  </a:ext>
                </a:extLst>
              </a:tr>
              <a:tr h="863600">
                <a:tc rowSpan="5">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販売方法</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3">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ts val="600"/>
                        </a:spcBef>
                        <a:spcAft>
                          <a:spcPct val="0"/>
                        </a:spcAft>
                        <a:buClr>
                          <a:srgbClr val="000089"/>
                        </a:buClr>
                        <a:buSzTx/>
                        <a:buFont typeface="+mj-lt"/>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販売店が売りたく</a:t>
                      </a:r>
                      <a:br>
                        <a:rPr kumimoji="1" lang="en-US" altLang="ja-JP"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なる方法にする</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販売店のメリット</a:t>
                      </a:r>
                    </a:p>
                    <a:p>
                      <a:pPr marL="0" marR="0" lvl="0" indent="0" algn="l"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を大きくする</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販売マージンを</a:t>
                      </a:r>
                    </a:p>
                    <a:p>
                      <a:pPr marL="0" marR="0" lvl="0" indent="0" algn="l"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他社より大きくする</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月</a:t>
                      </a: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50</a:t>
                      </a: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台以上</a:t>
                      </a:r>
                      <a:b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b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の増加を期待</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採用</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２</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63600">
                <a:tc vMerge="1">
                  <a:txBody>
                    <a:bodyPr/>
                    <a:lstStyle/>
                    <a:p>
                      <a:endParaRPr lang="ja-JP"/>
                    </a:p>
                  </a:txBody>
                  <a:tcPr/>
                </a:tc>
                <a:tc vMerge="1">
                  <a:txBody>
                    <a:bodyPr/>
                    <a:lstStyle/>
                    <a:p>
                      <a:endParaRPr lang="ja-JP"/>
                    </a:p>
                  </a:txBody>
                  <a:tcPr/>
                </a:tc>
                <a:tc vMerge="1">
                  <a:txBody>
                    <a:bodyPr/>
                    <a:lstStyle/>
                    <a:p>
                      <a:endParaRPr lang="ja-JP"/>
                    </a:p>
                  </a:txBody>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ct val="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不採用</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63600">
                <a:tc vMerge="1">
                  <a:txBody>
                    <a:bodyPr/>
                    <a:lstStyle/>
                    <a:p>
                      <a:endParaRPr lang="ja-JP"/>
                    </a:p>
                  </a:txBody>
                  <a:tcPr/>
                </a:tc>
                <a:tc vMerge="1">
                  <a:txBody>
                    <a:bodyPr/>
                    <a:lstStyle/>
                    <a:p>
                      <a:endParaRPr lang="ja-JP"/>
                    </a:p>
                  </a:txBody>
                  <a:tcPr/>
                </a:tc>
                <a:tc gridSpan="2">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優良販売店表彰制度を導入する</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ja-JP"/>
                    </a:p>
                  </a:txBody>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不採用</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４</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63600">
                <a:tc vMerge="1">
                  <a:txBody>
                    <a:bodyPr/>
                    <a:lstStyle/>
                    <a:p>
                      <a:endParaRPr lang="ja-JP"/>
                    </a:p>
                  </a:txBody>
                  <a:tcPr/>
                </a:tc>
                <a:tc rowSpan="2">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 typeface="HG丸ｺﾞｼｯｸM-PRO" panose="020F0600000000000000" pitchFamily="50" charset="-128"/>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多量購入者を</a:t>
                      </a:r>
                      <a:b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開拓する</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用途の大きい企業を調査し売込む</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訪問し調査販売する</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月</a:t>
                      </a: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60</a:t>
                      </a: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台増</a:t>
                      </a:r>
                      <a:b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b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を期待</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採用</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１</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63600">
                <a:tc vMerge="1">
                  <a:txBody>
                    <a:bodyPr/>
                    <a:lstStyle/>
                    <a:p>
                      <a:endParaRPr lang="ja-JP"/>
                    </a:p>
                  </a:txBody>
                  <a:tcPr/>
                </a:tc>
                <a:tc vMerge="1">
                  <a:txBody>
                    <a:bodyPr/>
                    <a:lstStyle/>
                    <a:p>
                      <a:endParaRPr lang="ja-JP"/>
                    </a:p>
                  </a:txBody>
                  <a:tcPr/>
                </a:tc>
                <a:tc vMerge="1">
                  <a:txBody>
                    <a:bodyPr/>
                    <a:lstStyle/>
                    <a:p>
                      <a:endParaRPr lang="ja-JP"/>
                    </a:p>
                  </a:txBody>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l" defTabSz="914400" rtl="0" eaLnBrk="1" fontAlgn="base" latinLnBrk="0" hangingPunct="1">
                        <a:lnSpc>
                          <a:spcPct val="90000"/>
                        </a:lnSpc>
                        <a:spcBef>
                          <a:spcPct val="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en-US" altLang="ja-JP"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a:t>
                      </a:r>
                      <a:endPar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採用</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Clr>
                          <a:srgbClr val="000089"/>
                        </a:buClr>
                        <a:defRPr kumimoji="1" sz="2400">
                          <a:solidFill>
                            <a:schemeClr val="tx1"/>
                          </a:solidFill>
                          <a:latin typeface="Meiryo UI" panose="020B0604030504040204" pitchFamily="50" charset="-128"/>
                          <a:ea typeface="Meiryo UI" panose="020B0604030504040204" pitchFamily="50" charset="-128"/>
                        </a:defRPr>
                      </a:lvl1pPr>
                      <a:lvl2pPr marL="742950" indent="-285750">
                        <a:lnSpc>
                          <a:spcPct val="90000"/>
                        </a:lnSpc>
                        <a:spcBef>
                          <a:spcPts val="500"/>
                        </a:spcBef>
                        <a:buClr>
                          <a:srgbClr val="000089"/>
                        </a:buClr>
                        <a:defRPr kumimoji="1" sz="2000">
                          <a:solidFill>
                            <a:schemeClr val="tx1"/>
                          </a:solidFill>
                          <a:latin typeface="Meiryo UI" panose="020B0604030504040204" pitchFamily="50" charset="-128"/>
                          <a:ea typeface="Meiryo UI" panose="020B0604030504040204" pitchFamily="50" charset="-128"/>
                        </a:defRPr>
                      </a:lvl2pPr>
                      <a:lvl3pPr marL="1143000" indent="-228600">
                        <a:lnSpc>
                          <a:spcPct val="90000"/>
                        </a:lnSpc>
                        <a:spcBef>
                          <a:spcPts val="500"/>
                        </a:spcBef>
                        <a:buClr>
                          <a:srgbClr val="000089"/>
                        </a:buClr>
                        <a:defRPr kumimoji="1">
                          <a:solidFill>
                            <a:schemeClr val="tx1"/>
                          </a:solidFill>
                          <a:latin typeface="Meiryo UI" panose="020B0604030504040204" pitchFamily="50" charset="-128"/>
                          <a:ea typeface="Meiryo UI" panose="020B0604030504040204" pitchFamily="50" charset="-128"/>
                        </a:defRPr>
                      </a:lvl3pPr>
                      <a:lvl4pPr marL="16002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4pPr>
                      <a:lvl5pPr marL="2057400" indent="-228600">
                        <a:lnSpc>
                          <a:spcPct val="90000"/>
                        </a:lnSpc>
                        <a:spcBef>
                          <a:spcPts val="500"/>
                        </a:spcBef>
                        <a:buClr>
                          <a:srgbClr val="000089"/>
                        </a:buClr>
                        <a:defRPr kumimoji="1" sz="1600">
                          <a:solidFill>
                            <a:schemeClr val="tx1"/>
                          </a:solidFill>
                          <a:latin typeface="Meiryo UI" panose="020B0604030504040204" pitchFamily="50" charset="-128"/>
                          <a:ea typeface="Meiryo UI" panose="020B0604030504040204" pitchFamily="50" charset="-128"/>
                        </a:defRPr>
                      </a:lvl5pPr>
                      <a:lvl6pPr marL="25146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6pPr>
                      <a:lvl7pPr marL="29718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7pPr>
                      <a:lvl8pPr marL="34290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8pPr>
                      <a:lvl9pPr marL="3886200" indent="-228600" fontAlgn="base">
                        <a:lnSpc>
                          <a:spcPct val="90000"/>
                        </a:lnSpc>
                        <a:spcBef>
                          <a:spcPts val="500"/>
                        </a:spcBef>
                        <a:spcAft>
                          <a:spcPct val="0"/>
                        </a:spcAft>
                        <a:buClr>
                          <a:srgbClr val="000089"/>
                        </a:buClr>
                        <a:defRPr kumimoji="1" sz="1600">
                          <a:solidFill>
                            <a:schemeClr val="tx1"/>
                          </a:solidFill>
                          <a:latin typeface="Meiryo UI" panose="020B0604030504040204" pitchFamily="50" charset="-128"/>
                          <a:ea typeface="Meiryo UI" panose="020B0604030504040204" pitchFamily="50" charset="-128"/>
                        </a:defRPr>
                      </a:lvl9pPr>
                    </a:lstStyle>
                    <a:p>
                      <a:pPr marL="0" marR="0" lvl="0" indent="0" algn="ctr" defTabSz="914400" rtl="0" eaLnBrk="1" fontAlgn="base" latinLnBrk="0" hangingPunct="1">
                        <a:lnSpc>
                          <a:spcPct val="90000"/>
                        </a:lnSpc>
                        <a:spcBef>
                          <a:spcPct val="0"/>
                        </a:spcBef>
                        <a:spcAft>
                          <a:spcPct val="0"/>
                        </a:spcAft>
                        <a:buClr>
                          <a:srgbClr val="000089"/>
                        </a:buClr>
                        <a:buSzTx/>
                        <a:buFontTx/>
                        <a:buNone/>
                      </a:pPr>
                      <a:r>
                        <a:rPr kumimoji="1"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３</a:t>
                      </a:r>
                    </a:p>
                  </a:txBody>
                  <a:tcPr marL="91435" marR="91435" marT="45712" marB="4571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81970" name="Rectangle 4"/>
          <p:cNvSpPr/>
          <p:nvPr/>
        </p:nvSpPr>
        <p:spPr>
          <a:xfrm>
            <a:off x="488951" y="115889"/>
            <a:ext cx="3959225" cy="522287"/>
          </a:xfrm>
          <a:prstGeom prst="rect">
            <a:avLst/>
          </a:prstGeom>
          <a:solidFill>
            <a:srgbClr val="0000FF"/>
          </a:solidFill>
          <a:ln w="9525">
            <a:noFill/>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ts val="1200"/>
              </a:spcBef>
              <a:buNone/>
            </a:pPr>
            <a:r>
              <a:rPr lang="ja-JP" altLang="en-US" sz="2400" dirty="0">
                <a:solidFill>
                  <a:schemeClr val="bg1"/>
                </a:solidFill>
                <a:latin typeface="Meiryo UI" panose="020B0604030504040204" pitchFamily="50" charset="-128"/>
                <a:ea typeface="Meiryo UI" panose="020B0604030504040204" pitchFamily="50" charset="-128"/>
              </a:rPr>
              <a:t>方策案の絞り込み（例）</a:t>
            </a:r>
          </a:p>
        </p:txBody>
      </p:sp>
      <p:sp>
        <p:nvSpPr>
          <p:cNvPr id="5" name="テキスト ボックス 4"/>
          <p:cNvSpPr txBox="1"/>
          <p:nvPr/>
        </p:nvSpPr>
        <p:spPr>
          <a:xfrm>
            <a:off x="704851" y="727075"/>
            <a:ext cx="4716463" cy="254000"/>
          </a:xfrm>
          <a:prstGeom prst="rect">
            <a:avLst/>
          </a:prstGeom>
          <a:noFill/>
        </p:spPr>
        <p:txBody>
          <a:bodyPr>
            <a:spAutoFit/>
          </a:bodyPr>
          <a:lstStyle/>
          <a:p>
            <a:pPr marL="6350" lvl="1">
              <a:defRPr/>
            </a:pPr>
            <a:r>
              <a:rPr lang="ja-JP" altLang="en-US" sz="1050" dirty="0">
                <a:latin typeface="Meiryo UI" panose="020B0604030504040204" pitchFamily="50" charset="-128"/>
                <a:ea typeface="Meiryo UI" panose="020B0604030504040204" pitchFamily="50" charset="-128"/>
                <a:cs typeface="Meiryo UI" panose="020B0604030504040204" pitchFamily="50" charset="-128"/>
              </a:rPr>
              <a:t>ＱＣサークルのための課題達成型ＱＣストーリー（改訂第３版）Ｐ</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46</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より抜粋</a:t>
            </a:r>
          </a:p>
        </p:txBody>
      </p:sp>
      <p:sp>
        <p:nvSpPr>
          <p:cNvPr id="81972" name="角丸四角形吹き出し 2"/>
          <p:cNvSpPr/>
          <p:nvPr/>
        </p:nvSpPr>
        <p:spPr>
          <a:xfrm>
            <a:off x="4305300" y="2565400"/>
            <a:ext cx="3924300" cy="323850"/>
          </a:xfrm>
          <a:prstGeom prst="wedgeRoundRectCallout">
            <a:avLst>
              <a:gd name="adj1" fmla="val 6241"/>
              <a:gd name="adj2" fmla="val -76551"/>
              <a:gd name="adj3" fmla="val 16667"/>
            </a:avLst>
          </a:prstGeom>
          <a:solidFill>
            <a:srgbClr val="FFFF00"/>
          </a:solidFill>
          <a:ln w="9525" cap="flat" cmpd="sng">
            <a:solidFill>
              <a:schemeClr val="tx1"/>
            </a:solidFill>
            <a:prstDash val="solid"/>
            <a:round/>
            <a:headEnd type="none" w="med" len="med"/>
            <a:tailEnd type="none" w="med" len="med"/>
          </a:ln>
        </p:spPr>
        <p:txBody>
          <a:bodyPr lIns="72000" tIns="18000" rIns="72000" bIns="1800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400" dirty="0">
                <a:latin typeface="Meiryo UI" panose="020B0604030504040204" pitchFamily="50" charset="-128"/>
                <a:ea typeface="Meiryo UI" panose="020B0604030504040204" pitchFamily="50" charset="-128"/>
              </a:rPr>
              <a:t>採否</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採用は、成功シナリオの追究へ続く</a:t>
            </a:r>
          </a:p>
        </p:txBody>
      </p:sp>
      <p:sp>
        <p:nvSpPr>
          <p:cNvPr id="81973" name="角丸四角形吹き出し 2"/>
          <p:cNvSpPr/>
          <p:nvPr/>
        </p:nvSpPr>
        <p:spPr>
          <a:xfrm>
            <a:off x="4305300" y="4184650"/>
            <a:ext cx="3924300" cy="323850"/>
          </a:xfrm>
          <a:prstGeom prst="wedgeRoundRectCallout">
            <a:avLst>
              <a:gd name="adj1" fmla="val 6241"/>
              <a:gd name="adj2" fmla="val 76319"/>
              <a:gd name="adj3" fmla="val 16667"/>
            </a:avLst>
          </a:prstGeom>
          <a:solidFill>
            <a:srgbClr val="FFFF00"/>
          </a:solidFill>
          <a:ln w="9525" cap="flat" cmpd="sng">
            <a:solidFill>
              <a:schemeClr val="tx1"/>
            </a:solidFill>
            <a:prstDash val="solid"/>
            <a:round/>
            <a:headEnd type="none" w="med" len="med"/>
            <a:tailEnd type="none" w="med" len="med"/>
          </a:ln>
        </p:spPr>
        <p:txBody>
          <a:bodyPr lIns="72000" tIns="18000" rIns="72000" bIns="1800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400" dirty="0">
                <a:latin typeface="Meiryo UI" panose="020B0604030504040204" pitchFamily="50" charset="-128"/>
                <a:ea typeface="Meiryo UI" panose="020B0604030504040204" pitchFamily="50" charset="-128"/>
              </a:rPr>
              <a:t>採否</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採用は、成功シナリオの追究へ続く</a:t>
            </a:r>
          </a:p>
        </p:txBody>
      </p:sp>
      <p:sp>
        <p:nvSpPr>
          <p:cNvPr id="2" name="テキスト ボックス 1">
            <a:extLst>
              <a:ext uri="{FF2B5EF4-FFF2-40B4-BE49-F238E27FC236}">
                <a16:creationId xmlns:a16="http://schemas.microsoft.com/office/drawing/2014/main" id="{44068B2D-C620-5377-44C5-A2F3D0F31921}"/>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19/24</a:t>
            </a:r>
            <a:endParaRPr kumimoji="1" lang="ja-JP" altLang="en-US" b="0" dirty="0">
              <a:latin typeface="Meiryo UI" panose="020B0604030504040204" pitchFamily="50" charset="-128"/>
              <a:ea typeface="Meiryo UI" panose="020B0604030504040204" pitchFamily="50" charset="-128"/>
            </a:endParaRPr>
          </a:p>
        </p:txBody>
      </p:sp>
      <p:pic>
        <p:nvPicPr>
          <p:cNvPr id="6" name="課題19P">
            <a:hlinkClick r:id="" action="ppaction://media"/>
            <a:extLst>
              <a:ext uri="{FF2B5EF4-FFF2-40B4-BE49-F238E27FC236}">
                <a16:creationId xmlns:a16="http://schemas.microsoft.com/office/drawing/2014/main" id="{B2FF3614-1F3B-77D1-3945-09D9911A17F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0" y="-29368"/>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8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フローチャート : 代替処理 34"/>
          <p:cNvSpPr>
            <a:spLocks noChangeArrowheads="1"/>
          </p:cNvSpPr>
          <p:nvPr/>
        </p:nvSpPr>
        <p:spPr bwMode="auto">
          <a:xfrm>
            <a:off x="428626" y="3305176"/>
            <a:ext cx="2303463" cy="360363"/>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4" name="フローチャート : 代替処理 3"/>
          <p:cNvSpPr/>
          <p:nvPr/>
        </p:nvSpPr>
        <p:spPr>
          <a:xfrm>
            <a:off x="452439" y="2708276"/>
            <a:ext cx="2303463" cy="360363"/>
          </a:xfrm>
          <a:prstGeom prst="flowChartAlternateProcess">
            <a:avLst/>
          </a:prstGeom>
          <a:solidFill>
            <a:srgbClr val="BFE4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0" name="正方形/長方形 59"/>
          <p:cNvSpPr/>
          <p:nvPr/>
        </p:nvSpPr>
        <p:spPr>
          <a:xfrm>
            <a:off x="452439" y="1268414"/>
            <a:ext cx="2303463" cy="720725"/>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4" name="角丸四角形 33"/>
          <p:cNvSpPr/>
          <p:nvPr/>
        </p:nvSpPr>
        <p:spPr>
          <a:xfrm>
            <a:off x="814388" y="763589"/>
            <a:ext cx="1690688" cy="360363"/>
          </a:xfrm>
          <a:prstGeom prst="roundRect">
            <a:avLst/>
          </a:prstGeom>
          <a:solidFill>
            <a:srgbClr val="00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84998" name="テキスト ボックス 13"/>
          <p:cNvSpPr txBox="1"/>
          <p:nvPr/>
        </p:nvSpPr>
        <p:spPr>
          <a:xfrm>
            <a:off x="946150" y="755650"/>
            <a:ext cx="1417638" cy="369888"/>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基本ステップ</a:t>
            </a:r>
          </a:p>
        </p:txBody>
      </p:sp>
      <p:sp>
        <p:nvSpPr>
          <p:cNvPr id="84999" name="テキスト ボックス 15"/>
          <p:cNvSpPr txBox="1"/>
          <p:nvPr/>
        </p:nvSpPr>
        <p:spPr>
          <a:xfrm>
            <a:off x="606426" y="2708275"/>
            <a:ext cx="1800225"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1)</a:t>
            </a:r>
            <a:r>
              <a:rPr lang="ja-JP" altLang="en-US" sz="1600" dirty="0">
                <a:latin typeface="HGP創英角ｺﾞｼｯｸUB" panose="020B0900000000000000" pitchFamily="50" charset="-128"/>
                <a:ea typeface="HGP創英角ｺﾞｼｯｸUB" panose="020B0900000000000000" pitchFamily="50" charset="-128"/>
              </a:rPr>
              <a:t>シナリオの検討</a:t>
            </a:r>
            <a:endParaRPr lang="en-US" altLang="ja-JP" sz="1600" dirty="0">
              <a:latin typeface="HGP創英角ｺﾞｼｯｸUB" panose="020B0900000000000000" pitchFamily="50" charset="-128"/>
              <a:ea typeface="HGP創英角ｺﾞｼｯｸUB" panose="020B0900000000000000" pitchFamily="50" charset="-128"/>
            </a:endParaRPr>
          </a:p>
        </p:txBody>
      </p:sp>
      <p:sp>
        <p:nvSpPr>
          <p:cNvPr id="68" name="下矢印 67"/>
          <p:cNvSpPr/>
          <p:nvPr/>
        </p:nvSpPr>
        <p:spPr>
          <a:xfrm>
            <a:off x="993776" y="3068638"/>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29" name="正方形/長方形 28"/>
          <p:cNvSpPr/>
          <p:nvPr/>
        </p:nvSpPr>
        <p:spPr>
          <a:xfrm>
            <a:off x="2900363" y="728664"/>
            <a:ext cx="6881812" cy="6129337"/>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40" name="正方形/長方形 39"/>
          <p:cNvSpPr/>
          <p:nvPr/>
        </p:nvSpPr>
        <p:spPr>
          <a:xfrm>
            <a:off x="631826" y="2087563"/>
            <a:ext cx="968375" cy="528638"/>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85003" name="テキスト ボックス 19"/>
          <p:cNvSpPr txBox="1"/>
          <p:nvPr/>
        </p:nvSpPr>
        <p:spPr>
          <a:xfrm>
            <a:off x="660400" y="2152651"/>
            <a:ext cx="908050" cy="366713"/>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800" dirty="0">
                <a:latin typeface="HGP創英角ｺﾞｼｯｸUB" panose="020B0900000000000000" pitchFamily="50" charset="-128"/>
                <a:ea typeface="HGP創英角ｺﾞｼｯｸUB" panose="020B0900000000000000" pitchFamily="50" charset="-128"/>
              </a:rPr>
              <a:t>【</a:t>
            </a:r>
            <a:r>
              <a:rPr lang="ja-JP" altLang="en-US" sz="1800" dirty="0">
                <a:latin typeface="HGP創英角ｺﾞｼｯｸUB" panose="020B0900000000000000" pitchFamily="50" charset="-128"/>
                <a:ea typeface="HGP創英角ｺﾞｼｯｸUB" panose="020B0900000000000000" pitchFamily="50" charset="-128"/>
              </a:rPr>
              <a:t>手順</a:t>
            </a:r>
            <a:r>
              <a:rPr lang="en-US" altLang="ja-JP" sz="1800" dirty="0">
                <a:latin typeface="HGP創英角ｺﾞｼｯｸUB" panose="020B0900000000000000" pitchFamily="50" charset="-128"/>
                <a:ea typeface="HGP創英角ｺﾞｼｯｸUB" panose="020B0900000000000000" pitchFamily="50" charset="-128"/>
              </a:rPr>
              <a:t>】</a:t>
            </a:r>
            <a:endParaRPr lang="ja-JP" altLang="en-US" sz="1800" dirty="0">
              <a:latin typeface="HGP創英角ｺﾞｼｯｸUB" panose="020B0900000000000000" pitchFamily="50" charset="-128"/>
              <a:ea typeface="HGP創英角ｺﾞｼｯｸUB" panose="020B0900000000000000" pitchFamily="50" charset="-128"/>
            </a:endParaRPr>
          </a:p>
        </p:txBody>
      </p:sp>
      <p:sp>
        <p:nvSpPr>
          <p:cNvPr id="85004" name="テキスト ボックス 15"/>
          <p:cNvSpPr txBox="1"/>
          <p:nvPr/>
        </p:nvSpPr>
        <p:spPr>
          <a:xfrm>
            <a:off x="563880" y="1460501"/>
            <a:ext cx="2160588" cy="338554"/>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⑥成功シナリオの追究</a:t>
            </a:r>
          </a:p>
        </p:txBody>
      </p:sp>
      <p:sp>
        <p:nvSpPr>
          <p:cNvPr id="85005" name="テキスト ボックス 16"/>
          <p:cNvSpPr txBox="1"/>
          <p:nvPr/>
        </p:nvSpPr>
        <p:spPr>
          <a:xfrm>
            <a:off x="633413" y="3314700"/>
            <a:ext cx="1979612"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2)</a:t>
            </a:r>
            <a:r>
              <a:rPr lang="ja-JP" altLang="en-US" sz="1600" dirty="0">
                <a:latin typeface="HGP創英角ｺﾞｼｯｸUB" panose="020B0900000000000000" pitchFamily="50" charset="-128"/>
                <a:ea typeface="HGP創英角ｺﾞｼｯｸUB" panose="020B0900000000000000" pitchFamily="50" charset="-128"/>
              </a:rPr>
              <a:t>期待効果の予測</a:t>
            </a:r>
          </a:p>
        </p:txBody>
      </p:sp>
      <p:sp>
        <p:nvSpPr>
          <p:cNvPr id="20" name="Text Box 3"/>
          <p:cNvSpPr txBox="1">
            <a:spLocks noChangeArrowheads="1"/>
          </p:cNvSpPr>
          <p:nvPr/>
        </p:nvSpPr>
        <p:spPr bwMode="auto">
          <a:xfrm>
            <a:off x="481014" y="98586"/>
            <a:ext cx="883602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a:defRPr/>
            </a:pPr>
            <a:r>
              <a:rPr lang="ja-JP" altLang="en-US" sz="3200" b="0" i="1">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９．課題達成のステップ</a:t>
            </a:r>
          </a:p>
        </p:txBody>
      </p:sp>
      <p:sp>
        <p:nvSpPr>
          <p:cNvPr id="85007" name="テキスト ボックス 5"/>
          <p:cNvSpPr txBox="1"/>
          <p:nvPr/>
        </p:nvSpPr>
        <p:spPr>
          <a:xfrm>
            <a:off x="2927503" y="1620082"/>
            <a:ext cx="5803900"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2000" dirty="0">
                <a:latin typeface="HGP創英角ｺﾞｼｯｸUB" panose="020B0900000000000000" pitchFamily="50" charset="-128"/>
                <a:ea typeface="HGP創英角ｺﾞｼｯｸUB" panose="020B0900000000000000" pitchFamily="50" charset="-128"/>
              </a:rPr>
              <a:t>１</a:t>
            </a:r>
            <a:r>
              <a:rPr lang="en-US" altLang="ja-JP" sz="2000" dirty="0">
                <a:latin typeface="HGP創英角ｺﾞｼｯｸUB" panose="020B0900000000000000" pitchFamily="50" charset="-128"/>
                <a:ea typeface="HGP創英角ｺﾞｼｯｸUB" panose="020B0900000000000000" pitchFamily="50" charset="-128"/>
              </a:rPr>
              <a:t>) </a:t>
            </a:r>
            <a:r>
              <a:rPr lang="ja-JP" altLang="en-US" sz="2000" dirty="0">
                <a:latin typeface="HGP創英角ｺﾞｼｯｸUB" panose="020B0900000000000000" pitchFamily="50" charset="-128"/>
                <a:ea typeface="HGP創英角ｺﾞｼｯｸUB" panose="020B0900000000000000" pitchFamily="50" charset="-128"/>
              </a:rPr>
              <a:t>シナリオの検討</a:t>
            </a:r>
            <a:endParaRPr lang="en-US" altLang="ja-JP" sz="2000" dirty="0">
              <a:latin typeface="HGP創英角ｺﾞｼｯｸUB" panose="020B0900000000000000" pitchFamily="50" charset="-128"/>
              <a:ea typeface="HGP創英角ｺﾞｼｯｸUB" panose="020B0900000000000000" pitchFamily="50" charset="-128"/>
            </a:endParaRPr>
          </a:p>
        </p:txBody>
      </p:sp>
      <p:sp>
        <p:nvSpPr>
          <p:cNvPr id="2" name="フローチャート : 代替処理 34"/>
          <p:cNvSpPr>
            <a:spLocks noChangeArrowheads="1"/>
          </p:cNvSpPr>
          <p:nvPr/>
        </p:nvSpPr>
        <p:spPr bwMode="auto">
          <a:xfrm>
            <a:off x="428626" y="3976688"/>
            <a:ext cx="2303463" cy="541338"/>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3" name="フローチャート : 代替処理 34"/>
          <p:cNvSpPr>
            <a:spLocks noChangeArrowheads="1"/>
          </p:cNvSpPr>
          <p:nvPr/>
        </p:nvSpPr>
        <p:spPr bwMode="auto">
          <a:xfrm>
            <a:off x="436564" y="4829176"/>
            <a:ext cx="2303463" cy="360363"/>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7" name="下矢印 67"/>
          <p:cNvSpPr/>
          <p:nvPr/>
        </p:nvSpPr>
        <p:spPr>
          <a:xfrm>
            <a:off x="993776" y="3702050"/>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8" name="下矢印 67"/>
          <p:cNvSpPr/>
          <p:nvPr/>
        </p:nvSpPr>
        <p:spPr>
          <a:xfrm>
            <a:off x="993776" y="4554538"/>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85017" name="テキスト ボックス 16"/>
          <p:cNvSpPr txBox="1"/>
          <p:nvPr/>
        </p:nvSpPr>
        <p:spPr>
          <a:xfrm>
            <a:off x="633413" y="3968751"/>
            <a:ext cx="2159000" cy="58102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3)</a:t>
            </a:r>
            <a:r>
              <a:rPr lang="ja-JP" altLang="en-US" sz="1600" dirty="0">
                <a:latin typeface="HGP創英角ｺﾞｼｯｸUB" panose="020B0900000000000000" pitchFamily="50" charset="-128"/>
                <a:ea typeface="HGP創英角ｺﾞｼｯｸUB" panose="020B0900000000000000" pitchFamily="50" charset="-128"/>
              </a:rPr>
              <a:t>障害の予測と</a:t>
            </a:r>
          </a:p>
          <a:p>
            <a:pPr marL="0" indent="0">
              <a:lnSpc>
                <a:spcPct val="100000"/>
              </a:lnSpc>
              <a:spcBef>
                <a:spcPct val="0"/>
              </a:spcBef>
              <a:buClrTx/>
              <a:buNone/>
            </a:pPr>
            <a:r>
              <a:rPr lang="ja-JP" altLang="en-US" sz="1600" dirty="0">
                <a:latin typeface="HGP創英角ｺﾞｼｯｸUB" panose="020B0900000000000000" pitchFamily="50" charset="-128"/>
                <a:ea typeface="HGP創英角ｺﾞｼｯｸUB" panose="020B0900000000000000" pitchFamily="50" charset="-128"/>
              </a:rPr>
              <a:t>　事前防止策の検討</a:t>
            </a:r>
          </a:p>
        </p:txBody>
      </p:sp>
      <p:sp>
        <p:nvSpPr>
          <p:cNvPr id="85020" name="テキスト ボックス 16"/>
          <p:cNvSpPr txBox="1"/>
          <p:nvPr/>
        </p:nvSpPr>
        <p:spPr>
          <a:xfrm>
            <a:off x="587376" y="4821238"/>
            <a:ext cx="2232025"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4)</a:t>
            </a:r>
            <a:r>
              <a:rPr lang="ja-JP" altLang="en-US" sz="1600" dirty="0">
                <a:latin typeface="HGP創英角ｺﾞｼｯｸUB" panose="020B0900000000000000" pitchFamily="50" charset="-128"/>
                <a:ea typeface="HGP創英角ｺﾞｼｯｸUB" panose="020B0900000000000000" pitchFamily="50" charset="-128"/>
              </a:rPr>
              <a:t>成功シナリオの選定</a:t>
            </a:r>
          </a:p>
        </p:txBody>
      </p:sp>
      <p:sp>
        <p:nvSpPr>
          <p:cNvPr id="85021" name="正方形/長方形 10"/>
          <p:cNvSpPr/>
          <p:nvPr/>
        </p:nvSpPr>
        <p:spPr>
          <a:xfrm>
            <a:off x="3151341" y="1980444"/>
            <a:ext cx="6226175" cy="6381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ts val="200"/>
              </a:spcBef>
              <a:buNone/>
            </a:pPr>
            <a:r>
              <a:rPr lang="ja-JP" altLang="en-US" sz="1200" dirty="0">
                <a:latin typeface="Meiryo UI" panose="020B0604030504040204" pitchFamily="50" charset="-128"/>
                <a:ea typeface="Meiryo UI" panose="020B0604030504040204" pitchFamily="50" charset="-128"/>
              </a:rPr>
              <a:t>①</a:t>
            </a:r>
            <a:r>
              <a:rPr lang="ja-JP" altLang="en-US" sz="1200" u="sng" dirty="0">
                <a:latin typeface="Meiryo UI" panose="020B0604030504040204" pitchFamily="50" charset="-128"/>
                <a:ea typeface="Meiryo UI" panose="020B0604030504040204" pitchFamily="50" charset="-128"/>
              </a:rPr>
              <a:t>期待効果の大きい順位の方策</a:t>
            </a:r>
            <a:r>
              <a:rPr lang="ja-JP" altLang="en-US" sz="1200" dirty="0">
                <a:latin typeface="Meiryo UI" panose="020B0604030504040204" pitchFamily="50" charset="-128"/>
                <a:ea typeface="Meiryo UI" panose="020B0604030504040204" pitchFamily="50" charset="-128"/>
              </a:rPr>
              <a:t>から具体的なシナリオを検討する</a:t>
            </a:r>
            <a:endParaRPr lang="en-US" altLang="ja-JP" sz="1200" dirty="0">
              <a:latin typeface="Meiryo UI" panose="020B0604030504040204" pitchFamily="50" charset="-128"/>
              <a:ea typeface="Meiryo UI" panose="020B0604030504040204" pitchFamily="50" charset="-128"/>
            </a:endParaRPr>
          </a:p>
          <a:p>
            <a:pPr marL="0" indent="0">
              <a:spcBef>
                <a:spcPts val="200"/>
              </a:spcBef>
              <a:buNone/>
            </a:pPr>
            <a:r>
              <a:rPr lang="ja-JP" altLang="en-US" sz="1200" dirty="0">
                <a:latin typeface="Meiryo UI" panose="020B0604030504040204" pitchFamily="50" charset="-128"/>
                <a:ea typeface="Meiryo UI" panose="020B0604030504040204" pitchFamily="50" charset="-128"/>
              </a:rPr>
              <a:t>②職場環境、</a:t>
            </a:r>
            <a:r>
              <a:rPr lang="zh-TW" altLang="en-US" sz="1200" dirty="0">
                <a:latin typeface="Meiryo UI" panose="020B0604030504040204" pitchFamily="50" charset="-128"/>
                <a:ea typeface="Meiryo UI" panose="020B0604030504040204" pitchFamily="50" charset="-128"/>
              </a:rPr>
              <a:t>経営資源（人、物、資金）</a:t>
            </a:r>
            <a:r>
              <a:rPr lang="ja-JP" altLang="en-US" sz="1200" dirty="0">
                <a:latin typeface="Meiryo UI" panose="020B0604030504040204" pitchFamily="50" charset="-128"/>
                <a:ea typeface="Meiryo UI" panose="020B0604030504040204" pitchFamily="50" charset="-128"/>
              </a:rPr>
              <a:t>などの前提条件を考慮して検討する</a:t>
            </a:r>
          </a:p>
          <a:p>
            <a:pPr marL="0" indent="0">
              <a:spcBef>
                <a:spcPts val="200"/>
              </a:spcBef>
              <a:buNone/>
            </a:pPr>
            <a:r>
              <a:rPr lang="ja-JP" altLang="en-US" sz="1200" dirty="0">
                <a:latin typeface="Meiryo UI" panose="020B0604030504040204" pitchFamily="50" charset="-128"/>
                <a:ea typeface="Meiryo UI" panose="020B0604030504040204" pitchFamily="50" charset="-128"/>
              </a:rPr>
              <a:t>③上司やスタッフを巻き込んで相談し、検討する</a:t>
            </a:r>
          </a:p>
        </p:txBody>
      </p:sp>
      <p:sp>
        <p:nvSpPr>
          <p:cNvPr id="85022" name="テキスト ボックス 5"/>
          <p:cNvSpPr txBox="1"/>
          <p:nvPr/>
        </p:nvSpPr>
        <p:spPr>
          <a:xfrm>
            <a:off x="2933853" y="2528268"/>
            <a:ext cx="5803900"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2) </a:t>
            </a:r>
            <a:r>
              <a:rPr lang="ja-JP" altLang="en-US" sz="2000" dirty="0">
                <a:latin typeface="HGP創英角ｺﾞｼｯｸUB" panose="020B0900000000000000" pitchFamily="50" charset="-128"/>
                <a:ea typeface="HGP創英角ｺﾞｼｯｸUB" panose="020B0900000000000000" pitchFamily="50" charset="-128"/>
              </a:rPr>
              <a:t>期待効果の予測</a:t>
            </a:r>
            <a:endParaRPr lang="en-US" altLang="ja-JP" sz="2000" dirty="0">
              <a:latin typeface="HGP創英角ｺﾞｼｯｸUB" panose="020B0900000000000000" pitchFamily="50" charset="-128"/>
              <a:ea typeface="HGP創英角ｺﾞｼｯｸUB" panose="020B0900000000000000" pitchFamily="50" charset="-128"/>
            </a:endParaRPr>
          </a:p>
        </p:txBody>
      </p:sp>
      <p:sp>
        <p:nvSpPr>
          <p:cNvPr id="85023" name="テキスト ボックス 5"/>
          <p:cNvSpPr txBox="1"/>
          <p:nvPr/>
        </p:nvSpPr>
        <p:spPr>
          <a:xfrm>
            <a:off x="2927503" y="3495834"/>
            <a:ext cx="5803900"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3) </a:t>
            </a:r>
            <a:r>
              <a:rPr lang="ja-JP" altLang="en-US" sz="2000" dirty="0">
                <a:latin typeface="HGP創英角ｺﾞｼｯｸUB" panose="020B0900000000000000" pitchFamily="50" charset="-128"/>
                <a:ea typeface="HGP創英角ｺﾞｼｯｸUB" panose="020B0900000000000000" pitchFamily="50" charset="-128"/>
              </a:rPr>
              <a:t>障害の予測と事前防止策の検討</a:t>
            </a:r>
            <a:endParaRPr lang="en-US" altLang="ja-JP" sz="2000" dirty="0">
              <a:latin typeface="HGP創英角ｺﾞｼｯｸUB" panose="020B0900000000000000" pitchFamily="50" charset="-128"/>
              <a:ea typeface="HGP創英角ｺﾞｼｯｸUB" panose="020B0900000000000000" pitchFamily="50" charset="-128"/>
            </a:endParaRPr>
          </a:p>
        </p:txBody>
      </p:sp>
      <p:sp>
        <p:nvSpPr>
          <p:cNvPr id="85024" name="テキスト ボックス 5"/>
          <p:cNvSpPr txBox="1"/>
          <p:nvPr/>
        </p:nvSpPr>
        <p:spPr>
          <a:xfrm>
            <a:off x="2939495" y="4564210"/>
            <a:ext cx="5803900"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4) </a:t>
            </a:r>
            <a:r>
              <a:rPr lang="ja-JP" altLang="en-US" sz="2000" dirty="0">
                <a:latin typeface="HGP創英角ｺﾞｼｯｸUB" panose="020B0900000000000000" pitchFamily="50" charset="-128"/>
                <a:ea typeface="HGP創英角ｺﾞｼｯｸUB" panose="020B0900000000000000" pitchFamily="50" charset="-128"/>
              </a:rPr>
              <a:t>成功シナリオの選定</a:t>
            </a:r>
            <a:endParaRPr lang="en-US" altLang="ja-JP" sz="2000" dirty="0">
              <a:latin typeface="HGP創英角ｺﾞｼｯｸUB" panose="020B0900000000000000" pitchFamily="50" charset="-128"/>
              <a:ea typeface="HGP創英角ｺﾞｼｯｸUB" panose="020B0900000000000000" pitchFamily="50" charset="-128"/>
            </a:endParaRPr>
          </a:p>
        </p:txBody>
      </p:sp>
      <p:sp>
        <p:nvSpPr>
          <p:cNvPr id="85025" name="正方形/長方形 22"/>
          <p:cNvSpPr/>
          <p:nvPr/>
        </p:nvSpPr>
        <p:spPr>
          <a:xfrm>
            <a:off x="3168502" y="2880368"/>
            <a:ext cx="5867400" cy="6381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ts val="200"/>
              </a:spcBef>
              <a:buNone/>
            </a:pPr>
            <a:r>
              <a:rPr lang="ja-JP" altLang="en-US" sz="1200" dirty="0">
                <a:latin typeface="Meiryo UI" panose="020B0604030504040204" pitchFamily="50" charset="-128"/>
                <a:ea typeface="Meiryo UI" panose="020B0604030504040204" pitchFamily="50" charset="-128"/>
              </a:rPr>
              <a:t>①各々のシナリオの効果をできるだけ定量的な数値で予測する</a:t>
            </a:r>
          </a:p>
          <a:p>
            <a:pPr marL="0" indent="0">
              <a:spcBef>
                <a:spcPts val="200"/>
              </a:spcBef>
              <a:buNone/>
            </a:pPr>
            <a:r>
              <a:rPr lang="ja-JP" altLang="en-US" sz="1200" dirty="0">
                <a:latin typeface="Meiryo UI" panose="020B0604030504040204" pitchFamily="50" charset="-128"/>
                <a:ea typeface="Meiryo UI" panose="020B0604030504040204" pitchFamily="50" charset="-128"/>
              </a:rPr>
              <a:t>②必要に応じて、シミュレーションの実施・試行・実験などを行い予測する</a:t>
            </a:r>
          </a:p>
          <a:p>
            <a:pPr marL="0" indent="0">
              <a:spcBef>
                <a:spcPts val="200"/>
              </a:spcBef>
              <a:buNone/>
            </a:pPr>
            <a:r>
              <a:rPr lang="ja-JP" altLang="en-US" sz="1200" dirty="0">
                <a:latin typeface="Meiryo UI" panose="020B0604030504040204" pitchFamily="50" charset="-128"/>
                <a:ea typeface="Meiryo UI" panose="020B0604030504040204" pitchFamily="50" charset="-128"/>
              </a:rPr>
              <a:t>③予測値と目標値を比較して目標達成の可能性をチェックする</a:t>
            </a:r>
          </a:p>
        </p:txBody>
      </p:sp>
      <p:sp>
        <p:nvSpPr>
          <p:cNvPr id="85026" name="正方形/長方形 13"/>
          <p:cNvSpPr/>
          <p:nvPr/>
        </p:nvSpPr>
        <p:spPr>
          <a:xfrm>
            <a:off x="3200453" y="3871719"/>
            <a:ext cx="4894262" cy="697627"/>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262255" indent="-262255">
              <a:lnSpc>
                <a:spcPct val="100000"/>
              </a:lnSpc>
              <a:spcBef>
                <a:spcPts val="200"/>
              </a:spcBef>
              <a:buClrTx/>
              <a:buNone/>
            </a:pPr>
            <a:r>
              <a:rPr lang="ja-JP" altLang="en-US" sz="1200" dirty="0">
                <a:latin typeface="Meiryo UI" panose="020B0604030504040204" pitchFamily="50" charset="-128"/>
                <a:ea typeface="Meiryo UI" panose="020B0604030504040204" pitchFamily="50" charset="-128"/>
              </a:rPr>
              <a:t>①シナリオの実施によって考えられる</a:t>
            </a:r>
            <a:r>
              <a:rPr lang="ja-JP" altLang="en-US" sz="1200" dirty="0">
                <a:solidFill>
                  <a:srgbClr val="0000FF"/>
                </a:solidFill>
                <a:latin typeface="Meiryo UI" panose="020B0604030504040204" pitchFamily="50" charset="-128"/>
                <a:ea typeface="Meiryo UI" panose="020B0604030504040204" pitchFamily="50" charset="-128"/>
              </a:rPr>
              <a:t>障害や悪影響が予測</a:t>
            </a:r>
            <a:endParaRPr lang="en-US" altLang="ja-JP" sz="1200" dirty="0">
              <a:solidFill>
                <a:srgbClr val="0000FF"/>
              </a:solidFill>
              <a:latin typeface="Meiryo UI" panose="020B0604030504040204" pitchFamily="50" charset="-128"/>
              <a:ea typeface="Meiryo UI" panose="020B0604030504040204" pitchFamily="50" charset="-128"/>
            </a:endParaRPr>
          </a:p>
          <a:p>
            <a:pPr marL="262255" indent="-262255">
              <a:lnSpc>
                <a:spcPct val="100000"/>
              </a:lnSpc>
              <a:spcBef>
                <a:spcPts val="200"/>
              </a:spcBef>
              <a:buClrTx/>
              <a:buNone/>
            </a:pPr>
            <a:r>
              <a:rPr lang="ja-JP" altLang="en-US" sz="1200" dirty="0">
                <a:solidFill>
                  <a:srgbClr val="0000FF"/>
                </a:solidFill>
                <a:latin typeface="Meiryo UI" panose="020B0604030504040204" pitchFamily="50" charset="-128"/>
                <a:ea typeface="Meiryo UI" panose="020B0604030504040204" pitchFamily="50" charset="-128"/>
              </a:rPr>
              <a:t>　　された場合は、回避策や事前防止策を検討</a:t>
            </a:r>
            <a:r>
              <a:rPr lang="ja-JP" altLang="en-US" sz="1200" dirty="0">
                <a:latin typeface="Meiryo UI" panose="020B0604030504040204" pitchFamily="50" charset="-128"/>
                <a:ea typeface="Meiryo UI" panose="020B0604030504040204" pitchFamily="50" charset="-128"/>
              </a:rPr>
              <a:t>する</a:t>
            </a:r>
          </a:p>
          <a:p>
            <a:pPr marL="262255" indent="-262255">
              <a:lnSpc>
                <a:spcPct val="100000"/>
              </a:lnSpc>
              <a:spcBef>
                <a:spcPts val="200"/>
              </a:spcBef>
              <a:buClrTx/>
              <a:buNone/>
            </a:pPr>
            <a:r>
              <a:rPr lang="ja-JP" altLang="en-US" sz="1200" dirty="0">
                <a:latin typeface="Meiryo UI" panose="020B0604030504040204" pitchFamily="50" charset="-128"/>
                <a:ea typeface="Meiryo UI" panose="020B0604030504040204" pitchFamily="50" charset="-128"/>
              </a:rPr>
              <a:t>②事前防止策がなく、実現が困難な場合は、次順位のシナリオを検討する</a:t>
            </a:r>
          </a:p>
        </p:txBody>
      </p:sp>
      <p:sp>
        <p:nvSpPr>
          <p:cNvPr id="85027" name="正方形/長方形 14"/>
          <p:cNvSpPr/>
          <p:nvPr/>
        </p:nvSpPr>
        <p:spPr>
          <a:xfrm>
            <a:off x="3200453" y="4923084"/>
            <a:ext cx="4859338" cy="2571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r>
              <a:rPr lang="ja-JP" altLang="en-US" sz="1200" dirty="0">
                <a:latin typeface="Meiryo UI" panose="020B0604030504040204" pitchFamily="50" charset="-128"/>
                <a:ea typeface="Meiryo UI" panose="020B0604030504040204" pitchFamily="50" charset="-128"/>
              </a:rPr>
              <a:t>①利害損得や実現性、前提条件などを含めて総合評価する</a:t>
            </a:r>
          </a:p>
        </p:txBody>
      </p:sp>
      <p:sp>
        <p:nvSpPr>
          <p:cNvPr id="85028" name="角丸四角形 44"/>
          <p:cNvSpPr/>
          <p:nvPr/>
        </p:nvSpPr>
        <p:spPr>
          <a:xfrm>
            <a:off x="2973389" y="796413"/>
            <a:ext cx="6480175" cy="839227"/>
          </a:xfrm>
          <a:prstGeom prst="roundRect">
            <a:avLst>
              <a:gd name="adj" fmla="val 3880"/>
            </a:avLst>
          </a:prstGeom>
          <a:solidFill>
            <a:schemeClr val="bg1"/>
          </a:solidFill>
          <a:ln w="12700" cap="flat" cmpd="sng">
            <a:solidFill>
              <a:schemeClr val="tx1"/>
            </a:solidFill>
            <a:prstDash val="solid"/>
            <a:headEnd type="none" w="med" len="med"/>
            <a:tailEnd type="none" w="med" len="med"/>
          </a:ln>
        </p:spPr>
        <p:txBody>
          <a:bodyPr anchor="ctr" anchorCtr="0">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ts val="1680"/>
              </a:lnSpc>
              <a:spcBef>
                <a:spcPts val="600"/>
              </a:spcBef>
              <a:buNone/>
            </a:pPr>
            <a:r>
              <a:rPr lang="ja-JP" altLang="en-US" sz="1400" dirty="0">
                <a:latin typeface="Meiryo UI" panose="020B0604030504040204" pitchFamily="50" charset="-128"/>
                <a:ea typeface="Meiryo UI" panose="020B0604030504040204" pitchFamily="50" charset="-128"/>
              </a:rPr>
              <a:t>選び出した方策の具体的な検討と、実施上の障害・悪影響を予測し、回避策を検討後、目標を達成できるシナリオを選定する</a:t>
            </a:r>
            <a:endParaRPr lang="en-US" altLang="ja-JP" sz="1400" dirty="0">
              <a:latin typeface="Meiryo UI" panose="020B0604030504040204" pitchFamily="50" charset="-128"/>
              <a:ea typeface="Meiryo UI" panose="020B0604030504040204" pitchFamily="50" charset="-128"/>
            </a:endParaRPr>
          </a:p>
          <a:p>
            <a:pPr marL="0" indent="0">
              <a:lnSpc>
                <a:spcPts val="1680"/>
              </a:lnSpc>
              <a:spcBef>
                <a:spcPts val="600"/>
              </a:spcBef>
              <a:buNone/>
            </a:pPr>
            <a:r>
              <a:rPr lang="ja-JP" altLang="en-US" sz="1400" dirty="0">
                <a:latin typeface="Meiryo UI" panose="020B0604030504040204" pitchFamily="50" charset="-128"/>
                <a:ea typeface="Meiryo UI" panose="020B0604030504040204" pitchFamily="50" charset="-128"/>
              </a:rPr>
              <a:t>成功シナリオの実行計画を立てて、実施する</a:t>
            </a:r>
          </a:p>
        </p:txBody>
      </p:sp>
      <p:sp>
        <p:nvSpPr>
          <p:cNvPr id="32" name="AutoShape 69"/>
          <p:cNvSpPr/>
          <p:nvPr/>
        </p:nvSpPr>
        <p:spPr>
          <a:xfrm>
            <a:off x="7113001" y="3496897"/>
            <a:ext cx="2227401" cy="612337"/>
          </a:xfrm>
          <a:prstGeom prst="wedgeRoundRectCallout">
            <a:avLst>
              <a:gd name="adj1" fmla="val -54139"/>
              <a:gd name="adj2" fmla="val 63464"/>
              <a:gd name="adj3" fmla="val 16667"/>
            </a:avLst>
          </a:prstGeom>
          <a:solidFill>
            <a:srgbClr val="FFFF00"/>
          </a:solidFill>
          <a:ln w="12700" cap="flat" cmpd="sng">
            <a:solidFill>
              <a:schemeClr val="tx1"/>
            </a:solidFill>
            <a:prstDash val="solid"/>
            <a:miter/>
            <a:headEnd type="none" w="sm" len="sm"/>
            <a:tailEnd type="none" w="sm" len="sm"/>
          </a:ln>
        </p:spPr>
        <p:txBody>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r>
              <a:rPr lang="ja-JP" altLang="en-US" sz="1200" dirty="0">
                <a:latin typeface="Meiryo UI" panose="020B0604030504040204" pitchFamily="50" charset="-128"/>
                <a:ea typeface="Meiryo UI" panose="020B0604030504040204" pitchFamily="50" charset="-128"/>
              </a:rPr>
              <a:t>何とか実現させるシナリオを追究するのが、課題達成型の重要なポイントの一つ</a:t>
            </a:r>
          </a:p>
        </p:txBody>
      </p:sp>
      <p:graphicFrame>
        <p:nvGraphicFramePr>
          <p:cNvPr id="5" name="表 4"/>
          <p:cNvGraphicFramePr>
            <a:graphicFrameLocks noGrp="1"/>
          </p:cNvGraphicFramePr>
          <p:nvPr>
            <p:extLst>
              <p:ext uri="{D42A27DB-BD31-4B8C-83A1-F6EECF244321}">
                <p14:modId xmlns:p14="http://schemas.microsoft.com/office/powerpoint/2010/main" val="2410707500"/>
              </p:ext>
            </p:extLst>
          </p:nvPr>
        </p:nvGraphicFramePr>
        <p:xfrm>
          <a:off x="3014185" y="5296036"/>
          <a:ext cx="6452961" cy="1372965"/>
        </p:xfrm>
        <a:graphic>
          <a:graphicData uri="http://schemas.openxmlformats.org/drawingml/2006/table">
            <a:tbl>
              <a:tblPr firstRow="1" bandRow="1">
                <a:tableStyleId>{5C22544A-7EE6-4342-B048-85BDC9FD1C3A}</a:tableStyleId>
              </a:tblPr>
              <a:tblGrid>
                <a:gridCol w="862415">
                  <a:extLst>
                    <a:ext uri="{9D8B030D-6E8A-4147-A177-3AD203B41FA5}">
                      <a16:colId xmlns:a16="http://schemas.microsoft.com/office/drawing/2014/main" val="20000"/>
                    </a:ext>
                  </a:extLst>
                </a:gridCol>
                <a:gridCol w="1449981">
                  <a:extLst>
                    <a:ext uri="{9D8B030D-6E8A-4147-A177-3AD203B41FA5}">
                      <a16:colId xmlns:a16="http://schemas.microsoft.com/office/drawing/2014/main" val="20001"/>
                    </a:ext>
                  </a:extLst>
                </a:gridCol>
                <a:gridCol w="863246">
                  <a:extLst>
                    <a:ext uri="{9D8B030D-6E8A-4147-A177-3AD203B41FA5}">
                      <a16:colId xmlns:a16="http://schemas.microsoft.com/office/drawing/2014/main" val="20002"/>
                    </a:ext>
                  </a:extLst>
                </a:gridCol>
                <a:gridCol w="1067643">
                  <a:extLst>
                    <a:ext uri="{9D8B030D-6E8A-4147-A177-3AD203B41FA5}">
                      <a16:colId xmlns:a16="http://schemas.microsoft.com/office/drawing/2014/main" val="20003"/>
                    </a:ext>
                  </a:extLst>
                </a:gridCol>
                <a:gridCol w="769111">
                  <a:extLst>
                    <a:ext uri="{9D8B030D-6E8A-4147-A177-3AD203B41FA5}">
                      <a16:colId xmlns:a16="http://schemas.microsoft.com/office/drawing/2014/main" val="20004"/>
                    </a:ext>
                  </a:extLst>
                </a:gridCol>
                <a:gridCol w="832354">
                  <a:extLst>
                    <a:ext uri="{9D8B030D-6E8A-4147-A177-3AD203B41FA5}">
                      <a16:colId xmlns:a16="http://schemas.microsoft.com/office/drawing/2014/main" val="20005"/>
                    </a:ext>
                  </a:extLst>
                </a:gridCol>
                <a:gridCol w="608211">
                  <a:extLst>
                    <a:ext uri="{9D8B030D-6E8A-4147-A177-3AD203B41FA5}">
                      <a16:colId xmlns:a16="http://schemas.microsoft.com/office/drawing/2014/main" val="20006"/>
                    </a:ext>
                  </a:extLst>
                </a:gridCol>
              </a:tblGrid>
              <a:tr h="427424">
                <a:tc>
                  <a:txBody>
                    <a:bodyPr/>
                    <a:lstStyle/>
                    <a:p>
                      <a:pPr algn="ctr"/>
                      <a:r>
                        <a:rPr kumimoji="1" lang="ja-JP" altLang="en-US" sz="1200" b="0" dirty="0">
                          <a:latin typeface="Meiryo UI" panose="020B0604030504040204" pitchFamily="50" charset="-128"/>
                          <a:ea typeface="Meiryo UI" panose="020B0604030504040204" pitchFamily="50" charset="-128"/>
                        </a:rPr>
                        <a:t>方策</a:t>
                      </a:r>
                    </a:p>
                  </a:txBody>
                  <a:tcPr>
                    <a:solidFill>
                      <a:srgbClr val="0070C0"/>
                    </a:solidFill>
                  </a:tcPr>
                </a:tc>
                <a:tc>
                  <a:txBody>
                    <a:bodyPr/>
                    <a:lstStyle/>
                    <a:p>
                      <a:pPr algn="ctr"/>
                      <a:r>
                        <a:rPr kumimoji="1" lang="ja-JP" altLang="en-US" sz="1200" b="0" dirty="0">
                          <a:latin typeface="Meiryo UI" panose="020B0604030504040204" pitchFamily="50" charset="-128"/>
                          <a:ea typeface="Meiryo UI" panose="020B0604030504040204" pitchFamily="50" charset="-128"/>
                        </a:rPr>
                        <a:t>シナリオ案</a:t>
                      </a:r>
                    </a:p>
                  </a:txBody>
                  <a:tcPr>
                    <a:solidFill>
                      <a:srgbClr val="0070C0"/>
                    </a:solidFill>
                  </a:tcPr>
                </a:tc>
                <a:tc>
                  <a:txBody>
                    <a:bodyPr/>
                    <a:lstStyle/>
                    <a:p>
                      <a:pPr algn="ctr"/>
                      <a:r>
                        <a:rPr kumimoji="1" lang="ja-JP" altLang="en-US" sz="1200" b="0" dirty="0">
                          <a:latin typeface="Meiryo UI" panose="020B0604030504040204" pitchFamily="50" charset="-128"/>
                          <a:ea typeface="Meiryo UI" panose="020B0604030504040204" pitchFamily="50" charset="-128"/>
                        </a:rPr>
                        <a:t>期待効果</a:t>
                      </a:r>
                    </a:p>
                  </a:txBody>
                  <a:tcPr>
                    <a:solidFill>
                      <a:srgbClr val="0070C0"/>
                    </a:solidFill>
                  </a:tcPr>
                </a:tc>
                <a:tc>
                  <a:txBody>
                    <a:bodyPr/>
                    <a:lstStyle/>
                    <a:p>
                      <a:pPr algn="ctr"/>
                      <a:r>
                        <a:rPr kumimoji="1" lang="ja-JP" altLang="en-US" sz="1200" b="0" dirty="0">
                          <a:latin typeface="Meiryo UI" panose="020B0604030504040204" pitchFamily="50" charset="-128"/>
                          <a:ea typeface="Meiryo UI" panose="020B0604030504040204" pitchFamily="50" charset="-128"/>
                        </a:rPr>
                        <a:t>障害・</a:t>
                      </a:r>
                      <a:endParaRPr kumimoji="1" lang="en-US" altLang="ja-JP" sz="1200" b="0" dirty="0">
                        <a:latin typeface="Meiryo UI" panose="020B0604030504040204" pitchFamily="50" charset="-128"/>
                        <a:ea typeface="Meiryo UI" panose="020B0604030504040204" pitchFamily="50" charset="-128"/>
                      </a:endParaRPr>
                    </a:p>
                    <a:p>
                      <a:pPr algn="ctr"/>
                      <a:r>
                        <a:rPr kumimoji="1" lang="ja-JP" altLang="en-US" sz="1200" b="0" dirty="0">
                          <a:latin typeface="Meiryo UI" panose="020B0604030504040204" pitchFamily="50" charset="-128"/>
                          <a:ea typeface="Meiryo UI" panose="020B0604030504040204" pitchFamily="50" charset="-128"/>
                        </a:rPr>
                        <a:t>悪影響</a:t>
                      </a:r>
                    </a:p>
                  </a:txBody>
                  <a:tcPr>
                    <a:solidFill>
                      <a:srgbClr val="0070C0"/>
                    </a:solidFill>
                  </a:tcPr>
                </a:tc>
                <a:tc>
                  <a:txBody>
                    <a:bodyPr/>
                    <a:lstStyle/>
                    <a:p>
                      <a:pPr algn="ctr"/>
                      <a:r>
                        <a:rPr kumimoji="1" lang="ja-JP" altLang="en-US" sz="1200" b="0" dirty="0">
                          <a:latin typeface="Meiryo UI" panose="020B0604030504040204" pitchFamily="50" charset="-128"/>
                          <a:ea typeface="Meiryo UI" panose="020B0604030504040204" pitchFamily="50" charset="-128"/>
                        </a:rPr>
                        <a:t>処 置</a:t>
                      </a:r>
                    </a:p>
                  </a:txBody>
                  <a:tcPr>
                    <a:solidFill>
                      <a:srgbClr val="0070C0"/>
                    </a:solidFill>
                  </a:tcPr>
                </a:tc>
                <a:tc>
                  <a:txBody>
                    <a:bodyPr/>
                    <a:lstStyle/>
                    <a:p>
                      <a:pPr algn="ctr"/>
                      <a:r>
                        <a:rPr kumimoji="1" lang="ja-JP" altLang="en-US" sz="1200" b="0" dirty="0">
                          <a:latin typeface="Meiryo UI" panose="020B0604030504040204" pitchFamily="50" charset="-128"/>
                          <a:ea typeface="Meiryo UI" panose="020B0604030504040204" pitchFamily="50" charset="-128"/>
                        </a:rPr>
                        <a:t>前提条件</a:t>
                      </a:r>
                    </a:p>
                  </a:txBody>
                  <a:tcPr>
                    <a:solidFill>
                      <a:srgbClr val="0070C0"/>
                    </a:solidFill>
                  </a:tcPr>
                </a:tc>
                <a:tc>
                  <a:txBody>
                    <a:bodyPr/>
                    <a:lstStyle/>
                    <a:p>
                      <a:pPr algn="ctr"/>
                      <a:r>
                        <a:rPr kumimoji="1" lang="ja-JP" altLang="en-US" sz="1200" b="0" dirty="0">
                          <a:latin typeface="Meiryo UI" panose="020B0604030504040204" pitchFamily="50" charset="-128"/>
                          <a:ea typeface="Meiryo UI" panose="020B0604030504040204" pitchFamily="50" charset="-128"/>
                        </a:rPr>
                        <a:t>総合</a:t>
                      </a:r>
                      <a:endParaRPr kumimoji="1" lang="en-US" altLang="ja-JP" sz="1200" b="0" dirty="0">
                        <a:latin typeface="Meiryo UI" panose="020B0604030504040204" pitchFamily="50" charset="-128"/>
                        <a:ea typeface="Meiryo UI" panose="020B0604030504040204" pitchFamily="50" charset="-128"/>
                      </a:endParaRPr>
                    </a:p>
                    <a:p>
                      <a:pPr algn="ctr"/>
                      <a:r>
                        <a:rPr kumimoji="1" lang="ja-JP" altLang="en-US" sz="1200" b="0" dirty="0">
                          <a:latin typeface="Meiryo UI" panose="020B0604030504040204" pitchFamily="50" charset="-128"/>
                          <a:ea typeface="Meiryo UI" panose="020B0604030504040204" pitchFamily="50" charset="-128"/>
                        </a:rPr>
                        <a:t>判定</a:t>
                      </a:r>
                    </a:p>
                  </a:txBody>
                  <a:tcPr>
                    <a:solidFill>
                      <a:srgbClr val="0070C0"/>
                    </a:solidFill>
                  </a:tcPr>
                </a:tc>
                <a:extLst>
                  <a:ext uri="{0D108BD9-81ED-4DB2-BD59-A6C34878D82A}">
                    <a16:rowId xmlns:a16="http://schemas.microsoft.com/office/drawing/2014/main" val="10000"/>
                  </a:ext>
                </a:extLst>
              </a:tr>
              <a:tr h="504285">
                <a:tc rowSpan="2">
                  <a:txBody>
                    <a:bodyPr/>
                    <a:lstStyle/>
                    <a:p>
                      <a:pPr algn="ctr"/>
                      <a:endParaRPr kumimoji="1" lang="en-US" altLang="ja-JP" sz="1050" dirty="0">
                        <a:latin typeface="Meiryo UI" panose="020B0604030504040204" pitchFamily="50" charset="-128"/>
                        <a:ea typeface="Meiryo UI" panose="020B0604030504040204" pitchFamily="50" charset="-128"/>
                      </a:endParaRPr>
                    </a:p>
                    <a:p>
                      <a:pPr algn="ct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訪問し調査</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販売する</a:t>
                      </a:r>
                    </a:p>
                  </a:txBody>
                  <a:tcPr>
                    <a:solidFill>
                      <a:srgbClr val="CBD5E8"/>
                    </a:solidFill>
                  </a:tcPr>
                </a:tc>
                <a:tc>
                  <a:txBody>
                    <a:bodyPr/>
                    <a:lstStyle/>
                    <a:p>
                      <a:pPr algn="ctr"/>
                      <a:r>
                        <a:rPr kumimoji="1" lang="ja-JP" altLang="en-US" sz="1050" dirty="0">
                          <a:latin typeface="Meiryo UI" panose="020B0604030504040204" pitchFamily="50" charset="-128"/>
                          <a:ea typeface="Meiryo UI" panose="020B0604030504040204" pitchFamily="50" charset="-128"/>
                        </a:rPr>
                        <a:t>市街地を決め、訪問</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販売を実施する</a:t>
                      </a:r>
                    </a:p>
                  </a:txBody>
                  <a:tcPr>
                    <a:solidFill>
                      <a:srgbClr val="CBD5E8"/>
                    </a:solidFill>
                  </a:tcPr>
                </a:tc>
                <a:tc>
                  <a:txBody>
                    <a:bodyPr/>
                    <a:lstStyle/>
                    <a:p>
                      <a:pPr algn="ct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台増</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を期待</a:t>
                      </a:r>
                    </a:p>
                  </a:txBody>
                  <a:tcPr>
                    <a:solidFill>
                      <a:srgbClr val="CBD5E8"/>
                    </a:solidFill>
                  </a:tcPr>
                </a:tc>
                <a:tc>
                  <a:txBody>
                    <a:bodyPr/>
                    <a:lstStyle/>
                    <a:p>
                      <a:pPr algn="ctr"/>
                      <a:r>
                        <a:rPr kumimoji="1" lang="ja-JP" altLang="en-US" sz="1050" dirty="0">
                          <a:latin typeface="Meiryo UI" panose="020B0604030504040204" pitchFamily="50" charset="-128"/>
                          <a:ea typeface="Meiryo UI" panose="020B0604030504040204" pitchFamily="50" charset="-128"/>
                        </a:rPr>
                        <a:t>立ち作業による</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疲労蓄積</a:t>
                      </a:r>
                    </a:p>
                  </a:txBody>
                  <a:tcPr>
                    <a:solidFill>
                      <a:srgbClr val="CBD5E8"/>
                    </a:solidFill>
                  </a:tcPr>
                </a:tc>
                <a:tc>
                  <a:txBody>
                    <a:bodyPr/>
                    <a:lstStyle/>
                    <a:p>
                      <a:pPr algn="ctr"/>
                      <a:r>
                        <a:rPr kumimoji="1" lang="ja-JP" altLang="en-US" sz="1050" dirty="0">
                          <a:latin typeface="Meiryo UI" panose="020B0604030504040204" pitchFamily="50" charset="-128"/>
                          <a:ea typeface="Meiryo UI" panose="020B0604030504040204" pitchFamily="50" charset="-128"/>
                        </a:rPr>
                        <a:t>車移動で</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披露軽減</a:t>
                      </a:r>
                    </a:p>
                  </a:txBody>
                  <a:tcPr>
                    <a:solidFill>
                      <a:srgbClr val="CBD5E8"/>
                    </a:solidFill>
                  </a:tcPr>
                </a:tc>
                <a:tc>
                  <a:txBody>
                    <a:bodyPr/>
                    <a:lstStyle/>
                    <a:p>
                      <a:pPr algn="ctr"/>
                      <a:r>
                        <a:rPr kumimoji="1" lang="ja-JP" altLang="en-US" sz="1050" dirty="0">
                          <a:latin typeface="Meiryo UI" panose="020B0604030504040204" pitchFamily="50" charset="-128"/>
                          <a:ea typeface="Meiryo UI" panose="020B0604030504040204" pitchFamily="50" charset="-128"/>
                        </a:rPr>
                        <a:t>なし</a:t>
                      </a:r>
                    </a:p>
                  </a:txBody>
                  <a:tcPr>
                    <a:solidFill>
                      <a:srgbClr val="CBD5E8"/>
                    </a:solidFill>
                  </a:tcPr>
                </a:tc>
                <a:tc>
                  <a:txBody>
                    <a:bodyPr/>
                    <a:lstStyle/>
                    <a:p>
                      <a:pPr algn="ctr"/>
                      <a:r>
                        <a:rPr kumimoji="1" lang="ja-JP" altLang="en-US" sz="1050" dirty="0">
                          <a:latin typeface="Meiryo UI" panose="020B0604030504040204" pitchFamily="50" charset="-128"/>
                          <a:ea typeface="Meiryo UI" panose="020B0604030504040204" pitchFamily="50" charset="-128"/>
                        </a:rPr>
                        <a:t>採用</a:t>
                      </a:r>
                    </a:p>
                  </a:txBody>
                  <a:tcPr>
                    <a:solidFill>
                      <a:srgbClr val="CBD5E8"/>
                    </a:solidFill>
                  </a:tcPr>
                </a:tc>
                <a:extLst>
                  <a:ext uri="{0D108BD9-81ED-4DB2-BD59-A6C34878D82A}">
                    <a16:rowId xmlns:a16="http://schemas.microsoft.com/office/drawing/2014/main" val="10001"/>
                  </a:ext>
                </a:extLst>
              </a:tr>
              <a:tr h="385559">
                <a:tc vMerge="1">
                  <a:txBody>
                    <a:bodyPr/>
                    <a:lstStyle/>
                    <a:p>
                      <a:endParaRPr lang="ja-JP"/>
                    </a:p>
                  </a:txBody>
                  <a:tcPr/>
                </a:tc>
                <a:tc>
                  <a:txBody>
                    <a:bodyPr/>
                    <a:lstStyle/>
                    <a:p>
                      <a:pPr algn="ctr"/>
                      <a:r>
                        <a:rPr kumimoji="1" lang="ja-JP" altLang="en-US" sz="1050" dirty="0">
                          <a:latin typeface="Meiryo UI" panose="020B0604030504040204" pitchFamily="50" charset="-128"/>
                          <a:ea typeface="Meiryo UI" panose="020B0604030504040204" pitchFamily="50" charset="-128"/>
                        </a:rPr>
                        <a:t>特別ブースを設置し、</a:t>
                      </a:r>
                      <a:endParaRPr kumimoji="1" lang="en-US" altLang="ja-JP" sz="1050" dirty="0">
                        <a:latin typeface="Meiryo UI" panose="020B0604030504040204" pitchFamily="50" charset="-128"/>
                        <a:ea typeface="Meiryo UI" panose="020B0604030504040204" pitchFamily="50" charset="-128"/>
                      </a:endParaRPr>
                    </a:p>
                    <a:p>
                      <a:pPr algn="ctr"/>
                      <a:r>
                        <a:rPr kumimoji="1" lang="en-US" altLang="ja-JP" sz="1050" dirty="0">
                          <a:latin typeface="Meiryo UI" panose="020B0604030504040204" pitchFamily="50" charset="-128"/>
                          <a:ea typeface="Meiryo UI" panose="020B0604030504040204" pitchFamily="50" charset="-128"/>
                        </a:rPr>
                        <a:t>A</a:t>
                      </a:r>
                      <a:r>
                        <a:rPr kumimoji="1" lang="ja-JP" altLang="en-US" sz="1050" dirty="0">
                          <a:latin typeface="Meiryo UI" panose="020B0604030504040204" pitchFamily="50" charset="-128"/>
                          <a:ea typeface="Meiryo UI" panose="020B0604030504040204" pitchFamily="50" charset="-128"/>
                        </a:rPr>
                        <a:t>商品を体験してもらう</a:t>
                      </a:r>
                    </a:p>
                  </a:txBody>
                  <a:tcPr>
                    <a:solidFill>
                      <a:srgbClr val="E7EB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dirty="0">
                          <a:latin typeface="Meiryo UI" panose="020B0604030504040204" pitchFamily="50" charset="-128"/>
                          <a:ea typeface="Meiryo UI" panose="020B0604030504040204" pitchFamily="50" charset="-128"/>
                        </a:rPr>
                        <a:t>月８台増</a:t>
                      </a:r>
                      <a:endParaRPr kumimoji="1" lang="en-US" altLang="ja-JP" sz="1050" dirty="0">
                        <a:latin typeface="Meiryo UI" panose="020B0604030504040204" pitchFamily="50" charset="-128"/>
                        <a:ea typeface="Meiryo UI" panose="020B0604030504040204" pitchFamily="50" charset="-128"/>
                      </a:endParaRPr>
                    </a:p>
                    <a:p>
                      <a:pPr algn="ct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店頭</a:t>
                      </a:r>
                    </a:p>
                  </a:txBody>
                  <a:tcPr>
                    <a:solidFill>
                      <a:srgbClr val="E7EBF4"/>
                    </a:solidFill>
                  </a:tcPr>
                </a:tc>
                <a:tc>
                  <a:txBody>
                    <a:bodyPr/>
                    <a:lstStyle/>
                    <a:p>
                      <a:pPr algn="ctr"/>
                      <a:r>
                        <a:rPr kumimoji="1" lang="ja-JP" altLang="en-US" sz="1050" dirty="0">
                          <a:latin typeface="Meiryo UI" panose="020B0604030504040204" pitchFamily="50" charset="-128"/>
                          <a:ea typeface="Meiryo UI" panose="020B0604030504040204" pitchFamily="50" charset="-128"/>
                        </a:rPr>
                        <a:t>なし</a:t>
                      </a:r>
                    </a:p>
                  </a:txBody>
                  <a:tcPr>
                    <a:solidFill>
                      <a:srgbClr val="E7EBF4"/>
                    </a:solidFill>
                  </a:tcPr>
                </a:tc>
                <a:tc>
                  <a:txBody>
                    <a:bodyPr/>
                    <a:lstStyle/>
                    <a:p>
                      <a:pPr algn="ctr"/>
                      <a:r>
                        <a:rPr kumimoji="1" lang="ja-JP" altLang="en-US" sz="1050" dirty="0">
                          <a:latin typeface="Meiryo UI" panose="020B0604030504040204" pitchFamily="50" charset="-128"/>
                          <a:ea typeface="Meiryo UI" panose="020B0604030504040204" pitchFamily="50" charset="-128"/>
                        </a:rPr>
                        <a:t>ー</a:t>
                      </a:r>
                      <a:endParaRPr kumimoji="1" lang="en-US" altLang="ja-JP" sz="1050" dirty="0">
                        <a:latin typeface="Meiryo UI" panose="020B0604030504040204" pitchFamily="50" charset="-128"/>
                        <a:ea typeface="Meiryo UI" panose="020B0604030504040204" pitchFamily="50" charset="-128"/>
                      </a:endParaRPr>
                    </a:p>
                  </a:txBody>
                  <a:tcPr>
                    <a:solidFill>
                      <a:srgbClr val="E7EBF4"/>
                    </a:solidFill>
                  </a:tcPr>
                </a:tc>
                <a:tc>
                  <a:txBody>
                    <a:bodyPr/>
                    <a:lstStyle/>
                    <a:p>
                      <a:pPr algn="ctr"/>
                      <a:r>
                        <a:rPr kumimoji="1" lang="ja-JP" altLang="en-US" sz="1050" dirty="0">
                          <a:latin typeface="Meiryo UI" panose="020B0604030504040204" pitchFamily="50" charset="-128"/>
                          <a:ea typeface="Meiryo UI" panose="020B0604030504040204" pitchFamily="50" charset="-128"/>
                        </a:rPr>
                        <a:t>土日のみ</a:t>
                      </a:r>
                    </a:p>
                  </a:txBody>
                  <a:tcPr>
                    <a:solidFill>
                      <a:srgbClr val="E7EBF4"/>
                    </a:solidFill>
                  </a:tcPr>
                </a:tc>
                <a:tc>
                  <a:txBody>
                    <a:bodyPr/>
                    <a:lstStyle/>
                    <a:p>
                      <a:pPr algn="ctr"/>
                      <a:r>
                        <a:rPr kumimoji="1" lang="ja-JP" altLang="en-US" sz="1050" dirty="0">
                          <a:latin typeface="Meiryo UI" panose="020B0604030504040204" pitchFamily="50" charset="-128"/>
                          <a:ea typeface="Meiryo UI" panose="020B0604030504040204" pitchFamily="50" charset="-128"/>
                        </a:rPr>
                        <a:t>採用</a:t>
                      </a:r>
                    </a:p>
                  </a:txBody>
                  <a:tcPr>
                    <a:solidFill>
                      <a:srgbClr val="E7EBF4"/>
                    </a:solidFill>
                  </a:tcPr>
                </a:tc>
                <a:extLst>
                  <a:ext uri="{0D108BD9-81ED-4DB2-BD59-A6C34878D82A}">
                    <a16:rowId xmlns:a16="http://schemas.microsoft.com/office/drawing/2014/main" val="10002"/>
                  </a:ext>
                </a:extLst>
              </a:tr>
            </a:tbl>
          </a:graphicData>
        </a:graphic>
      </p:graphicFrame>
      <p:sp>
        <p:nvSpPr>
          <p:cNvPr id="6" name="テキスト ボックス 5">
            <a:extLst>
              <a:ext uri="{FF2B5EF4-FFF2-40B4-BE49-F238E27FC236}">
                <a16:creationId xmlns:a16="http://schemas.microsoft.com/office/drawing/2014/main" id="{C47841BC-D425-F0B3-101C-5D0A97B7F71C}"/>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20/24</a:t>
            </a:r>
            <a:endParaRPr kumimoji="1" lang="ja-JP" altLang="en-US" b="0" dirty="0">
              <a:latin typeface="Meiryo UI" panose="020B0604030504040204" pitchFamily="50" charset="-128"/>
              <a:ea typeface="Meiryo UI" panose="020B0604030504040204" pitchFamily="50" charset="-128"/>
            </a:endParaRPr>
          </a:p>
        </p:txBody>
      </p:sp>
      <p:pic>
        <p:nvPicPr>
          <p:cNvPr id="9" name="課題20P-1">
            <a:hlinkClick r:id="" action="ppaction://media"/>
            <a:extLst>
              <a:ext uri="{FF2B5EF4-FFF2-40B4-BE49-F238E27FC236}">
                <a16:creationId xmlns:a16="http://schemas.microsoft.com/office/drawing/2014/main" id="{9153FFF3-D8B1-06A8-8122-32B50DAF72C7}"/>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0" y="0"/>
            <a:ext cx="406400" cy="406400"/>
          </a:xfrm>
          <a:prstGeom prst="rect">
            <a:avLst/>
          </a:prstGeom>
        </p:spPr>
      </p:pic>
      <p:pic>
        <p:nvPicPr>
          <p:cNvPr id="10" name="課題20P-2">
            <a:hlinkClick r:id="" action="ppaction://media"/>
            <a:extLst>
              <a:ext uri="{FF2B5EF4-FFF2-40B4-BE49-F238E27FC236}">
                <a16:creationId xmlns:a16="http://schemas.microsoft.com/office/drawing/2014/main" id="{F5EFBDAD-535B-C61A-4701-1DA84EE9A8C0}"/>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701" y="34925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52"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319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9"/>
                </p:tgtEl>
              </p:cMediaNode>
            </p:audio>
            <p:audio>
              <p:cMediaNode vol="80000">
                <p:cTn id="12" fill="hold" display="0">
                  <p:stCondLst>
                    <p:cond delay="indefinite"/>
                  </p:stCondLst>
                  <p:endCondLst>
                    <p:cond evt="onStopAudio" delay="0">
                      <p:tgtEl>
                        <p:sldTgt/>
                      </p:tgtEl>
                    </p:cond>
                  </p:endCondLst>
                </p:cTn>
                <p:tgtEl>
                  <p:spTgt spid="1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正方形/長方形 59"/>
          <p:cNvSpPr/>
          <p:nvPr/>
        </p:nvSpPr>
        <p:spPr>
          <a:xfrm>
            <a:off x="452439" y="1268414"/>
            <a:ext cx="2303463" cy="720725"/>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4" name="角丸四角形 33"/>
          <p:cNvSpPr/>
          <p:nvPr/>
        </p:nvSpPr>
        <p:spPr>
          <a:xfrm>
            <a:off x="814388" y="763589"/>
            <a:ext cx="1690688" cy="360363"/>
          </a:xfrm>
          <a:prstGeom prst="roundRect">
            <a:avLst/>
          </a:prstGeom>
          <a:solidFill>
            <a:srgbClr val="00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87046" name="テキスト ボックス 13"/>
          <p:cNvSpPr txBox="1"/>
          <p:nvPr/>
        </p:nvSpPr>
        <p:spPr>
          <a:xfrm>
            <a:off x="946150" y="755650"/>
            <a:ext cx="1417638" cy="369888"/>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基本ステップ</a:t>
            </a:r>
          </a:p>
        </p:txBody>
      </p:sp>
      <p:sp>
        <p:nvSpPr>
          <p:cNvPr id="68" name="下矢印 67"/>
          <p:cNvSpPr/>
          <p:nvPr/>
        </p:nvSpPr>
        <p:spPr>
          <a:xfrm>
            <a:off x="981076" y="3247708"/>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29" name="正方形/長方形 28"/>
          <p:cNvSpPr/>
          <p:nvPr/>
        </p:nvSpPr>
        <p:spPr>
          <a:xfrm>
            <a:off x="2900363" y="728664"/>
            <a:ext cx="6624638" cy="5986463"/>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40" name="正方形/長方形 39"/>
          <p:cNvSpPr/>
          <p:nvPr/>
        </p:nvSpPr>
        <p:spPr>
          <a:xfrm>
            <a:off x="631826" y="2087563"/>
            <a:ext cx="968375" cy="528638"/>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87051" name="テキスト ボックス 19"/>
          <p:cNvSpPr txBox="1"/>
          <p:nvPr/>
        </p:nvSpPr>
        <p:spPr>
          <a:xfrm>
            <a:off x="660400" y="2152651"/>
            <a:ext cx="908050" cy="366713"/>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800" dirty="0">
                <a:latin typeface="HGP創英角ｺﾞｼｯｸUB" panose="020B0900000000000000" pitchFamily="50" charset="-128"/>
                <a:ea typeface="HGP創英角ｺﾞｼｯｸUB" panose="020B0900000000000000" pitchFamily="50" charset="-128"/>
              </a:rPr>
              <a:t>【</a:t>
            </a:r>
            <a:r>
              <a:rPr lang="ja-JP" altLang="en-US" sz="1800" dirty="0">
                <a:latin typeface="HGP創英角ｺﾞｼｯｸUB" panose="020B0900000000000000" pitchFamily="50" charset="-128"/>
                <a:ea typeface="HGP創英角ｺﾞｼｯｸUB" panose="020B0900000000000000" pitchFamily="50" charset="-128"/>
              </a:rPr>
              <a:t>手順</a:t>
            </a:r>
            <a:r>
              <a:rPr lang="en-US" altLang="ja-JP" sz="1800" dirty="0">
                <a:latin typeface="HGP創英角ｺﾞｼｯｸUB" panose="020B0900000000000000" pitchFamily="50" charset="-128"/>
                <a:ea typeface="HGP創英角ｺﾞｼｯｸUB" panose="020B0900000000000000" pitchFamily="50" charset="-128"/>
              </a:rPr>
              <a:t>】</a:t>
            </a:r>
            <a:endParaRPr lang="ja-JP" altLang="en-US" sz="1800" dirty="0">
              <a:latin typeface="HGP創英角ｺﾞｼｯｸUB" panose="020B0900000000000000" pitchFamily="50" charset="-128"/>
              <a:ea typeface="HGP創英角ｺﾞｼｯｸUB" panose="020B0900000000000000" pitchFamily="50" charset="-128"/>
            </a:endParaRPr>
          </a:p>
        </p:txBody>
      </p:sp>
      <p:sp>
        <p:nvSpPr>
          <p:cNvPr id="87052" name="テキスト ボックス 15"/>
          <p:cNvSpPr txBox="1"/>
          <p:nvPr/>
        </p:nvSpPr>
        <p:spPr>
          <a:xfrm>
            <a:off x="563880" y="1460501"/>
            <a:ext cx="2160588" cy="33718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⑦成功シナリオの実施</a:t>
            </a:r>
          </a:p>
        </p:txBody>
      </p:sp>
      <p:sp>
        <p:nvSpPr>
          <p:cNvPr id="20" name="Text Box 3"/>
          <p:cNvSpPr txBox="1">
            <a:spLocks noChangeArrowheads="1"/>
          </p:cNvSpPr>
          <p:nvPr/>
        </p:nvSpPr>
        <p:spPr bwMode="auto">
          <a:xfrm>
            <a:off x="452439" y="93506"/>
            <a:ext cx="883602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a:defRPr/>
            </a:pPr>
            <a:r>
              <a:rPr lang="ja-JP" altLang="en-US" sz="3200" b="0" i="1">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９．課題達成のステップ</a:t>
            </a:r>
          </a:p>
        </p:txBody>
      </p:sp>
      <p:sp>
        <p:nvSpPr>
          <p:cNvPr id="87055" name="テキスト ボックス 5"/>
          <p:cNvSpPr txBox="1"/>
          <p:nvPr/>
        </p:nvSpPr>
        <p:spPr>
          <a:xfrm>
            <a:off x="2928938" y="808875"/>
            <a:ext cx="5803900" cy="39878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1) </a:t>
            </a:r>
            <a:r>
              <a:rPr lang="ja-JP" altLang="en-US" sz="2000" dirty="0">
                <a:latin typeface="HGP創英角ｺﾞｼｯｸUB" panose="020B0900000000000000" pitchFamily="50" charset="-128"/>
                <a:ea typeface="HGP創英角ｺﾞｼｯｸUB" panose="020B0900000000000000" pitchFamily="50" charset="-128"/>
              </a:rPr>
              <a:t>実行計画の作成</a:t>
            </a:r>
            <a:endParaRPr lang="en-US" altLang="ja-JP" sz="2000" dirty="0">
              <a:latin typeface="HGP創英角ｺﾞｼｯｸUB" panose="020B0900000000000000" pitchFamily="50" charset="-128"/>
              <a:ea typeface="HGP創英角ｺﾞｼｯｸUB" panose="020B0900000000000000" pitchFamily="50" charset="-128"/>
            </a:endParaRPr>
          </a:p>
        </p:txBody>
      </p:sp>
      <p:sp>
        <p:nvSpPr>
          <p:cNvPr id="5" name="フローチャート : 代替処理 34"/>
          <p:cNvSpPr>
            <a:spLocks noChangeArrowheads="1"/>
          </p:cNvSpPr>
          <p:nvPr/>
        </p:nvSpPr>
        <p:spPr bwMode="auto">
          <a:xfrm>
            <a:off x="436881" y="2707959"/>
            <a:ext cx="2303463" cy="360363"/>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6" name="フローチャート : 代替処理 34"/>
          <p:cNvSpPr>
            <a:spLocks noChangeArrowheads="1"/>
          </p:cNvSpPr>
          <p:nvPr/>
        </p:nvSpPr>
        <p:spPr bwMode="auto">
          <a:xfrm>
            <a:off x="420689" y="3608389"/>
            <a:ext cx="2303463" cy="360363"/>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87066" name="テキスト ボックス 16"/>
          <p:cNvSpPr txBox="1"/>
          <p:nvPr/>
        </p:nvSpPr>
        <p:spPr>
          <a:xfrm>
            <a:off x="484824" y="2731454"/>
            <a:ext cx="2020887" cy="33718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1)</a:t>
            </a:r>
            <a:r>
              <a:rPr lang="ja-JP" altLang="en-US" sz="1600" dirty="0">
                <a:latin typeface="HGP創英角ｺﾞｼｯｸUB" panose="020B0900000000000000" pitchFamily="50" charset="-128"/>
                <a:ea typeface="HGP創英角ｺﾞｼｯｸUB" panose="020B0900000000000000" pitchFamily="50" charset="-128"/>
              </a:rPr>
              <a:t>実行計画の作成</a:t>
            </a:r>
          </a:p>
        </p:txBody>
      </p:sp>
      <p:sp>
        <p:nvSpPr>
          <p:cNvPr id="87067" name="テキスト ボックス 16"/>
          <p:cNvSpPr txBox="1"/>
          <p:nvPr/>
        </p:nvSpPr>
        <p:spPr>
          <a:xfrm>
            <a:off x="524193" y="3632201"/>
            <a:ext cx="1981200" cy="33718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2)</a:t>
            </a:r>
            <a:r>
              <a:rPr lang="ja-JP" altLang="en-US" sz="1600" dirty="0">
                <a:latin typeface="HGP創英角ｺﾞｼｯｸUB" panose="020B0900000000000000" pitchFamily="50" charset="-128"/>
                <a:ea typeface="HGP創英角ｺﾞｼｯｸUB" panose="020B0900000000000000" pitchFamily="50" charset="-128"/>
              </a:rPr>
              <a:t>実行計画の実施</a:t>
            </a:r>
          </a:p>
        </p:txBody>
      </p:sp>
      <p:sp>
        <p:nvSpPr>
          <p:cNvPr id="87069" name="正方形/長方形 10"/>
          <p:cNvSpPr/>
          <p:nvPr/>
        </p:nvSpPr>
        <p:spPr>
          <a:xfrm>
            <a:off x="3152776" y="1169238"/>
            <a:ext cx="6226175" cy="646331"/>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200" dirty="0">
                <a:latin typeface="Meiryo UI" panose="020B0604030504040204" pitchFamily="50" charset="-128"/>
                <a:ea typeface="Meiryo UI" panose="020B0604030504040204" pitchFamily="50" charset="-128"/>
              </a:rPr>
              <a:t>①５Ｗ１Ｈで対策の実行計画を作成する</a:t>
            </a:r>
            <a:endParaRPr lang="en-US" altLang="ja-JP" sz="1200" dirty="0">
              <a:latin typeface="Meiryo UI" panose="020B0604030504040204" pitchFamily="50" charset="-128"/>
              <a:ea typeface="Meiryo UI" panose="020B0604030504040204" pitchFamily="50" charset="-128"/>
            </a:endParaRPr>
          </a:p>
          <a:p>
            <a:pPr marL="0" indent="0">
              <a:lnSpc>
                <a:spcPct val="100000"/>
              </a:lnSpc>
              <a:spcBef>
                <a:spcPct val="0"/>
              </a:spcBef>
              <a:buClrTx/>
              <a:buNone/>
            </a:pPr>
            <a:r>
              <a:rPr lang="ja-JP" altLang="en-US" sz="1200" dirty="0">
                <a:latin typeface="Meiryo UI" panose="020B0604030504040204" pitchFamily="50" charset="-128"/>
                <a:ea typeface="Meiryo UI" panose="020B0604030504040204" pitchFamily="50" charset="-128"/>
              </a:rPr>
              <a:t>②効率よく実施できるよう、役割分担する</a:t>
            </a:r>
            <a:endParaRPr lang="en-US" altLang="ja-JP" sz="1200" dirty="0">
              <a:latin typeface="Meiryo UI" panose="020B0604030504040204" pitchFamily="50" charset="-128"/>
              <a:ea typeface="Meiryo UI" panose="020B0604030504040204" pitchFamily="50" charset="-128"/>
            </a:endParaRPr>
          </a:p>
          <a:p>
            <a:pPr marL="0" indent="0">
              <a:lnSpc>
                <a:spcPct val="100000"/>
              </a:lnSpc>
              <a:spcBef>
                <a:spcPct val="0"/>
              </a:spcBef>
              <a:buClrTx/>
              <a:buNone/>
            </a:pPr>
            <a:r>
              <a:rPr lang="en-US" altLang="ja-JP" sz="1200" dirty="0">
                <a:latin typeface="Meiryo UI" panose="020B0604030504040204" pitchFamily="50" charset="-128"/>
                <a:ea typeface="Meiryo UI" panose="020B0604030504040204" pitchFamily="50" charset="-128"/>
              </a:rPr>
              <a:t>③</a:t>
            </a:r>
            <a:r>
              <a:rPr lang="ja-JP" altLang="en-US" sz="1200" dirty="0">
                <a:latin typeface="Meiryo UI" panose="020B0604030504040204" pitchFamily="50" charset="-128"/>
                <a:ea typeface="Meiryo UI" panose="020B0604030504040204" pitchFamily="50" charset="-128"/>
              </a:rPr>
              <a:t>上司、他サークル、関係部署の援助も活用する</a:t>
            </a:r>
            <a:endParaRPr lang="en-US" altLang="ja-JP" sz="1200" dirty="0">
              <a:latin typeface="Meiryo UI" panose="020B0604030504040204" pitchFamily="50" charset="-128"/>
              <a:ea typeface="Meiryo UI" panose="020B0604030504040204" pitchFamily="50" charset="-128"/>
            </a:endParaRPr>
          </a:p>
        </p:txBody>
      </p:sp>
      <p:sp>
        <p:nvSpPr>
          <p:cNvPr id="87070" name="テキスト ボックス 5"/>
          <p:cNvSpPr txBox="1"/>
          <p:nvPr/>
        </p:nvSpPr>
        <p:spPr>
          <a:xfrm>
            <a:off x="2933700" y="1989138"/>
            <a:ext cx="5803900" cy="39878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2) </a:t>
            </a:r>
            <a:r>
              <a:rPr lang="ja-JP" altLang="en-US" sz="2000" dirty="0">
                <a:latin typeface="HGP創英角ｺﾞｼｯｸUB" panose="020B0900000000000000" pitchFamily="50" charset="-128"/>
                <a:ea typeface="HGP創英角ｺﾞｼｯｸUB" panose="020B0900000000000000" pitchFamily="50" charset="-128"/>
              </a:rPr>
              <a:t>実行計画の実施</a:t>
            </a:r>
            <a:endParaRPr lang="en-US" altLang="ja-JP" sz="2000" dirty="0">
              <a:latin typeface="HGP創英角ｺﾞｼｯｸUB" panose="020B0900000000000000" pitchFamily="50" charset="-128"/>
              <a:ea typeface="HGP創英角ｺﾞｼｯｸUB" panose="020B0900000000000000" pitchFamily="50" charset="-128"/>
            </a:endParaRPr>
          </a:p>
        </p:txBody>
      </p:sp>
      <p:sp>
        <p:nvSpPr>
          <p:cNvPr id="87071" name="正方形/長方形 22"/>
          <p:cNvSpPr/>
          <p:nvPr/>
        </p:nvSpPr>
        <p:spPr>
          <a:xfrm>
            <a:off x="3160713" y="2362200"/>
            <a:ext cx="5867400" cy="45720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200" dirty="0">
                <a:latin typeface="Meiryo UI" panose="020B0604030504040204" pitchFamily="50" charset="-128"/>
                <a:ea typeface="Meiryo UI" panose="020B0604030504040204" pitchFamily="50" charset="-128"/>
              </a:rPr>
              <a:t>①実行計画通りに粘り強く対策を実施する</a:t>
            </a:r>
            <a:endParaRPr lang="en-US" altLang="ja-JP" sz="1200" dirty="0">
              <a:latin typeface="Meiryo UI" panose="020B0604030504040204" pitchFamily="50" charset="-128"/>
              <a:ea typeface="Meiryo UI" panose="020B0604030504040204" pitchFamily="50" charset="-128"/>
            </a:endParaRPr>
          </a:p>
          <a:p>
            <a:pPr marL="0" indent="0">
              <a:lnSpc>
                <a:spcPct val="100000"/>
              </a:lnSpc>
              <a:spcBef>
                <a:spcPct val="0"/>
              </a:spcBef>
              <a:buClrTx/>
              <a:buNone/>
            </a:pPr>
            <a:r>
              <a:rPr lang="ja-JP" altLang="en-US" sz="1200" dirty="0">
                <a:latin typeface="Meiryo UI" panose="020B0604030504040204" pitchFamily="50" charset="-128"/>
                <a:ea typeface="Meiryo UI" panose="020B0604030504040204" pitchFamily="50" charset="-128"/>
              </a:rPr>
              <a:t>②上司、他サークル・関係部署の援助も活用する</a:t>
            </a:r>
          </a:p>
        </p:txBody>
      </p:sp>
      <p:pic>
        <p:nvPicPr>
          <p:cNvPr id="7" name="図 6"/>
          <p:cNvPicPr>
            <a:picLocks noChangeAspect="1"/>
          </p:cNvPicPr>
          <p:nvPr/>
        </p:nvPicPr>
        <p:blipFill>
          <a:blip r:embed="rId9"/>
          <a:stretch>
            <a:fillRect/>
          </a:stretch>
        </p:blipFill>
        <p:spPr>
          <a:xfrm>
            <a:off x="3381468" y="2844000"/>
            <a:ext cx="5351532" cy="3785640"/>
          </a:xfrm>
          <a:prstGeom prst="rect">
            <a:avLst/>
          </a:prstGeom>
        </p:spPr>
      </p:pic>
      <p:sp>
        <p:nvSpPr>
          <p:cNvPr id="2" name="テキスト ボックス 1">
            <a:extLst>
              <a:ext uri="{FF2B5EF4-FFF2-40B4-BE49-F238E27FC236}">
                <a16:creationId xmlns:a16="http://schemas.microsoft.com/office/drawing/2014/main" id="{8D31387F-BAED-317A-53FE-ED7D8C2D9BD8}"/>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21/24</a:t>
            </a:r>
            <a:endParaRPr kumimoji="1" lang="ja-JP" altLang="en-US" b="0" dirty="0">
              <a:latin typeface="Meiryo UI" panose="020B0604030504040204" pitchFamily="50" charset="-128"/>
              <a:ea typeface="Meiryo UI" panose="020B0604030504040204" pitchFamily="50" charset="-128"/>
            </a:endParaRPr>
          </a:p>
        </p:txBody>
      </p:sp>
      <p:pic>
        <p:nvPicPr>
          <p:cNvPr id="8" name="課題21P">
            <a:hlinkClick r:id="" action="ppaction://media"/>
            <a:extLst>
              <a:ext uri="{FF2B5EF4-FFF2-40B4-BE49-F238E27FC236}">
                <a16:creationId xmlns:a16="http://schemas.microsoft.com/office/drawing/2014/main" id="{1BB42F8F-4633-ACEF-E05D-374AAA98EAC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0" y="-28586"/>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28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p:cNvSpPr/>
          <p:nvPr/>
        </p:nvSpPr>
        <p:spPr>
          <a:xfrm>
            <a:off x="2812097" y="763906"/>
            <a:ext cx="6970077" cy="5986463"/>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0" name="正方形/長方形 59"/>
          <p:cNvSpPr/>
          <p:nvPr/>
        </p:nvSpPr>
        <p:spPr>
          <a:xfrm>
            <a:off x="488951" y="1216025"/>
            <a:ext cx="2303463" cy="528638"/>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4" name="角丸四角形 33"/>
          <p:cNvSpPr/>
          <p:nvPr/>
        </p:nvSpPr>
        <p:spPr>
          <a:xfrm>
            <a:off x="814388" y="763589"/>
            <a:ext cx="1690688" cy="360363"/>
          </a:xfrm>
          <a:prstGeom prst="roundRect">
            <a:avLst/>
          </a:prstGeom>
          <a:solidFill>
            <a:srgbClr val="00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89093" name="テキスト ボックス 13"/>
          <p:cNvSpPr txBox="1"/>
          <p:nvPr/>
        </p:nvSpPr>
        <p:spPr>
          <a:xfrm>
            <a:off x="946150" y="755650"/>
            <a:ext cx="1417638" cy="369888"/>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基本ステップ</a:t>
            </a:r>
          </a:p>
        </p:txBody>
      </p:sp>
      <p:sp>
        <p:nvSpPr>
          <p:cNvPr id="40" name="正方形/長方形 39"/>
          <p:cNvSpPr/>
          <p:nvPr/>
        </p:nvSpPr>
        <p:spPr>
          <a:xfrm>
            <a:off x="631826" y="2024063"/>
            <a:ext cx="968375" cy="528638"/>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89095" name="テキスト ボックス 19"/>
          <p:cNvSpPr txBox="1"/>
          <p:nvPr/>
        </p:nvSpPr>
        <p:spPr>
          <a:xfrm>
            <a:off x="660400" y="2089150"/>
            <a:ext cx="908050" cy="369888"/>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800" dirty="0">
                <a:latin typeface="HGP創英角ｺﾞｼｯｸUB" panose="020B0900000000000000" pitchFamily="50" charset="-128"/>
                <a:ea typeface="HGP創英角ｺﾞｼｯｸUB" panose="020B0900000000000000" pitchFamily="50" charset="-128"/>
              </a:rPr>
              <a:t>【</a:t>
            </a:r>
            <a:r>
              <a:rPr lang="ja-JP" altLang="en-US" sz="1800" dirty="0">
                <a:latin typeface="HGP創英角ｺﾞｼｯｸUB" panose="020B0900000000000000" pitchFamily="50" charset="-128"/>
                <a:ea typeface="HGP創英角ｺﾞｼｯｸUB" panose="020B0900000000000000" pitchFamily="50" charset="-128"/>
              </a:rPr>
              <a:t>手順</a:t>
            </a:r>
            <a:r>
              <a:rPr lang="en-US" altLang="ja-JP" sz="1800" dirty="0">
                <a:latin typeface="HGP創英角ｺﾞｼｯｸUB" panose="020B0900000000000000" pitchFamily="50" charset="-128"/>
                <a:ea typeface="HGP創英角ｺﾞｼｯｸUB" panose="020B0900000000000000" pitchFamily="50" charset="-128"/>
              </a:rPr>
              <a:t>】</a:t>
            </a:r>
            <a:endParaRPr lang="ja-JP" altLang="en-US" sz="1800" dirty="0">
              <a:latin typeface="HGP創英角ｺﾞｼｯｸUB" panose="020B0900000000000000" pitchFamily="50" charset="-128"/>
              <a:ea typeface="HGP創英角ｺﾞｼｯｸUB" panose="020B0900000000000000" pitchFamily="50" charset="-128"/>
            </a:endParaRPr>
          </a:p>
        </p:txBody>
      </p:sp>
      <p:sp>
        <p:nvSpPr>
          <p:cNvPr id="89096" name="テキスト ボックス 15"/>
          <p:cNvSpPr txBox="1"/>
          <p:nvPr/>
        </p:nvSpPr>
        <p:spPr>
          <a:xfrm>
            <a:off x="631825" y="1311276"/>
            <a:ext cx="2160588" cy="33718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⑧効果の確認</a:t>
            </a:r>
          </a:p>
        </p:txBody>
      </p:sp>
      <p:sp>
        <p:nvSpPr>
          <p:cNvPr id="44" name="Text Box 3"/>
          <p:cNvSpPr txBox="1">
            <a:spLocks noChangeArrowheads="1"/>
          </p:cNvSpPr>
          <p:nvPr/>
        </p:nvSpPr>
        <p:spPr bwMode="auto">
          <a:xfrm>
            <a:off x="468314" y="93506"/>
            <a:ext cx="883602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a:defRPr/>
            </a:pPr>
            <a:r>
              <a:rPr lang="ja-JP" altLang="en-US" sz="3200" b="0" i="1">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９．課題達成のステップ</a:t>
            </a:r>
          </a:p>
        </p:txBody>
      </p:sp>
      <p:sp>
        <p:nvSpPr>
          <p:cNvPr id="33" name="フローチャート : 代替処理 32"/>
          <p:cNvSpPr>
            <a:spLocks noChangeArrowheads="1"/>
          </p:cNvSpPr>
          <p:nvPr/>
        </p:nvSpPr>
        <p:spPr bwMode="auto">
          <a:xfrm>
            <a:off x="468314" y="3608389"/>
            <a:ext cx="2303463" cy="530225"/>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45" name="フローチャート : 代替処理 44"/>
          <p:cNvSpPr/>
          <p:nvPr/>
        </p:nvSpPr>
        <p:spPr>
          <a:xfrm>
            <a:off x="488951" y="2678113"/>
            <a:ext cx="2303463" cy="558800"/>
          </a:xfrm>
          <a:prstGeom prst="flowChartAlternateProcess">
            <a:avLst/>
          </a:prstGeom>
          <a:solidFill>
            <a:srgbClr val="CCE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89100" name="テキスト ボックス 15"/>
          <p:cNvSpPr txBox="1"/>
          <p:nvPr/>
        </p:nvSpPr>
        <p:spPr>
          <a:xfrm>
            <a:off x="595280" y="2801939"/>
            <a:ext cx="2303463" cy="338554"/>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1)</a:t>
            </a:r>
            <a:r>
              <a:rPr lang="ja-JP" altLang="en-US" sz="1600" dirty="0">
                <a:latin typeface="HGP創英角ｺﾞｼｯｸUB" panose="020B0900000000000000" pitchFamily="50" charset="-128"/>
                <a:ea typeface="HGP創英角ｺﾞｼｯｸUB" panose="020B0900000000000000" pitchFamily="50" charset="-128"/>
              </a:rPr>
              <a:t>有形効果を把握する</a:t>
            </a:r>
            <a:endParaRPr lang="en-US" altLang="ja-JP" sz="1600" dirty="0">
              <a:latin typeface="HGP創英角ｺﾞｼｯｸUB" panose="020B0900000000000000" pitchFamily="50" charset="-128"/>
              <a:ea typeface="HGP創英角ｺﾞｼｯｸUB" panose="020B0900000000000000" pitchFamily="50" charset="-128"/>
            </a:endParaRPr>
          </a:p>
        </p:txBody>
      </p:sp>
      <p:sp>
        <p:nvSpPr>
          <p:cNvPr id="89101" name="テキスト ボックス 16"/>
          <p:cNvSpPr txBox="1"/>
          <p:nvPr/>
        </p:nvSpPr>
        <p:spPr>
          <a:xfrm>
            <a:off x="595280" y="3709989"/>
            <a:ext cx="2303463" cy="338554"/>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2)</a:t>
            </a:r>
            <a:r>
              <a:rPr lang="ja-JP" altLang="en-US" sz="1600" dirty="0">
                <a:latin typeface="HGP創英角ｺﾞｼｯｸUB" panose="020B0900000000000000" pitchFamily="50" charset="-128"/>
                <a:ea typeface="HGP創英角ｺﾞｼｯｸUB" panose="020B0900000000000000" pitchFamily="50" charset="-128"/>
              </a:rPr>
              <a:t>無形効果を把握する</a:t>
            </a:r>
          </a:p>
        </p:txBody>
      </p:sp>
      <p:sp>
        <p:nvSpPr>
          <p:cNvPr id="48" name="下矢印 47"/>
          <p:cNvSpPr/>
          <p:nvPr/>
        </p:nvSpPr>
        <p:spPr>
          <a:xfrm>
            <a:off x="1136651" y="3306763"/>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89103" name="テキスト ボックス 5"/>
          <p:cNvSpPr txBox="1"/>
          <p:nvPr/>
        </p:nvSpPr>
        <p:spPr>
          <a:xfrm>
            <a:off x="2928938" y="728663"/>
            <a:ext cx="5803900" cy="4000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2000" dirty="0">
                <a:latin typeface="HGP創英角ｺﾞｼｯｸUB" panose="020B0900000000000000" pitchFamily="50" charset="-128"/>
                <a:ea typeface="HGP創英角ｺﾞｼｯｸUB" panose="020B0900000000000000" pitchFamily="50" charset="-128"/>
              </a:rPr>
              <a:t>１</a:t>
            </a:r>
            <a:r>
              <a:rPr lang="en-US" altLang="ja-JP" sz="2000" dirty="0">
                <a:latin typeface="HGP創英角ｺﾞｼｯｸUB" panose="020B0900000000000000" pitchFamily="50" charset="-128"/>
                <a:ea typeface="HGP創英角ｺﾞｼｯｸUB" panose="020B0900000000000000" pitchFamily="50" charset="-128"/>
              </a:rPr>
              <a:t>) </a:t>
            </a:r>
            <a:r>
              <a:rPr lang="ja-JP" altLang="en-US" sz="2000" dirty="0">
                <a:latin typeface="HGP創英角ｺﾞｼｯｸUB" panose="020B0900000000000000" pitchFamily="50" charset="-128"/>
                <a:ea typeface="HGP創英角ｺﾞｼｯｸUB" panose="020B0900000000000000" pitchFamily="50" charset="-128"/>
              </a:rPr>
              <a:t>有形効果を把握する</a:t>
            </a:r>
            <a:endParaRPr lang="en-US" altLang="ja-JP" sz="2000" dirty="0">
              <a:latin typeface="HGP創英角ｺﾞｼｯｸUB" panose="020B0900000000000000" pitchFamily="50" charset="-128"/>
              <a:ea typeface="HGP創英角ｺﾞｼｯｸUB" panose="020B0900000000000000" pitchFamily="50" charset="-128"/>
            </a:endParaRPr>
          </a:p>
        </p:txBody>
      </p:sp>
      <p:sp>
        <p:nvSpPr>
          <p:cNvPr id="89105" name="テキスト ボックス 15"/>
          <p:cNvSpPr txBox="1"/>
          <p:nvPr/>
        </p:nvSpPr>
        <p:spPr>
          <a:xfrm>
            <a:off x="2940072" y="1202681"/>
            <a:ext cx="6842101" cy="286232"/>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ts val="1200"/>
              </a:spcBef>
              <a:buNone/>
            </a:pPr>
            <a:r>
              <a:rPr lang="ja-JP" altLang="en-US" sz="1400" dirty="0"/>
              <a:t>　</a:t>
            </a:r>
            <a:r>
              <a:rPr lang="ja-JP" altLang="en-US" sz="1400" dirty="0">
                <a:latin typeface="Meiryo UI" panose="020B0604030504040204" pitchFamily="50" charset="-128"/>
                <a:ea typeface="Meiryo UI" panose="020B0604030504040204" pitchFamily="50" charset="-128"/>
              </a:rPr>
              <a:t>成功シナリオあるいは対策の実施後、目標に対してどのような結果になったか確認する</a:t>
            </a:r>
          </a:p>
        </p:txBody>
      </p:sp>
      <p:sp>
        <p:nvSpPr>
          <p:cNvPr id="89106" name="角丸四角形 7"/>
          <p:cNvSpPr/>
          <p:nvPr/>
        </p:nvSpPr>
        <p:spPr>
          <a:xfrm>
            <a:off x="3080495" y="1612324"/>
            <a:ext cx="3318625" cy="1527751"/>
          </a:xfrm>
          <a:prstGeom prst="roundRect">
            <a:avLst>
              <a:gd name="adj" fmla="val 6866"/>
            </a:avLst>
          </a:prstGeom>
          <a:solidFill>
            <a:srgbClr val="FFFFCC"/>
          </a:solidFill>
          <a:ln w="9525" cap="flat" cmpd="sng">
            <a:solidFill>
              <a:schemeClr val="tx1"/>
            </a:solidFill>
            <a:prstDash val="solid"/>
            <a:headEnd type="none" w="med" len="med"/>
            <a:tailEnd type="none" w="med" len="med"/>
          </a:ln>
        </p:spPr>
        <p:txBody>
          <a:bodyPr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ts val="300"/>
              </a:spcBef>
              <a:buClrTx/>
              <a:buNone/>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有形効果把握のポイント</a:t>
            </a:r>
            <a:r>
              <a:rPr lang="en-US" altLang="ja-JP" sz="1400" dirty="0">
                <a:latin typeface="Meiryo UI" panose="020B0604030504040204" pitchFamily="50" charset="-128"/>
                <a:ea typeface="Meiryo UI" panose="020B0604030504040204" pitchFamily="50" charset="-128"/>
              </a:rPr>
              <a:t>】</a:t>
            </a:r>
            <a:endParaRPr lang="ja-JP" altLang="en-US" sz="1400" dirty="0">
              <a:latin typeface="Meiryo UI" panose="020B0604030504040204" pitchFamily="50" charset="-128"/>
              <a:ea typeface="Meiryo UI" panose="020B0604030504040204" pitchFamily="50" charset="-128"/>
            </a:endParaRPr>
          </a:p>
          <a:p>
            <a:pPr marL="0" indent="0">
              <a:lnSpc>
                <a:spcPct val="100000"/>
              </a:lnSpc>
              <a:spcBef>
                <a:spcPts val="300"/>
              </a:spcBef>
              <a:buClrTx/>
              <a:buFont typeface="ＭＳ Ｐゴシック" panose="020B0600070205080204" pitchFamily="50" charset="-128"/>
              <a:buAutoNum type="circleNumDbPlain"/>
            </a:pPr>
            <a:r>
              <a:rPr lang="ja-JP" altLang="en-US" sz="1200" dirty="0">
                <a:latin typeface="Meiryo UI" panose="020B0604030504040204" pitchFamily="50" charset="-128"/>
                <a:ea typeface="Meiryo UI" panose="020B0604030504040204" pitchFamily="50" charset="-128"/>
              </a:rPr>
              <a:t>現状の姿を把握した時と同じグラフなどを使い、</a:t>
            </a:r>
            <a:endParaRPr lang="en-US" altLang="ja-JP" sz="1200" dirty="0">
              <a:latin typeface="Meiryo UI" panose="020B0604030504040204" pitchFamily="50" charset="-128"/>
              <a:ea typeface="Meiryo UI" panose="020B0604030504040204" pitchFamily="50" charset="-128"/>
            </a:endParaRPr>
          </a:p>
          <a:p>
            <a:pPr marL="0" indent="0">
              <a:lnSpc>
                <a:spcPct val="100000"/>
              </a:lnSpc>
              <a:spcBef>
                <a:spcPts val="300"/>
              </a:spcBef>
              <a:buClrTx/>
              <a:buFont typeface="ＭＳ Ｐゴシック" panose="020B0600070205080204" pitchFamily="50" charset="-128"/>
              <a:buAutoNum type="circleNumDbPlain"/>
            </a:pPr>
            <a:r>
              <a:rPr lang="ja-JP" altLang="en-US" sz="1200" dirty="0">
                <a:latin typeface="Meiryo UI" panose="020B0604030504040204" pitchFamily="50" charset="-128"/>
                <a:ea typeface="Meiryo UI" panose="020B0604030504040204" pitchFamily="50" charset="-128"/>
              </a:rPr>
              <a:t>同じ尺度（単位、特性）で比較する。</a:t>
            </a:r>
            <a:br>
              <a:rPr lang="ja-JP" altLang="en-US"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できれば金額に換算して示すとよい。</a:t>
            </a:r>
          </a:p>
          <a:p>
            <a:pPr marL="0" indent="0">
              <a:lnSpc>
                <a:spcPct val="100000"/>
              </a:lnSpc>
              <a:spcBef>
                <a:spcPts val="300"/>
              </a:spcBef>
              <a:buClrTx/>
              <a:buFont typeface="ＭＳ Ｐゴシック" panose="020B0600070205080204" pitchFamily="50" charset="-128"/>
              <a:buAutoNum type="circleNumDbPlain"/>
            </a:pPr>
            <a:r>
              <a:rPr lang="ja-JP" altLang="en-US" sz="1200" dirty="0">
                <a:latin typeface="Meiryo UI" panose="020B0604030504040204" pitchFamily="50" charset="-128"/>
                <a:ea typeface="Meiryo UI" panose="020B0604030504040204" pitchFamily="50" charset="-128"/>
              </a:rPr>
              <a:t>効果は、可能な限り実施事項ごとに把握する</a:t>
            </a:r>
          </a:p>
        </p:txBody>
      </p:sp>
      <p:sp>
        <p:nvSpPr>
          <p:cNvPr id="89107" name="テキスト ボックス 5"/>
          <p:cNvSpPr txBox="1"/>
          <p:nvPr/>
        </p:nvSpPr>
        <p:spPr>
          <a:xfrm>
            <a:off x="2971800" y="3531461"/>
            <a:ext cx="6305550"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2)</a:t>
            </a:r>
            <a:r>
              <a:rPr lang="ja-JP" altLang="en-US" sz="2000" dirty="0">
                <a:latin typeface="HGP創英角ｺﾞｼｯｸUB" panose="020B0900000000000000" pitchFamily="50" charset="-128"/>
                <a:ea typeface="HGP創英角ｺﾞｼｯｸUB" panose="020B0900000000000000" pitchFamily="50" charset="-128"/>
              </a:rPr>
              <a:t>無形効果を把握する</a:t>
            </a:r>
            <a:endParaRPr lang="ja-JP" altLang="en-US" sz="1600" dirty="0"/>
          </a:p>
        </p:txBody>
      </p:sp>
      <p:sp>
        <p:nvSpPr>
          <p:cNvPr id="89108" name="テキスト ボックス 6"/>
          <p:cNvSpPr txBox="1"/>
          <p:nvPr/>
        </p:nvSpPr>
        <p:spPr>
          <a:xfrm>
            <a:off x="2935288" y="3959037"/>
            <a:ext cx="6842100" cy="286232"/>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6350" lvl="1" indent="0">
              <a:spcBef>
                <a:spcPts val="200"/>
              </a:spcBef>
              <a:buNone/>
            </a:pPr>
            <a:r>
              <a:rPr lang="ja-JP" altLang="en-US" sz="1400" dirty="0"/>
              <a:t>　</a:t>
            </a:r>
            <a:r>
              <a:rPr lang="ja-JP" altLang="en-US" sz="1400" dirty="0">
                <a:latin typeface="Meiryo UI" panose="020B0604030504040204" pitchFamily="50" charset="-128"/>
                <a:ea typeface="Meiryo UI" panose="020B0604030504040204" pitchFamily="50" charset="-128"/>
              </a:rPr>
              <a:t>活動を通して、サークルや個人がどのように成長したのかを自己評価し、確認する</a:t>
            </a:r>
          </a:p>
        </p:txBody>
      </p:sp>
      <p:sp>
        <p:nvSpPr>
          <p:cNvPr id="89109" name="角丸四角形 8"/>
          <p:cNvSpPr/>
          <p:nvPr/>
        </p:nvSpPr>
        <p:spPr>
          <a:xfrm>
            <a:off x="3061712" y="4341560"/>
            <a:ext cx="4390687" cy="1799724"/>
          </a:xfrm>
          <a:prstGeom prst="roundRect">
            <a:avLst>
              <a:gd name="adj" fmla="val 6866"/>
            </a:avLst>
          </a:prstGeom>
          <a:solidFill>
            <a:srgbClr val="FFFFCC"/>
          </a:solidFill>
          <a:ln w="9525" cap="flat" cmpd="sng">
            <a:solidFill>
              <a:schemeClr val="tx1"/>
            </a:solidFill>
            <a:prstDash val="solid"/>
            <a:headEnd type="none" w="med" len="med"/>
            <a:tailEnd type="none" w="med" len="med"/>
          </a:ln>
        </p:spPr>
        <p:txBody>
          <a:bodyPr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ts val="300"/>
              </a:spcBef>
              <a:buClrTx/>
              <a:buNone/>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無形効果把握のポイント</a:t>
            </a:r>
            <a:r>
              <a:rPr lang="en-US" altLang="ja-JP" sz="1400" dirty="0">
                <a:latin typeface="Meiryo UI" panose="020B0604030504040204" pitchFamily="50" charset="-128"/>
                <a:ea typeface="Meiryo UI" panose="020B0604030504040204" pitchFamily="50" charset="-128"/>
              </a:rPr>
              <a:t>】</a:t>
            </a:r>
            <a:endParaRPr lang="ja-JP" altLang="en-US" sz="1400" dirty="0">
              <a:latin typeface="Meiryo UI" panose="020B0604030504040204" pitchFamily="50" charset="-128"/>
              <a:ea typeface="Meiryo UI" panose="020B0604030504040204" pitchFamily="50" charset="-128"/>
            </a:endParaRPr>
          </a:p>
          <a:p>
            <a:pPr marL="0" indent="0">
              <a:lnSpc>
                <a:spcPct val="100000"/>
              </a:lnSpc>
              <a:spcBef>
                <a:spcPts val="300"/>
              </a:spcBef>
              <a:buClrTx/>
              <a:buFont typeface="ＭＳ Ｐゴシック" panose="020B0600070205080204" pitchFamily="50" charset="-128"/>
              <a:buAutoNum type="circleNumDbPlain"/>
            </a:pPr>
            <a:r>
              <a:rPr lang="ja-JP" altLang="en-US" sz="1200" dirty="0">
                <a:latin typeface="Meiryo UI" panose="020B0604030504040204" pitchFamily="50" charset="-128"/>
                <a:ea typeface="Meiryo UI" panose="020B0604030504040204" pitchFamily="50" charset="-128"/>
              </a:rPr>
              <a:t>評価項目と尺度をサークルで決めて把握する</a:t>
            </a:r>
          </a:p>
          <a:p>
            <a:pPr marL="0" indent="0">
              <a:lnSpc>
                <a:spcPct val="100000"/>
              </a:lnSpc>
              <a:spcBef>
                <a:spcPts val="300"/>
              </a:spcBef>
              <a:buClrTx/>
              <a:buNone/>
            </a:pPr>
            <a:r>
              <a:rPr lang="ja-JP" altLang="en-US" sz="1200" dirty="0">
                <a:latin typeface="Meiryo UI" panose="020B0604030504040204" pitchFamily="50" charset="-128"/>
                <a:ea typeface="Meiryo UI" panose="020B0604030504040204" pitchFamily="50" charset="-128"/>
              </a:rPr>
              <a:t>　・サークルの成長</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チームワーク、役割分担、会合、解決能力など</a:t>
            </a:r>
          </a:p>
          <a:p>
            <a:pPr marL="0" indent="0">
              <a:lnSpc>
                <a:spcPct val="100000"/>
              </a:lnSpc>
              <a:spcBef>
                <a:spcPts val="300"/>
              </a:spcBef>
              <a:buClrTx/>
              <a:buNone/>
            </a:pPr>
            <a:r>
              <a:rPr lang="ja-JP" altLang="en-US" sz="1200" dirty="0">
                <a:latin typeface="Meiryo UI" panose="020B0604030504040204" pitchFamily="50" charset="-128"/>
                <a:ea typeface="Meiryo UI" panose="020B0604030504040204" pitchFamily="50" charset="-128"/>
              </a:rPr>
              <a:t>　・個人の成長</a:t>
            </a:r>
            <a:r>
              <a:rPr lang="en-US" altLang="ja-JP" sz="1200" dirty="0">
                <a:latin typeface="Meiryo UI" panose="020B0604030504040204" pitchFamily="50" charset="-128"/>
                <a:ea typeface="Meiryo UI" panose="020B0604030504040204" pitchFamily="50" charset="-128"/>
              </a:rPr>
              <a:t>:QC</a:t>
            </a:r>
            <a:r>
              <a:rPr lang="ja-JP" altLang="en-US" sz="1200" dirty="0">
                <a:latin typeface="Meiryo UI" panose="020B0604030504040204" pitchFamily="50" charset="-128"/>
                <a:ea typeface="Meiryo UI" panose="020B0604030504040204" pitchFamily="50" charset="-128"/>
              </a:rPr>
              <a:t>手法、改善意欲、協調度、固有技術など</a:t>
            </a:r>
          </a:p>
          <a:p>
            <a:pPr marL="0" indent="0">
              <a:lnSpc>
                <a:spcPct val="100000"/>
              </a:lnSpc>
              <a:spcBef>
                <a:spcPts val="300"/>
              </a:spcBef>
              <a:buClrTx/>
              <a:buNone/>
            </a:pPr>
            <a:r>
              <a:rPr lang="ja-JP" altLang="en-US" sz="1200" dirty="0">
                <a:latin typeface="Meiryo UI" panose="020B0604030504040204" pitchFamily="50" charset="-128"/>
                <a:ea typeface="Meiryo UI" panose="020B0604030504040204" pitchFamily="50" charset="-128"/>
              </a:rPr>
              <a:t>②サークルの目標とする成長度と比較し、効果を確認する</a:t>
            </a:r>
          </a:p>
          <a:p>
            <a:pPr marL="0" indent="0">
              <a:lnSpc>
                <a:spcPct val="100000"/>
              </a:lnSpc>
              <a:spcBef>
                <a:spcPts val="300"/>
              </a:spcBef>
              <a:buClrTx/>
              <a:buNone/>
            </a:pPr>
            <a:r>
              <a:rPr lang="ja-JP" altLang="en-US" sz="1200" dirty="0">
                <a:latin typeface="Meiryo UI" panose="020B0604030504040204" pitchFamily="50" charset="-128"/>
                <a:ea typeface="Meiryo UI" panose="020B0604030504040204" pitchFamily="50" charset="-128"/>
              </a:rPr>
              <a:t>③活動の工夫（仕掛け・プロセス）の有効性も確認する</a:t>
            </a:r>
          </a:p>
        </p:txBody>
      </p:sp>
      <p:pic>
        <p:nvPicPr>
          <p:cNvPr id="89110" name="Picture 121"/>
          <p:cNvPicPr>
            <a:picLocks noChangeAspect="1"/>
          </p:cNvPicPr>
          <p:nvPr/>
        </p:nvPicPr>
        <p:blipFill>
          <a:blip r:embed="rId11"/>
          <a:stretch>
            <a:fillRect/>
          </a:stretch>
        </p:blipFill>
        <p:spPr>
          <a:xfrm>
            <a:off x="7613674" y="4859804"/>
            <a:ext cx="1663676" cy="1274418"/>
          </a:xfrm>
          <a:prstGeom prst="rect">
            <a:avLst/>
          </a:prstGeom>
          <a:noFill/>
          <a:ln w="9525">
            <a:noFill/>
          </a:ln>
        </p:spPr>
      </p:pic>
      <p:sp>
        <p:nvSpPr>
          <p:cNvPr id="89111" name="テキスト ボックス 43"/>
          <p:cNvSpPr txBox="1"/>
          <p:nvPr/>
        </p:nvSpPr>
        <p:spPr>
          <a:xfrm>
            <a:off x="7655647" y="4572142"/>
            <a:ext cx="1428596" cy="246221"/>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000" dirty="0">
                <a:latin typeface="HGP創英角ｺﾞｼｯｸUB" panose="020B0900000000000000" pitchFamily="50" charset="-128"/>
                <a:ea typeface="HGP創英角ｺﾞｼｯｸUB" panose="020B0900000000000000" pitchFamily="50" charset="-128"/>
              </a:rPr>
              <a:t>　レーダーチャート（例）　</a:t>
            </a:r>
          </a:p>
        </p:txBody>
      </p:sp>
      <p:graphicFrame>
        <p:nvGraphicFramePr>
          <p:cNvPr id="10" name="グラフ 9"/>
          <p:cNvGraphicFramePr/>
          <p:nvPr>
            <p:extLst>
              <p:ext uri="{D42A27DB-BD31-4B8C-83A1-F6EECF244321}">
                <p14:modId xmlns:p14="http://schemas.microsoft.com/office/powerpoint/2010/main" val="1234409840"/>
              </p:ext>
            </p:extLst>
          </p:nvPr>
        </p:nvGraphicFramePr>
        <p:xfrm>
          <a:off x="6439442" y="1510779"/>
          <a:ext cx="2669033" cy="2064749"/>
        </p:xfrm>
        <a:graphic>
          <a:graphicData uri="http://schemas.openxmlformats.org/drawingml/2006/chart">
            <c:chart xmlns:c="http://schemas.openxmlformats.org/drawingml/2006/chart" xmlns:r="http://schemas.openxmlformats.org/officeDocument/2006/relationships" r:id="rId12"/>
          </a:graphicData>
        </a:graphic>
      </p:graphicFrame>
      <p:sp>
        <p:nvSpPr>
          <p:cNvPr id="2" name="テキスト ボックス 1"/>
          <p:cNvSpPr txBox="1"/>
          <p:nvPr/>
        </p:nvSpPr>
        <p:spPr>
          <a:xfrm>
            <a:off x="8806728" y="1926892"/>
            <a:ext cx="718273" cy="553998"/>
          </a:xfrm>
          <a:prstGeom prst="rect">
            <a:avLst/>
          </a:prstGeom>
          <a:noFill/>
        </p:spPr>
        <p:txBody>
          <a:bodyPr wrap="square" rtlCol="0">
            <a:spAutoFit/>
          </a:bodyPr>
          <a:lstStyle/>
          <a:p>
            <a:pPr algn="ctr"/>
            <a:r>
              <a:rPr lang="ja-JP" altLang="en-US" sz="1000" dirty="0"/>
              <a:t>目標</a:t>
            </a:r>
            <a:endParaRPr lang="en-US" altLang="ja-JP" sz="1000" dirty="0"/>
          </a:p>
          <a:p>
            <a:pPr algn="ctr"/>
            <a:r>
              <a:rPr lang="en-US" altLang="ja-JP" sz="1000" dirty="0"/>
              <a:t>120</a:t>
            </a:r>
          </a:p>
          <a:p>
            <a:pPr algn="ctr"/>
            <a:r>
              <a:rPr lang="ja-JP" altLang="en-US" sz="1000" dirty="0"/>
              <a:t>台</a:t>
            </a:r>
            <a:r>
              <a:rPr lang="en-US" altLang="ja-JP" sz="1000" dirty="0"/>
              <a:t>/</a:t>
            </a:r>
            <a:r>
              <a:rPr lang="ja-JP" altLang="en-US" sz="1000" dirty="0"/>
              <a:t>月</a:t>
            </a:r>
          </a:p>
        </p:txBody>
      </p:sp>
      <p:sp>
        <p:nvSpPr>
          <p:cNvPr id="3" name="テキスト ボックス 2">
            <a:extLst>
              <a:ext uri="{FF2B5EF4-FFF2-40B4-BE49-F238E27FC236}">
                <a16:creationId xmlns:a16="http://schemas.microsoft.com/office/drawing/2014/main" id="{62945D0E-7F10-DDED-235F-D013B3533D3B}"/>
              </a:ext>
            </a:extLst>
          </p:cNvPr>
          <p:cNvSpPr txBox="1"/>
          <p:nvPr/>
        </p:nvSpPr>
        <p:spPr>
          <a:xfrm>
            <a:off x="9025247" y="5337"/>
            <a:ext cx="858994" cy="338554"/>
          </a:xfrm>
          <a:prstGeom prst="rect">
            <a:avLst/>
          </a:prstGeom>
          <a:noFill/>
        </p:spPr>
        <p:txBody>
          <a:bodyPr wrap="square" rtlCol="0">
            <a:spAutoFit/>
          </a:bodyPr>
          <a:lstStyle/>
          <a:p>
            <a:pPr algn="r"/>
            <a:r>
              <a:rPr lang="en-US" altLang="ja-JP" b="0" dirty="0">
                <a:latin typeface="Meiryo UI" panose="020B0604030504040204" pitchFamily="50" charset="-128"/>
                <a:ea typeface="Meiryo UI" panose="020B0604030504040204" pitchFamily="50" charset="-128"/>
              </a:rPr>
              <a:t>2</a:t>
            </a:r>
            <a:r>
              <a:rPr kumimoji="1" lang="en-US" altLang="ja-JP" b="0" dirty="0">
                <a:latin typeface="Meiryo UI" panose="020B0604030504040204" pitchFamily="50" charset="-128"/>
                <a:ea typeface="Meiryo UI" panose="020B0604030504040204" pitchFamily="50" charset="-128"/>
              </a:rPr>
              <a:t>2/24</a:t>
            </a:r>
            <a:endParaRPr kumimoji="1" lang="ja-JP" altLang="en-US" b="0" dirty="0">
              <a:latin typeface="Meiryo UI" panose="020B0604030504040204" pitchFamily="50" charset="-128"/>
              <a:ea typeface="Meiryo UI" panose="020B0604030504040204" pitchFamily="50" charset="-128"/>
            </a:endParaRPr>
          </a:p>
        </p:txBody>
      </p:sp>
      <p:pic>
        <p:nvPicPr>
          <p:cNvPr id="4" name="課題22P-1">
            <a:hlinkClick r:id="" action="ppaction://media"/>
            <a:extLst>
              <a:ext uri="{FF2B5EF4-FFF2-40B4-BE49-F238E27FC236}">
                <a16:creationId xmlns:a16="http://schemas.microsoft.com/office/drawing/2014/main" id="{E1D24C79-519F-71DD-78E5-66A74AB0CE5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0" y="-13010"/>
            <a:ext cx="406400" cy="406400"/>
          </a:xfrm>
          <a:prstGeom prst="rect">
            <a:avLst/>
          </a:prstGeom>
        </p:spPr>
      </p:pic>
      <p:pic>
        <p:nvPicPr>
          <p:cNvPr id="5" name="課題22P-2">
            <a:hlinkClick r:id="" action="ppaction://media"/>
            <a:extLst>
              <a:ext uri="{FF2B5EF4-FFF2-40B4-BE49-F238E27FC236}">
                <a16:creationId xmlns:a16="http://schemas.microsoft.com/office/drawing/2014/main" id="{2DBD1A7B-7159-E044-E0B8-10DA3A056A53}"/>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0" y="322263"/>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28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941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p:cNvSpPr/>
          <p:nvPr/>
        </p:nvSpPr>
        <p:spPr>
          <a:xfrm>
            <a:off x="2900363" y="728664"/>
            <a:ext cx="6624638" cy="5986463"/>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5" name="フローチャート : 代替処理 34"/>
          <p:cNvSpPr>
            <a:spLocks noChangeArrowheads="1"/>
          </p:cNvSpPr>
          <p:nvPr/>
        </p:nvSpPr>
        <p:spPr bwMode="auto">
          <a:xfrm>
            <a:off x="476251" y="3592514"/>
            <a:ext cx="2303463" cy="473075"/>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36" name="フローチャート : 代替処理 35"/>
          <p:cNvSpPr>
            <a:spLocks noChangeArrowheads="1"/>
          </p:cNvSpPr>
          <p:nvPr/>
        </p:nvSpPr>
        <p:spPr bwMode="auto">
          <a:xfrm>
            <a:off x="484189" y="4429125"/>
            <a:ext cx="2303463" cy="488950"/>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4" name="フローチャート : 代替処理 3"/>
          <p:cNvSpPr/>
          <p:nvPr/>
        </p:nvSpPr>
        <p:spPr>
          <a:xfrm>
            <a:off x="488951" y="2678114"/>
            <a:ext cx="2303463" cy="555625"/>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pPr>
            <a:endParaRPr lang="ja-JP" altLang="en-US" sz="1800" b="0"/>
          </a:p>
        </p:txBody>
      </p:sp>
      <p:sp>
        <p:nvSpPr>
          <p:cNvPr id="60" name="正方形/長方形 59"/>
          <p:cNvSpPr/>
          <p:nvPr/>
        </p:nvSpPr>
        <p:spPr>
          <a:xfrm>
            <a:off x="488951" y="1216025"/>
            <a:ext cx="2303463" cy="528638"/>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4" name="角丸四角形 33"/>
          <p:cNvSpPr/>
          <p:nvPr/>
        </p:nvSpPr>
        <p:spPr>
          <a:xfrm>
            <a:off x="814388" y="763589"/>
            <a:ext cx="1690688" cy="360363"/>
          </a:xfrm>
          <a:prstGeom prst="roundRect">
            <a:avLst/>
          </a:prstGeom>
          <a:solidFill>
            <a:srgbClr val="00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91144" name="テキスト ボックス 13"/>
          <p:cNvSpPr txBox="1"/>
          <p:nvPr/>
        </p:nvSpPr>
        <p:spPr>
          <a:xfrm>
            <a:off x="946150" y="755650"/>
            <a:ext cx="1417638" cy="369888"/>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基本ステップ</a:t>
            </a:r>
          </a:p>
        </p:txBody>
      </p:sp>
      <p:sp>
        <p:nvSpPr>
          <p:cNvPr id="91145" name="テキスト ボックス 14"/>
          <p:cNvSpPr txBox="1"/>
          <p:nvPr/>
        </p:nvSpPr>
        <p:spPr>
          <a:xfrm>
            <a:off x="631825" y="1322389"/>
            <a:ext cx="2303462" cy="338554"/>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⑨標準化と管理の定着</a:t>
            </a:r>
          </a:p>
        </p:txBody>
      </p:sp>
      <p:sp>
        <p:nvSpPr>
          <p:cNvPr id="91146" name="テキスト ボックス 15"/>
          <p:cNvSpPr txBox="1"/>
          <p:nvPr/>
        </p:nvSpPr>
        <p:spPr>
          <a:xfrm>
            <a:off x="631825" y="2795588"/>
            <a:ext cx="2160588"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1)</a:t>
            </a:r>
            <a:r>
              <a:rPr lang="ja-JP" altLang="en-US" sz="1600" dirty="0">
                <a:latin typeface="HGP創英角ｺﾞｼｯｸUB" panose="020B0900000000000000" pitchFamily="50" charset="-128"/>
                <a:ea typeface="HGP創英角ｺﾞｼｯｸUB" panose="020B0900000000000000" pitchFamily="50" charset="-128"/>
              </a:rPr>
              <a:t>標準の設定</a:t>
            </a:r>
            <a:endParaRPr lang="en-US" altLang="ja-JP" sz="1600" dirty="0">
              <a:latin typeface="HGP創英角ｺﾞｼｯｸUB" panose="020B0900000000000000" pitchFamily="50" charset="-128"/>
              <a:ea typeface="HGP創英角ｺﾞｼｯｸUB" panose="020B0900000000000000" pitchFamily="50" charset="-128"/>
            </a:endParaRPr>
          </a:p>
        </p:txBody>
      </p:sp>
      <p:sp>
        <p:nvSpPr>
          <p:cNvPr id="91147" name="テキスト ボックス 16"/>
          <p:cNvSpPr txBox="1"/>
          <p:nvPr/>
        </p:nvSpPr>
        <p:spPr>
          <a:xfrm>
            <a:off x="633414" y="3656013"/>
            <a:ext cx="2160587"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2)</a:t>
            </a:r>
            <a:r>
              <a:rPr lang="ja-JP" altLang="en-US" sz="1600" dirty="0">
                <a:latin typeface="HGP創英角ｺﾞｼｯｸUB" panose="020B0900000000000000" pitchFamily="50" charset="-128"/>
                <a:ea typeface="HGP創英角ｺﾞｼｯｸUB" panose="020B0900000000000000" pitchFamily="50" charset="-128"/>
              </a:rPr>
              <a:t>周知徹底</a:t>
            </a:r>
          </a:p>
        </p:txBody>
      </p:sp>
      <p:sp>
        <p:nvSpPr>
          <p:cNvPr id="91148" name="テキスト ボックス 17"/>
          <p:cNvSpPr txBox="1"/>
          <p:nvPr/>
        </p:nvSpPr>
        <p:spPr>
          <a:xfrm>
            <a:off x="633414" y="4508500"/>
            <a:ext cx="2160587"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3)</a:t>
            </a:r>
            <a:r>
              <a:rPr lang="ja-JP" altLang="en-US" sz="1600" dirty="0">
                <a:latin typeface="HGP創英角ｺﾞｼｯｸUB" panose="020B0900000000000000" pitchFamily="50" charset="-128"/>
                <a:ea typeface="HGP創英角ｺﾞｼｯｸUB" panose="020B0900000000000000" pitchFamily="50" charset="-128"/>
              </a:rPr>
              <a:t>標準の定着</a:t>
            </a:r>
          </a:p>
        </p:txBody>
      </p:sp>
      <p:sp>
        <p:nvSpPr>
          <p:cNvPr id="68" name="下矢印 67"/>
          <p:cNvSpPr/>
          <p:nvPr/>
        </p:nvSpPr>
        <p:spPr>
          <a:xfrm>
            <a:off x="1136651" y="3298825"/>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9" name="下矢印 68"/>
          <p:cNvSpPr/>
          <p:nvPr/>
        </p:nvSpPr>
        <p:spPr>
          <a:xfrm>
            <a:off x="1109664" y="4125913"/>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91151" name="テキスト ボックス 5"/>
          <p:cNvSpPr txBox="1"/>
          <p:nvPr/>
        </p:nvSpPr>
        <p:spPr>
          <a:xfrm>
            <a:off x="2936876" y="817564"/>
            <a:ext cx="6327775"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1)</a:t>
            </a:r>
            <a:r>
              <a:rPr lang="ja-JP" altLang="en-US" sz="2000" dirty="0">
                <a:latin typeface="HGP創英角ｺﾞｼｯｸUB" panose="020B0900000000000000" pitchFamily="50" charset="-128"/>
                <a:ea typeface="HGP創英角ｺﾞｼｯｸUB" panose="020B0900000000000000" pitchFamily="50" charset="-128"/>
              </a:rPr>
              <a:t>標準の設定</a:t>
            </a:r>
            <a:endParaRPr lang="en-US" altLang="ja-JP" sz="1600" dirty="0"/>
          </a:p>
        </p:txBody>
      </p:sp>
      <p:sp>
        <p:nvSpPr>
          <p:cNvPr id="40" name="正方形/長方形 39"/>
          <p:cNvSpPr/>
          <p:nvPr/>
        </p:nvSpPr>
        <p:spPr>
          <a:xfrm>
            <a:off x="631826" y="2024063"/>
            <a:ext cx="968375" cy="528638"/>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91153" name="テキスト ボックス 19"/>
          <p:cNvSpPr txBox="1"/>
          <p:nvPr/>
        </p:nvSpPr>
        <p:spPr>
          <a:xfrm>
            <a:off x="660400" y="2089150"/>
            <a:ext cx="908050" cy="369888"/>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800" dirty="0">
                <a:latin typeface="HGP創英角ｺﾞｼｯｸUB" panose="020B0900000000000000" pitchFamily="50" charset="-128"/>
                <a:ea typeface="HGP創英角ｺﾞｼｯｸUB" panose="020B0900000000000000" pitchFamily="50" charset="-128"/>
              </a:rPr>
              <a:t>【</a:t>
            </a:r>
            <a:r>
              <a:rPr lang="ja-JP" altLang="en-US" sz="1800" dirty="0">
                <a:latin typeface="HGP創英角ｺﾞｼｯｸUB" panose="020B0900000000000000" pitchFamily="50" charset="-128"/>
                <a:ea typeface="HGP創英角ｺﾞｼｯｸUB" panose="020B0900000000000000" pitchFamily="50" charset="-128"/>
              </a:rPr>
              <a:t>手順</a:t>
            </a:r>
            <a:r>
              <a:rPr lang="en-US" altLang="ja-JP" sz="1800" dirty="0">
                <a:latin typeface="HGP創英角ｺﾞｼｯｸUB" panose="020B0900000000000000" pitchFamily="50" charset="-128"/>
                <a:ea typeface="HGP創英角ｺﾞｼｯｸUB" panose="020B0900000000000000" pitchFamily="50" charset="-128"/>
              </a:rPr>
              <a:t>】</a:t>
            </a:r>
            <a:endParaRPr lang="ja-JP" altLang="en-US" sz="1800" dirty="0">
              <a:latin typeface="HGP創英角ｺﾞｼｯｸUB" panose="020B0900000000000000" pitchFamily="50" charset="-128"/>
              <a:ea typeface="HGP創英角ｺﾞｼｯｸUB" panose="020B0900000000000000" pitchFamily="50" charset="-128"/>
            </a:endParaRPr>
          </a:p>
        </p:txBody>
      </p:sp>
      <p:sp>
        <p:nvSpPr>
          <p:cNvPr id="41" name="Text Box 3"/>
          <p:cNvSpPr txBox="1">
            <a:spLocks noChangeArrowheads="1"/>
          </p:cNvSpPr>
          <p:nvPr/>
        </p:nvSpPr>
        <p:spPr bwMode="auto">
          <a:xfrm>
            <a:off x="475934" y="93506"/>
            <a:ext cx="883602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a:defRPr/>
            </a:pPr>
            <a:r>
              <a:rPr lang="ja-JP" altLang="en-US" sz="3200" b="0" i="1">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９．課題達成のステップ</a:t>
            </a:r>
          </a:p>
        </p:txBody>
      </p:sp>
      <p:sp>
        <p:nvSpPr>
          <p:cNvPr id="91156" name="角丸四角形 6"/>
          <p:cNvSpPr/>
          <p:nvPr/>
        </p:nvSpPr>
        <p:spPr>
          <a:xfrm>
            <a:off x="3232150" y="1714500"/>
            <a:ext cx="5759450" cy="1366838"/>
          </a:xfrm>
          <a:prstGeom prst="roundRect">
            <a:avLst>
              <a:gd name="adj" fmla="val 6866"/>
            </a:avLst>
          </a:prstGeom>
          <a:solidFill>
            <a:srgbClr val="FFFFCC"/>
          </a:solidFill>
          <a:ln w="9525" cap="flat" cmpd="sng">
            <a:solidFill>
              <a:schemeClr val="tx1"/>
            </a:solidFill>
            <a:prstDash val="solid"/>
            <a:headEnd type="none" w="med" len="med"/>
            <a:tailEnd type="none" w="med" len="med"/>
          </a:ln>
        </p:spPr>
        <p:txBody>
          <a:bodyPr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ts val="600"/>
              </a:spcBef>
              <a:buClrTx/>
              <a:buNone/>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標準化のポイント</a:t>
            </a:r>
            <a:r>
              <a:rPr lang="en-US" altLang="ja-JP" sz="1200" dirty="0">
                <a:latin typeface="Meiryo UI" panose="020B0604030504040204" pitchFamily="50" charset="-128"/>
                <a:ea typeface="Meiryo UI" panose="020B0604030504040204" pitchFamily="50" charset="-128"/>
              </a:rPr>
              <a:t>】</a:t>
            </a:r>
            <a:endParaRPr lang="ja-JP" altLang="en-US" sz="1200" dirty="0">
              <a:latin typeface="Meiryo UI" panose="020B0604030504040204" pitchFamily="50" charset="-128"/>
              <a:ea typeface="Meiryo UI" panose="020B0604030504040204" pitchFamily="50" charset="-128"/>
            </a:endParaRPr>
          </a:p>
          <a:p>
            <a:pPr marL="0" indent="0">
              <a:lnSpc>
                <a:spcPct val="100000"/>
              </a:lnSpc>
              <a:spcBef>
                <a:spcPts val="600"/>
              </a:spcBef>
              <a:buClrTx/>
              <a:buFont typeface="ＭＳ Ｐゴシック" panose="020B0600070205080204" pitchFamily="50" charset="-128"/>
              <a:buAutoNum type="circleNumDbPlain"/>
            </a:pPr>
            <a:r>
              <a:rPr lang="ja-JP" altLang="en-US" sz="1200" dirty="0">
                <a:latin typeface="Meiryo UI" panose="020B0604030504040204" pitchFamily="50" charset="-128"/>
                <a:ea typeface="Meiryo UI" panose="020B0604030504040204" pitchFamily="50" charset="-128"/>
              </a:rPr>
              <a:t>誰もが間違いなくできるように「誰が、いつ、どこで、何を、どのように」実施するのか、</a:t>
            </a:r>
          </a:p>
          <a:p>
            <a:pPr marL="0" indent="0">
              <a:lnSpc>
                <a:spcPct val="100000"/>
              </a:lnSpc>
              <a:spcBef>
                <a:spcPts val="600"/>
              </a:spcBef>
              <a:buClrTx/>
              <a:buNone/>
            </a:pPr>
            <a:r>
              <a:rPr lang="ja-JP" altLang="en-US" sz="1200" dirty="0">
                <a:latin typeface="Meiryo UI" panose="020B0604030504040204" pitchFamily="50" charset="-128"/>
                <a:ea typeface="Meiryo UI" panose="020B0604030504040204" pitchFamily="50" charset="-128"/>
              </a:rPr>
              <a:t>　　さらには、「なぜやるのか」を５Ｗ１Ｈで明確にし、わかりやすく、守りやすい標準にする</a:t>
            </a:r>
          </a:p>
          <a:p>
            <a:pPr marL="0" indent="0">
              <a:lnSpc>
                <a:spcPct val="100000"/>
              </a:lnSpc>
              <a:spcBef>
                <a:spcPts val="600"/>
              </a:spcBef>
              <a:buClrTx/>
              <a:buNone/>
            </a:pPr>
            <a:r>
              <a:rPr lang="ja-JP" altLang="en-US" sz="1200" dirty="0">
                <a:latin typeface="Meiryo UI" panose="020B0604030504040204" pitchFamily="50" charset="-128"/>
                <a:ea typeface="Meiryo UI" panose="020B0604030504040204" pitchFamily="50" charset="-128"/>
              </a:rPr>
              <a:t>②実施時期、あるいは切替え時期を明確にする</a:t>
            </a:r>
          </a:p>
          <a:p>
            <a:pPr marL="0" indent="0">
              <a:lnSpc>
                <a:spcPct val="100000"/>
              </a:lnSpc>
              <a:spcBef>
                <a:spcPts val="600"/>
              </a:spcBef>
              <a:buClrTx/>
              <a:buNone/>
            </a:pPr>
            <a:r>
              <a:rPr lang="ja-JP" altLang="en-US" sz="1200" dirty="0">
                <a:latin typeface="Meiryo UI" panose="020B0604030504040204" pitchFamily="50" charset="-128"/>
                <a:ea typeface="Meiryo UI" panose="020B0604030504040204" pitchFamily="50" charset="-128"/>
              </a:rPr>
              <a:t>③関係部門との連携を図り、上司の承認を得ておく</a:t>
            </a:r>
          </a:p>
        </p:txBody>
      </p:sp>
      <p:sp>
        <p:nvSpPr>
          <p:cNvPr id="91157" name="テキスト ボックス 17"/>
          <p:cNvSpPr txBox="1"/>
          <p:nvPr/>
        </p:nvSpPr>
        <p:spPr>
          <a:xfrm>
            <a:off x="3254376" y="1189039"/>
            <a:ext cx="5326063" cy="45038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ts val="200"/>
              </a:spcBef>
              <a:buNone/>
            </a:pPr>
            <a:r>
              <a:rPr lang="ja-JP" altLang="en-US" sz="1200" dirty="0">
                <a:latin typeface="Meiryo UI" panose="020B0604030504040204" pitchFamily="50" charset="-128"/>
                <a:ea typeface="Meiryo UI" panose="020B0604030504040204" pitchFamily="50" charset="-128"/>
              </a:rPr>
              <a:t>効果のあった成功シナリオあるいは対策について、</a:t>
            </a:r>
          </a:p>
          <a:p>
            <a:pPr marL="0" indent="0">
              <a:spcBef>
                <a:spcPts val="200"/>
              </a:spcBef>
              <a:buNone/>
            </a:pPr>
            <a:r>
              <a:rPr lang="ja-JP" altLang="en-US" sz="1200" u="sng" dirty="0">
                <a:latin typeface="Meiryo UI" panose="020B0604030504040204" pitchFamily="50" charset="-128"/>
                <a:ea typeface="Meiryo UI" panose="020B0604030504040204" pitchFamily="50" charset="-128"/>
              </a:rPr>
              <a:t>維持・管理するためのやり方・しくみを決め、規程・マニュアルなどを制定・改訂</a:t>
            </a:r>
            <a:r>
              <a:rPr lang="ja-JP" altLang="en-US" sz="1200" dirty="0">
                <a:latin typeface="Meiryo UI" panose="020B0604030504040204" pitchFamily="50" charset="-128"/>
                <a:ea typeface="Meiryo UI" panose="020B0604030504040204" pitchFamily="50" charset="-128"/>
              </a:rPr>
              <a:t>する</a:t>
            </a:r>
          </a:p>
        </p:txBody>
      </p:sp>
      <p:sp>
        <p:nvSpPr>
          <p:cNvPr id="91158" name="テキスト ボックス 5"/>
          <p:cNvSpPr txBox="1"/>
          <p:nvPr/>
        </p:nvSpPr>
        <p:spPr>
          <a:xfrm>
            <a:off x="2935289" y="3101977"/>
            <a:ext cx="6327775"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2)</a:t>
            </a:r>
            <a:r>
              <a:rPr lang="ja-JP" altLang="en-US" sz="2000" dirty="0">
                <a:latin typeface="HGP創英角ｺﾞｼｯｸUB" panose="020B0900000000000000" pitchFamily="50" charset="-128"/>
                <a:ea typeface="HGP創英角ｺﾞｼｯｸUB" panose="020B0900000000000000" pitchFamily="50" charset="-128"/>
              </a:rPr>
              <a:t>周知徹底</a:t>
            </a:r>
            <a:endParaRPr lang="en-US" altLang="ja-JP" sz="1600" dirty="0"/>
          </a:p>
        </p:txBody>
      </p:sp>
      <p:sp>
        <p:nvSpPr>
          <p:cNvPr id="91159" name="テキスト ボックス 5"/>
          <p:cNvSpPr txBox="1"/>
          <p:nvPr/>
        </p:nvSpPr>
        <p:spPr>
          <a:xfrm>
            <a:off x="2935288" y="4251549"/>
            <a:ext cx="6327775"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3)</a:t>
            </a:r>
            <a:r>
              <a:rPr lang="ja-JP" altLang="en-US" sz="2000" dirty="0">
                <a:latin typeface="HGP創英角ｺﾞｼｯｸUB" panose="020B0900000000000000" pitchFamily="50" charset="-128"/>
                <a:ea typeface="HGP創英角ｺﾞｼｯｸUB" panose="020B0900000000000000" pitchFamily="50" charset="-128"/>
              </a:rPr>
              <a:t>標準の</a:t>
            </a:r>
            <a:r>
              <a:rPr lang="ja-JP" altLang="en-US" sz="2000" dirty="0">
                <a:solidFill>
                  <a:srgbClr val="FF0000"/>
                </a:solidFill>
                <a:latin typeface="HGP創英角ｺﾞｼｯｸUB" panose="020B0900000000000000" pitchFamily="50" charset="-128"/>
                <a:ea typeface="HGP創英角ｺﾞｼｯｸUB" panose="020B0900000000000000" pitchFamily="50" charset="-128"/>
              </a:rPr>
              <a:t>定着</a:t>
            </a:r>
            <a:endParaRPr lang="en-US" altLang="ja-JP" sz="1600" dirty="0">
              <a:solidFill>
                <a:srgbClr val="FF0000"/>
              </a:solidFill>
            </a:endParaRPr>
          </a:p>
        </p:txBody>
      </p:sp>
      <p:sp>
        <p:nvSpPr>
          <p:cNvPr id="91160" name="テキスト ボックス 7"/>
          <p:cNvSpPr txBox="1"/>
          <p:nvPr/>
        </p:nvSpPr>
        <p:spPr>
          <a:xfrm>
            <a:off x="3316289" y="3471195"/>
            <a:ext cx="4860925" cy="7397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a:spcBef>
                <a:spcPts val="600"/>
              </a:spcBef>
            </a:pPr>
            <a:r>
              <a:rPr lang="ja-JP" altLang="en-US" sz="1200" u="sng" dirty="0">
                <a:latin typeface="Meiryo UI" panose="020B0604030504040204" pitchFamily="50" charset="-128"/>
                <a:ea typeface="Meiryo UI" panose="020B0604030504040204" pitchFamily="50" charset="-128"/>
              </a:rPr>
              <a:t>実施時期、あるいは切替え時期を周知</a:t>
            </a:r>
            <a:r>
              <a:rPr lang="ja-JP" altLang="en-US" sz="1200" dirty="0">
                <a:latin typeface="Meiryo UI" panose="020B0604030504040204" pitchFamily="50" charset="-128"/>
                <a:ea typeface="Meiryo UI" panose="020B0604030504040204" pitchFamily="50" charset="-128"/>
              </a:rPr>
              <a:t>する</a:t>
            </a:r>
          </a:p>
          <a:p>
            <a:pPr>
              <a:spcBef>
                <a:spcPts val="600"/>
              </a:spcBef>
            </a:pPr>
            <a:r>
              <a:rPr lang="ja-JP" altLang="en-US" sz="1200" dirty="0">
                <a:latin typeface="Meiryo UI" panose="020B0604030504040204" pitchFamily="50" charset="-128"/>
                <a:ea typeface="Meiryo UI" panose="020B0604030504040204" pitchFamily="50" charset="-128"/>
              </a:rPr>
              <a:t>実施者が理解し、確実にできるように</a:t>
            </a:r>
            <a:r>
              <a:rPr lang="ja-JP" altLang="en-US" sz="1200" u="sng" dirty="0">
                <a:latin typeface="Meiryo UI" panose="020B0604030504040204" pitchFamily="50" charset="-128"/>
                <a:ea typeface="Meiryo UI" panose="020B0604030504040204" pitchFamily="50" charset="-128"/>
              </a:rPr>
              <a:t>教育・訓練</a:t>
            </a:r>
            <a:r>
              <a:rPr lang="ja-JP" altLang="en-US" sz="1200" dirty="0">
                <a:latin typeface="Meiryo UI" panose="020B0604030504040204" pitchFamily="50" charset="-128"/>
                <a:ea typeface="Meiryo UI" panose="020B0604030504040204" pitchFamily="50" charset="-128"/>
              </a:rPr>
              <a:t>する</a:t>
            </a:r>
          </a:p>
          <a:p>
            <a:pPr>
              <a:spcBef>
                <a:spcPts val="600"/>
              </a:spcBef>
            </a:pPr>
            <a:r>
              <a:rPr lang="ja-JP" altLang="en-US" sz="1200" dirty="0">
                <a:latin typeface="Meiryo UI" panose="020B0604030504040204" pitchFamily="50" charset="-128"/>
                <a:ea typeface="Meiryo UI" panose="020B0604030504040204" pitchFamily="50" charset="-128"/>
              </a:rPr>
              <a:t>関係者に新しい実施方法を説明し、</a:t>
            </a:r>
            <a:r>
              <a:rPr lang="ja-JP" altLang="en-US" sz="1200" u="sng" dirty="0">
                <a:latin typeface="Meiryo UI" panose="020B0604030504040204" pitchFamily="50" charset="-128"/>
                <a:ea typeface="Meiryo UI" panose="020B0604030504040204" pitchFamily="50" charset="-128"/>
              </a:rPr>
              <a:t>必要に応じて協力を要請</a:t>
            </a:r>
            <a:r>
              <a:rPr lang="ja-JP" altLang="en-US" sz="1200" dirty="0">
                <a:latin typeface="Meiryo UI" panose="020B0604030504040204" pitchFamily="50" charset="-128"/>
                <a:ea typeface="Meiryo UI" panose="020B0604030504040204" pitchFamily="50" charset="-128"/>
              </a:rPr>
              <a:t>する</a:t>
            </a:r>
          </a:p>
        </p:txBody>
      </p:sp>
      <p:graphicFrame>
        <p:nvGraphicFramePr>
          <p:cNvPr id="2" name="表 1"/>
          <p:cNvGraphicFramePr>
            <a:graphicFrameLocks noGrp="1"/>
          </p:cNvGraphicFramePr>
          <p:nvPr>
            <p:extLst>
              <p:ext uri="{D42A27DB-BD31-4B8C-83A1-F6EECF244321}">
                <p14:modId xmlns:p14="http://schemas.microsoft.com/office/powerpoint/2010/main" val="830241280"/>
              </p:ext>
            </p:extLst>
          </p:nvPr>
        </p:nvGraphicFramePr>
        <p:xfrm>
          <a:off x="4061647" y="5091473"/>
          <a:ext cx="4218641" cy="1553182"/>
        </p:xfrm>
        <a:graphic>
          <a:graphicData uri="http://schemas.openxmlformats.org/drawingml/2006/table">
            <a:tbl>
              <a:tblPr firstRow="1" bandRow="1">
                <a:tableStyleId>{5C22544A-7EE6-4342-B048-85BDC9FD1C3A}</a:tableStyleId>
              </a:tblPr>
              <a:tblGrid>
                <a:gridCol w="703107">
                  <a:extLst>
                    <a:ext uri="{9D8B030D-6E8A-4147-A177-3AD203B41FA5}">
                      <a16:colId xmlns:a16="http://schemas.microsoft.com/office/drawing/2014/main" val="20000"/>
                    </a:ext>
                  </a:extLst>
                </a:gridCol>
                <a:gridCol w="703107">
                  <a:extLst>
                    <a:ext uri="{9D8B030D-6E8A-4147-A177-3AD203B41FA5}">
                      <a16:colId xmlns:a16="http://schemas.microsoft.com/office/drawing/2014/main" val="20001"/>
                    </a:ext>
                  </a:extLst>
                </a:gridCol>
                <a:gridCol w="703107">
                  <a:extLst>
                    <a:ext uri="{9D8B030D-6E8A-4147-A177-3AD203B41FA5}">
                      <a16:colId xmlns:a16="http://schemas.microsoft.com/office/drawing/2014/main" val="20002"/>
                    </a:ext>
                  </a:extLst>
                </a:gridCol>
                <a:gridCol w="605470">
                  <a:extLst>
                    <a:ext uri="{9D8B030D-6E8A-4147-A177-3AD203B41FA5}">
                      <a16:colId xmlns:a16="http://schemas.microsoft.com/office/drawing/2014/main" val="20003"/>
                    </a:ext>
                  </a:extLst>
                </a:gridCol>
                <a:gridCol w="744892">
                  <a:extLst>
                    <a:ext uri="{9D8B030D-6E8A-4147-A177-3AD203B41FA5}">
                      <a16:colId xmlns:a16="http://schemas.microsoft.com/office/drawing/2014/main" val="20004"/>
                    </a:ext>
                  </a:extLst>
                </a:gridCol>
                <a:gridCol w="758958">
                  <a:extLst>
                    <a:ext uri="{9D8B030D-6E8A-4147-A177-3AD203B41FA5}">
                      <a16:colId xmlns:a16="http://schemas.microsoft.com/office/drawing/2014/main" val="20005"/>
                    </a:ext>
                  </a:extLst>
                </a:gridCol>
              </a:tblGrid>
              <a:tr h="220634">
                <a:tc gridSpan="6">
                  <a:txBody>
                    <a:bodyPr/>
                    <a:lstStyle/>
                    <a:p>
                      <a:pPr algn="ctr"/>
                      <a:r>
                        <a:rPr kumimoji="1" lang="ja-JP" altLang="en-US" sz="1000" dirty="0"/>
                        <a:t>５</a:t>
                      </a:r>
                      <a:r>
                        <a:rPr kumimoji="1" lang="en-US" altLang="ja-JP" sz="1000" dirty="0"/>
                        <a:t>W1H</a:t>
                      </a:r>
                      <a:r>
                        <a:rPr kumimoji="1" lang="ja-JP" altLang="en-US" sz="1000" dirty="0"/>
                        <a:t>で実施</a:t>
                      </a:r>
                    </a:p>
                  </a:txBody>
                  <a:tcPr anchor="ctr">
                    <a:solidFill>
                      <a:srgbClr val="0070C0"/>
                    </a:solidFill>
                  </a:tcPr>
                </a:tc>
                <a:tc hMerge="1">
                  <a:txBody>
                    <a:bodyPr/>
                    <a:lstStyle/>
                    <a:p>
                      <a:endParaRPr lang="ja-JP"/>
                    </a:p>
                  </a:txBody>
                  <a:tcPr anchor="ctr"/>
                </a:tc>
                <a:tc hMerge="1">
                  <a:txBody>
                    <a:bodyPr/>
                    <a:lstStyle/>
                    <a:p>
                      <a:endParaRPr lang="ja-JP"/>
                    </a:p>
                  </a:txBody>
                  <a:tcPr anchor="ctr"/>
                </a:tc>
                <a:tc hMerge="1">
                  <a:txBody>
                    <a:bodyPr/>
                    <a:lstStyle/>
                    <a:p>
                      <a:endParaRPr lang="ja-JP"/>
                    </a:p>
                  </a:txBody>
                  <a:tcPr anchor="ctr"/>
                </a:tc>
                <a:tc hMerge="1">
                  <a:txBody>
                    <a:bodyPr/>
                    <a:lstStyle/>
                    <a:p>
                      <a:endParaRPr lang="ja-JP"/>
                    </a:p>
                  </a:txBody>
                  <a:tcPr anchor="ctr"/>
                </a:tc>
                <a:tc hMerge="1">
                  <a:txBody>
                    <a:bodyPr/>
                    <a:lstStyle/>
                    <a:p>
                      <a:endParaRPr lang="ja-JP"/>
                    </a:p>
                  </a:txBody>
                  <a:tcPr anchor="ctr"/>
                </a:tc>
                <a:extLst>
                  <a:ext uri="{0D108BD9-81ED-4DB2-BD59-A6C34878D82A}">
                    <a16:rowId xmlns:a16="http://schemas.microsoft.com/office/drawing/2014/main" val="10000"/>
                  </a:ext>
                </a:extLst>
              </a:tr>
              <a:tr h="342444">
                <a:tc>
                  <a:txBody>
                    <a:bodyPr/>
                    <a:lstStyle/>
                    <a:p>
                      <a:pPr algn="ctr"/>
                      <a:r>
                        <a:rPr kumimoji="1" lang="ja-JP" altLang="en-US" sz="800" dirty="0"/>
                        <a:t>なぜ</a:t>
                      </a:r>
                      <a:endParaRPr kumimoji="1" lang="en-US" altLang="ja-JP" sz="800" dirty="0"/>
                    </a:p>
                    <a:p>
                      <a:pPr algn="ctr"/>
                      <a:r>
                        <a:rPr kumimoji="1" lang="ja-JP" altLang="en-US" sz="800" dirty="0"/>
                        <a:t>（目的）</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D5E8"/>
                    </a:solidFill>
                  </a:tcPr>
                </a:tc>
                <a:tc>
                  <a:txBody>
                    <a:bodyPr/>
                    <a:lstStyle/>
                    <a:p>
                      <a:pPr algn="ctr"/>
                      <a:r>
                        <a:rPr kumimoji="1" lang="ja-JP" altLang="en-US" sz="800" dirty="0"/>
                        <a:t>何を</a:t>
                      </a:r>
                      <a:endParaRPr kumimoji="1" lang="en-US" altLang="ja-JP" sz="800" dirty="0"/>
                    </a:p>
                    <a:p>
                      <a:pPr algn="ctr"/>
                      <a:r>
                        <a:rPr kumimoji="1" lang="ja-JP" altLang="en-US" sz="800" dirty="0"/>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D5E8"/>
                    </a:solidFill>
                  </a:tcPr>
                </a:tc>
                <a:tc>
                  <a:txBody>
                    <a:bodyPr/>
                    <a:lstStyle/>
                    <a:p>
                      <a:pPr algn="ctr"/>
                      <a:r>
                        <a:rPr kumimoji="1" lang="ja-JP" altLang="en-US" sz="800" dirty="0"/>
                        <a:t>誰が</a:t>
                      </a:r>
                      <a:endParaRPr kumimoji="1" lang="en-US" altLang="ja-JP" sz="800" dirty="0"/>
                    </a:p>
                    <a:p>
                      <a:pPr algn="ctr"/>
                      <a:r>
                        <a:rPr kumimoji="1" lang="ja-JP" altLang="en-US" sz="800" dirty="0"/>
                        <a:t>（担当）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D5E8"/>
                    </a:solidFill>
                  </a:tcPr>
                </a:tc>
                <a:tc>
                  <a:txBody>
                    <a:bodyPr/>
                    <a:lstStyle/>
                    <a:p>
                      <a:pPr algn="ctr"/>
                      <a:r>
                        <a:rPr kumimoji="1" lang="ja-JP" altLang="en-US" sz="800" dirty="0"/>
                        <a:t>どこで</a:t>
                      </a:r>
                      <a:endParaRPr kumimoji="1" lang="en-US" altLang="ja-JP" sz="800" dirty="0"/>
                    </a:p>
                    <a:p>
                      <a:pPr algn="ctr"/>
                      <a:r>
                        <a:rPr kumimoji="1" lang="ja-JP" altLang="en-US" sz="800" dirty="0"/>
                        <a:t>（場所）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D5E8"/>
                    </a:solidFill>
                  </a:tcPr>
                </a:tc>
                <a:tc>
                  <a:txBody>
                    <a:bodyPr/>
                    <a:lstStyle/>
                    <a:p>
                      <a:pPr algn="ctr"/>
                      <a:r>
                        <a:rPr kumimoji="1" lang="ja-JP" altLang="en-US" sz="800" dirty="0"/>
                        <a:t>どのように</a:t>
                      </a:r>
                      <a:endParaRPr kumimoji="1" lang="en-US" altLang="ja-JP" sz="800" dirty="0"/>
                    </a:p>
                    <a:p>
                      <a:pPr algn="ctr"/>
                      <a:r>
                        <a:rPr kumimoji="1" lang="ja-JP" altLang="en-US" sz="800" dirty="0"/>
                        <a:t>（方法）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D5E8"/>
                    </a:solidFill>
                  </a:tcPr>
                </a:tc>
                <a:tc>
                  <a:txBody>
                    <a:bodyPr/>
                    <a:lstStyle/>
                    <a:p>
                      <a:pPr algn="ctr"/>
                      <a:r>
                        <a:rPr kumimoji="1" lang="ja-JP" altLang="en-US" sz="800" dirty="0"/>
                        <a:t>いつ</a:t>
                      </a:r>
                      <a:endParaRPr kumimoji="1" lang="en-US" altLang="ja-JP" sz="800" dirty="0"/>
                    </a:p>
                    <a:p>
                      <a:pPr algn="ctr"/>
                      <a:r>
                        <a:rPr kumimoji="1" lang="ja-JP" altLang="en-US" sz="800" dirty="0"/>
                        <a:t>（期間）</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D5E8"/>
                    </a:solidFill>
                  </a:tcPr>
                </a:tc>
                <a:extLst>
                  <a:ext uri="{0D108BD9-81ED-4DB2-BD59-A6C34878D82A}">
                    <a16:rowId xmlns:a16="http://schemas.microsoft.com/office/drawing/2014/main" val="10001"/>
                  </a:ext>
                </a:extLst>
              </a:tr>
              <a:tr h="315809">
                <a:tc>
                  <a:txBody>
                    <a:bodyPr/>
                    <a:lstStyle/>
                    <a:p>
                      <a:pPr algn="ctr"/>
                      <a:r>
                        <a:rPr kumimoji="1" lang="ja-JP" altLang="en-US" sz="800" dirty="0"/>
                        <a:t>標準化</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展示</a:t>
                      </a:r>
                      <a:endParaRPr kumimoji="1" lang="en-US" altLang="ja-JP" sz="800" dirty="0"/>
                    </a:p>
                    <a:p>
                      <a:pPr algn="ctr"/>
                      <a:r>
                        <a:rPr kumimoji="1" lang="ja-JP" altLang="en-US" sz="800" dirty="0"/>
                        <a:t>レイアウト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リーダー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店舗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マニュアル</a:t>
                      </a:r>
                      <a:endParaRPr kumimoji="1" lang="en-US" altLang="ja-JP" sz="800" dirty="0"/>
                    </a:p>
                    <a:p>
                      <a:pPr algn="ctr"/>
                      <a:r>
                        <a:rPr kumimoji="1" lang="ja-JP" altLang="en-US" sz="800" dirty="0"/>
                        <a:t>作成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500" dirty="0">
                          <a:latin typeface="+mn-ea"/>
                          <a:ea typeface="+mn-ea"/>
                        </a:rPr>
                        <a:t>△△年〇月</a:t>
                      </a:r>
                      <a:r>
                        <a:rPr kumimoji="1" lang="en-US" altLang="ja-JP" sz="500" dirty="0">
                          <a:latin typeface="+mn-ea"/>
                          <a:ea typeface="+mn-ea"/>
                        </a:rPr>
                        <a:t>11</a:t>
                      </a:r>
                      <a:r>
                        <a:rPr kumimoji="1" lang="ja-JP" altLang="en-US" sz="500" dirty="0">
                          <a:latin typeface="+mn-ea"/>
                          <a:ea typeface="+mn-ea"/>
                        </a:rPr>
                        <a:t>日</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extLst>
                  <a:ext uri="{0D108BD9-81ED-4DB2-BD59-A6C34878D82A}">
                    <a16:rowId xmlns:a16="http://schemas.microsoft.com/office/drawing/2014/main" val="10002"/>
                  </a:ext>
                </a:extLst>
              </a:tr>
              <a:tr h="315809">
                <a:tc>
                  <a:txBody>
                    <a:bodyPr/>
                    <a:lstStyle/>
                    <a:p>
                      <a:pPr algn="ctr"/>
                      <a:r>
                        <a:rPr kumimoji="1" lang="ja-JP" altLang="en-US" sz="800" dirty="0"/>
                        <a:t>教育</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販促活動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マネージャー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社内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集合教育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600" dirty="0"/>
                        <a:t>△△年〇月８日</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extLst>
                  <a:ext uri="{0D108BD9-81ED-4DB2-BD59-A6C34878D82A}">
                    <a16:rowId xmlns:a16="http://schemas.microsoft.com/office/drawing/2014/main" val="10003"/>
                  </a:ext>
                </a:extLst>
              </a:tr>
              <a:tr h="315809">
                <a:tc>
                  <a:txBody>
                    <a:bodyPr/>
                    <a:lstStyle/>
                    <a:p>
                      <a:pPr algn="ctr"/>
                      <a:r>
                        <a:rPr kumimoji="1" lang="ja-JP" altLang="en-US" sz="800" dirty="0"/>
                        <a:t>維持</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製品知識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店長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本社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algn="ctr"/>
                      <a:r>
                        <a:rPr kumimoji="1" lang="ja-JP" altLang="en-US" sz="800" dirty="0"/>
                        <a:t>定期研修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600" dirty="0"/>
                        <a:t>△△年〇月</a:t>
                      </a:r>
                      <a:r>
                        <a:rPr kumimoji="1" lang="en-US" altLang="ja-JP" sz="600" dirty="0"/>
                        <a:t>15</a:t>
                      </a:r>
                      <a:r>
                        <a:rPr kumimoji="1" lang="ja-JP" altLang="en-US" sz="600" dirty="0"/>
                        <a:t>日</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F6DC"/>
                    </a:solidFill>
                  </a:tcPr>
                </a:tc>
                <a:extLst>
                  <a:ext uri="{0D108BD9-81ED-4DB2-BD59-A6C34878D82A}">
                    <a16:rowId xmlns:a16="http://schemas.microsoft.com/office/drawing/2014/main" val="10004"/>
                  </a:ext>
                </a:extLst>
              </a:tr>
            </a:tbl>
          </a:graphicData>
        </a:graphic>
      </p:graphicFrame>
      <p:sp>
        <p:nvSpPr>
          <p:cNvPr id="91161" name="テキスト ボックス 9"/>
          <p:cNvSpPr txBox="1"/>
          <p:nvPr/>
        </p:nvSpPr>
        <p:spPr>
          <a:xfrm>
            <a:off x="3295227" y="4595813"/>
            <a:ext cx="4500563" cy="4984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a:spcBef>
                <a:spcPts val="600"/>
              </a:spcBef>
            </a:pPr>
            <a:r>
              <a:rPr lang="ja-JP" altLang="en-US" sz="1200" u="sng" dirty="0">
                <a:latin typeface="Meiryo UI" panose="020B0604030504040204" pitchFamily="50" charset="-128"/>
                <a:ea typeface="Meiryo UI" panose="020B0604030504040204" pitchFamily="50" charset="-128"/>
              </a:rPr>
              <a:t>標準化の実施状況をチェック</a:t>
            </a:r>
            <a:r>
              <a:rPr lang="ja-JP" altLang="en-US" sz="1200" dirty="0">
                <a:latin typeface="Meiryo UI" panose="020B0604030504040204" pitchFamily="50" charset="-128"/>
                <a:ea typeface="Meiryo UI" panose="020B0604030504040204" pitchFamily="50" charset="-128"/>
              </a:rPr>
              <a:t>する</a:t>
            </a:r>
          </a:p>
          <a:p>
            <a:pPr>
              <a:spcBef>
                <a:spcPts val="600"/>
              </a:spcBef>
            </a:pPr>
            <a:r>
              <a:rPr lang="ja-JP" altLang="en-US" sz="1200" u="sng" dirty="0">
                <a:latin typeface="Meiryo UI" panose="020B0604030504040204" pitchFamily="50" charset="-128"/>
                <a:ea typeface="Meiryo UI" panose="020B0604030504040204" pitchFamily="50" charset="-128"/>
              </a:rPr>
              <a:t>効果の維持が確認できたら、通常の業務管理に移して実施</a:t>
            </a:r>
            <a:r>
              <a:rPr lang="ja-JP" altLang="en-US" sz="1200" dirty="0">
                <a:latin typeface="Meiryo UI" panose="020B0604030504040204" pitchFamily="50" charset="-128"/>
                <a:ea typeface="Meiryo UI" panose="020B0604030504040204" pitchFamily="50" charset="-128"/>
              </a:rPr>
              <a:t>する</a:t>
            </a:r>
          </a:p>
        </p:txBody>
      </p:sp>
      <p:sp>
        <p:nvSpPr>
          <p:cNvPr id="3" name="テキスト ボックス 2">
            <a:extLst>
              <a:ext uri="{FF2B5EF4-FFF2-40B4-BE49-F238E27FC236}">
                <a16:creationId xmlns:a16="http://schemas.microsoft.com/office/drawing/2014/main" id="{FF6ADF77-4C99-9B9A-F12B-1B9CF9E59395}"/>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23/24</a:t>
            </a:r>
            <a:endParaRPr kumimoji="1" lang="ja-JP" altLang="en-US" b="0" dirty="0">
              <a:latin typeface="Meiryo UI" panose="020B0604030504040204" pitchFamily="50" charset="-128"/>
              <a:ea typeface="Meiryo UI" panose="020B0604030504040204" pitchFamily="50" charset="-128"/>
            </a:endParaRPr>
          </a:p>
        </p:txBody>
      </p:sp>
      <p:pic>
        <p:nvPicPr>
          <p:cNvPr id="5" name="課題23P-1">
            <a:hlinkClick r:id="" action="ppaction://media"/>
            <a:extLst>
              <a:ext uri="{FF2B5EF4-FFF2-40B4-BE49-F238E27FC236}">
                <a16:creationId xmlns:a16="http://schemas.microsoft.com/office/drawing/2014/main" id="{EEFEC3B8-637D-9334-3349-AD92845A318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0" y="-28586"/>
            <a:ext cx="406400" cy="406400"/>
          </a:xfrm>
          <a:prstGeom prst="rect">
            <a:avLst/>
          </a:prstGeom>
        </p:spPr>
      </p:pic>
      <p:pic>
        <p:nvPicPr>
          <p:cNvPr id="6" name="課題23P-2">
            <a:hlinkClick r:id="" action="ppaction://media"/>
            <a:extLst>
              <a:ext uri="{FF2B5EF4-FFF2-40B4-BE49-F238E27FC236}">
                <a16:creationId xmlns:a16="http://schemas.microsoft.com/office/drawing/2014/main" id="{64A005A1-39EF-0635-EBF8-271803AA7D2C}"/>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0" y="319098"/>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08"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601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5"/>
                </p:tgtEl>
              </p:cMediaNode>
            </p:audio>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p:cNvSpPr/>
          <p:nvPr/>
        </p:nvSpPr>
        <p:spPr>
          <a:xfrm>
            <a:off x="2865438" y="755651"/>
            <a:ext cx="6624638" cy="5986463"/>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60" name="正方形/長方形 59"/>
          <p:cNvSpPr/>
          <p:nvPr/>
        </p:nvSpPr>
        <p:spPr>
          <a:xfrm>
            <a:off x="488951" y="1216025"/>
            <a:ext cx="2303463" cy="528638"/>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34" name="角丸四角形 33"/>
          <p:cNvSpPr/>
          <p:nvPr/>
        </p:nvSpPr>
        <p:spPr>
          <a:xfrm>
            <a:off x="814388" y="763589"/>
            <a:ext cx="1690688" cy="360363"/>
          </a:xfrm>
          <a:prstGeom prst="roundRect">
            <a:avLst/>
          </a:prstGeom>
          <a:solidFill>
            <a:srgbClr val="00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93189" name="テキスト ボックス 13"/>
          <p:cNvSpPr txBox="1"/>
          <p:nvPr/>
        </p:nvSpPr>
        <p:spPr>
          <a:xfrm>
            <a:off x="946150" y="755650"/>
            <a:ext cx="1438214" cy="369332"/>
          </a:xfrm>
          <a:prstGeom prst="rect">
            <a:avLst/>
          </a:prstGeom>
          <a:noFill/>
          <a:ln w="9525">
            <a:noFill/>
          </a:ln>
        </p:spPr>
        <p:txBody>
          <a:bodyPr wrap="non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solidFill>
                  <a:schemeClr val="bg1"/>
                </a:solidFill>
                <a:latin typeface="HGP創英角ｺﾞｼｯｸUB" panose="020B0900000000000000" pitchFamily="50" charset="-128"/>
                <a:ea typeface="HGP創英角ｺﾞｼｯｸUB" panose="020B0900000000000000" pitchFamily="50" charset="-128"/>
              </a:rPr>
              <a:t>推奨ステップ</a:t>
            </a:r>
          </a:p>
        </p:txBody>
      </p:sp>
      <p:sp>
        <p:nvSpPr>
          <p:cNvPr id="40" name="正方形/長方形 39"/>
          <p:cNvSpPr/>
          <p:nvPr/>
        </p:nvSpPr>
        <p:spPr>
          <a:xfrm>
            <a:off x="631826" y="2024063"/>
            <a:ext cx="968375" cy="528638"/>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93191" name="テキスト ボックス 19"/>
          <p:cNvSpPr txBox="1"/>
          <p:nvPr/>
        </p:nvSpPr>
        <p:spPr>
          <a:xfrm>
            <a:off x="660400" y="2089150"/>
            <a:ext cx="908050" cy="369888"/>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lnSpc>
                <a:spcPct val="100000"/>
              </a:lnSpc>
              <a:spcBef>
                <a:spcPct val="0"/>
              </a:spcBef>
              <a:buClrTx/>
              <a:buNone/>
            </a:pPr>
            <a:r>
              <a:rPr lang="en-US" altLang="ja-JP" sz="1800" dirty="0">
                <a:latin typeface="HGP創英角ｺﾞｼｯｸUB" panose="020B0900000000000000" pitchFamily="50" charset="-128"/>
                <a:ea typeface="HGP創英角ｺﾞｼｯｸUB" panose="020B0900000000000000" pitchFamily="50" charset="-128"/>
              </a:rPr>
              <a:t>【</a:t>
            </a:r>
            <a:r>
              <a:rPr lang="ja-JP" altLang="en-US" sz="1800" dirty="0">
                <a:latin typeface="HGP創英角ｺﾞｼｯｸUB" panose="020B0900000000000000" pitchFamily="50" charset="-128"/>
                <a:ea typeface="HGP創英角ｺﾞｼｯｸUB" panose="020B0900000000000000" pitchFamily="50" charset="-128"/>
              </a:rPr>
              <a:t>手順</a:t>
            </a:r>
            <a:r>
              <a:rPr lang="en-US" altLang="ja-JP" sz="1800" dirty="0">
                <a:latin typeface="HGP創英角ｺﾞｼｯｸUB" panose="020B0900000000000000" pitchFamily="50" charset="-128"/>
                <a:ea typeface="HGP創英角ｺﾞｼｯｸUB" panose="020B0900000000000000" pitchFamily="50" charset="-128"/>
              </a:rPr>
              <a:t>】</a:t>
            </a:r>
            <a:endParaRPr lang="ja-JP" altLang="en-US" sz="1800" dirty="0">
              <a:latin typeface="HGP創英角ｺﾞｼｯｸUB" panose="020B0900000000000000" pitchFamily="50" charset="-128"/>
              <a:ea typeface="HGP創英角ｺﾞｼｯｸUB" panose="020B0900000000000000" pitchFamily="50" charset="-128"/>
            </a:endParaRPr>
          </a:p>
        </p:txBody>
      </p:sp>
      <p:sp>
        <p:nvSpPr>
          <p:cNvPr id="93192" name="テキスト ボックス 15"/>
          <p:cNvSpPr txBox="1"/>
          <p:nvPr/>
        </p:nvSpPr>
        <p:spPr>
          <a:xfrm>
            <a:off x="631825" y="1311276"/>
            <a:ext cx="2160588" cy="33718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solidFill>
                  <a:schemeClr val="bg1"/>
                </a:solidFill>
                <a:latin typeface="HGP創英角ｺﾞｼｯｸUB" panose="020B0900000000000000" pitchFamily="50" charset="-128"/>
                <a:ea typeface="HGP創英角ｺﾞｼｯｸUB" panose="020B0900000000000000" pitchFamily="50" charset="-128"/>
              </a:rPr>
              <a:t>⑩反省と今後の対応</a:t>
            </a:r>
          </a:p>
        </p:txBody>
      </p:sp>
      <p:sp>
        <p:nvSpPr>
          <p:cNvPr id="44" name="Text Box 3"/>
          <p:cNvSpPr txBox="1">
            <a:spLocks noChangeArrowheads="1"/>
          </p:cNvSpPr>
          <p:nvPr/>
        </p:nvSpPr>
        <p:spPr bwMode="auto">
          <a:xfrm>
            <a:off x="481014" y="98586"/>
            <a:ext cx="883602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lvl1pPr>
              <a:defRPr kumimoji="1">
                <a:solidFill>
                  <a:schemeClr val="tx1"/>
                </a:solidFill>
                <a:latin typeface="Meiryo UI" panose="020B0604030504040204" pitchFamily="50" charset="-128"/>
                <a:ea typeface="Meiryo UI" panose="020B0604030504040204" pitchFamily="50" charset="-128"/>
              </a:defRPr>
            </a:lvl1pPr>
            <a:lvl2pPr marL="742950" indent="-285750">
              <a:defRPr kumimoji="1">
                <a:solidFill>
                  <a:schemeClr val="tx1"/>
                </a:solidFill>
                <a:latin typeface="Meiryo UI" panose="020B0604030504040204" pitchFamily="50" charset="-128"/>
                <a:ea typeface="Meiryo UI" panose="020B0604030504040204" pitchFamily="50" charset="-128"/>
              </a:defRPr>
            </a:lvl2pPr>
            <a:lvl3pPr marL="1143000" indent="-228600">
              <a:defRPr kumimoji="1">
                <a:solidFill>
                  <a:schemeClr val="tx1"/>
                </a:solidFill>
                <a:latin typeface="Meiryo UI" panose="020B0604030504040204" pitchFamily="50" charset="-128"/>
                <a:ea typeface="Meiryo UI" panose="020B0604030504040204" pitchFamily="50" charset="-128"/>
              </a:defRPr>
            </a:lvl3pPr>
            <a:lvl4pPr marL="1600200" indent="-228600">
              <a:defRPr kumimoji="1">
                <a:solidFill>
                  <a:schemeClr val="tx1"/>
                </a:solidFill>
                <a:latin typeface="Meiryo UI" panose="020B0604030504040204" pitchFamily="50" charset="-128"/>
                <a:ea typeface="Meiryo UI" panose="020B0604030504040204" pitchFamily="50" charset="-128"/>
              </a:defRPr>
            </a:lvl4pPr>
            <a:lvl5pPr marL="2057400" indent="-228600">
              <a:defRPr kumimoji="1">
                <a:solidFill>
                  <a:schemeClr val="tx1"/>
                </a:solidFill>
                <a:latin typeface="Meiryo UI" panose="020B0604030504040204" pitchFamily="50" charset="-128"/>
                <a:ea typeface="Meiryo UI" panose="020B0604030504040204" pitchFamily="50" charset="-128"/>
              </a:defRPr>
            </a:lvl5pPr>
            <a:lvl6pPr marL="25146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6pPr>
            <a:lvl7pPr marL="29718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7pPr>
            <a:lvl8pPr marL="34290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8pPr>
            <a:lvl9pPr marL="3886200" indent="-228600" fontAlgn="base">
              <a:spcBef>
                <a:spcPct val="0"/>
              </a:spcBef>
              <a:spcAft>
                <a:spcPct val="0"/>
              </a:spcAft>
              <a:defRPr kumimoji="1">
                <a:solidFill>
                  <a:schemeClr val="tx1"/>
                </a:solidFill>
                <a:latin typeface="Meiryo UI" panose="020B0604030504040204" pitchFamily="50" charset="-128"/>
                <a:ea typeface="Meiryo UI" panose="020B0604030504040204" pitchFamily="50" charset="-128"/>
              </a:defRPr>
            </a:lvl9pPr>
          </a:lstStyle>
          <a:p>
            <a:pPr>
              <a:defRPr/>
            </a:pPr>
            <a:r>
              <a:rPr lang="ja-JP" altLang="en-US" sz="3200" b="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９．課題達成のステップ</a:t>
            </a:r>
          </a:p>
        </p:txBody>
      </p:sp>
      <p:sp>
        <p:nvSpPr>
          <p:cNvPr id="33" name="フローチャート : 代替処理 32"/>
          <p:cNvSpPr>
            <a:spLocks noChangeArrowheads="1"/>
          </p:cNvSpPr>
          <p:nvPr/>
        </p:nvSpPr>
        <p:spPr bwMode="auto">
          <a:xfrm>
            <a:off x="468314" y="3608389"/>
            <a:ext cx="2303463" cy="530225"/>
          </a:xfrm>
          <a:prstGeom prst="flowChartAlternateProcess">
            <a:avLst/>
          </a:prstGeom>
          <a:solidFill>
            <a:srgbClr val="BFE4FF"/>
          </a:solidFill>
          <a:ln w="12700" algn="ctr">
            <a:solidFill>
              <a:schemeClr val="tx1"/>
            </a:solidFill>
            <a:miter lim="800000"/>
          </a:ln>
        </p:spPr>
        <p:txBody>
          <a:bodyPr anchor="ctr"/>
          <a:lstStyle/>
          <a:p>
            <a:pPr algn="ctr" fontAlgn="auto">
              <a:spcBef>
                <a:spcPts val="0"/>
              </a:spcBef>
              <a:spcAft>
                <a:spcPts val="0"/>
              </a:spcAft>
              <a:defRPr/>
            </a:pPr>
            <a:endParaRPr lang="ja-JP" altLang="en-US" sz="1800" b="0">
              <a:solidFill>
                <a:schemeClr val="lt1"/>
              </a:solidFill>
              <a:latin typeface="+mn-lt"/>
              <a:ea typeface="+mn-ea"/>
            </a:endParaRPr>
          </a:p>
        </p:txBody>
      </p:sp>
      <p:sp>
        <p:nvSpPr>
          <p:cNvPr id="45" name="フローチャート : 代替処理 44"/>
          <p:cNvSpPr/>
          <p:nvPr/>
        </p:nvSpPr>
        <p:spPr>
          <a:xfrm>
            <a:off x="488951" y="2678113"/>
            <a:ext cx="2303463" cy="558800"/>
          </a:xfrm>
          <a:prstGeom prst="flowChartAlternateProcess">
            <a:avLst/>
          </a:prstGeom>
          <a:solidFill>
            <a:srgbClr val="CCE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93196" name="テキスト ボックス 15"/>
          <p:cNvSpPr txBox="1"/>
          <p:nvPr/>
        </p:nvSpPr>
        <p:spPr>
          <a:xfrm>
            <a:off x="631825" y="2801938"/>
            <a:ext cx="2160588"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1)</a:t>
            </a:r>
            <a:r>
              <a:rPr lang="ja-JP" altLang="en-US" sz="1600" dirty="0">
                <a:latin typeface="HGP創英角ｺﾞｼｯｸUB" panose="020B0900000000000000" pitchFamily="50" charset="-128"/>
                <a:ea typeface="HGP創英角ｺﾞｼｯｸUB" panose="020B0900000000000000" pitchFamily="50" charset="-128"/>
              </a:rPr>
              <a:t>活動の反省</a:t>
            </a:r>
            <a:endParaRPr lang="en-US" altLang="ja-JP" sz="1600" dirty="0">
              <a:latin typeface="HGP創英角ｺﾞｼｯｸUB" panose="020B0900000000000000" pitchFamily="50" charset="-128"/>
              <a:ea typeface="HGP創英角ｺﾞｼｯｸUB" panose="020B0900000000000000" pitchFamily="50" charset="-128"/>
            </a:endParaRPr>
          </a:p>
        </p:txBody>
      </p:sp>
      <p:sp>
        <p:nvSpPr>
          <p:cNvPr id="93197" name="テキスト ボックス 16"/>
          <p:cNvSpPr txBox="1"/>
          <p:nvPr/>
        </p:nvSpPr>
        <p:spPr>
          <a:xfrm>
            <a:off x="631825" y="3709988"/>
            <a:ext cx="2160588" cy="336550"/>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1600" dirty="0">
                <a:latin typeface="HGP創英角ｺﾞｼｯｸUB" panose="020B0900000000000000" pitchFamily="50" charset="-128"/>
                <a:ea typeface="HGP創英角ｺﾞｼｯｸUB" panose="020B0900000000000000" pitchFamily="50" charset="-128"/>
              </a:rPr>
              <a:t>2)</a:t>
            </a:r>
            <a:r>
              <a:rPr lang="ja-JP" altLang="en-US" sz="1600" dirty="0">
                <a:latin typeface="HGP創英角ｺﾞｼｯｸUB" panose="020B0900000000000000" pitchFamily="50" charset="-128"/>
                <a:ea typeface="HGP創英角ｺﾞｼｯｸUB" panose="020B0900000000000000" pitchFamily="50" charset="-128"/>
              </a:rPr>
              <a:t>今後の計画の作成</a:t>
            </a:r>
          </a:p>
        </p:txBody>
      </p:sp>
      <p:sp>
        <p:nvSpPr>
          <p:cNvPr id="48" name="下矢印 47"/>
          <p:cNvSpPr/>
          <p:nvPr/>
        </p:nvSpPr>
        <p:spPr>
          <a:xfrm>
            <a:off x="1136651" y="3306763"/>
            <a:ext cx="1008063" cy="234950"/>
          </a:xfrm>
          <a:prstGeom prst="downArrow">
            <a:avLst/>
          </a:prstGeom>
          <a:solidFill>
            <a:srgbClr val="00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93199" name="テキスト ボックス 5"/>
          <p:cNvSpPr txBox="1"/>
          <p:nvPr/>
        </p:nvSpPr>
        <p:spPr>
          <a:xfrm>
            <a:off x="2889250" y="728664"/>
            <a:ext cx="5803900"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2000" dirty="0">
                <a:latin typeface="HGP創英角ｺﾞｼｯｸUB" panose="020B0900000000000000" pitchFamily="50" charset="-128"/>
                <a:ea typeface="HGP創英角ｺﾞｼｯｸUB" panose="020B0900000000000000" pitchFamily="50" charset="-128"/>
              </a:rPr>
              <a:t>１</a:t>
            </a:r>
            <a:r>
              <a:rPr lang="en-US" altLang="ja-JP" sz="2000" dirty="0">
                <a:latin typeface="HGP創英角ｺﾞｼｯｸUB" panose="020B0900000000000000" pitchFamily="50" charset="-128"/>
                <a:ea typeface="HGP創英角ｺﾞｼｯｸUB" panose="020B0900000000000000" pitchFamily="50" charset="-128"/>
              </a:rPr>
              <a:t>) </a:t>
            </a:r>
            <a:r>
              <a:rPr lang="ja-JP" altLang="en-US" sz="2000" dirty="0">
                <a:latin typeface="HGP創英角ｺﾞｼｯｸUB" panose="020B0900000000000000" pitchFamily="50" charset="-128"/>
                <a:ea typeface="HGP創英角ｺﾞｼｯｸUB" panose="020B0900000000000000" pitchFamily="50" charset="-128"/>
              </a:rPr>
              <a:t>活動の反省</a:t>
            </a:r>
            <a:endParaRPr lang="en-US" altLang="ja-JP" sz="2000" dirty="0">
              <a:latin typeface="HGP創英角ｺﾞｼｯｸUB" panose="020B0900000000000000" pitchFamily="50" charset="-128"/>
              <a:ea typeface="HGP創英角ｺﾞｼｯｸUB" panose="020B0900000000000000" pitchFamily="50" charset="-128"/>
            </a:endParaRPr>
          </a:p>
        </p:txBody>
      </p:sp>
      <p:sp>
        <p:nvSpPr>
          <p:cNvPr id="93201" name="テキスト ボックス 5"/>
          <p:cNvSpPr txBox="1"/>
          <p:nvPr/>
        </p:nvSpPr>
        <p:spPr>
          <a:xfrm>
            <a:off x="2884488" y="4164014"/>
            <a:ext cx="6305550" cy="3968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ct val="0"/>
              </a:spcBef>
              <a:buClrTx/>
              <a:buNone/>
            </a:pPr>
            <a:r>
              <a:rPr lang="en-US" altLang="ja-JP" sz="2000" dirty="0">
                <a:latin typeface="HGP創英角ｺﾞｼｯｸUB" panose="020B0900000000000000" pitchFamily="50" charset="-128"/>
                <a:ea typeface="HGP創英角ｺﾞｼｯｸUB" panose="020B0900000000000000" pitchFamily="50" charset="-128"/>
              </a:rPr>
              <a:t>2)</a:t>
            </a:r>
            <a:r>
              <a:rPr lang="ja-JP" altLang="en-US" sz="2000" dirty="0">
                <a:latin typeface="HGP創英角ｺﾞｼｯｸUB" panose="020B0900000000000000" pitchFamily="50" charset="-128"/>
                <a:ea typeface="HGP創英角ｺﾞｼｯｸUB" panose="020B0900000000000000" pitchFamily="50" charset="-128"/>
              </a:rPr>
              <a:t>今後の計画の作成</a:t>
            </a:r>
            <a:endParaRPr lang="ja-JP" altLang="en-US" sz="1600" dirty="0"/>
          </a:p>
        </p:txBody>
      </p:sp>
      <p:sp>
        <p:nvSpPr>
          <p:cNvPr id="93202" name="角丸四角形 6"/>
          <p:cNvSpPr/>
          <p:nvPr/>
        </p:nvSpPr>
        <p:spPr>
          <a:xfrm>
            <a:off x="2973388" y="1628775"/>
            <a:ext cx="6119812" cy="2217738"/>
          </a:xfrm>
          <a:prstGeom prst="roundRect">
            <a:avLst>
              <a:gd name="adj" fmla="val 6866"/>
            </a:avLst>
          </a:prstGeom>
          <a:solidFill>
            <a:srgbClr val="FFFFCC"/>
          </a:solidFill>
          <a:ln w="9525" cap="flat" cmpd="sng">
            <a:solidFill>
              <a:schemeClr val="tx1"/>
            </a:solidFill>
            <a:prstDash val="solid"/>
            <a:headEnd type="none" w="med" len="med"/>
            <a:tailEnd type="none" w="med" len="med"/>
          </a:ln>
        </p:spPr>
        <p:txBody>
          <a:bodyPr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nSpc>
                <a:spcPct val="100000"/>
              </a:lnSpc>
              <a:spcBef>
                <a:spcPts val="400"/>
              </a:spcBef>
              <a:buClrTx/>
              <a:buNone/>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反省のポイント</a:t>
            </a:r>
            <a:r>
              <a:rPr lang="en-US" altLang="ja-JP" sz="1200" dirty="0">
                <a:latin typeface="Meiryo UI" panose="020B0604030504040204" pitchFamily="50" charset="-128"/>
                <a:ea typeface="Meiryo UI" panose="020B0604030504040204" pitchFamily="50" charset="-128"/>
              </a:rPr>
              <a:t>】</a:t>
            </a:r>
            <a:endParaRPr lang="ja-JP" altLang="en-US" sz="1200" dirty="0">
              <a:latin typeface="Meiryo UI" panose="020B0604030504040204" pitchFamily="50" charset="-128"/>
              <a:ea typeface="Meiryo UI" panose="020B0604030504040204" pitchFamily="50" charset="-128"/>
            </a:endParaRPr>
          </a:p>
          <a:p>
            <a:pPr marL="0" indent="0">
              <a:lnSpc>
                <a:spcPct val="100000"/>
              </a:lnSpc>
              <a:spcBef>
                <a:spcPts val="400"/>
              </a:spcBef>
              <a:buClrTx/>
              <a:buFont typeface="ＭＳ Ｐゴシック" panose="020B0600070205080204" pitchFamily="50" charset="-128"/>
              <a:buAutoNum type="circleNumDbPlain"/>
            </a:pPr>
            <a:r>
              <a:rPr lang="ja-JP" altLang="en-US" sz="1200" dirty="0">
                <a:latin typeface="Meiryo UI" panose="020B0604030504040204" pitchFamily="50" charset="-128"/>
                <a:ea typeface="Meiryo UI" panose="020B0604030504040204" pitchFamily="50" charset="-128"/>
              </a:rPr>
              <a:t>活動計画や目標について、計画と実績の差異を明確にして反省する</a:t>
            </a:r>
          </a:p>
          <a:p>
            <a:pPr marL="0" indent="0">
              <a:lnSpc>
                <a:spcPct val="100000"/>
              </a:lnSpc>
              <a:spcBef>
                <a:spcPts val="400"/>
              </a:spcBef>
              <a:buClrTx/>
              <a:buFont typeface="ＭＳ Ｐゴシック" panose="020B0600070205080204" pitchFamily="50" charset="-128"/>
              <a:buAutoNum type="circleNumDbPlain"/>
            </a:pPr>
            <a:r>
              <a:rPr lang="ja-JP" altLang="en-US" sz="1200" dirty="0">
                <a:latin typeface="Meiryo UI" panose="020B0604030504040204" pitchFamily="50" charset="-128"/>
                <a:ea typeface="Meiryo UI" panose="020B0604030504040204" pitchFamily="50" charset="-128"/>
              </a:rPr>
              <a:t>各手順の進め方やつながりなどについて振り返る</a:t>
            </a:r>
          </a:p>
          <a:p>
            <a:pPr marL="0" indent="0">
              <a:lnSpc>
                <a:spcPct val="100000"/>
              </a:lnSpc>
              <a:spcBef>
                <a:spcPts val="400"/>
              </a:spcBef>
              <a:buClrTx/>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各手順ごとの進め方や取り組みはうまくいったか</a:t>
            </a:r>
          </a:p>
          <a:p>
            <a:pPr marL="0" indent="0">
              <a:lnSpc>
                <a:spcPct val="100000"/>
              </a:lnSpc>
              <a:spcBef>
                <a:spcPts val="400"/>
              </a:spcBef>
              <a:buClrTx/>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課題達成型ＱＣストーリーの適用は適切だったか</a:t>
            </a:r>
          </a:p>
          <a:p>
            <a:pPr marL="0" indent="0">
              <a:lnSpc>
                <a:spcPct val="100000"/>
              </a:lnSpc>
              <a:spcBef>
                <a:spcPts val="400"/>
              </a:spcBef>
              <a:buClrTx/>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ＱＣ手法などの活用の仕方などは良かったか</a:t>
            </a:r>
          </a:p>
          <a:p>
            <a:pPr marL="0" indent="0">
              <a:lnSpc>
                <a:spcPct val="100000"/>
              </a:lnSpc>
              <a:spcBef>
                <a:spcPts val="400"/>
              </a:spcBef>
              <a:buClrTx/>
              <a:buFont typeface="ＭＳ Ｐゴシック" panose="020B0600070205080204" pitchFamily="50" charset="-128"/>
              <a:buChar char="③"/>
            </a:pPr>
            <a:r>
              <a:rPr lang="ja-JP" altLang="en-US" sz="1200" dirty="0">
                <a:latin typeface="Meiryo UI" panose="020B0604030504040204" pitchFamily="50" charset="-128"/>
                <a:ea typeface="Meiryo UI" panose="020B0604030504040204" pitchFamily="50" charset="-128"/>
              </a:rPr>
              <a:t>サークルの運営の仕方（会合の開き方、役割分担、勉強会など）について反省する</a:t>
            </a:r>
          </a:p>
          <a:p>
            <a:pPr marL="0" indent="0">
              <a:lnSpc>
                <a:spcPct val="100000"/>
              </a:lnSpc>
              <a:spcBef>
                <a:spcPts val="400"/>
              </a:spcBef>
              <a:buClrTx/>
              <a:buFont typeface="ＭＳ Ｐゴシック" panose="020B0600070205080204" pitchFamily="50" charset="-128"/>
              <a:buChar char="④"/>
            </a:pPr>
            <a:r>
              <a:rPr lang="ja-JP" altLang="en-US" sz="1200" dirty="0">
                <a:latin typeface="Meiryo UI" panose="020B0604030504040204" pitchFamily="50" charset="-128"/>
                <a:ea typeface="Meiryo UI" panose="020B0604030504040204" pitchFamily="50" charset="-128"/>
              </a:rPr>
              <a:t>今回の活動で解決できなかった点、やり残した問題・課題などを明らかにする</a:t>
            </a:r>
          </a:p>
        </p:txBody>
      </p:sp>
      <p:sp>
        <p:nvSpPr>
          <p:cNvPr id="93203" name="テキスト ボックス 4"/>
          <p:cNvSpPr txBox="1"/>
          <p:nvPr/>
        </p:nvSpPr>
        <p:spPr>
          <a:xfrm>
            <a:off x="3295650" y="1117601"/>
            <a:ext cx="5399088" cy="447675"/>
          </a:xfrm>
          <a:prstGeom prst="rect">
            <a:avLst/>
          </a:prstGeom>
          <a:noFill/>
          <a:ln w="9525">
            <a:noFill/>
          </a:ln>
        </p:spPr>
        <p:txBody>
          <a:bodyPr>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ts val="200"/>
              </a:spcBef>
              <a:buNone/>
            </a:pPr>
            <a:r>
              <a:rPr lang="ja-JP" altLang="en-US" sz="1200" dirty="0">
                <a:latin typeface="Meiryo UI" panose="020B0604030504040204" pitchFamily="50" charset="-128"/>
                <a:ea typeface="Meiryo UI" panose="020B0604030504040204" pitchFamily="50" charset="-128"/>
              </a:rPr>
              <a:t>計画と実績の差、各手順の進め方、サークル運営の仕方などについて反省し、</a:t>
            </a:r>
          </a:p>
          <a:p>
            <a:pPr marL="0" indent="0">
              <a:spcBef>
                <a:spcPts val="200"/>
              </a:spcBef>
              <a:buNone/>
            </a:pPr>
            <a:r>
              <a:rPr lang="ja-JP" altLang="en-US" sz="1200" u="sng" dirty="0">
                <a:latin typeface="Meiryo UI" panose="020B0604030504040204" pitchFamily="50" charset="-128"/>
                <a:ea typeface="Meiryo UI" panose="020B0604030504040204" pitchFamily="50" charset="-128"/>
              </a:rPr>
              <a:t>良かった点、悪かった点を明確</a:t>
            </a:r>
            <a:r>
              <a:rPr lang="ja-JP" altLang="en-US" sz="1200" dirty="0">
                <a:latin typeface="Meiryo UI" panose="020B0604030504040204" pitchFamily="50" charset="-128"/>
                <a:ea typeface="Meiryo UI" panose="020B0604030504040204" pitchFamily="50" charset="-128"/>
              </a:rPr>
              <a:t>にする</a:t>
            </a:r>
          </a:p>
        </p:txBody>
      </p:sp>
      <p:sp>
        <p:nvSpPr>
          <p:cNvPr id="93204" name="テキスト ボックス 7"/>
          <p:cNvSpPr txBox="1"/>
          <p:nvPr/>
        </p:nvSpPr>
        <p:spPr>
          <a:xfrm>
            <a:off x="2959148" y="4705509"/>
            <a:ext cx="6516687" cy="725327"/>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a:spcBef>
                <a:spcPts val="200"/>
              </a:spcBef>
            </a:pPr>
            <a:r>
              <a:rPr lang="ja-JP" altLang="en-US" sz="1400" dirty="0">
                <a:latin typeface="Meiryo UI" panose="020B0604030504040204" pitchFamily="50" charset="-128"/>
                <a:ea typeface="Meiryo UI" panose="020B0604030504040204" pitchFamily="50" charset="-128"/>
              </a:rPr>
              <a:t>サークル活動のＰＤＣＡを回すため、</a:t>
            </a:r>
            <a:r>
              <a:rPr lang="ja-JP" altLang="en-US" sz="1400" u="sng" dirty="0">
                <a:latin typeface="Meiryo UI" panose="020B0604030504040204" pitchFamily="50" charset="-128"/>
                <a:ea typeface="Meiryo UI" panose="020B0604030504040204" pitchFamily="50" charset="-128"/>
              </a:rPr>
              <a:t>反省した内容を次回の活動に活かす</a:t>
            </a:r>
          </a:p>
          <a:p>
            <a:pPr>
              <a:spcBef>
                <a:spcPts val="200"/>
              </a:spcBef>
            </a:pPr>
            <a:r>
              <a:rPr lang="ja-JP" altLang="en-US" sz="1400" dirty="0">
                <a:latin typeface="Meiryo UI" panose="020B0604030504040204" pitchFamily="50" charset="-128"/>
                <a:ea typeface="Meiryo UI" panose="020B0604030504040204" pitchFamily="50" charset="-128"/>
              </a:rPr>
              <a:t>解決できなかった点、やり残した問題・課題などの今後の計画を立てる</a:t>
            </a:r>
          </a:p>
          <a:p>
            <a:pPr>
              <a:spcBef>
                <a:spcPts val="200"/>
              </a:spcBef>
            </a:pPr>
            <a:r>
              <a:rPr lang="ja-JP" altLang="en-US" sz="1400" dirty="0">
                <a:latin typeface="Meiryo UI" panose="020B0604030504040204" pitchFamily="50" charset="-128"/>
                <a:ea typeface="Meiryo UI" panose="020B0604030504040204" pitchFamily="50" charset="-128"/>
              </a:rPr>
              <a:t>得られた効果を</a:t>
            </a:r>
            <a:r>
              <a:rPr lang="ja-JP" altLang="en-US" sz="1400" u="sng" dirty="0">
                <a:latin typeface="Meiryo UI" panose="020B0604030504040204" pitchFamily="50" charset="-128"/>
                <a:ea typeface="Meiryo UI" panose="020B0604030504040204" pitchFamily="50" charset="-128"/>
              </a:rPr>
              <a:t>他職場・他商品などへ水平展開を検討し、実施</a:t>
            </a:r>
            <a:r>
              <a:rPr lang="ja-JP" altLang="en-US" sz="1400" dirty="0">
                <a:latin typeface="Meiryo UI" panose="020B0604030504040204" pitchFamily="50" charset="-128"/>
                <a:ea typeface="Meiryo UI" panose="020B0604030504040204" pitchFamily="50" charset="-128"/>
              </a:rPr>
              <a:t>する</a:t>
            </a:r>
          </a:p>
        </p:txBody>
      </p:sp>
      <p:sp>
        <p:nvSpPr>
          <p:cNvPr id="2" name="テキスト ボックス 1">
            <a:extLst>
              <a:ext uri="{FF2B5EF4-FFF2-40B4-BE49-F238E27FC236}">
                <a16:creationId xmlns:a16="http://schemas.microsoft.com/office/drawing/2014/main" id="{B0BFCCDC-6024-8AFF-595D-5FE2D569A745}"/>
              </a:ext>
            </a:extLst>
          </p:cNvPr>
          <p:cNvSpPr txBox="1"/>
          <p:nvPr/>
        </p:nvSpPr>
        <p:spPr>
          <a:xfrm>
            <a:off x="9025247" y="5337"/>
            <a:ext cx="85899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24/24</a:t>
            </a:r>
            <a:endParaRPr kumimoji="1" lang="ja-JP" altLang="en-US" b="0" dirty="0">
              <a:latin typeface="Meiryo UI" panose="020B0604030504040204" pitchFamily="50" charset="-128"/>
              <a:ea typeface="Meiryo UI" panose="020B0604030504040204" pitchFamily="50" charset="-128"/>
            </a:endParaRPr>
          </a:p>
        </p:txBody>
      </p:sp>
      <p:pic>
        <p:nvPicPr>
          <p:cNvPr id="3" name="課題24P-1">
            <a:hlinkClick r:id="" action="ppaction://media"/>
            <a:extLst>
              <a:ext uri="{FF2B5EF4-FFF2-40B4-BE49-F238E27FC236}">
                <a16:creationId xmlns:a16="http://schemas.microsoft.com/office/drawing/2014/main" id="{859935FD-2B5E-379A-1B48-5E767A3B659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0" y="0"/>
            <a:ext cx="406400" cy="406400"/>
          </a:xfrm>
          <a:prstGeom prst="rect">
            <a:avLst/>
          </a:prstGeom>
        </p:spPr>
      </p:pic>
      <p:pic>
        <p:nvPicPr>
          <p:cNvPr id="4" name="課題24P-2">
            <a:hlinkClick r:id="" action="ppaction://media"/>
            <a:extLst>
              <a:ext uri="{FF2B5EF4-FFF2-40B4-BE49-F238E27FC236}">
                <a16:creationId xmlns:a16="http://schemas.microsoft.com/office/drawing/2014/main" id="{0E636585-854F-06A8-6FD7-DB417465305E}"/>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701" y="357189"/>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693"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08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audio>
              <p:cMediaNode vol="80000">
                <p:cTn id="12"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タイトル 3"/>
          <p:cNvSpPr>
            <a:spLocks noGrp="1"/>
          </p:cNvSpPr>
          <p:nvPr>
            <p:ph type="title"/>
          </p:nvPr>
        </p:nvSpPr>
        <p:spPr>
          <a:xfrm>
            <a:off x="812801" y="1449389"/>
            <a:ext cx="8442325" cy="1106487"/>
          </a:xfrm>
        </p:spPr>
        <p:txBody>
          <a:bodyPr vert="horz" wrap="square" lIns="91440" tIns="45720" rIns="91440" bIns="45720" anchor="b" anchorCtr="0">
            <a:normAutofit/>
          </a:bodyPr>
          <a:lstStyle/>
          <a:p>
            <a:pPr algn="ctr" eaLnBrk="1" hangingPunct="1"/>
            <a:r>
              <a:rPr lang="ja-JP" altLang="en-US" dirty="0"/>
              <a:t>本日</a:t>
            </a:r>
            <a:r>
              <a:rPr kumimoji="1" lang="ja-JP" altLang="en-US" kern="1200" dirty="0">
                <a:latin typeface="+mj-lt"/>
                <a:ea typeface="+mj-ea"/>
                <a:cs typeface="+mj-cs"/>
              </a:rPr>
              <a:t>のおさらい</a:t>
            </a:r>
          </a:p>
        </p:txBody>
      </p:sp>
      <p:pic>
        <p:nvPicPr>
          <p:cNvPr id="2" name="課題25P">
            <a:hlinkClick r:id="" action="ppaction://media"/>
            <a:extLst>
              <a:ext uri="{FF2B5EF4-FFF2-40B4-BE49-F238E27FC236}">
                <a16:creationId xmlns:a16="http://schemas.microsoft.com/office/drawing/2014/main" id="{CA254636-0A60-29EB-332C-AADB029114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0"/>
            <a:ext cx="406400" cy="406400"/>
          </a:xfrm>
          <a:prstGeom prst="rect">
            <a:avLst/>
          </a:prstGeom>
        </p:spPr>
      </p:pic>
    </p:spTree>
    <p:extLst>
      <p:ext uri="{BB962C8B-B14F-4D97-AF65-F5344CB8AC3E}">
        <p14:creationId xmlns:p14="http://schemas.microsoft.com/office/powerpoint/2010/main" val="3393543085"/>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3"/>
          <p:cNvSpPr txBox="1">
            <a:spLocks noChangeArrowheads="1"/>
          </p:cNvSpPr>
          <p:nvPr/>
        </p:nvSpPr>
        <p:spPr bwMode="auto">
          <a:xfrm>
            <a:off x="453000" y="283211"/>
            <a:ext cx="8884920"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90000" bIns="90000" anchor="ctr">
            <a:spAutoFit/>
          </a:bodyPr>
          <a:lstStyle/>
          <a:p>
            <a:pPr algn="l">
              <a:defRPr/>
            </a:pPr>
            <a:r>
              <a:rPr lang="ja-JP" altLang="en-US" sz="320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なんで</a:t>
            </a:r>
            <a:r>
              <a:rPr lang="en-US" altLang="ja-JP" sz="320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a:t>
            </a:r>
            <a:r>
              <a:rPr lang="ja-JP" altLang="en-US" sz="320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課題達成型ＱＣストーリー</a:t>
            </a:r>
            <a:r>
              <a:rPr lang="en-US" altLang="ja-JP" sz="320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a:t>
            </a:r>
            <a:r>
              <a:rPr lang="ja-JP" altLang="en-US" sz="320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が必要？</a:t>
            </a:r>
          </a:p>
        </p:txBody>
      </p:sp>
      <p:sp>
        <p:nvSpPr>
          <p:cNvPr id="13" name="Rectangle 10"/>
          <p:cNvSpPr/>
          <p:nvPr/>
        </p:nvSpPr>
        <p:spPr>
          <a:xfrm>
            <a:off x="616585" y="4241216"/>
            <a:ext cx="2925656" cy="1013326"/>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r>
              <a:rPr lang="ja-JP" altLang="en-US" sz="1600" dirty="0">
                <a:latin typeface="BIZ UDゴシック" panose="020B0400000000000000" charset="-128"/>
                <a:ea typeface="BIZ UDゴシック" panose="020B0400000000000000" charset="-128"/>
              </a:rPr>
              <a:t>・規制緩和</a:t>
            </a:r>
          </a:p>
          <a:p>
            <a:pPr marL="0" indent="0">
              <a:spcBef>
                <a:spcPct val="0"/>
              </a:spcBef>
              <a:buNone/>
            </a:pPr>
            <a:r>
              <a:rPr lang="ja-JP" altLang="en-US" sz="1600" dirty="0">
                <a:latin typeface="BIZ UDゴシック" panose="020B0400000000000000" charset="-128"/>
                <a:ea typeface="BIZ UDゴシック" panose="020B0400000000000000" charset="-128"/>
              </a:rPr>
              <a:t>・グローバルスタンダード</a:t>
            </a:r>
          </a:p>
          <a:p>
            <a:pPr marL="0" indent="0">
              <a:spcBef>
                <a:spcPct val="0"/>
              </a:spcBef>
              <a:buNone/>
            </a:pPr>
            <a:r>
              <a:rPr lang="ja-JP" altLang="en-US" sz="1600" dirty="0">
                <a:latin typeface="BIZ UDゴシック" panose="020B0400000000000000" charset="-128"/>
                <a:ea typeface="BIZ UDゴシック" panose="020B0400000000000000" charset="-128"/>
              </a:rPr>
              <a:t>・自己責任</a:t>
            </a:r>
          </a:p>
        </p:txBody>
      </p:sp>
      <p:sp>
        <p:nvSpPr>
          <p:cNvPr id="14" name="Rectangle 10"/>
          <p:cNvSpPr/>
          <p:nvPr/>
        </p:nvSpPr>
        <p:spPr>
          <a:xfrm>
            <a:off x="584434" y="5978908"/>
            <a:ext cx="4386224" cy="636362"/>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r>
              <a:rPr lang="ja-JP" altLang="en-US" sz="1600" dirty="0">
                <a:latin typeface="BIZ UDゴシック" panose="020B0400000000000000" charset="-128"/>
                <a:ea typeface="BIZ UDゴシック" panose="020B0400000000000000" charset="-128"/>
              </a:rPr>
              <a:t>・お手本の無い時代</a:t>
            </a:r>
          </a:p>
          <a:p>
            <a:pPr marL="0" indent="0">
              <a:spcBef>
                <a:spcPct val="0"/>
              </a:spcBef>
              <a:buNone/>
            </a:pPr>
            <a:r>
              <a:rPr lang="ja-JP" altLang="en-US" sz="1600" dirty="0">
                <a:latin typeface="BIZ UDゴシック" panose="020B0400000000000000" charset="-128"/>
                <a:ea typeface="BIZ UDゴシック" panose="020B0400000000000000" charset="-128"/>
              </a:rPr>
              <a:t>・潜在的課題の掘り起こしと積極的な解決</a:t>
            </a:r>
          </a:p>
        </p:txBody>
      </p:sp>
      <p:sp>
        <p:nvSpPr>
          <p:cNvPr id="15" name="Rectangle 10"/>
          <p:cNvSpPr/>
          <p:nvPr/>
        </p:nvSpPr>
        <p:spPr>
          <a:xfrm>
            <a:off x="567237" y="1383928"/>
            <a:ext cx="3436415" cy="608330"/>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r>
              <a:rPr lang="ja-JP" altLang="en-US" sz="1600" dirty="0">
                <a:latin typeface="BIZ UDゴシック" panose="020B0400000000000000" charset="-128"/>
                <a:ea typeface="BIZ UDゴシック" panose="020B0400000000000000" charset="-128"/>
              </a:rPr>
              <a:t>・右肩上がり（高度経済成長時代）</a:t>
            </a:r>
          </a:p>
          <a:p>
            <a:pPr marL="0" indent="0">
              <a:spcBef>
                <a:spcPct val="0"/>
              </a:spcBef>
              <a:buNone/>
            </a:pPr>
            <a:r>
              <a:rPr lang="ja-JP" altLang="en-US" sz="1600" dirty="0">
                <a:latin typeface="BIZ UDゴシック" panose="020B0400000000000000" charset="-128"/>
                <a:ea typeface="BIZ UDゴシック" panose="020B0400000000000000" charset="-128"/>
              </a:rPr>
              <a:t>・欧米先進国追従</a:t>
            </a:r>
          </a:p>
        </p:txBody>
      </p:sp>
      <p:sp>
        <p:nvSpPr>
          <p:cNvPr id="17" name="テキストボックス 16"/>
          <p:cNvSpPr txBox="1"/>
          <p:nvPr/>
        </p:nvSpPr>
        <p:spPr>
          <a:xfrm>
            <a:off x="525971" y="1025523"/>
            <a:ext cx="1810111" cy="369332"/>
          </a:xfrm>
          <a:prstGeom prst="rect">
            <a:avLst/>
          </a:prstGeom>
          <a:noFill/>
        </p:spPr>
        <p:txBody>
          <a:bodyPr wrap="none" rtlCol="0">
            <a:spAutoFit/>
          </a:bodyPr>
          <a:lstStyle/>
          <a:p>
            <a:r>
              <a:rPr lang="en-US" altLang="ja-JP" sz="1800" dirty="0">
                <a:solidFill>
                  <a:srgbClr val="0000FF"/>
                </a:solidFill>
                <a:latin typeface="Meiryo UI" panose="020B0604030504040204" pitchFamily="50" charset="-128"/>
                <a:ea typeface="Meiryo UI" panose="020B0604030504040204" pitchFamily="50" charset="-128"/>
              </a:rPr>
              <a:t>1960</a:t>
            </a:r>
            <a:r>
              <a:rPr lang="ja-JP" altLang="en-US" sz="1800" dirty="0">
                <a:solidFill>
                  <a:srgbClr val="0000FF"/>
                </a:solidFill>
                <a:latin typeface="Meiryo UI" panose="020B0604030504040204" pitchFamily="50" charset="-128"/>
                <a:ea typeface="Meiryo UI" panose="020B0604030504040204" pitchFamily="50" charset="-128"/>
              </a:rPr>
              <a:t>～</a:t>
            </a:r>
            <a:r>
              <a:rPr lang="en-US" altLang="ja-JP" sz="1800" dirty="0">
                <a:solidFill>
                  <a:srgbClr val="0000FF"/>
                </a:solidFill>
                <a:latin typeface="Meiryo UI" panose="020B0604030504040204" pitchFamily="50" charset="-128"/>
                <a:ea typeface="Meiryo UI" panose="020B0604030504040204" pitchFamily="50" charset="-128"/>
              </a:rPr>
              <a:t>80</a:t>
            </a:r>
            <a:r>
              <a:rPr lang="ja-JP" altLang="en-US" sz="1800" dirty="0">
                <a:solidFill>
                  <a:srgbClr val="0000FF"/>
                </a:solidFill>
                <a:latin typeface="Meiryo UI" panose="020B0604030504040204" pitchFamily="50" charset="-128"/>
                <a:ea typeface="Meiryo UI" panose="020B0604030504040204" pitchFamily="50" charset="-128"/>
              </a:rPr>
              <a:t>年代</a:t>
            </a:r>
          </a:p>
        </p:txBody>
      </p:sp>
      <p:sp>
        <p:nvSpPr>
          <p:cNvPr id="16" name="Rectangle 10"/>
          <p:cNvSpPr/>
          <p:nvPr/>
        </p:nvSpPr>
        <p:spPr>
          <a:xfrm>
            <a:off x="616586" y="2965450"/>
            <a:ext cx="2176415" cy="618356"/>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spcBef>
                <a:spcPct val="0"/>
              </a:spcBef>
              <a:buNone/>
            </a:pPr>
            <a:r>
              <a:rPr lang="ja-JP" altLang="en-US" sz="1600" dirty="0">
                <a:latin typeface="BIZ UDゴシック" panose="020B0400000000000000" charset="-128"/>
                <a:ea typeface="BIZ UDゴシック" panose="020B0400000000000000" charset="-128"/>
              </a:rPr>
              <a:t>・バブルの崩壊</a:t>
            </a:r>
          </a:p>
          <a:p>
            <a:pPr marL="0" indent="0">
              <a:spcBef>
                <a:spcPct val="0"/>
              </a:spcBef>
              <a:buNone/>
            </a:pPr>
            <a:r>
              <a:rPr lang="ja-JP" altLang="en-US" sz="1600" dirty="0">
                <a:latin typeface="BIZ UDゴシック" panose="020B0400000000000000" charset="-128"/>
                <a:ea typeface="BIZ UDゴシック" panose="020B0400000000000000" charset="-128"/>
              </a:rPr>
              <a:t>・企業環境の激変</a:t>
            </a:r>
          </a:p>
        </p:txBody>
      </p:sp>
      <p:sp>
        <p:nvSpPr>
          <p:cNvPr id="18" name="テキストボックス 17"/>
          <p:cNvSpPr txBox="1"/>
          <p:nvPr/>
        </p:nvSpPr>
        <p:spPr>
          <a:xfrm>
            <a:off x="600410" y="2561193"/>
            <a:ext cx="2452916" cy="338554"/>
          </a:xfrm>
          <a:prstGeom prst="rect">
            <a:avLst/>
          </a:prstGeom>
          <a:noFill/>
        </p:spPr>
        <p:txBody>
          <a:bodyPr wrap="none" rtlCol="0">
            <a:spAutoFit/>
          </a:bodyPr>
          <a:lstStyle>
            <a:defPPr>
              <a:defRPr lang="ja-JP"/>
            </a:defPPr>
            <a:lvl1pPr>
              <a:defRPr sz="1800">
                <a:solidFill>
                  <a:srgbClr val="0000FF"/>
                </a:solidFill>
                <a:latin typeface="Meiryo UI" panose="020B0604030504040204" pitchFamily="50" charset="-128"/>
                <a:ea typeface="Meiryo UI" panose="020B0604030504040204" pitchFamily="50" charset="-128"/>
              </a:defRPr>
            </a:lvl1pPr>
          </a:lstStyle>
          <a:p>
            <a:r>
              <a:rPr lang="en-US" altLang="ja-JP" dirty="0"/>
              <a:t>1980</a:t>
            </a:r>
            <a:r>
              <a:rPr lang="ja-JP" altLang="en-US" dirty="0"/>
              <a:t>年後半～</a:t>
            </a:r>
            <a:r>
              <a:rPr lang="en-US" altLang="ja-JP" dirty="0"/>
              <a:t>1990</a:t>
            </a:r>
            <a:r>
              <a:rPr lang="ja-JP" altLang="en-US" dirty="0"/>
              <a:t>年前半</a:t>
            </a:r>
          </a:p>
        </p:txBody>
      </p:sp>
      <p:sp>
        <p:nvSpPr>
          <p:cNvPr id="21" name="テキストボックス 20"/>
          <p:cNvSpPr txBox="1"/>
          <p:nvPr/>
        </p:nvSpPr>
        <p:spPr>
          <a:xfrm>
            <a:off x="4821556" y="1388474"/>
            <a:ext cx="2031325" cy="461665"/>
          </a:xfrm>
          <a:prstGeom prst="rect">
            <a:avLst/>
          </a:prstGeom>
          <a:noFill/>
        </p:spPr>
        <p:txBody>
          <a:bodyPr wrap="none" rtlCol="0">
            <a:spAutoFit/>
          </a:bodyPr>
          <a:lstStyle/>
          <a:p>
            <a:r>
              <a:rPr lang="ja-JP" altLang="en-US" sz="2400" dirty="0">
                <a:solidFill>
                  <a:srgbClr val="0000FF"/>
                </a:solidFill>
                <a:latin typeface="Meiryo UI" panose="020B0604030504040204" pitchFamily="50" charset="-128"/>
                <a:ea typeface="Meiryo UI" panose="020B0604030504040204" pitchFamily="50" charset="-128"/>
              </a:rPr>
              <a:t>１９９３年～</a:t>
            </a:r>
          </a:p>
        </p:txBody>
      </p:sp>
      <p:sp>
        <p:nvSpPr>
          <p:cNvPr id="22" name="角丸四角形 21"/>
          <p:cNvSpPr/>
          <p:nvPr/>
        </p:nvSpPr>
        <p:spPr>
          <a:xfrm>
            <a:off x="4821555" y="2013585"/>
            <a:ext cx="4400550" cy="2545080"/>
          </a:xfrm>
          <a:prstGeom prst="roundRect">
            <a:avLst/>
          </a:prstGeom>
          <a:solidFill>
            <a:srgbClr val="5C5CFF"/>
          </a:solidFill>
          <a:ln w="38100" cmpd="sng">
            <a:solidFill>
              <a:schemeClr val="tx1"/>
            </a:solidFill>
          </a:ln>
        </p:spPr>
        <p:txBody>
          <a:bodyPr/>
          <a:lstStyle/>
          <a:p>
            <a:pPr algn="ctr"/>
            <a:endParaRPr lang="ja-JP" altLang="en-US" sz="1800" dirty="0"/>
          </a:p>
        </p:txBody>
      </p:sp>
      <p:sp>
        <p:nvSpPr>
          <p:cNvPr id="11" name="Rectangle 10"/>
          <p:cNvSpPr/>
          <p:nvPr/>
        </p:nvSpPr>
        <p:spPr>
          <a:xfrm>
            <a:off x="5113021" y="2416176"/>
            <a:ext cx="3884295" cy="1895475"/>
          </a:xfrm>
          <a:prstGeom prst="rect">
            <a:avLst/>
          </a:prstGeom>
          <a:noFill/>
          <a:ln w="9525" cap="flat" cmpd="sng">
            <a:no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7"/>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8"/>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9"/>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10"/>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7"/>
              </a:buBlip>
              <a:defRPr kumimoji="1" kern="1200">
                <a:solidFill>
                  <a:schemeClr val="tx1"/>
                </a:solidFill>
                <a:latin typeface="+mn-lt"/>
                <a:ea typeface="+mn-ea"/>
                <a:cs typeface="+mn-cs"/>
              </a:defRPr>
            </a:lvl5pPr>
          </a:lstStyle>
          <a:p>
            <a:pPr marL="0" indent="0" algn="ctr">
              <a:spcBef>
                <a:spcPct val="0"/>
              </a:spcBef>
              <a:buNone/>
            </a:pPr>
            <a:r>
              <a:rPr lang="ja-JP" altLang="en-US" sz="2400" dirty="0">
                <a:solidFill>
                  <a:schemeClr val="bg1"/>
                </a:solidFill>
                <a:latin typeface="BIZ UDゴシック" panose="020B0400000000000000" charset="-128"/>
                <a:ea typeface="BIZ UDゴシック" panose="020B0400000000000000" charset="-128"/>
              </a:rPr>
              <a:t>課題達成型ＱＣストーリー</a:t>
            </a:r>
          </a:p>
          <a:p>
            <a:pPr marL="0" indent="0">
              <a:spcBef>
                <a:spcPct val="0"/>
              </a:spcBef>
              <a:buNone/>
            </a:pPr>
            <a:endParaRPr lang="ja-JP" altLang="en-US" sz="2400" dirty="0">
              <a:solidFill>
                <a:schemeClr val="bg1"/>
              </a:solidFill>
              <a:latin typeface="BIZ UDゴシック" panose="020B0400000000000000" charset="-128"/>
              <a:ea typeface="BIZ UDゴシック" panose="020B0400000000000000" charset="-128"/>
            </a:endParaRPr>
          </a:p>
          <a:p>
            <a:pPr marL="0" indent="0">
              <a:spcBef>
                <a:spcPct val="0"/>
              </a:spcBef>
              <a:buNone/>
            </a:pPr>
            <a:r>
              <a:rPr lang="ja-JP" altLang="en-US" sz="2400" dirty="0">
                <a:solidFill>
                  <a:schemeClr val="bg1"/>
                </a:solidFill>
                <a:latin typeface="BIZ UDゴシック" panose="020B0400000000000000" charset="-128"/>
                <a:ea typeface="BIZ UDゴシック" panose="020B0400000000000000" charset="-128"/>
              </a:rPr>
              <a:t>　　・発想の転換</a:t>
            </a:r>
          </a:p>
          <a:p>
            <a:pPr marL="0" indent="0">
              <a:spcBef>
                <a:spcPct val="0"/>
              </a:spcBef>
              <a:buNone/>
            </a:pPr>
            <a:r>
              <a:rPr lang="ja-JP" altLang="en-US" sz="2400" dirty="0">
                <a:solidFill>
                  <a:schemeClr val="bg1"/>
                </a:solidFill>
                <a:latin typeface="BIZ UDゴシック" panose="020B0400000000000000" charset="-128"/>
                <a:ea typeface="BIZ UDゴシック" panose="020B0400000000000000" charset="-128"/>
              </a:rPr>
              <a:t>　　・創造</a:t>
            </a:r>
          </a:p>
          <a:p>
            <a:pPr marL="0" indent="0">
              <a:spcBef>
                <a:spcPct val="0"/>
              </a:spcBef>
              <a:buNone/>
            </a:pPr>
            <a:r>
              <a:rPr lang="ja-JP" altLang="en-US" sz="2400" dirty="0">
                <a:solidFill>
                  <a:schemeClr val="bg1"/>
                </a:solidFill>
                <a:latin typeface="BIZ UDゴシック" panose="020B0400000000000000" charset="-128"/>
                <a:ea typeface="BIZ UDゴシック" panose="020B0400000000000000" charset="-128"/>
              </a:rPr>
              <a:t>　　・現状打破</a:t>
            </a:r>
          </a:p>
        </p:txBody>
      </p:sp>
      <p:sp>
        <p:nvSpPr>
          <p:cNvPr id="24" name="下矢印 23"/>
          <p:cNvSpPr/>
          <p:nvPr/>
        </p:nvSpPr>
        <p:spPr>
          <a:xfrm>
            <a:off x="850719" y="2146256"/>
            <a:ext cx="899795" cy="360045"/>
          </a:xfrm>
          <a:prstGeom prst="downArrow">
            <a:avLst/>
          </a:prstGeom>
          <a:solidFill>
            <a:schemeClr val="bg1"/>
          </a:solidFill>
          <a:ln w="9525">
            <a:solidFill>
              <a:schemeClr val="tx1"/>
            </a:solidFill>
          </a:ln>
        </p:spPr>
        <p:txBody>
          <a:bodyPr/>
          <a:lstStyle/>
          <a:p>
            <a:pPr algn="ctr"/>
            <a:endParaRPr lang="ja-JP" altLang="en-US" sz="1800" dirty="0"/>
          </a:p>
        </p:txBody>
      </p:sp>
      <p:sp>
        <p:nvSpPr>
          <p:cNvPr id="25" name="下矢印 24"/>
          <p:cNvSpPr/>
          <p:nvPr/>
        </p:nvSpPr>
        <p:spPr>
          <a:xfrm>
            <a:off x="920386" y="3775260"/>
            <a:ext cx="899795" cy="360045"/>
          </a:xfrm>
          <a:prstGeom prst="downArrow">
            <a:avLst/>
          </a:prstGeom>
          <a:solidFill>
            <a:schemeClr val="bg1"/>
          </a:solidFill>
          <a:ln w="9525">
            <a:solidFill>
              <a:schemeClr val="tx1"/>
            </a:solidFill>
          </a:ln>
        </p:spPr>
        <p:txBody>
          <a:bodyPr/>
          <a:lstStyle/>
          <a:p>
            <a:pPr algn="ctr"/>
            <a:endParaRPr lang="ja-JP" altLang="en-US" sz="1800" dirty="0"/>
          </a:p>
        </p:txBody>
      </p:sp>
      <p:sp>
        <p:nvSpPr>
          <p:cNvPr id="26" name="下矢印 25"/>
          <p:cNvSpPr/>
          <p:nvPr/>
        </p:nvSpPr>
        <p:spPr>
          <a:xfrm>
            <a:off x="927735" y="5445996"/>
            <a:ext cx="899795" cy="360045"/>
          </a:xfrm>
          <a:prstGeom prst="downArrow">
            <a:avLst/>
          </a:prstGeom>
          <a:solidFill>
            <a:schemeClr val="bg1"/>
          </a:solidFill>
          <a:ln w="9525">
            <a:solidFill>
              <a:schemeClr val="tx1"/>
            </a:solidFill>
          </a:ln>
        </p:spPr>
        <p:txBody>
          <a:bodyPr/>
          <a:lstStyle/>
          <a:p>
            <a:pPr algn="ctr"/>
            <a:endParaRPr lang="ja-JP" altLang="en-US" sz="1800" dirty="0"/>
          </a:p>
        </p:txBody>
      </p:sp>
      <p:sp>
        <p:nvSpPr>
          <p:cNvPr id="27" name="上矢印 26"/>
          <p:cNvSpPr/>
          <p:nvPr/>
        </p:nvSpPr>
        <p:spPr>
          <a:xfrm rot="2400000">
            <a:off x="4229810" y="4666917"/>
            <a:ext cx="1074420" cy="1094740"/>
          </a:xfrm>
          <a:prstGeom prst="upArrow">
            <a:avLst/>
          </a:prstGeom>
          <a:solidFill>
            <a:srgbClr val="FFFF00"/>
          </a:solidFill>
          <a:ln w="9525">
            <a:solidFill>
              <a:schemeClr val="tx1"/>
            </a:solidFill>
          </a:ln>
        </p:spPr>
        <p:txBody>
          <a:bodyPr/>
          <a:lstStyle/>
          <a:p>
            <a:pPr algn="ctr"/>
            <a:endParaRPr lang="ja-JP" altLang="en-US" sz="1800" dirty="0"/>
          </a:p>
        </p:txBody>
      </p:sp>
      <p:pic>
        <p:nvPicPr>
          <p:cNvPr id="2" name="課題26P-1">
            <a:hlinkClick r:id="" action="ppaction://media"/>
            <a:extLst>
              <a:ext uri="{FF2B5EF4-FFF2-40B4-BE49-F238E27FC236}">
                <a16:creationId xmlns:a16="http://schemas.microsoft.com/office/drawing/2014/main" id="{558690E0-5FCB-FB84-9E43-2DB42320973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0" y="0"/>
            <a:ext cx="406400" cy="406400"/>
          </a:xfrm>
          <a:prstGeom prst="rect">
            <a:avLst/>
          </a:prstGeom>
        </p:spPr>
      </p:pic>
      <p:pic>
        <p:nvPicPr>
          <p:cNvPr id="3" name="課題26P-2">
            <a:hlinkClick r:id="" action="ppaction://media"/>
            <a:extLst>
              <a:ext uri="{FF2B5EF4-FFF2-40B4-BE49-F238E27FC236}">
                <a16:creationId xmlns:a16="http://schemas.microsoft.com/office/drawing/2014/main" id="{85B40911-51B8-63ED-61C6-DC34CAADB84A}"/>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0" y="415608"/>
            <a:ext cx="406400" cy="406400"/>
          </a:xfrm>
          <a:prstGeom prst="rect">
            <a:avLst/>
          </a:prstGeom>
        </p:spPr>
      </p:pic>
    </p:spTree>
    <p:extLst>
      <p:ext uri="{BB962C8B-B14F-4D97-AF65-F5344CB8AC3E}">
        <p14:creationId xmlns:p14="http://schemas.microsoft.com/office/powerpoint/2010/main" val="2208431518"/>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2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60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1" name="Text Box 3"/>
          <p:cNvSpPr txBox="1">
            <a:spLocks noChangeArrowheads="1"/>
          </p:cNvSpPr>
          <p:nvPr/>
        </p:nvSpPr>
        <p:spPr bwMode="auto">
          <a:xfrm>
            <a:off x="828120" y="2040026"/>
            <a:ext cx="9077879" cy="4524315"/>
          </a:xfrm>
          <a:prstGeom prst="rect">
            <a:avLst/>
          </a:prstGeom>
          <a:noFill/>
          <a:ln w="9525">
            <a:noFill/>
            <a:miter lim="800000"/>
            <a:headEnd/>
            <a:tailEnd/>
          </a:ln>
          <a:effectLst/>
        </p:spPr>
        <p:txBody>
          <a:bodyPr wrap="square">
            <a:spAutoFit/>
          </a:bodyPr>
          <a:lstStyle>
            <a:lvl1pPr eaLnBrk="0" hangingPunct="0">
              <a:defRPr kumimoji="1" sz="2600">
                <a:solidFill>
                  <a:schemeClr val="tx1"/>
                </a:solidFill>
                <a:latin typeface="Times New Roman" pitchFamily="18" charset="0"/>
                <a:ea typeface="ＭＳ Ｐゴシック" pitchFamily="50" charset="-128"/>
              </a:defRPr>
            </a:lvl1pPr>
            <a:lvl2pPr marL="742950" indent="-285750" eaLnBrk="0" hangingPunct="0">
              <a:defRPr kumimoji="1" sz="2600">
                <a:solidFill>
                  <a:schemeClr val="tx1"/>
                </a:solidFill>
                <a:latin typeface="Times New Roman" pitchFamily="18" charset="0"/>
                <a:ea typeface="ＭＳ Ｐゴシック" pitchFamily="50" charset="-128"/>
              </a:defRPr>
            </a:lvl2pPr>
            <a:lvl3pPr marL="1143000" indent="-228600" eaLnBrk="0" hangingPunct="0">
              <a:defRPr kumimoji="1" sz="2600">
                <a:solidFill>
                  <a:schemeClr val="tx1"/>
                </a:solidFill>
                <a:latin typeface="Times New Roman" pitchFamily="18" charset="0"/>
                <a:ea typeface="ＭＳ Ｐゴシック" pitchFamily="50" charset="-128"/>
              </a:defRPr>
            </a:lvl3pPr>
            <a:lvl4pPr marL="1600200" indent="-228600" eaLnBrk="0" hangingPunct="0">
              <a:defRPr kumimoji="1" sz="2600">
                <a:solidFill>
                  <a:schemeClr val="tx1"/>
                </a:solidFill>
                <a:latin typeface="Times New Roman" pitchFamily="18" charset="0"/>
                <a:ea typeface="ＭＳ Ｐゴシック" pitchFamily="50" charset="-128"/>
              </a:defRPr>
            </a:lvl4pPr>
            <a:lvl5pPr marL="2057400" indent="-228600" eaLnBrk="0" hangingPunct="0">
              <a:defRPr kumimoji="1" sz="2600">
                <a:solidFill>
                  <a:schemeClr val="tx1"/>
                </a:solidFill>
                <a:latin typeface="Times New Roman" pitchFamily="18" charset="0"/>
                <a:ea typeface="ＭＳ Ｐゴシック" pitchFamily="50" charset="-128"/>
              </a:defRPr>
            </a:lvl5pPr>
            <a:lvl6pPr marL="25146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6pPr>
            <a:lvl7pPr marL="29718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7pPr>
            <a:lvl8pPr marL="34290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8pPr>
            <a:lvl9pPr marL="38862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9pPr>
          </a:lstStyle>
          <a:p>
            <a:pPr algn="l" eaLnBrk="1" hangingPunct="1">
              <a:defRPr/>
            </a:pPr>
            <a:r>
              <a:rPr lang="ja-JP" altLang="en-US" sz="3200" dirty="0">
                <a:latin typeface="Meiryo UI" pitchFamily="50" charset="-128"/>
                <a:ea typeface="Meiryo UI" pitchFamily="50" charset="-128"/>
                <a:cs typeface="Meiryo UI" pitchFamily="50" charset="-128"/>
              </a:rPr>
              <a:t>１．</a:t>
            </a:r>
            <a:r>
              <a:rPr lang="en-US" altLang="ja-JP" sz="3200" dirty="0">
                <a:latin typeface="Meiryo UI" pitchFamily="50" charset="-128"/>
                <a:ea typeface="Meiryo UI" pitchFamily="50" charset="-128"/>
                <a:cs typeface="Meiryo UI" pitchFamily="50" charset="-128"/>
              </a:rPr>
              <a:t>QC</a:t>
            </a:r>
            <a:r>
              <a:rPr lang="ja-JP" altLang="en-US" sz="3200" dirty="0">
                <a:latin typeface="Meiryo UI" pitchFamily="50" charset="-128"/>
                <a:ea typeface="Meiryo UI" pitchFamily="50" charset="-128"/>
                <a:cs typeface="Meiryo UI" pitchFamily="50" charset="-128"/>
              </a:rPr>
              <a:t>的ものの見方・考え方</a:t>
            </a:r>
            <a:endParaRPr lang="en-US" altLang="ja-JP" sz="3200" dirty="0">
              <a:latin typeface="Meiryo UI" pitchFamily="50" charset="-128"/>
              <a:ea typeface="Meiryo UI" pitchFamily="50" charset="-128"/>
              <a:cs typeface="Meiryo UI" pitchFamily="50" charset="-128"/>
            </a:endParaRPr>
          </a:p>
          <a:p>
            <a:pPr algn="l" eaLnBrk="1" hangingPunct="1">
              <a:defRPr/>
            </a:pPr>
            <a:r>
              <a:rPr lang="ja-JP" altLang="en-US" sz="3200" dirty="0">
                <a:latin typeface="Meiryo UI" pitchFamily="50" charset="-128"/>
                <a:ea typeface="Meiryo UI" pitchFamily="50" charset="-128"/>
                <a:cs typeface="Meiryo UI" pitchFamily="50" charset="-128"/>
              </a:rPr>
              <a:t>２．レベルに応じた問題解決</a:t>
            </a:r>
            <a:endParaRPr lang="en-US" altLang="ja-JP" sz="3200" dirty="0">
              <a:latin typeface="Meiryo UI" pitchFamily="50" charset="-128"/>
              <a:ea typeface="Meiryo UI" pitchFamily="50" charset="-128"/>
              <a:cs typeface="Meiryo UI" pitchFamily="50" charset="-128"/>
            </a:endParaRPr>
          </a:p>
          <a:p>
            <a:pPr algn="l" eaLnBrk="1" hangingPunct="1">
              <a:defRPr/>
            </a:pPr>
            <a:r>
              <a:rPr lang="ja-JP" altLang="en-US" sz="3200" dirty="0">
                <a:latin typeface="Meiryo UI" pitchFamily="50" charset="-128"/>
                <a:ea typeface="Meiryo UI" pitchFamily="50" charset="-128"/>
                <a:cs typeface="Meiryo UI" pitchFamily="50" charset="-128"/>
              </a:rPr>
              <a:t>３．</a:t>
            </a:r>
            <a:r>
              <a:rPr lang="en-US" altLang="ja-JP" sz="3200" dirty="0">
                <a:latin typeface="Meiryo UI" pitchFamily="50" charset="-128"/>
                <a:ea typeface="Meiryo UI" pitchFamily="50" charset="-128"/>
                <a:cs typeface="Meiryo UI" pitchFamily="50" charset="-128"/>
              </a:rPr>
              <a:t>QC</a:t>
            </a:r>
            <a:r>
              <a:rPr lang="ja-JP" altLang="en-US" sz="3200" dirty="0">
                <a:latin typeface="Meiryo UI" pitchFamily="50" charset="-128"/>
                <a:ea typeface="Meiryo UI" pitchFamily="50" charset="-128"/>
                <a:cs typeface="Meiryo UI" pitchFamily="50" charset="-128"/>
              </a:rPr>
              <a:t>ストーリーとは</a:t>
            </a:r>
            <a:endParaRPr lang="en-US" altLang="ja-JP" sz="3200" dirty="0">
              <a:latin typeface="Meiryo UI" pitchFamily="50" charset="-128"/>
              <a:ea typeface="Meiryo UI" pitchFamily="50" charset="-128"/>
              <a:cs typeface="Meiryo UI" pitchFamily="50" charset="-128"/>
            </a:endParaRPr>
          </a:p>
          <a:p>
            <a:pPr algn="l" eaLnBrk="1" hangingPunct="1">
              <a:defRPr/>
            </a:pPr>
            <a:r>
              <a:rPr lang="ja-JP" altLang="en-US" sz="3200" dirty="0">
                <a:latin typeface="Meiryo UI" pitchFamily="50" charset="-128"/>
                <a:ea typeface="Meiryo UI" pitchFamily="50" charset="-128"/>
                <a:cs typeface="Meiryo UI" pitchFamily="50" charset="-128"/>
              </a:rPr>
              <a:t>４．</a:t>
            </a:r>
            <a:r>
              <a:rPr lang="en-US" altLang="ja-JP" sz="3200" dirty="0">
                <a:latin typeface="Meiryo UI" pitchFamily="50" charset="-128"/>
                <a:ea typeface="Meiryo UI" pitchFamily="50" charset="-128"/>
                <a:cs typeface="Meiryo UI" pitchFamily="50" charset="-128"/>
              </a:rPr>
              <a:t>QC</a:t>
            </a:r>
            <a:r>
              <a:rPr lang="ja-JP" altLang="en-US" sz="3200" dirty="0">
                <a:latin typeface="Meiryo UI" pitchFamily="50" charset="-128"/>
                <a:ea typeface="Meiryo UI" pitchFamily="50" charset="-128"/>
                <a:cs typeface="Meiryo UI" pitchFamily="50" charset="-128"/>
              </a:rPr>
              <a:t>ストーリーの使い分け</a:t>
            </a:r>
            <a:endParaRPr lang="en-US" altLang="ja-JP" sz="3200" dirty="0">
              <a:latin typeface="Meiryo UI" pitchFamily="50" charset="-128"/>
              <a:ea typeface="Meiryo UI" pitchFamily="50" charset="-128"/>
              <a:cs typeface="Meiryo UI" pitchFamily="50" charset="-128"/>
            </a:endParaRPr>
          </a:p>
          <a:p>
            <a:pPr algn="l" eaLnBrk="1" hangingPunct="1">
              <a:defRPr/>
            </a:pPr>
            <a:r>
              <a:rPr lang="ja-JP" altLang="en-US" sz="3200" dirty="0">
                <a:latin typeface="Meiryo UI" pitchFamily="50" charset="-128"/>
                <a:ea typeface="Meiryo UI" pitchFamily="50" charset="-128"/>
                <a:cs typeface="Meiryo UI" pitchFamily="50" charset="-128"/>
              </a:rPr>
              <a:t>５．</a:t>
            </a:r>
            <a:r>
              <a:rPr lang="en-US" altLang="ja-JP" sz="3200" dirty="0">
                <a:latin typeface="Meiryo UI" pitchFamily="50" charset="-128"/>
                <a:ea typeface="Meiryo UI" pitchFamily="50" charset="-128"/>
                <a:cs typeface="Meiryo UI" pitchFamily="50" charset="-128"/>
              </a:rPr>
              <a:t>QC</a:t>
            </a:r>
            <a:r>
              <a:rPr lang="ja-JP" altLang="en-US" sz="3200" dirty="0">
                <a:latin typeface="Meiryo UI" pitchFamily="50" charset="-128"/>
                <a:ea typeface="Meiryo UI" pitchFamily="50" charset="-128"/>
                <a:cs typeface="Meiryo UI" pitchFamily="50" charset="-128"/>
              </a:rPr>
              <a:t>ストーリー</a:t>
            </a:r>
            <a:r>
              <a:rPr lang="en-US" altLang="ja-JP" sz="3200" dirty="0">
                <a:latin typeface="Meiryo UI" pitchFamily="50" charset="-128"/>
                <a:ea typeface="Meiryo UI" pitchFamily="50" charset="-128"/>
                <a:cs typeface="Meiryo UI" pitchFamily="50" charset="-128"/>
              </a:rPr>
              <a:t>3</a:t>
            </a:r>
            <a:r>
              <a:rPr lang="ja-JP" altLang="en-US" sz="3200" dirty="0">
                <a:latin typeface="Meiryo UI" pitchFamily="50" charset="-128"/>
                <a:ea typeface="Meiryo UI" pitchFamily="50" charset="-128"/>
                <a:cs typeface="Meiryo UI" pitchFamily="50" charset="-128"/>
              </a:rPr>
              <a:t>つの型のテーマ例・特徴・留意点</a:t>
            </a:r>
            <a:endParaRPr lang="en-US" altLang="ja-JP" sz="3200" dirty="0">
              <a:latin typeface="Meiryo UI" pitchFamily="50" charset="-128"/>
              <a:ea typeface="Meiryo UI" pitchFamily="50" charset="-128"/>
              <a:cs typeface="Meiryo UI" pitchFamily="50" charset="-128"/>
            </a:endParaRPr>
          </a:p>
          <a:p>
            <a:pPr algn="l" eaLnBrk="1" hangingPunct="1">
              <a:defRPr/>
            </a:pPr>
            <a:r>
              <a:rPr lang="ja-JP" altLang="en-US" sz="3200" dirty="0">
                <a:latin typeface="Meiryo UI" pitchFamily="50" charset="-128"/>
                <a:ea typeface="Meiryo UI" pitchFamily="50" charset="-128"/>
                <a:cs typeface="Meiryo UI" pitchFamily="50" charset="-128"/>
              </a:rPr>
              <a:t>６．問題解決の基本ステップと</a:t>
            </a:r>
            <a:r>
              <a:rPr lang="en-US" altLang="ja-JP" sz="3200" dirty="0">
                <a:latin typeface="Meiryo UI" pitchFamily="50" charset="-128"/>
                <a:ea typeface="Meiryo UI" pitchFamily="50" charset="-128"/>
                <a:cs typeface="Meiryo UI" pitchFamily="50" charset="-128"/>
              </a:rPr>
              <a:t>QC</a:t>
            </a:r>
            <a:r>
              <a:rPr lang="ja-JP" altLang="en-US" sz="3200" dirty="0">
                <a:latin typeface="Meiryo UI" pitchFamily="50" charset="-128"/>
                <a:ea typeface="Meiryo UI" pitchFamily="50" charset="-128"/>
                <a:cs typeface="Meiryo UI" pitchFamily="50" charset="-128"/>
              </a:rPr>
              <a:t>ストーリーの比較</a:t>
            </a:r>
            <a:endParaRPr lang="en-US" altLang="ja-JP" sz="3200" dirty="0">
              <a:latin typeface="Meiryo UI" pitchFamily="50" charset="-128"/>
              <a:ea typeface="Meiryo UI" pitchFamily="50" charset="-128"/>
              <a:cs typeface="Meiryo UI" pitchFamily="50" charset="-128"/>
            </a:endParaRPr>
          </a:p>
          <a:p>
            <a:pPr algn="l" eaLnBrk="1" hangingPunct="1">
              <a:defRPr/>
            </a:pPr>
            <a:r>
              <a:rPr lang="ja-JP" altLang="en-US" sz="3200" dirty="0">
                <a:latin typeface="Meiryo UI" pitchFamily="50" charset="-128"/>
                <a:ea typeface="Meiryo UI" pitchFamily="50" charset="-128"/>
                <a:cs typeface="Meiryo UI" pitchFamily="50" charset="-128"/>
              </a:rPr>
              <a:t>７．問題と課題の違い</a:t>
            </a:r>
            <a:endParaRPr lang="en-US" altLang="ja-JP" sz="3200" dirty="0">
              <a:latin typeface="Meiryo UI" pitchFamily="50" charset="-128"/>
              <a:ea typeface="Meiryo UI" pitchFamily="50" charset="-128"/>
              <a:cs typeface="Meiryo UI" pitchFamily="50" charset="-128"/>
            </a:endParaRPr>
          </a:p>
          <a:p>
            <a:pPr algn="l" eaLnBrk="1" hangingPunct="1">
              <a:defRPr/>
            </a:pPr>
            <a:r>
              <a:rPr lang="ja-JP" altLang="en-US" sz="3200" dirty="0">
                <a:latin typeface="Meiryo UI" pitchFamily="50" charset="-128"/>
                <a:ea typeface="Meiryo UI" pitchFamily="50" charset="-128"/>
                <a:cs typeface="Meiryo UI" pitchFamily="50" charset="-128"/>
              </a:rPr>
              <a:t>８．課題達成型の手順（要点）</a:t>
            </a:r>
            <a:endParaRPr lang="en-US" altLang="ja-JP" sz="3200" dirty="0">
              <a:latin typeface="Meiryo UI" pitchFamily="50" charset="-128"/>
              <a:ea typeface="Meiryo UI" pitchFamily="50" charset="-128"/>
              <a:cs typeface="Meiryo UI" pitchFamily="50" charset="-128"/>
            </a:endParaRPr>
          </a:p>
          <a:p>
            <a:pPr algn="l" eaLnBrk="1" hangingPunct="1">
              <a:defRPr/>
            </a:pPr>
            <a:r>
              <a:rPr lang="ja-JP" altLang="en-US" sz="3200" dirty="0">
                <a:latin typeface="Meiryo UI" pitchFamily="50" charset="-128"/>
                <a:ea typeface="Meiryo UI" pitchFamily="50" charset="-128"/>
                <a:cs typeface="Meiryo UI" pitchFamily="50" charset="-128"/>
              </a:rPr>
              <a:t>９．課題達成のステップ</a:t>
            </a:r>
          </a:p>
        </p:txBody>
      </p:sp>
      <p:sp>
        <p:nvSpPr>
          <p:cNvPr id="4" name="Text Box 3">
            <a:extLst>
              <a:ext uri="{FF2B5EF4-FFF2-40B4-BE49-F238E27FC236}">
                <a16:creationId xmlns:a16="http://schemas.microsoft.com/office/drawing/2014/main" id="{7A9F0CD1-9B1B-76BA-F46F-C20B9E81E17B}"/>
              </a:ext>
            </a:extLst>
          </p:cNvPr>
          <p:cNvSpPr txBox="1">
            <a:spLocks noChangeArrowheads="1"/>
          </p:cNvSpPr>
          <p:nvPr/>
        </p:nvSpPr>
        <p:spPr bwMode="auto">
          <a:xfrm>
            <a:off x="1069731" y="809423"/>
            <a:ext cx="7379325" cy="858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defPPr>
              <a:defRPr lang="ja-JP"/>
            </a:defPPr>
            <a:lvl1pPr>
              <a:defRPr sz="3200" i="1">
                <a:solidFill>
                  <a:srgbClr val="0000CC"/>
                </a:solidFill>
                <a:effectLst>
                  <a:outerShdw blurRad="38100" dist="38100" dir="2700000" algn="tl">
                    <a:srgbClr val="C0C0C0"/>
                  </a:outerShdw>
                </a:effectLst>
                <a:ea typeface="ＭＳ Ｐゴシック" pitchFamily="50" charset="-128"/>
              </a:defRPr>
            </a:lvl1pPr>
            <a:lvl2pPr>
              <a:lnSpc>
                <a:spcPct val="90000"/>
              </a:lnSpc>
              <a:defRPr sz="3200">
                <a:latin typeface="Meiryo UI" panose="020B0604030504040204" pitchFamily="50" charset="-128"/>
                <a:ea typeface="Meiryo UI" panose="020B0604030504040204" pitchFamily="50" charset="-128"/>
              </a:defRPr>
            </a:lvl2pPr>
            <a:lvl3pPr>
              <a:lnSpc>
                <a:spcPct val="90000"/>
              </a:lnSpc>
              <a:defRPr sz="3200">
                <a:latin typeface="Meiryo UI" panose="020B0604030504040204" pitchFamily="50" charset="-128"/>
                <a:ea typeface="Meiryo UI" panose="020B0604030504040204" pitchFamily="50" charset="-128"/>
              </a:defRPr>
            </a:lvl3pPr>
            <a:lvl4pPr>
              <a:lnSpc>
                <a:spcPct val="90000"/>
              </a:lnSpc>
              <a:defRPr sz="3200">
                <a:latin typeface="Meiryo UI" panose="020B0604030504040204" pitchFamily="50" charset="-128"/>
                <a:ea typeface="Meiryo UI" panose="020B0604030504040204" pitchFamily="50" charset="-128"/>
              </a:defRPr>
            </a:lvl4pPr>
            <a:lvl5pPr>
              <a:lnSpc>
                <a:spcPct val="90000"/>
              </a:lnSpc>
              <a:defRPr sz="3200">
                <a:latin typeface="Meiryo UI" panose="020B0604030504040204" pitchFamily="50" charset="-128"/>
                <a:ea typeface="Meiryo UI" panose="020B0604030504040204" pitchFamily="50" charset="-128"/>
              </a:defRPr>
            </a:lvl5pPr>
            <a:lvl6pPr marL="4572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6pPr>
            <a:lvl7pPr marL="9144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7pPr>
            <a:lvl8pPr marL="13716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8pPr>
            <a:lvl9pPr marL="1828800" fontAlgn="base">
              <a:lnSpc>
                <a:spcPct val="90000"/>
              </a:lnSpc>
              <a:spcBef>
                <a:spcPct val="0"/>
              </a:spcBef>
              <a:spcAft>
                <a:spcPct val="0"/>
              </a:spcAft>
              <a:defRPr sz="3200">
                <a:latin typeface="Meiryo UI" panose="020B0604030504040204" pitchFamily="50" charset="-128"/>
                <a:ea typeface="Meiryo UI" panose="020B0604030504040204" pitchFamily="50" charset="-128"/>
              </a:defRPr>
            </a:lvl9pPr>
          </a:lstStyle>
          <a:p>
            <a:r>
              <a:rPr lang="ja-JP" altLang="en-US" sz="4400" dirty="0"/>
              <a:t>目次</a:t>
            </a:r>
          </a:p>
        </p:txBody>
      </p:sp>
      <p:pic>
        <p:nvPicPr>
          <p:cNvPr id="6" name="課題3P-1">
            <a:hlinkClick r:id="" action="ppaction://media"/>
            <a:extLst>
              <a:ext uri="{FF2B5EF4-FFF2-40B4-BE49-F238E27FC236}">
                <a16:creationId xmlns:a16="http://schemas.microsoft.com/office/drawing/2014/main" id="{590C6659-21DC-BE36-8918-5262A59B6A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0"/>
            <a:ext cx="406400" cy="406400"/>
          </a:xfrm>
          <a:prstGeom prst="rect">
            <a:avLst/>
          </a:prstGeom>
        </p:spPr>
      </p:pic>
    </p:spTree>
    <p:extLst>
      <p:ext uri="{BB962C8B-B14F-4D97-AF65-F5344CB8AC3E}">
        <p14:creationId xmlns:p14="http://schemas.microsoft.com/office/powerpoint/2010/main" val="3240589878"/>
      </p:ext>
    </p:extLst>
  </p:cSld>
  <p:clrMapOvr>
    <a:masterClrMapping/>
  </p:clrMapOvr>
  <mc:AlternateContent xmlns:mc="http://schemas.openxmlformats.org/markup-compatibility/2006" xmlns:p14="http://schemas.microsoft.com/office/powerpoint/2010/main">
    <mc:Choice Requires="p14">
      <p:transition p14:dur="10" advClick="0" advTm="9000"/>
    </mc:Choice>
    <mc:Fallback xmlns="">
      <p:transition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7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3"/>
          <p:cNvSpPr txBox="1">
            <a:spLocks noChangeArrowheads="1"/>
          </p:cNvSpPr>
          <p:nvPr/>
        </p:nvSpPr>
        <p:spPr bwMode="auto">
          <a:xfrm>
            <a:off x="791211" y="313691"/>
            <a:ext cx="834580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90000" bIns="90000" anchor="ctr">
            <a:spAutoFit/>
          </a:bodyPr>
          <a:lstStyle/>
          <a:p>
            <a:pPr algn="l">
              <a:defRPr/>
            </a:pPr>
            <a:r>
              <a:rPr lang="ja-JP" altLang="en-US" sz="320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簡単な課題達成型ＱＣストーリーの選定方法</a:t>
            </a:r>
          </a:p>
        </p:txBody>
      </p:sp>
      <p:sp>
        <p:nvSpPr>
          <p:cNvPr id="15" name="Rectangle 10"/>
          <p:cNvSpPr/>
          <p:nvPr/>
        </p:nvSpPr>
        <p:spPr>
          <a:xfrm>
            <a:off x="441326" y="1527140"/>
            <a:ext cx="1732915" cy="959521"/>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800" dirty="0">
                <a:latin typeface="BIZ UDゴシック" panose="020B0400000000000000" charset="-128"/>
                <a:ea typeface="BIZ UDゴシック" panose="020B0400000000000000" charset="-128"/>
              </a:rPr>
              <a:t>不具合が発生</a:t>
            </a:r>
            <a:endParaRPr lang="en-US" altLang="ja-JP" sz="1800" dirty="0">
              <a:latin typeface="BIZ UDゴシック" panose="020B0400000000000000" charset="-128"/>
              <a:ea typeface="BIZ UDゴシック" panose="020B0400000000000000" charset="-128"/>
            </a:endParaRPr>
          </a:p>
          <a:p>
            <a:pPr marL="0" indent="0">
              <a:spcBef>
                <a:spcPct val="0"/>
              </a:spcBef>
              <a:buNone/>
            </a:pPr>
            <a:r>
              <a:rPr lang="ja-JP" altLang="en-US" sz="1800" dirty="0">
                <a:latin typeface="BIZ UDゴシック" panose="020B0400000000000000" charset="-128"/>
                <a:ea typeface="BIZ UDゴシック" panose="020B0400000000000000" charset="-128"/>
              </a:rPr>
              <a:t>しているか？</a:t>
            </a:r>
          </a:p>
        </p:txBody>
      </p:sp>
      <p:sp>
        <p:nvSpPr>
          <p:cNvPr id="16" name="Rectangle 10"/>
          <p:cNvSpPr/>
          <p:nvPr/>
        </p:nvSpPr>
        <p:spPr>
          <a:xfrm>
            <a:off x="503873" y="3437890"/>
            <a:ext cx="1316263" cy="736245"/>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latin typeface="BIZ UDゴシック" panose="020B0400000000000000" charset="-128"/>
                <a:ea typeface="BIZ UDゴシック" panose="020B0400000000000000" charset="-128"/>
              </a:rPr>
              <a:t>新規の</a:t>
            </a:r>
            <a:endParaRPr lang="en-US" altLang="ja-JP" sz="1600" dirty="0">
              <a:latin typeface="BIZ UDゴシック" panose="020B0400000000000000" charset="-128"/>
              <a:ea typeface="BIZ UDゴシック" panose="020B0400000000000000" charset="-128"/>
            </a:endParaRPr>
          </a:p>
          <a:p>
            <a:pPr marL="0" indent="0">
              <a:spcBef>
                <a:spcPct val="0"/>
              </a:spcBef>
              <a:buNone/>
            </a:pPr>
            <a:r>
              <a:rPr lang="ja-JP" altLang="en-US" sz="1600" dirty="0">
                <a:latin typeface="BIZ UDゴシック" panose="020B0400000000000000" charset="-128"/>
                <a:ea typeface="BIZ UDゴシック" panose="020B0400000000000000" charset="-128"/>
              </a:rPr>
              <a:t>　業務か？</a:t>
            </a:r>
          </a:p>
        </p:txBody>
      </p:sp>
      <p:sp>
        <p:nvSpPr>
          <p:cNvPr id="22" name="角丸四角形 21"/>
          <p:cNvSpPr/>
          <p:nvPr/>
        </p:nvSpPr>
        <p:spPr>
          <a:xfrm>
            <a:off x="501897" y="5478743"/>
            <a:ext cx="7725410" cy="1199515"/>
          </a:xfrm>
          <a:prstGeom prst="roundRect">
            <a:avLst/>
          </a:prstGeom>
          <a:solidFill>
            <a:srgbClr val="5C5CFF"/>
          </a:solidFill>
          <a:ln w="38100" cmpd="sng">
            <a:solidFill>
              <a:schemeClr val="tx1"/>
            </a:solidFill>
          </a:ln>
        </p:spPr>
        <p:txBody>
          <a:bodyPr/>
          <a:lstStyle/>
          <a:p>
            <a:pPr algn="ctr"/>
            <a:endParaRPr lang="ja-JP" altLang="en-US" sz="1800" dirty="0"/>
          </a:p>
        </p:txBody>
      </p:sp>
      <p:sp>
        <p:nvSpPr>
          <p:cNvPr id="11" name="Rectangle 10"/>
          <p:cNvSpPr/>
          <p:nvPr/>
        </p:nvSpPr>
        <p:spPr>
          <a:xfrm>
            <a:off x="724937" y="5707268"/>
            <a:ext cx="6819096" cy="705703"/>
          </a:xfrm>
          <a:prstGeom prst="rect">
            <a:avLst/>
          </a:prstGeom>
          <a:noFill/>
          <a:ln w="9525" cap="flat" cmpd="sng">
            <a:no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2400" dirty="0">
                <a:solidFill>
                  <a:schemeClr val="bg1"/>
                </a:solidFill>
                <a:latin typeface="BIZ UDゴシック" panose="020B0400000000000000" charset="-128"/>
                <a:ea typeface="BIZ UDゴシック" panose="020B0400000000000000" charset="-128"/>
              </a:rPr>
              <a:t>課題達成型ＱＣストーリー</a:t>
            </a:r>
          </a:p>
        </p:txBody>
      </p:sp>
      <p:sp>
        <p:nvSpPr>
          <p:cNvPr id="2" name="Rectangle 10"/>
          <p:cNvSpPr/>
          <p:nvPr/>
        </p:nvSpPr>
        <p:spPr>
          <a:xfrm>
            <a:off x="2391411" y="3437890"/>
            <a:ext cx="1235935" cy="677931"/>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latin typeface="BIZ UDゴシック" panose="020B0400000000000000" charset="-128"/>
                <a:ea typeface="BIZ UDゴシック" panose="020B0400000000000000" charset="-128"/>
              </a:rPr>
              <a:t>課題の</a:t>
            </a:r>
            <a:endParaRPr lang="en-US" altLang="ja-JP" sz="1600" dirty="0">
              <a:latin typeface="BIZ UDゴシック" panose="020B0400000000000000" charset="-128"/>
              <a:ea typeface="BIZ UDゴシック" panose="020B0400000000000000" charset="-128"/>
            </a:endParaRPr>
          </a:p>
          <a:p>
            <a:pPr marL="0" indent="0">
              <a:spcBef>
                <a:spcPct val="0"/>
              </a:spcBef>
              <a:buNone/>
            </a:pPr>
            <a:r>
              <a:rPr lang="ja-JP" altLang="en-US" sz="1600" dirty="0">
                <a:latin typeface="BIZ UDゴシック" panose="020B0400000000000000" charset="-128"/>
                <a:ea typeface="BIZ UDゴシック" panose="020B0400000000000000" charset="-128"/>
              </a:rPr>
              <a:t>先取りか？</a:t>
            </a:r>
          </a:p>
        </p:txBody>
      </p:sp>
      <p:sp>
        <p:nvSpPr>
          <p:cNvPr id="3" name="Rectangle 10"/>
          <p:cNvSpPr/>
          <p:nvPr/>
        </p:nvSpPr>
        <p:spPr>
          <a:xfrm>
            <a:off x="4278385" y="3437890"/>
            <a:ext cx="1172727" cy="718889"/>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latin typeface="BIZ UDゴシック" panose="020B0400000000000000" charset="-128"/>
                <a:ea typeface="BIZ UDゴシック" panose="020B0400000000000000" charset="-128"/>
              </a:rPr>
              <a:t>魅力的</a:t>
            </a:r>
            <a:endParaRPr lang="en-US" altLang="ja-JP" sz="1600" dirty="0">
              <a:latin typeface="BIZ UDゴシック" panose="020B0400000000000000" charset="-128"/>
              <a:ea typeface="BIZ UDゴシック" panose="020B0400000000000000" charset="-128"/>
            </a:endParaRPr>
          </a:p>
          <a:p>
            <a:pPr marL="0" indent="0">
              <a:spcBef>
                <a:spcPct val="0"/>
              </a:spcBef>
              <a:buNone/>
            </a:pPr>
            <a:r>
              <a:rPr lang="ja-JP" altLang="en-US" sz="1600" dirty="0">
                <a:latin typeface="BIZ UDゴシック" panose="020B0400000000000000" charset="-128"/>
                <a:ea typeface="BIZ UDゴシック" panose="020B0400000000000000" charset="-128"/>
              </a:rPr>
              <a:t>品質か？</a:t>
            </a:r>
          </a:p>
        </p:txBody>
      </p:sp>
      <p:sp>
        <p:nvSpPr>
          <p:cNvPr id="5" name="Rectangle 10"/>
          <p:cNvSpPr/>
          <p:nvPr/>
        </p:nvSpPr>
        <p:spPr>
          <a:xfrm>
            <a:off x="6091787" y="3453130"/>
            <a:ext cx="1128395" cy="721004"/>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latin typeface="BIZ UDゴシック" panose="020B0400000000000000" charset="-128"/>
                <a:ea typeface="BIZ UDゴシック" panose="020B0400000000000000" charset="-128"/>
              </a:rPr>
              <a:t>現状</a:t>
            </a:r>
            <a:endParaRPr lang="en-US" altLang="ja-JP" sz="1600" dirty="0">
              <a:latin typeface="BIZ UDゴシック" panose="020B0400000000000000" charset="-128"/>
              <a:ea typeface="BIZ UDゴシック" panose="020B0400000000000000" charset="-128"/>
            </a:endParaRPr>
          </a:p>
          <a:p>
            <a:pPr marL="0" indent="0">
              <a:spcBef>
                <a:spcPct val="0"/>
              </a:spcBef>
              <a:buNone/>
            </a:pPr>
            <a:r>
              <a:rPr lang="ja-JP" altLang="en-US" sz="1600" dirty="0">
                <a:latin typeface="BIZ UDゴシック" panose="020B0400000000000000" charset="-128"/>
                <a:ea typeface="BIZ UDゴシック" panose="020B0400000000000000" charset="-128"/>
              </a:rPr>
              <a:t>打破か？</a:t>
            </a:r>
          </a:p>
        </p:txBody>
      </p:sp>
      <p:sp>
        <p:nvSpPr>
          <p:cNvPr id="6" name="Rectangle 10"/>
          <p:cNvSpPr/>
          <p:nvPr/>
        </p:nvSpPr>
        <p:spPr>
          <a:xfrm>
            <a:off x="8038380" y="1522830"/>
            <a:ext cx="1430058" cy="962640"/>
          </a:xfrm>
          <a:prstGeom prst="rect">
            <a:avLst/>
          </a:prstGeom>
          <a:solidFill>
            <a:srgbClr val="FF0000"/>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2000" dirty="0">
                <a:solidFill>
                  <a:schemeClr val="bg1"/>
                </a:solidFill>
                <a:latin typeface="BIZ UDゴシック" panose="020B0400000000000000" charset="-128"/>
                <a:ea typeface="BIZ UDゴシック" panose="020B0400000000000000" charset="-128"/>
              </a:rPr>
              <a:t>問題解決型</a:t>
            </a:r>
          </a:p>
          <a:p>
            <a:pPr marL="0" indent="0">
              <a:spcBef>
                <a:spcPct val="0"/>
              </a:spcBef>
              <a:buNone/>
            </a:pPr>
            <a:r>
              <a:rPr lang="ja-JP" altLang="en-US" sz="2000" dirty="0">
                <a:solidFill>
                  <a:schemeClr val="bg1"/>
                </a:solidFill>
                <a:latin typeface="BIZ UDゴシック" panose="020B0400000000000000" charset="-128"/>
                <a:ea typeface="BIZ UDゴシック" panose="020B0400000000000000" charset="-128"/>
              </a:rPr>
              <a:t>ＱＣ</a:t>
            </a:r>
            <a:endParaRPr lang="en-US" altLang="ja-JP" sz="2000" dirty="0">
              <a:solidFill>
                <a:schemeClr val="bg1"/>
              </a:solidFill>
              <a:latin typeface="BIZ UDゴシック" panose="020B0400000000000000" charset="-128"/>
              <a:ea typeface="BIZ UDゴシック" panose="020B0400000000000000" charset="-128"/>
            </a:endParaRPr>
          </a:p>
          <a:p>
            <a:pPr marL="0" indent="0">
              <a:spcBef>
                <a:spcPct val="0"/>
              </a:spcBef>
              <a:buNone/>
            </a:pPr>
            <a:r>
              <a:rPr lang="ja-JP" altLang="en-US" sz="2000" dirty="0">
                <a:solidFill>
                  <a:schemeClr val="bg1"/>
                </a:solidFill>
                <a:latin typeface="BIZ UDゴシック" panose="020B0400000000000000" charset="-128"/>
                <a:ea typeface="BIZ UDゴシック" panose="020B0400000000000000" charset="-128"/>
              </a:rPr>
              <a:t>ストーリー</a:t>
            </a:r>
          </a:p>
        </p:txBody>
      </p:sp>
      <p:sp>
        <p:nvSpPr>
          <p:cNvPr id="7" name="Rectangle 10"/>
          <p:cNvSpPr/>
          <p:nvPr/>
        </p:nvSpPr>
        <p:spPr>
          <a:xfrm>
            <a:off x="5610701" y="1522830"/>
            <a:ext cx="1589834" cy="962640"/>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800" dirty="0">
                <a:latin typeface="BIZ UDゴシック" panose="020B0400000000000000" charset="-128"/>
                <a:ea typeface="BIZ UDゴシック" panose="020B0400000000000000" charset="-128"/>
              </a:rPr>
              <a:t>要因解析が</a:t>
            </a:r>
          </a:p>
          <a:p>
            <a:pPr marL="0" indent="0">
              <a:spcBef>
                <a:spcPct val="0"/>
              </a:spcBef>
              <a:buNone/>
            </a:pPr>
            <a:r>
              <a:rPr lang="ja-JP" altLang="en-US" sz="1800" dirty="0">
                <a:latin typeface="BIZ UDゴシック" panose="020B0400000000000000" charset="-128"/>
                <a:ea typeface="BIZ UDゴシック" panose="020B0400000000000000" charset="-128"/>
              </a:rPr>
              <a:t>できるか？</a:t>
            </a:r>
          </a:p>
        </p:txBody>
      </p:sp>
      <p:sp>
        <p:nvSpPr>
          <p:cNvPr id="8" name="Rectangle 10"/>
          <p:cNvSpPr/>
          <p:nvPr/>
        </p:nvSpPr>
        <p:spPr>
          <a:xfrm>
            <a:off x="8102196" y="3429326"/>
            <a:ext cx="1151768" cy="646336"/>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latin typeface="BIZ UDゴシック" panose="020B0400000000000000" charset="-128"/>
                <a:ea typeface="BIZ UDゴシック" panose="020B0400000000000000" charset="-128"/>
              </a:rPr>
              <a:t>再検討</a:t>
            </a:r>
          </a:p>
        </p:txBody>
      </p:sp>
      <p:grpSp>
        <p:nvGrpSpPr>
          <p:cNvPr id="29" name="グループ化 28"/>
          <p:cNvGrpSpPr/>
          <p:nvPr/>
        </p:nvGrpSpPr>
        <p:grpSpPr>
          <a:xfrm>
            <a:off x="525130" y="4314470"/>
            <a:ext cx="1253900" cy="826770"/>
            <a:chOff x="249" y="6349"/>
            <a:chExt cx="1417" cy="1302"/>
          </a:xfrm>
        </p:grpSpPr>
        <p:sp>
          <p:nvSpPr>
            <p:cNvPr id="25" name="下矢印 24"/>
            <p:cNvSpPr/>
            <p:nvPr/>
          </p:nvSpPr>
          <p:spPr>
            <a:xfrm>
              <a:off x="249" y="6349"/>
              <a:ext cx="1417" cy="1302"/>
            </a:xfrm>
            <a:prstGeom prst="downArrow">
              <a:avLst/>
            </a:prstGeom>
            <a:solidFill>
              <a:schemeClr val="bg1"/>
            </a:solidFill>
            <a:ln w="9525">
              <a:solidFill>
                <a:schemeClr val="tx1"/>
              </a:solidFill>
            </a:ln>
          </p:spPr>
          <p:txBody>
            <a:bodyPr/>
            <a:lstStyle/>
            <a:p>
              <a:pPr algn="ctr"/>
              <a:endParaRPr lang="ja-JP" altLang="en-US" sz="1800" dirty="0"/>
            </a:p>
          </p:txBody>
        </p:sp>
        <p:sp>
          <p:nvSpPr>
            <p:cNvPr id="28" name="テキストボックス 27"/>
            <p:cNvSpPr txBox="1"/>
            <p:nvPr/>
          </p:nvSpPr>
          <p:spPr>
            <a:xfrm>
              <a:off x="571" y="6897"/>
              <a:ext cx="680" cy="533"/>
            </a:xfrm>
            <a:prstGeom prst="rect">
              <a:avLst/>
            </a:prstGeom>
            <a:noFill/>
          </p:spPr>
          <p:txBody>
            <a:bodyPr wrap="none" rtlCol="0">
              <a:spAutoFit/>
            </a:bodyPr>
            <a:lstStyle/>
            <a:p>
              <a:r>
                <a:rPr lang="en-US" altLang="ja-JP" dirty="0">
                  <a:solidFill>
                    <a:srgbClr val="0000FF"/>
                  </a:solidFill>
                  <a:latin typeface="Meiryo UI" panose="020B0604030504040204" pitchFamily="50" charset="-128"/>
                  <a:ea typeface="Meiryo UI" panose="020B0604030504040204" pitchFamily="50" charset="-128"/>
                </a:rPr>
                <a:t>YES</a:t>
              </a:r>
            </a:p>
          </p:txBody>
        </p:sp>
      </p:grpSp>
      <p:grpSp>
        <p:nvGrpSpPr>
          <p:cNvPr id="43" name="グループ化 42"/>
          <p:cNvGrpSpPr/>
          <p:nvPr/>
        </p:nvGrpSpPr>
        <p:grpSpPr>
          <a:xfrm>
            <a:off x="702183" y="2559135"/>
            <a:ext cx="899795" cy="826770"/>
            <a:chOff x="249" y="6349"/>
            <a:chExt cx="1417" cy="1302"/>
          </a:xfrm>
        </p:grpSpPr>
        <p:sp>
          <p:nvSpPr>
            <p:cNvPr id="44" name="下矢印 43"/>
            <p:cNvSpPr/>
            <p:nvPr/>
          </p:nvSpPr>
          <p:spPr>
            <a:xfrm>
              <a:off x="249" y="6349"/>
              <a:ext cx="1417" cy="1302"/>
            </a:xfrm>
            <a:prstGeom prst="downArrow">
              <a:avLst/>
            </a:prstGeom>
            <a:solidFill>
              <a:schemeClr val="bg1"/>
            </a:solidFill>
            <a:ln w="9525">
              <a:solidFill>
                <a:schemeClr val="tx1"/>
              </a:solidFill>
            </a:ln>
          </p:spPr>
          <p:txBody>
            <a:bodyPr/>
            <a:lstStyle/>
            <a:p>
              <a:pPr algn="ctr"/>
              <a:endParaRPr lang="ja-JP" altLang="en-US" sz="1800" dirty="0"/>
            </a:p>
          </p:txBody>
        </p:sp>
        <p:sp>
          <p:nvSpPr>
            <p:cNvPr id="45" name="テキストボックス 44"/>
            <p:cNvSpPr txBox="1"/>
            <p:nvPr/>
          </p:nvSpPr>
          <p:spPr>
            <a:xfrm>
              <a:off x="571" y="6897"/>
              <a:ext cx="813" cy="533"/>
            </a:xfrm>
            <a:prstGeom prst="rect">
              <a:avLst/>
            </a:prstGeom>
            <a:noFill/>
          </p:spPr>
          <p:txBody>
            <a:bodyPr wrap="none" rtlCol="0">
              <a:spAutoFit/>
            </a:bodyPr>
            <a:lstStyle/>
            <a:p>
              <a:r>
                <a:rPr lang="en-US" altLang="ja-JP" dirty="0">
                  <a:solidFill>
                    <a:srgbClr val="FF0000"/>
                  </a:solidFill>
                  <a:latin typeface="Meiryo UI" panose="020B0604030504040204" pitchFamily="50" charset="-128"/>
                  <a:ea typeface="Meiryo UI" panose="020B0604030504040204" pitchFamily="50" charset="-128"/>
                </a:rPr>
                <a:t>NO</a:t>
              </a:r>
            </a:p>
          </p:txBody>
        </p:sp>
      </p:grpSp>
      <p:sp>
        <p:nvSpPr>
          <p:cNvPr id="46" name="右矢印 45"/>
          <p:cNvSpPr/>
          <p:nvPr/>
        </p:nvSpPr>
        <p:spPr>
          <a:xfrm>
            <a:off x="2298383" y="1619568"/>
            <a:ext cx="3295015" cy="728238"/>
          </a:xfrm>
          <a:prstGeom prst="rightArrow">
            <a:avLst/>
          </a:prstGeom>
          <a:solidFill>
            <a:schemeClr val="bg1"/>
          </a:solidFill>
          <a:ln w="9525">
            <a:solidFill>
              <a:schemeClr val="tx1"/>
            </a:solidFill>
          </a:ln>
        </p:spPr>
        <p:txBody>
          <a:bodyPr/>
          <a:lstStyle/>
          <a:p>
            <a:pPr algn="ctr"/>
            <a:endParaRPr lang="ja-JP" altLang="en-US" sz="1800" dirty="0"/>
          </a:p>
        </p:txBody>
      </p:sp>
      <p:sp>
        <p:nvSpPr>
          <p:cNvPr id="12" name="テキストボックス 11"/>
          <p:cNvSpPr txBox="1"/>
          <p:nvPr/>
        </p:nvSpPr>
        <p:spPr>
          <a:xfrm>
            <a:off x="3533039" y="1803537"/>
            <a:ext cx="601447" cy="338554"/>
          </a:xfrm>
          <a:prstGeom prst="rect">
            <a:avLst/>
          </a:prstGeom>
          <a:noFill/>
        </p:spPr>
        <p:txBody>
          <a:bodyPr wrap="none" rtlCol="0">
            <a:spAutoFit/>
          </a:bodyPr>
          <a:lstStyle/>
          <a:p>
            <a:r>
              <a:rPr lang="en-US" altLang="ja-JP" dirty="0">
                <a:solidFill>
                  <a:srgbClr val="0000FF"/>
                </a:solidFill>
                <a:latin typeface="Meiryo UI" panose="020B0604030504040204" pitchFamily="50" charset="-128"/>
                <a:ea typeface="Meiryo UI" panose="020B0604030504040204" pitchFamily="50" charset="-128"/>
              </a:rPr>
              <a:t>YES</a:t>
            </a:r>
          </a:p>
        </p:txBody>
      </p:sp>
      <p:grpSp>
        <p:nvGrpSpPr>
          <p:cNvPr id="49" name="グループ化 48"/>
          <p:cNvGrpSpPr/>
          <p:nvPr/>
        </p:nvGrpSpPr>
        <p:grpSpPr>
          <a:xfrm>
            <a:off x="7201808" y="1716126"/>
            <a:ext cx="777717" cy="590722"/>
            <a:chOff x="11329" y="3138"/>
            <a:chExt cx="823" cy="707"/>
          </a:xfrm>
        </p:grpSpPr>
        <p:sp>
          <p:nvSpPr>
            <p:cNvPr id="47" name="右矢印 46"/>
            <p:cNvSpPr/>
            <p:nvPr/>
          </p:nvSpPr>
          <p:spPr>
            <a:xfrm>
              <a:off x="11403" y="3138"/>
              <a:ext cx="749" cy="707"/>
            </a:xfrm>
            <a:prstGeom prst="rightArrow">
              <a:avLst/>
            </a:prstGeom>
            <a:solidFill>
              <a:schemeClr val="bg1"/>
            </a:solidFill>
            <a:ln w="9525">
              <a:solidFill>
                <a:schemeClr val="tx1"/>
              </a:solidFill>
            </a:ln>
          </p:spPr>
          <p:txBody>
            <a:bodyPr/>
            <a:lstStyle/>
            <a:p>
              <a:pPr algn="ctr"/>
              <a:endParaRPr lang="ja-JP" altLang="en-US" sz="1800" dirty="0"/>
            </a:p>
          </p:txBody>
        </p:sp>
        <p:sp>
          <p:nvSpPr>
            <p:cNvPr id="48" name="テキストボックス 47"/>
            <p:cNvSpPr txBox="1"/>
            <p:nvPr/>
          </p:nvSpPr>
          <p:spPr>
            <a:xfrm>
              <a:off x="11329" y="3263"/>
              <a:ext cx="739" cy="368"/>
            </a:xfrm>
            <a:prstGeom prst="rect">
              <a:avLst/>
            </a:prstGeom>
            <a:noFill/>
          </p:spPr>
          <p:txBody>
            <a:bodyPr wrap="square" rtlCol="0">
              <a:spAutoFit/>
            </a:bodyPr>
            <a:lstStyle/>
            <a:p>
              <a:r>
                <a:rPr lang="en-US" altLang="ja-JP" sz="1400" dirty="0">
                  <a:solidFill>
                    <a:srgbClr val="0000FF"/>
                  </a:solidFill>
                  <a:latin typeface="Meiryo UI" panose="020B0604030504040204" pitchFamily="50" charset="-128"/>
                  <a:ea typeface="Meiryo UI" panose="020B0604030504040204" pitchFamily="50" charset="-128"/>
                </a:rPr>
                <a:t>YES</a:t>
              </a:r>
            </a:p>
          </p:txBody>
        </p:sp>
      </p:grpSp>
      <p:grpSp>
        <p:nvGrpSpPr>
          <p:cNvPr id="50" name="グループ化 49"/>
          <p:cNvGrpSpPr/>
          <p:nvPr/>
        </p:nvGrpSpPr>
        <p:grpSpPr>
          <a:xfrm>
            <a:off x="1848393" y="3490278"/>
            <a:ext cx="522605" cy="448945"/>
            <a:chOff x="11329" y="3138"/>
            <a:chExt cx="823" cy="707"/>
          </a:xfrm>
        </p:grpSpPr>
        <p:sp>
          <p:nvSpPr>
            <p:cNvPr id="51" name="右矢印 50"/>
            <p:cNvSpPr/>
            <p:nvPr/>
          </p:nvSpPr>
          <p:spPr>
            <a:xfrm>
              <a:off x="11403" y="3138"/>
              <a:ext cx="749" cy="707"/>
            </a:xfrm>
            <a:prstGeom prst="rightArrow">
              <a:avLst/>
            </a:prstGeom>
            <a:solidFill>
              <a:schemeClr val="bg1"/>
            </a:solidFill>
            <a:ln w="9525">
              <a:solidFill>
                <a:schemeClr val="tx1"/>
              </a:solidFill>
            </a:ln>
          </p:spPr>
          <p:txBody>
            <a:bodyPr/>
            <a:lstStyle/>
            <a:p>
              <a:pPr algn="ctr"/>
              <a:endParaRPr lang="ja-JP" altLang="en-US" sz="1800" dirty="0"/>
            </a:p>
          </p:txBody>
        </p:sp>
        <p:sp>
          <p:nvSpPr>
            <p:cNvPr id="52" name="テキストボックス 51"/>
            <p:cNvSpPr txBox="1"/>
            <p:nvPr/>
          </p:nvSpPr>
          <p:spPr>
            <a:xfrm>
              <a:off x="11329" y="3263"/>
              <a:ext cx="748" cy="485"/>
            </a:xfrm>
            <a:prstGeom prst="rect">
              <a:avLst/>
            </a:prstGeom>
            <a:noFill/>
          </p:spPr>
          <p:txBody>
            <a:bodyPr wrap="none" rtlCol="0">
              <a:spAutoFit/>
            </a:bodyPr>
            <a:lstStyle/>
            <a:p>
              <a:r>
                <a:rPr lang="en-US" altLang="ja-JP" sz="1400" dirty="0">
                  <a:solidFill>
                    <a:srgbClr val="FF0000"/>
                  </a:solidFill>
                  <a:latin typeface="Meiryo UI" panose="020B0604030504040204" pitchFamily="50" charset="-128"/>
                  <a:ea typeface="Meiryo UI" panose="020B0604030504040204" pitchFamily="50" charset="-128"/>
                </a:rPr>
                <a:t>NO</a:t>
              </a:r>
            </a:p>
          </p:txBody>
        </p:sp>
      </p:grpSp>
      <p:grpSp>
        <p:nvGrpSpPr>
          <p:cNvPr id="53" name="グループ化 52"/>
          <p:cNvGrpSpPr/>
          <p:nvPr/>
        </p:nvGrpSpPr>
        <p:grpSpPr>
          <a:xfrm>
            <a:off x="3656694" y="3486754"/>
            <a:ext cx="522605" cy="448945"/>
            <a:chOff x="11329" y="3138"/>
            <a:chExt cx="823" cy="707"/>
          </a:xfrm>
        </p:grpSpPr>
        <p:sp>
          <p:nvSpPr>
            <p:cNvPr id="54" name="右矢印 53"/>
            <p:cNvSpPr/>
            <p:nvPr/>
          </p:nvSpPr>
          <p:spPr>
            <a:xfrm>
              <a:off x="11403" y="3138"/>
              <a:ext cx="749" cy="707"/>
            </a:xfrm>
            <a:prstGeom prst="rightArrow">
              <a:avLst/>
            </a:prstGeom>
            <a:solidFill>
              <a:schemeClr val="bg1"/>
            </a:solidFill>
            <a:ln w="9525">
              <a:solidFill>
                <a:schemeClr val="tx1"/>
              </a:solidFill>
            </a:ln>
          </p:spPr>
          <p:txBody>
            <a:bodyPr/>
            <a:lstStyle/>
            <a:p>
              <a:pPr algn="ctr"/>
              <a:endParaRPr lang="ja-JP" altLang="en-US" sz="1800" dirty="0"/>
            </a:p>
          </p:txBody>
        </p:sp>
        <p:sp>
          <p:nvSpPr>
            <p:cNvPr id="55" name="テキストボックス 54"/>
            <p:cNvSpPr txBox="1"/>
            <p:nvPr/>
          </p:nvSpPr>
          <p:spPr>
            <a:xfrm>
              <a:off x="11329" y="3263"/>
              <a:ext cx="682" cy="436"/>
            </a:xfrm>
            <a:prstGeom prst="rect">
              <a:avLst/>
            </a:prstGeom>
            <a:noFill/>
          </p:spPr>
          <p:txBody>
            <a:bodyPr wrap="none" rtlCol="0">
              <a:spAutoFit/>
            </a:bodyPr>
            <a:lstStyle/>
            <a:p>
              <a:r>
                <a:rPr lang="en-US" altLang="ja-JP" sz="1200" dirty="0">
                  <a:solidFill>
                    <a:srgbClr val="FF0000"/>
                  </a:solidFill>
                  <a:latin typeface="Meiryo UI" panose="020B0604030504040204" pitchFamily="50" charset="-128"/>
                  <a:ea typeface="Meiryo UI" panose="020B0604030504040204" pitchFamily="50" charset="-128"/>
                </a:rPr>
                <a:t>NO</a:t>
              </a:r>
            </a:p>
          </p:txBody>
        </p:sp>
      </p:grpSp>
      <p:sp>
        <p:nvSpPr>
          <p:cNvPr id="62" name="テキストボックス 61"/>
          <p:cNvSpPr txBox="1"/>
          <p:nvPr/>
        </p:nvSpPr>
        <p:spPr>
          <a:xfrm>
            <a:off x="560622" y="1023695"/>
            <a:ext cx="1494320" cy="461665"/>
          </a:xfrm>
          <a:prstGeom prst="rect">
            <a:avLst/>
          </a:prstGeom>
          <a:noFill/>
        </p:spPr>
        <p:txBody>
          <a:bodyPr wrap="none" rtlCol="0">
            <a:spAutoFit/>
          </a:bodyPr>
          <a:lstStyle/>
          <a:p>
            <a:r>
              <a:rPr lang="en-US" altLang="ja-JP" sz="2400" dirty="0">
                <a:solidFill>
                  <a:srgbClr val="0000FF"/>
                </a:solidFill>
              </a:rPr>
              <a:t>【</a:t>
            </a:r>
            <a:r>
              <a:rPr lang="ja-JP" altLang="en-US" sz="2400" dirty="0">
                <a:solidFill>
                  <a:srgbClr val="0000FF"/>
                </a:solidFill>
              </a:rPr>
              <a:t>スタート</a:t>
            </a:r>
            <a:r>
              <a:rPr lang="en-US" altLang="ja-JP" sz="2400" dirty="0">
                <a:solidFill>
                  <a:srgbClr val="0000FF"/>
                </a:solidFill>
              </a:rPr>
              <a:t>】</a:t>
            </a:r>
            <a:endParaRPr lang="ja-JP" altLang="en-US" sz="2400" dirty="0">
              <a:solidFill>
                <a:srgbClr val="0000FF"/>
              </a:solidFill>
            </a:endParaRPr>
          </a:p>
        </p:txBody>
      </p:sp>
      <p:grpSp>
        <p:nvGrpSpPr>
          <p:cNvPr id="66" name="グループ化 65"/>
          <p:cNvGrpSpPr/>
          <p:nvPr/>
        </p:nvGrpSpPr>
        <p:grpSpPr>
          <a:xfrm>
            <a:off x="5492379" y="3504807"/>
            <a:ext cx="522605" cy="448945"/>
            <a:chOff x="11329" y="3138"/>
            <a:chExt cx="823" cy="707"/>
          </a:xfrm>
        </p:grpSpPr>
        <p:sp>
          <p:nvSpPr>
            <p:cNvPr id="67" name="右矢印 66"/>
            <p:cNvSpPr/>
            <p:nvPr/>
          </p:nvSpPr>
          <p:spPr>
            <a:xfrm>
              <a:off x="11403" y="3138"/>
              <a:ext cx="749" cy="707"/>
            </a:xfrm>
            <a:prstGeom prst="rightArrow">
              <a:avLst/>
            </a:prstGeom>
            <a:solidFill>
              <a:schemeClr val="bg1"/>
            </a:solidFill>
            <a:ln w="9525">
              <a:solidFill>
                <a:schemeClr val="tx1"/>
              </a:solidFill>
            </a:ln>
          </p:spPr>
          <p:txBody>
            <a:bodyPr/>
            <a:lstStyle/>
            <a:p>
              <a:pPr algn="ctr"/>
              <a:endParaRPr lang="ja-JP" altLang="en-US" sz="1800" dirty="0"/>
            </a:p>
          </p:txBody>
        </p:sp>
        <p:sp>
          <p:nvSpPr>
            <p:cNvPr id="68" name="テキストボックス 54"/>
            <p:cNvSpPr txBox="1"/>
            <p:nvPr/>
          </p:nvSpPr>
          <p:spPr>
            <a:xfrm>
              <a:off x="11329" y="3263"/>
              <a:ext cx="682" cy="436"/>
            </a:xfrm>
            <a:prstGeom prst="rect">
              <a:avLst/>
            </a:prstGeom>
            <a:noFill/>
          </p:spPr>
          <p:txBody>
            <a:bodyPr wrap="none" rtlCol="0">
              <a:spAutoFit/>
            </a:bodyPr>
            <a:lstStyle/>
            <a:p>
              <a:r>
                <a:rPr lang="en-US" altLang="ja-JP" sz="1200" dirty="0">
                  <a:solidFill>
                    <a:srgbClr val="FF0000"/>
                  </a:solidFill>
                  <a:latin typeface="Meiryo UI" panose="020B0604030504040204" pitchFamily="50" charset="-128"/>
                  <a:ea typeface="Meiryo UI" panose="020B0604030504040204" pitchFamily="50" charset="-128"/>
                </a:rPr>
                <a:t>NO</a:t>
              </a:r>
            </a:p>
          </p:txBody>
        </p:sp>
      </p:grpSp>
      <p:grpSp>
        <p:nvGrpSpPr>
          <p:cNvPr id="72" name="グループ化 71"/>
          <p:cNvGrpSpPr/>
          <p:nvPr/>
        </p:nvGrpSpPr>
        <p:grpSpPr>
          <a:xfrm>
            <a:off x="6206086" y="2542221"/>
            <a:ext cx="899795" cy="826770"/>
            <a:chOff x="249" y="6349"/>
            <a:chExt cx="1417" cy="1302"/>
          </a:xfrm>
        </p:grpSpPr>
        <p:sp>
          <p:nvSpPr>
            <p:cNvPr id="73" name="下矢印 72"/>
            <p:cNvSpPr/>
            <p:nvPr/>
          </p:nvSpPr>
          <p:spPr>
            <a:xfrm>
              <a:off x="249" y="6349"/>
              <a:ext cx="1417" cy="1302"/>
            </a:xfrm>
            <a:prstGeom prst="downArrow">
              <a:avLst/>
            </a:prstGeom>
            <a:solidFill>
              <a:schemeClr val="bg1"/>
            </a:solidFill>
            <a:ln w="9525">
              <a:solidFill>
                <a:schemeClr val="tx1"/>
              </a:solidFill>
            </a:ln>
          </p:spPr>
          <p:txBody>
            <a:bodyPr/>
            <a:lstStyle/>
            <a:p>
              <a:pPr algn="ctr"/>
              <a:endParaRPr lang="ja-JP" altLang="en-US" sz="1800" dirty="0"/>
            </a:p>
          </p:txBody>
        </p:sp>
        <p:sp>
          <p:nvSpPr>
            <p:cNvPr id="74" name="テキストボックス 44"/>
            <p:cNvSpPr txBox="1"/>
            <p:nvPr/>
          </p:nvSpPr>
          <p:spPr>
            <a:xfrm>
              <a:off x="571" y="6897"/>
              <a:ext cx="813" cy="533"/>
            </a:xfrm>
            <a:prstGeom prst="rect">
              <a:avLst/>
            </a:prstGeom>
            <a:noFill/>
          </p:spPr>
          <p:txBody>
            <a:bodyPr wrap="none" rtlCol="0">
              <a:spAutoFit/>
            </a:bodyPr>
            <a:lstStyle/>
            <a:p>
              <a:r>
                <a:rPr lang="en-US" altLang="ja-JP" dirty="0">
                  <a:solidFill>
                    <a:srgbClr val="FF0000"/>
                  </a:solidFill>
                  <a:latin typeface="Meiryo UI" panose="020B0604030504040204" pitchFamily="50" charset="-128"/>
                  <a:ea typeface="Meiryo UI" panose="020B0604030504040204" pitchFamily="50" charset="-128"/>
                </a:rPr>
                <a:t>NO</a:t>
              </a:r>
            </a:p>
          </p:txBody>
        </p:sp>
      </p:grpSp>
      <p:grpSp>
        <p:nvGrpSpPr>
          <p:cNvPr id="75" name="グループ化 74"/>
          <p:cNvGrpSpPr/>
          <p:nvPr/>
        </p:nvGrpSpPr>
        <p:grpSpPr>
          <a:xfrm>
            <a:off x="7376392" y="3528023"/>
            <a:ext cx="522605" cy="448945"/>
            <a:chOff x="11329" y="3138"/>
            <a:chExt cx="823" cy="707"/>
          </a:xfrm>
        </p:grpSpPr>
        <p:sp>
          <p:nvSpPr>
            <p:cNvPr id="76" name="右矢印 75"/>
            <p:cNvSpPr/>
            <p:nvPr/>
          </p:nvSpPr>
          <p:spPr>
            <a:xfrm>
              <a:off x="11403" y="3138"/>
              <a:ext cx="749" cy="707"/>
            </a:xfrm>
            <a:prstGeom prst="rightArrow">
              <a:avLst/>
            </a:prstGeom>
            <a:solidFill>
              <a:schemeClr val="bg1"/>
            </a:solidFill>
            <a:ln w="9525">
              <a:solidFill>
                <a:schemeClr val="tx1"/>
              </a:solidFill>
            </a:ln>
          </p:spPr>
          <p:txBody>
            <a:bodyPr/>
            <a:lstStyle/>
            <a:p>
              <a:pPr algn="ctr"/>
              <a:endParaRPr lang="ja-JP" altLang="en-US" sz="1800" dirty="0"/>
            </a:p>
          </p:txBody>
        </p:sp>
        <p:sp>
          <p:nvSpPr>
            <p:cNvPr id="77" name="テキストボックス 54"/>
            <p:cNvSpPr txBox="1"/>
            <p:nvPr/>
          </p:nvSpPr>
          <p:spPr>
            <a:xfrm>
              <a:off x="11329" y="3263"/>
              <a:ext cx="682" cy="436"/>
            </a:xfrm>
            <a:prstGeom prst="rect">
              <a:avLst/>
            </a:prstGeom>
            <a:noFill/>
          </p:spPr>
          <p:txBody>
            <a:bodyPr wrap="none" rtlCol="0">
              <a:spAutoFit/>
            </a:bodyPr>
            <a:lstStyle/>
            <a:p>
              <a:r>
                <a:rPr lang="en-US" altLang="ja-JP" sz="1200" dirty="0">
                  <a:solidFill>
                    <a:srgbClr val="FF0000"/>
                  </a:solidFill>
                  <a:latin typeface="Meiryo UI" panose="020B0604030504040204" pitchFamily="50" charset="-128"/>
                  <a:ea typeface="Meiryo UI" panose="020B0604030504040204" pitchFamily="50" charset="-128"/>
                </a:rPr>
                <a:t>NO</a:t>
              </a:r>
            </a:p>
          </p:txBody>
        </p:sp>
      </p:grpSp>
      <p:grpSp>
        <p:nvGrpSpPr>
          <p:cNvPr id="78" name="グループ化 77"/>
          <p:cNvGrpSpPr/>
          <p:nvPr/>
        </p:nvGrpSpPr>
        <p:grpSpPr>
          <a:xfrm>
            <a:off x="2455543" y="4308226"/>
            <a:ext cx="1253900" cy="826770"/>
            <a:chOff x="249" y="6349"/>
            <a:chExt cx="1417" cy="1302"/>
          </a:xfrm>
        </p:grpSpPr>
        <p:sp>
          <p:nvSpPr>
            <p:cNvPr id="79" name="下矢印 78"/>
            <p:cNvSpPr/>
            <p:nvPr/>
          </p:nvSpPr>
          <p:spPr>
            <a:xfrm>
              <a:off x="249" y="6349"/>
              <a:ext cx="1417" cy="1302"/>
            </a:xfrm>
            <a:prstGeom prst="downArrow">
              <a:avLst/>
            </a:prstGeom>
            <a:solidFill>
              <a:schemeClr val="bg1"/>
            </a:solidFill>
            <a:ln w="9525">
              <a:solidFill>
                <a:schemeClr val="tx1"/>
              </a:solidFill>
            </a:ln>
          </p:spPr>
          <p:txBody>
            <a:bodyPr/>
            <a:lstStyle/>
            <a:p>
              <a:pPr algn="ctr"/>
              <a:endParaRPr lang="ja-JP" altLang="en-US" sz="1800" dirty="0"/>
            </a:p>
          </p:txBody>
        </p:sp>
        <p:sp>
          <p:nvSpPr>
            <p:cNvPr id="80" name="テキストボックス 27"/>
            <p:cNvSpPr txBox="1"/>
            <p:nvPr/>
          </p:nvSpPr>
          <p:spPr>
            <a:xfrm>
              <a:off x="571" y="6897"/>
              <a:ext cx="680" cy="533"/>
            </a:xfrm>
            <a:prstGeom prst="rect">
              <a:avLst/>
            </a:prstGeom>
            <a:noFill/>
          </p:spPr>
          <p:txBody>
            <a:bodyPr wrap="none" rtlCol="0">
              <a:spAutoFit/>
            </a:bodyPr>
            <a:lstStyle/>
            <a:p>
              <a:r>
                <a:rPr lang="en-US" altLang="ja-JP" dirty="0">
                  <a:solidFill>
                    <a:srgbClr val="0000FF"/>
                  </a:solidFill>
                  <a:latin typeface="Meiryo UI" panose="020B0604030504040204" pitchFamily="50" charset="-128"/>
                  <a:ea typeface="Meiryo UI" panose="020B0604030504040204" pitchFamily="50" charset="-128"/>
                </a:rPr>
                <a:t>YES</a:t>
              </a:r>
            </a:p>
          </p:txBody>
        </p:sp>
      </p:grpSp>
      <p:grpSp>
        <p:nvGrpSpPr>
          <p:cNvPr id="81" name="グループ化 80"/>
          <p:cNvGrpSpPr/>
          <p:nvPr/>
        </p:nvGrpSpPr>
        <p:grpSpPr>
          <a:xfrm>
            <a:off x="4222331" y="4315293"/>
            <a:ext cx="1253900" cy="826770"/>
            <a:chOff x="249" y="6349"/>
            <a:chExt cx="1417" cy="1302"/>
          </a:xfrm>
        </p:grpSpPr>
        <p:sp>
          <p:nvSpPr>
            <p:cNvPr id="82" name="下矢印 81"/>
            <p:cNvSpPr/>
            <p:nvPr/>
          </p:nvSpPr>
          <p:spPr>
            <a:xfrm>
              <a:off x="249" y="6349"/>
              <a:ext cx="1417" cy="1302"/>
            </a:xfrm>
            <a:prstGeom prst="downArrow">
              <a:avLst/>
            </a:prstGeom>
            <a:solidFill>
              <a:schemeClr val="bg1"/>
            </a:solidFill>
            <a:ln w="9525">
              <a:solidFill>
                <a:schemeClr val="tx1"/>
              </a:solidFill>
            </a:ln>
          </p:spPr>
          <p:txBody>
            <a:bodyPr/>
            <a:lstStyle/>
            <a:p>
              <a:pPr algn="ctr"/>
              <a:endParaRPr lang="ja-JP" altLang="en-US" sz="1800" dirty="0"/>
            </a:p>
          </p:txBody>
        </p:sp>
        <p:sp>
          <p:nvSpPr>
            <p:cNvPr id="83" name="テキストボックス 27"/>
            <p:cNvSpPr txBox="1"/>
            <p:nvPr/>
          </p:nvSpPr>
          <p:spPr>
            <a:xfrm>
              <a:off x="571" y="6897"/>
              <a:ext cx="680" cy="533"/>
            </a:xfrm>
            <a:prstGeom prst="rect">
              <a:avLst/>
            </a:prstGeom>
            <a:noFill/>
          </p:spPr>
          <p:txBody>
            <a:bodyPr wrap="none" rtlCol="0">
              <a:spAutoFit/>
            </a:bodyPr>
            <a:lstStyle/>
            <a:p>
              <a:r>
                <a:rPr lang="en-US" altLang="ja-JP" dirty="0">
                  <a:solidFill>
                    <a:srgbClr val="0000FF"/>
                  </a:solidFill>
                  <a:latin typeface="Meiryo UI" panose="020B0604030504040204" pitchFamily="50" charset="-128"/>
                  <a:ea typeface="Meiryo UI" panose="020B0604030504040204" pitchFamily="50" charset="-128"/>
                </a:rPr>
                <a:t>YES</a:t>
              </a:r>
            </a:p>
          </p:txBody>
        </p:sp>
      </p:grpSp>
      <p:grpSp>
        <p:nvGrpSpPr>
          <p:cNvPr id="84" name="グループ化 83"/>
          <p:cNvGrpSpPr/>
          <p:nvPr/>
        </p:nvGrpSpPr>
        <p:grpSpPr>
          <a:xfrm>
            <a:off x="6043961" y="4342413"/>
            <a:ext cx="1253900" cy="826770"/>
            <a:chOff x="249" y="6349"/>
            <a:chExt cx="1417" cy="1302"/>
          </a:xfrm>
        </p:grpSpPr>
        <p:sp>
          <p:nvSpPr>
            <p:cNvPr id="85" name="下矢印 84"/>
            <p:cNvSpPr/>
            <p:nvPr/>
          </p:nvSpPr>
          <p:spPr>
            <a:xfrm>
              <a:off x="249" y="6349"/>
              <a:ext cx="1417" cy="1302"/>
            </a:xfrm>
            <a:prstGeom prst="downArrow">
              <a:avLst/>
            </a:prstGeom>
            <a:solidFill>
              <a:schemeClr val="bg1"/>
            </a:solidFill>
            <a:ln w="9525">
              <a:solidFill>
                <a:schemeClr val="tx1"/>
              </a:solidFill>
            </a:ln>
          </p:spPr>
          <p:txBody>
            <a:bodyPr/>
            <a:lstStyle/>
            <a:p>
              <a:pPr algn="ctr"/>
              <a:endParaRPr lang="ja-JP" altLang="en-US" sz="1800" dirty="0"/>
            </a:p>
          </p:txBody>
        </p:sp>
        <p:sp>
          <p:nvSpPr>
            <p:cNvPr id="86" name="テキストボックス 27"/>
            <p:cNvSpPr txBox="1"/>
            <p:nvPr/>
          </p:nvSpPr>
          <p:spPr>
            <a:xfrm>
              <a:off x="571" y="6897"/>
              <a:ext cx="680" cy="533"/>
            </a:xfrm>
            <a:prstGeom prst="rect">
              <a:avLst/>
            </a:prstGeom>
            <a:noFill/>
          </p:spPr>
          <p:txBody>
            <a:bodyPr wrap="none" rtlCol="0">
              <a:spAutoFit/>
            </a:bodyPr>
            <a:lstStyle/>
            <a:p>
              <a:r>
                <a:rPr lang="en-US" altLang="ja-JP" dirty="0">
                  <a:solidFill>
                    <a:srgbClr val="0000FF"/>
                  </a:solidFill>
                  <a:latin typeface="Meiryo UI" panose="020B0604030504040204" pitchFamily="50" charset="-128"/>
                  <a:ea typeface="Meiryo UI" panose="020B0604030504040204" pitchFamily="50" charset="-128"/>
                </a:rPr>
                <a:t>YES</a:t>
              </a:r>
            </a:p>
          </p:txBody>
        </p:sp>
      </p:grpSp>
      <p:pic>
        <p:nvPicPr>
          <p:cNvPr id="4" name="課題27P">
            <a:hlinkClick r:id="" action="ppaction://media"/>
            <a:extLst>
              <a:ext uri="{FF2B5EF4-FFF2-40B4-BE49-F238E27FC236}">
                <a16:creationId xmlns:a16="http://schemas.microsoft.com/office/drawing/2014/main" id="{1100D626-74E1-83E1-46BC-63DD195D556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0" y="16191"/>
            <a:ext cx="406400" cy="406400"/>
          </a:xfrm>
          <a:prstGeom prst="rect">
            <a:avLst/>
          </a:prstGeom>
        </p:spPr>
      </p:pic>
    </p:spTree>
    <p:extLst>
      <p:ext uri="{BB962C8B-B14F-4D97-AF65-F5344CB8AC3E}">
        <p14:creationId xmlns:p14="http://schemas.microsoft.com/office/powerpoint/2010/main" val="1730059076"/>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90" name="AutoShape 9"/>
          <p:cNvSpPr/>
          <p:nvPr/>
        </p:nvSpPr>
        <p:spPr>
          <a:xfrm>
            <a:off x="1619250" y="859155"/>
            <a:ext cx="349250" cy="5510530"/>
          </a:xfrm>
          <a:prstGeom prst="downArrow">
            <a:avLst>
              <a:gd name="adj1" fmla="val 33333"/>
              <a:gd name="adj2" fmla="val 57825"/>
            </a:avLst>
          </a:prstGeom>
          <a:solidFill>
            <a:schemeClr val="tx1"/>
          </a:solidFill>
          <a:ln w="9525" cap="flat" cmpd="sng">
            <a:solidFill>
              <a:schemeClr val="tx1"/>
            </a:solidFill>
            <a:prstDash val="solid"/>
            <a:miter/>
            <a:headEnd type="none" w="med" len="med"/>
            <a:tailEnd type="none" w="med" len="med"/>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endParaRPr lang="ja-JP" altLang="en-US" sz="1600" dirty="0"/>
          </a:p>
        </p:txBody>
      </p:sp>
      <p:sp>
        <p:nvSpPr>
          <p:cNvPr id="46091" name="Rectangle 10"/>
          <p:cNvSpPr/>
          <p:nvPr/>
        </p:nvSpPr>
        <p:spPr>
          <a:xfrm>
            <a:off x="488950" y="568960"/>
            <a:ext cx="1564640" cy="29083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000" dirty="0">
                <a:latin typeface="Meiryo UI" panose="020B0604030504040204" pitchFamily="50" charset="-128"/>
                <a:ea typeface="Meiryo UI" panose="020B0604030504040204" pitchFamily="50" charset="-128"/>
              </a:rPr>
              <a:t>①テーマの選定</a:t>
            </a:r>
          </a:p>
        </p:txBody>
      </p:sp>
      <p:sp>
        <p:nvSpPr>
          <p:cNvPr id="46092" name="Rectangle 11"/>
          <p:cNvSpPr/>
          <p:nvPr/>
        </p:nvSpPr>
        <p:spPr>
          <a:xfrm>
            <a:off x="489585" y="1040765"/>
            <a:ext cx="1563370" cy="295910"/>
          </a:xfrm>
          <a:prstGeom prst="rect">
            <a:avLst/>
          </a:prstGeom>
          <a:solidFill>
            <a:schemeClr val="bg1"/>
          </a:solidFill>
          <a:ln w="9525" cap="flat" cmpd="sng">
            <a:solidFill>
              <a:srgbClr val="0000FF"/>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ts val="300"/>
              </a:spcBef>
              <a:buNone/>
            </a:pPr>
            <a:r>
              <a:rPr lang="ja-JP" altLang="en-US" sz="1000" dirty="0">
                <a:latin typeface="Meiryo UI" panose="020B0604030504040204" pitchFamily="50" charset="-128"/>
                <a:ea typeface="Meiryo UI" panose="020B0604030504040204" pitchFamily="50" charset="-128"/>
              </a:rPr>
              <a:t>②現状の把握と目標設定</a:t>
            </a:r>
          </a:p>
        </p:txBody>
      </p:sp>
      <p:sp>
        <p:nvSpPr>
          <p:cNvPr id="46093" name="Rectangle 12"/>
          <p:cNvSpPr/>
          <p:nvPr/>
        </p:nvSpPr>
        <p:spPr>
          <a:xfrm>
            <a:off x="488951" y="1485900"/>
            <a:ext cx="1564005" cy="26670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000" dirty="0">
                <a:latin typeface="Meiryo UI" panose="020B0604030504040204" pitchFamily="50" charset="-128"/>
                <a:ea typeface="Meiryo UI" panose="020B0604030504040204" pitchFamily="50" charset="-128"/>
              </a:rPr>
              <a:t>③活動計画の作成</a:t>
            </a:r>
          </a:p>
        </p:txBody>
      </p:sp>
      <p:sp>
        <p:nvSpPr>
          <p:cNvPr id="46094" name="Rectangle 13"/>
          <p:cNvSpPr/>
          <p:nvPr/>
        </p:nvSpPr>
        <p:spPr>
          <a:xfrm>
            <a:off x="488950" y="3232151"/>
            <a:ext cx="2916238" cy="468313"/>
          </a:xfrm>
          <a:prstGeom prst="rect">
            <a:avLst/>
          </a:prstGeom>
          <a:solidFill>
            <a:srgbClr val="0070C0"/>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solidFill>
                  <a:schemeClr val="bg1"/>
                </a:solidFill>
                <a:latin typeface="Meiryo UI" panose="020B0604030504040204" pitchFamily="50" charset="-128"/>
                <a:ea typeface="Meiryo UI" panose="020B0604030504040204" pitchFamily="50" charset="-128"/>
              </a:rPr>
              <a:t>⑤方策の立案</a:t>
            </a:r>
          </a:p>
        </p:txBody>
      </p:sp>
      <p:sp>
        <p:nvSpPr>
          <p:cNvPr id="46095" name="Rectangle 14"/>
          <p:cNvSpPr/>
          <p:nvPr/>
        </p:nvSpPr>
        <p:spPr>
          <a:xfrm>
            <a:off x="489586" y="4505960"/>
            <a:ext cx="2916555" cy="621030"/>
          </a:xfrm>
          <a:prstGeom prst="rect">
            <a:avLst/>
          </a:prstGeom>
          <a:solidFill>
            <a:srgbClr val="0070C0"/>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solidFill>
                  <a:schemeClr val="bg1"/>
                </a:solidFill>
                <a:latin typeface="Meiryo UI" panose="020B0604030504040204" pitchFamily="50" charset="-128"/>
                <a:ea typeface="Meiryo UI" panose="020B0604030504040204" pitchFamily="50" charset="-128"/>
              </a:rPr>
              <a:t>⑥成功シナリオの追究</a:t>
            </a:r>
          </a:p>
          <a:p>
            <a:pPr marL="0" indent="0">
              <a:spcBef>
                <a:spcPct val="0"/>
              </a:spcBef>
              <a:buNone/>
            </a:pPr>
            <a:r>
              <a:rPr lang="ja-JP" altLang="en-US" sz="1600" dirty="0">
                <a:solidFill>
                  <a:schemeClr val="bg1"/>
                </a:solidFill>
                <a:latin typeface="Meiryo UI" panose="020B0604030504040204" pitchFamily="50" charset="-128"/>
                <a:ea typeface="Meiryo UI" panose="020B0604030504040204" pitchFamily="50" charset="-128"/>
              </a:rPr>
              <a:t>⑦成功シナリオの実施</a:t>
            </a:r>
          </a:p>
        </p:txBody>
      </p:sp>
      <p:sp>
        <p:nvSpPr>
          <p:cNvPr id="46096" name="Rectangle 15"/>
          <p:cNvSpPr/>
          <p:nvPr/>
        </p:nvSpPr>
        <p:spPr>
          <a:xfrm>
            <a:off x="488950" y="5461635"/>
            <a:ext cx="1563370" cy="2476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000" dirty="0">
                <a:latin typeface="Meiryo UI" panose="020B0604030504040204" pitchFamily="50" charset="-128"/>
                <a:ea typeface="Meiryo UI" panose="020B0604030504040204" pitchFamily="50" charset="-128"/>
              </a:rPr>
              <a:t>⑧効果の確認</a:t>
            </a:r>
          </a:p>
        </p:txBody>
      </p:sp>
      <p:sp>
        <p:nvSpPr>
          <p:cNvPr id="46097" name="Rectangle 16"/>
          <p:cNvSpPr/>
          <p:nvPr/>
        </p:nvSpPr>
        <p:spPr>
          <a:xfrm>
            <a:off x="488951" y="5813426"/>
            <a:ext cx="1562735" cy="291465"/>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ts val="300"/>
              </a:spcBef>
              <a:buNone/>
            </a:pPr>
            <a:r>
              <a:rPr lang="ja-JP" altLang="en-US" sz="1000" dirty="0">
                <a:latin typeface="Meiryo UI" panose="020B0604030504040204" pitchFamily="50" charset="-128"/>
                <a:ea typeface="Meiryo UI" panose="020B0604030504040204" pitchFamily="50" charset="-128"/>
              </a:rPr>
              <a:t>⑨標準化と管理の定着</a:t>
            </a:r>
          </a:p>
        </p:txBody>
      </p:sp>
      <p:sp>
        <p:nvSpPr>
          <p:cNvPr id="46099" name="Rectangle 16"/>
          <p:cNvSpPr/>
          <p:nvPr/>
        </p:nvSpPr>
        <p:spPr>
          <a:xfrm>
            <a:off x="490221" y="6369686"/>
            <a:ext cx="1562735" cy="305435"/>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ts val="300"/>
              </a:spcBef>
              <a:buNone/>
            </a:pPr>
            <a:r>
              <a:rPr lang="ja-JP" altLang="en-US" sz="1000" dirty="0">
                <a:latin typeface="Meiryo UI" panose="020B0604030504040204" pitchFamily="50" charset="-128"/>
                <a:ea typeface="Meiryo UI" panose="020B0604030504040204" pitchFamily="50" charset="-128"/>
              </a:rPr>
              <a:t>⑩反省と今後の対応</a:t>
            </a:r>
          </a:p>
        </p:txBody>
      </p:sp>
      <p:sp>
        <p:nvSpPr>
          <p:cNvPr id="10" name="Text Box 3"/>
          <p:cNvSpPr txBox="1">
            <a:spLocks noChangeArrowheads="1"/>
          </p:cNvSpPr>
          <p:nvPr/>
        </p:nvSpPr>
        <p:spPr bwMode="auto">
          <a:xfrm>
            <a:off x="488951" y="-24331"/>
            <a:ext cx="4209415"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90000" bIns="90000" anchor="ctr">
            <a:spAutoFit/>
          </a:bodyPr>
          <a:lstStyle/>
          <a:p>
            <a:pPr algn="l">
              <a:defRPr/>
            </a:pPr>
            <a:r>
              <a:rPr lang="ja-JP" altLang="en-US" sz="320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ステップのポイント</a:t>
            </a:r>
          </a:p>
        </p:txBody>
      </p:sp>
      <p:sp>
        <p:nvSpPr>
          <p:cNvPr id="3" name="Rectangle 13"/>
          <p:cNvSpPr/>
          <p:nvPr/>
        </p:nvSpPr>
        <p:spPr>
          <a:xfrm>
            <a:off x="488950" y="2000886"/>
            <a:ext cx="2916238" cy="468313"/>
          </a:xfrm>
          <a:prstGeom prst="rect">
            <a:avLst/>
          </a:prstGeom>
          <a:solidFill>
            <a:srgbClr val="0070C0"/>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600" dirty="0">
                <a:solidFill>
                  <a:schemeClr val="bg1"/>
                </a:solidFill>
                <a:latin typeface="Meiryo UI" panose="020B0604030504040204" pitchFamily="50" charset="-128"/>
                <a:ea typeface="Meiryo UI" panose="020B0604030504040204" pitchFamily="50" charset="-128"/>
              </a:rPr>
              <a:t>④攻め所明確化</a:t>
            </a:r>
          </a:p>
        </p:txBody>
      </p:sp>
      <p:sp>
        <p:nvSpPr>
          <p:cNvPr id="6" name="四角形 5"/>
          <p:cNvSpPr/>
          <p:nvPr/>
        </p:nvSpPr>
        <p:spPr>
          <a:xfrm>
            <a:off x="4794886" y="15241"/>
            <a:ext cx="4658115" cy="6833760"/>
          </a:xfrm>
          <a:prstGeom prst="rect">
            <a:avLst/>
          </a:prstGeom>
          <a:solidFill>
            <a:schemeClr val="accent4">
              <a:lumMod val="40000"/>
              <a:lumOff val="60000"/>
            </a:schemeClr>
          </a:solidFill>
          <a:ln w="9525">
            <a:noFill/>
          </a:ln>
        </p:spPr>
        <p:txBody>
          <a:bodyPr/>
          <a:lstStyle/>
          <a:p>
            <a:pPr algn="ctr"/>
            <a:endParaRPr lang="ja-JP" altLang="en-US" sz="1800" dirty="0"/>
          </a:p>
        </p:txBody>
      </p:sp>
      <p:sp>
        <p:nvSpPr>
          <p:cNvPr id="27" name="上矢印 26"/>
          <p:cNvSpPr/>
          <p:nvPr/>
        </p:nvSpPr>
        <p:spPr>
          <a:xfrm rot="4260000">
            <a:off x="3908426" y="1043305"/>
            <a:ext cx="619125" cy="1488440"/>
          </a:xfrm>
          <a:prstGeom prst="upArrow">
            <a:avLst/>
          </a:prstGeom>
          <a:solidFill>
            <a:srgbClr val="FFFF00"/>
          </a:solidFill>
          <a:ln w="9525">
            <a:solidFill>
              <a:schemeClr val="tx1"/>
            </a:solidFill>
          </a:ln>
        </p:spPr>
        <p:txBody>
          <a:bodyPr/>
          <a:lstStyle/>
          <a:p>
            <a:pPr algn="ctr"/>
            <a:endParaRPr lang="ja-JP" altLang="en-US" sz="1800" dirty="0"/>
          </a:p>
        </p:txBody>
      </p:sp>
      <p:sp>
        <p:nvSpPr>
          <p:cNvPr id="9" name="上矢印 8"/>
          <p:cNvSpPr/>
          <p:nvPr/>
        </p:nvSpPr>
        <p:spPr>
          <a:xfrm rot="5400000">
            <a:off x="3908426" y="2703195"/>
            <a:ext cx="619125" cy="1452880"/>
          </a:xfrm>
          <a:prstGeom prst="upArrow">
            <a:avLst/>
          </a:prstGeom>
          <a:solidFill>
            <a:srgbClr val="FFFF00"/>
          </a:solidFill>
          <a:ln w="9525">
            <a:solidFill>
              <a:schemeClr val="tx1"/>
            </a:solidFill>
          </a:ln>
        </p:spPr>
        <p:txBody>
          <a:bodyPr/>
          <a:lstStyle/>
          <a:p>
            <a:pPr algn="ctr"/>
            <a:endParaRPr lang="ja-JP" altLang="en-US" sz="1800" dirty="0"/>
          </a:p>
        </p:txBody>
      </p:sp>
      <p:sp>
        <p:nvSpPr>
          <p:cNvPr id="11" name="上矢印 10"/>
          <p:cNvSpPr/>
          <p:nvPr/>
        </p:nvSpPr>
        <p:spPr>
          <a:xfrm rot="6120000">
            <a:off x="3882391" y="4267835"/>
            <a:ext cx="619125" cy="1422400"/>
          </a:xfrm>
          <a:prstGeom prst="upArrow">
            <a:avLst/>
          </a:prstGeom>
          <a:solidFill>
            <a:srgbClr val="FFFF00"/>
          </a:solidFill>
          <a:ln w="9525">
            <a:solidFill>
              <a:schemeClr val="tx1"/>
            </a:solidFill>
          </a:ln>
        </p:spPr>
        <p:txBody>
          <a:bodyPr/>
          <a:lstStyle/>
          <a:p>
            <a:pPr algn="ctr"/>
            <a:endParaRPr lang="ja-JP" altLang="en-US" sz="1800" dirty="0"/>
          </a:p>
        </p:txBody>
      </p:sp>
      <p:pic>
        <p:nvPicPr>
          <p:cNvPr id="13" name="図 12"/>
          <p:cNvPicPr>
            <a:picLocks noChangeAspect="1"/>
          </p:cNvPicPr>
          <p:nvPr/>
        </p:nvPicPr>
        <p:blipFill rotWithShape="1">
          <a:blip r:embed="rId9"/>
          <a:srcRect b="25504"/>
          <a:stretch/>
        </p:blipFill>
        <p:spPr>
          <a:xfrm>
            <a:off x="5062080" y="4979035"/>
            <a:ext cx="4169570" cy="1768092"/>
          </a:xfrm>
          <a:prstGeom prst="rect">
            <a:avLst/>
          </a:prstGeom>
          <a:ln w="12700">
            <a:solidFill>
              <a:schemeClr val="tx1"/>
            </a:solidFill>
          </a:ln>
        </p:spPr>
      </p:pic>
      <p:pic>
        <p:nvPicPr>
          <p:cNvPr id="14" name="図 13"/>
          <p:cNvPicPr>
            <a:picLocks noChangeAspect="1"/>
          </p:cNvPicPr>
          <p:nvPr/>
        </p:nvPicPr>
        <p:blipFill rotWithShape="1">
          <a:blip r:embed="rId10"/>
          <a:srcRect t="-1" b="9562"/>
          <a:stretch/>
        </p:blipFill>
        <p:spPr>
          <a:xfrm>
            <a:off x="5041496" y="2785238"/>
            <a:ext cx="4199426" cy="2083762"/>
          </a:xfrm>
          <a:prstGeom prst="rect">
            <a:avLst/>
          </a:prstGeom>
        </p:spPr>
      </p:pic>
      <p:pic>
        <p:nvPicPr>
          <p:cNvPr id="15" name="図 14"/>
          <p:cNvPicPr>
            <a:picLocks noChangeAspect="1"/>
          </p:cNvPicPr>
          <p:nvPr/>
        </p:nvPicPr>
        <p:blipFill rotWithShape="1">
          <a:blip r:embed="rId11"/>
          <a:srcRect t="-1" b="45587"/>
          <a:stretch/>
        </p:blipFill>
        <p:spPr>
          <a:xfrm>
            <a:off x="4982934" y="173182"/>
            <a:ext cx="4205931" cy="1455818"/>
          </a:xfrm>
          <a:prstGeom prst="rect">
            <a:avLst/>
          </a:prstGeom>
        </p:spPr>
      </p:pic>
      <p:sp>
        <p:nvSpPr>
          <p:cNvPr id="16" name="フリーフォーム 15"/>
          <p:cNvSpPr/>
          <p:nvPr/>
        </p:nvSpPr>
        <p:spPr>
          <a:xfrm>
            <a:off x="4982934" y="1535598"/>
            <a:ext cx="4153989" cy="134085"/>
          </a:xfrm>
          <a:custGeom>
            <a:avLst/>
            <a:gdLst>
              <a:gd name="connsiteX0" fmla="*/ 0 w 4153989"/>
              <a:gd name="connsiteY0" fmla="*/ 104503 h 134085"/>
              <a:gd name="connsiteX1" fmla="*/ 561703 w 4153989"/>
              <a:gd name="connsiteY1" fmla="*/ 39189 h 134085"/>
              <a:gd name="connsiteX2" fmla="*/ 1319349 w 4153989"/>
              <a:gd name="connsiteY2" fmla="*/ 91440 h 134085"/>
              <a:gd name="connsiteX3" fmla="*/ 2063932 w 4153989"/>
              <a:gd name="connsiteY3" fmla="*/ 130629 h 134085"/>
              <a:gd name="connsiteX4" fmla="*/ 2717075 w 4153989"/>
              <a:gd name="connsiteY4" fmla="*/ 0 h 134085"/>
              <a:gd name="connsiteX5" fmla="*/ 3553098 w 4153989"/>
              <a:gd name="connsiteY5" fmla="*/ 130629 h 134085"/>
              <a:gd name="connsiteX6" fmla="*/ 4153989 w 4153989"/>
              <a:gd name="connsiteY6" fmla="*/ 65315 h 13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3989" h="134085">
                <a:moveTo>
                  <a:pt x="0" y="104503"/>
                </a:moveTo>
                <a:cubicBezTo>
                  <a:pt x="170906" y="72934"/>
                  <a:pt x="341812" y="41366"/>
                  <a:pt x="561703" y="39189"/>
                </a:cubicBezTo>
                <a:cubicBezTo>
                  <a:pt x="781594" y="37012"/>
                  <a:pt x="1319349" y="91440"/>
                  <a:pt x="1319349" y="91440"/>
                </a:cubicBezTo>
                <a:cubicBezTo>
                  <a:pt x="1569721" y="106680"/>
                  <a:pt x="1830978" y="145869"/>
                  <a:pt x="2063932" y="130629"/>
                </a:cubicBezTo>
                <a:cubicBezTo>
                  <a:pt x="2296886" y="115389"/>
                  <a:pt x="2468881" y="0"/>
                  <a:pt x="2717075" y="0"/>
                </a:cubicBezTo>
                <a:cubicBezTo>
                  <a:pt x="2965269" y="0"/>
                  <a:pt x="3313612" y="119743"/>
                  <a:pt x="3553098" y="130629"/>
                </a:cubicBezTo>
                <a:cubicBezTo>
                  <a:pt x="3792584" y="141515"/>
                  <a:pt x="3973286" y="103415"/>
                  <a:pt x="4153989" y="65315"/>
                </a:cubicBez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ja-JP" altLang="en-US"/>
          </a:p>
        </p:txBody>
      </p:sp>
      <p:sp>
        <p:nvSpPr>
          <p:cNvPr id="28" name="フリーフォーム 27"/>
          <p:cNvSpPr/>
          <p:nvPr/>
        </p:nvSpPr>
        <p:spPr>
          <a:xfrm>
            <a:off x="5086934" y="4734278"/>
            <a:ext cx="4153989" cy="134085"/>
          </a:xfrm>
          <a:custGeom>
            <a:avLst/>
            <a:gdLst>
              <a:gd name="connsiteX0" fmla="*/ 0 w 4153989"/>
              <a:gd name="connsiteY0" fmla="*/ 104503 h 134085"/>
              <a:gd name="connsiteX1" fmla="*/ 561703 w 4153989"/>
              <a:gd name="connsiteY1" fmla="*/ 39189 h 134085"/>
              <a:gd name="connsiteX2" fmla="*/ 1319349 w 4153989"/>
              <a:gd name="connsiteY2" fmla="*/ 91440 h 134085"/>
              <a:gd name="connsiteX3" fmla="*/ 2063932 w 4153989"/>
              <a:gd name="connsiteY3" fmla="*/ 130629 h 134085"/>
              <a:gd name="connsiteX4" fmla="*/ 2717075 w 4153989"/>
              <a:gd name="connsiteY4" fmla="*/ 0 h 134085"/>
              <a:gd name="connsiteX5" fmla="*/ 3553098 w 4153989"/>
              <a:gd name="connsiteY5" fmla="*/ 130629 h 134085"/>
              <a:gd name="connsiteX6" fmla="*/ 4153989 w 4153989"/>
              <a:gd name="connsiteY6" fmla="*/ 65315 h 13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3989" h="134085">
                <a:moveTo>
                  <a:pt x="0" y="104503"/>
                </a:moveTo>
                <a:cubicBezTo>
                  <a:pt x="170906" y="72934"/>
                  <a:pt x="341812" y="41366"/>
                  <a:pt x="561703" y="39189"/>
                </a:cubicBezTo>
                <a:cubicBezTo>
                  <a:pt x="781594" y="37012"/>
                  <a:pt x="1319349" y="91440"/>
                  <a:pt x="1319349" y="91440"/>
                </a:cubicBezTo>
                <a:cubicBezTo>
                  <a:pt x="1569721" y="106680"/>
                  <a:pt x="1830978" y="145869"/>
                  <a:pt x="2063932" y="130629"/>
                </a:cubicBezTo>
                <a:cubicBezTo>
                  <a:pt x="2296886" y="115389"/>
                  <a:pt x="2468881" y="0"/>
                  <a:pt x="2717075" y="0"/>
                </a:cubicBezTo>
                <a:cubicBezTo>
                  <a:pt x="2965269" y="0"/>
                  <a:pt x="3313612" y="119743"/>
                  <a:pt x="3553098" y="130629"/>
                </a:cubicBezTo>
                <a:cubicBezTo>
                  <a:pt x="3792584" y="141515"/>
                  <a:pt x="3973286" y="103415"/>
                  <a:pt x="4153989" y="65315"/>
                </a:cubicBez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ja-JP" altLang="en-US"/>
          </a:p>
        </p:txBody>
      </p:sp>
      <p:sp>
        <p:nvSpPr>
          <p:cNvPr id="29" name="フリーフォーム 28"/>
          <p:cNvSpPr/>
          <p:nvPr/>
        </p:nvSpPr>
        <p:spPr>
          <a:xfrm>
            <a:off x="4982934" y="6670774"/>
            <a:ext cx="4153989" cy="134085"/>
          </a:xfrm>
          <a:custGeom>
            <a:avLst/>
            <a:gdLst>
              <a:gd name="connsiteX0" fmla="*/ 0 w 4153989"/>
              <a:gd name="connsiteY0" fmla="*/ 104503 h 134085"/>
              <a:gd name="connsiteX1" fmla="*/ 561703 w 4153989"/>
              <a:gd name="connsiteY1" fmla="*/ 39189 h 134085"/>
              <a:gd name="connsiteX2" fmla="*/ 1319349 w 4153989"/>
              <a:gd name="connsiteY2" fmla="*/ 91440 h 134085"/>
              <a:gd name="connsiteX3" fmla="*/ 2063932 w 4153989"/>
              <a:gd name="connsiteY3" fmla="*/ 130629 h 134085"/>
              <a:gd name="connsiteX4" fmla="*/ 2717075 w 4153989"/>
              <a:gd name="connsiteY4" fmla="*/ 0 h 134085"/>
              <a:gd name="connsiteX5" fmla="*/ 3553098 w 4153989"/>
              <a:gd name="connsiteY5" fmla="*/ 130629 h 134085"/>
              <a:gd name="connsiteX6" fmla="*/ 4153989 w 4153989"/>
              <a:gd name="connsiteY6" fmla="*/ 65315 h 13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3989" h="134085">
                <a:moveTo>
                  <a:pt x="0" y="104503"/>
                </a:moveTo>
                <a:cubicBezTo>
                  <a:pt x="170906" y="72934"/>
                  <a:pt x="341812" y="41366"/>
                  <a:pt x="561703" y="39189"/>
                </a:cubicBezTo>
                <a:cubicBezTo>
                  <a:pt x="781594" y="37012"/>
                  <a:pt x="1319349" y="91440"/>
                  <a:pt x="1319349" y="91440"/>
                </a:cubicBezTo>
                <a:cubicBezTo>
                  <a:pt x="1569721" y="106680"/>
                  <a:pt x="1830978" y="145869"/>
                  <a:pt x="2063932" y="130629"/>
                </a:cubicBezTo>
                <a:cubicBezTo>
                  <a:pt x="2296886" y="115389"/>
                  <a:pt x="2468881" y="0"/>
                  <a:pt x="2717075" y="0"/>
                </a:cubicBezTo>
                <a:cubicBezTo>
                  <a:pt x="2965269" y="0"/>
                  <a:pt x="3313612" y="119743"/>
                  <a:pt x="3553098" y="130629"/>
                </a:cubicBezTo>
                <a:cubicBezTo>
                  <a:pt x="3792584" y="141515"/>
                  <a:pt x="3973286" y="103415"/>
                  <a:pt x="4153989" y="65315"/>
                </a:cubicBez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ja-JP" altLang="en-US"/>
          </a:p>
        </p:txBody>
      </p:sp>
      <p:pic>
        <p:nvPicPr>
          <p:cNvPr id="30" name="図 29"/>
          <p:cNvPicPr>
            <a:picLocks noChangeAspect="1"/>
          </p:cNvPicPr>
          <p:nvPr/>
        </p:nvPicPr>
        <p:blipFill rotWithShape="1">
          <a:blip r:embed="rId11"/>
          <a:srcRect t="67868" b="-1507"/>
          <a:stretch/>
        </p:blipFill>
        <p:spPr>
          <a:xfrm>
            <a:off x="4982934" y="1772758"/>
            <a:ext cx="4205931" cy="900000"/>
          </a:xfrm>
          <a:prstGeom prst="rect">
            <a:avLst/>
          </a:prstGeom>
        </p:spPr>
      </p:pic>
      <p:sp>
        <p:nvSpPr>
          <p:cNvPr id="31" name="フリーフォーム 30"/>
          <p:cNvSpPr/>
          <p:nvPr/>
        </p:nvSpPr>
        <p:spPr>
          <a:xfrm>
            <a:off x="4977895" y="1676589"/>
            <a:ext cx="4153989" cy="134085"/>
          </a:xfrm>
          <a:custGeom>
            <a:avLst/>
            <a:gdLst>
              <a:gd name="connsiteX0" fmla="*/ 0 w 4153989"/>
              <a:gd name="connsiteY0" fmla="*/ 104503 h 134085"/>
              <a:gd name="connsiteX1" fmla="*/ 561703 w 4153989"/>
              <a:gd name="connsiteY1" fmla="*/ 39189 h 134085"/>
              <a:gd name="connsiteX2" fmla="*/ 1319349 w 4153989"/>
              <a:gd name="connsiteY2" fmla="*/ 91440 h 134085"/>
              <a:gd name="connsiteX3" fmla="*/ 2063932 w 4153989"/>
              <a:gd name="connsiteY3" fmla="*/ 130629 h 134085"/>
              <a:gd name="connsiteX4" fmla="*/ 2717075 w 4153989"/>
              <a:gd name="connsiteY4" fmla="*/ 0 h 134085"/>
              <a:gd name="connsiteX5" fmla="*/ 3553098 w 4153989"/>
              <a:gd name="connsiteY5" fmla="*/ 130629 h 134085"/>
              <a:gd name="connsiteX6" fmla="*/ 4153989 w 4153989"/>
              <a:gd name="connsiteY6" fmla="*/ 65315 h 13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3989" h="134085">
                <a:moveTo>
                  <a:pt x="0" y="104503"/>
                </a:moveTo>
                <a:cubicBezTo>
                  <a:pt x="170906" y="72934"/>
                  <a:pt x="341812" y="41366"/>
                  <a:pt x="561703" y="39189"/>
                </a:cubicBezTo>
                <a:cubicBezTo>
                  <a:pt x="781594" y="37012"/>
                  <a:pt x="1319349" y="91440"/>
                  <a:pt x="1319349" y="91440"/>
                </a:cubicBezTo>
                <a:cubicBezTo>
                  <a:pt x="1569721" y="106680"/>
                  <a:pt x="1830978" y="145869"/>
                  <a:pt x="2063932" y="130629"/>
                </a:cubicBezTo>
                <a:cubicBezTo>
                  <a:pt x="2296886" y="115389"/>
                  <a:pt x="2468881" y="0"/>
                  <a:pt x="2717075" y="0"/>
                </a:cubicBezTo>
                <a:cubicBezTo>
                  <a:pt x="2965269" y="0"/>
                  <a:pt x="3313612" y="119743"/>
                  <a:pt x="3553098" y="130629"/>
                </a:cubicBezTo>
                <a:cubicBezTo>
                  <a:pt x="3792584" y="141515"/>
                  <a:pt x="3973286" y="103415"/>
                  <a:pt x="4153989" y="65315"/>
                </a:cubicBez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ja-JP" altLang="en-US"/>
          </a:p>
        </p:txBody>
      </p:sp>
      <p:sp>
        <p:nvSpPr>
          <p:cNvPr id="2" name="正方形/長方形 1"/>
          <p:cNvSpPr/>
          <p:nvPr/>
        </p:nvSpPr>
        <p:spPr>
          <a:xfrm>
            <a:off x="5210494" y="2130189"/>
            <a:ext cx="3978370" cy="542571"/>
          </a:xfrm>
          <a:prstGeom prst="rect">
            <a:avLst/>
          </a:prstGeom>
          <a:noFill/>
          <a:ln w="38100">
            <a:solidFill>
              <a:srgbClr val="FF0000"/>
            </a:solidFill>
          </a:ln>
        </p:spPr>
        <p:txBody>
          <a:bodyPr rtlCol="0" anchor="ctr"/>
          <a:lstStyle/>
          <a:p>
            <a:pPr algn="ctr"/>
            <a:endParaRPr lang="ja-JP" altLang="en-US" sz="1800" dirty="0"/>
          </a:p>
        </p:txBody>
      </p:sp>
      <p:sp>
        <p:nvSpPr>
          <p:cNvPr id="32" name="正方形/長方形 31"/>
          <p:cNvSpPr/>
          <p:nvPr/>
        </p:nvSpPr>
        <p:spPr>
          <a:xfrm>
            <a:off x="5035954" y="3811930"/>
            <a:ext cx="497980" cy="542571"/>
          </a:xfrm>
          <a:prstGeom prst="rect">
            <a:avLst/>
          </a:prstGeom>
          <a:noFill/>
          <a:ln w="38100">
            <a:solidFill>
              <a:srgbClr val="FF0000"/>
            </a:solidFill>
          </a:ln>
        </p:spPr>
        <p:txBody>
          <a:bodyPr rtlCol="0" anchor="ctr"/>
          <a:lstStyle/>
          <a:p>
            <a:pPr algn="ctr"/>
            <a:endParaRPr lang="ja-JP" altLang="en-US" sz="1800" dirty="0"/>
          </a:p>
        </p:txBody>
      </p:sp>
      <p:sp>
        <p:nvSpPr>
          <p:cNvPr id="33" name="正方形/長方形 32"/>
          <p:cNvSpPr/>
          <p:nvPr/>
        </p:nvSpPr>
        <p:spPr>
          <a:xfrm>
            <a:off x="5623457" y="4249155"/>
            <a:ext cx="3617466" cy="561477"/>
          </a:xfrm>
          <a:prstGeom prst="rect">
            <a:avLst/>
          </a:prstGeom>
          <a:noFill/>
          <a:ln w="38100">
            <a:solidFill>
              <a:srgbClr val="00B050"/>
            </a:solidFill>
          </a:ln>
        </p:spPr>
        <p:txBody>
          <a:bodyPr rtlCol="0" anchor="ctr"/>
          <a:lstStyle/>
          <a:p>
            <a:pPr algn="ctr"/>
            <a:endParaRPr lang="ja-JP" altLang="en-US" sz="1800" dirty="0"/>
          </a:p>
        </p:txBody>
      </p:sp>
      <p:sp>
        <p:nvSpPr>
          <p:cNvPr id="34" name="正方形/長方形 33"/>
          <p:cNvSpPr/>
          <p:nvPr/>
        </p:nvSpPr>
        <p:spPr>
          <a:xfrm>
            <a:off x="4977894" y="6025238"/>
            <a:ext cx="582166" cy="779620"/>
          </a:xfrm>
          <a:prstGeom prst="rect">
            <a:avLst/>
          </a:prstGeom>
          <a:noFill/>
          <a:ln w="38100">
            <a:solidFill>
              <a:srgbClr val="00B050"/>
            </a:solidFill>
          </a:ln>
        </p:spPr>
        <p:txBody>
          <a:bodyPr rtlCol="0" anchor="ctr"/>
          <a:lstStyle/>
          <a:p>
            <a:pPr algn="ctr"/>
            <a:endParaRPr lang="ja-JP" altLang="en-US" sz="1800" dirty="0"/>
          </a:p>
        </p:txBody>
      </p:sp>
      <p:cxnSp>
        <p:nvCxnSpPr>
          <p:cNvPr id="5" name="直線矢印コネクタ 4"/>
          <p:cNvCxnSpPr/>
          <p:nvPr/>
        </p:nvCxnSpPr>
        <p:spPr>
          <a:xfrm flipH="1">
            <a:off x="5533936" y="2705049"/>
            <a:ext cx="2299065" cy="11068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p:cNvCxnSpPr/>
          <p:nvPr/>
        </p:nvCxnSpPr>
        <p:spPr>
          <a:xfrm flipH="1">
            <a:off x="5560062" y="4810631"/>
            <a:ext cx="1372938" cy="118992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13"/>
          <p:cNvSpPr/>
          <p:nvPr/>
        </p:nvSpPr>
        <p:spPr>
          <a:xfrm>
            <a:off x="3090867" y="618126"/>
            <a:ext cx="1611650" cy="300673"/>
          </a:xfrm>
          <a:prstGeom prst="rect">
            <a:avLst/>
          </a:prstGeom>
          <a:solidFill>
            <a:srgbClr val="0070C0"/>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400" dirty="0">
                <a:solidFill>
                  <a:schemeClr val="bg1"/>
                </a:solidFill>
              </a:rPr>
              <a:t>④攻め所明確化</a:t>
            </a:r>
          </a:p>
        </p:txBody>
      </p:sp>
      <p:sp>
        <p:nvSpPr>
          <p:cNvPr id="37" name="Rectangle 13"/>
          <p:cNvSpPr/>
          <p:nvPr/>
        </p:nvSpPr>
        <p:spPr>
          <a:xfrm>
            <a:off x="3464238" y="2445230"/>
            <a:ext cx="1227234" cy="347362"/>
          </a:xfrm>
          <a:prstGeom prst="rect">
            <a:avLst/>
          </a:prstGeom>
          <a:solidFill>
            <a:srgbClr val="0070C0"/>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400" dirty="0">
                <a:solidFill>
                  <a:schemeClr val="bg1"/>
                </a:solidFill>
              </a:rPr>
              <a:t>⑤方策の立案</a:t>
            </a:r>
          </a:p>
        </p:txBody>
      </p:sp>
      <p:sp>
        <p:nvSpPr>
          <p:cNvPr id="38" name="Rectangle 14"/>
          <p:cNvSpPr/>
          <p:nvPr/>
        </p:nvSpPr>
        <p:spPr>
          <a:xfrm>
            <a:off x="2724574" y="5558397"/>
            <a:ext cx="1971015" cy="545751"/>
          </a:xfrm>
          <a:prstGeom prst="rect">
            <a:avLst/>
          </a:prstGeom>
          <a:solidFill>
            <a:srgbClr val="0070C0"/>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ja-JP" altLang="en-US" sz="1400" dirty="0">
                <a:solidFill>
                  <a:schemeClr val="bg1"/>
                </a:solidFill>
              </a:rPr>
              <a:t>⑥成功シナリオの追究</a:t>
            </a:r>
          </a:p>
          <a:p>
            <a:pPr marL="0" indent="0">
              <a:spcBef>
                <a:spcPct val="0"/>
              </a:spcBef>
              <a:buNone/>
            </a:pPr>
            <a:r>
              <a:rPr lang="ja-JP" altLang="en-US" sz="1400" dirty="0">
                <a:solidFill>
                  <a:schemeClr val="bg1"/>
                </a:solidFill>
              </a:rPr>
              <a:t>⑦成功シナリオの実施</a:t>
            </a:r>
          </a:p>
        </p:txBody>
      </p:sp>
      <p:sp>
        <p:nvSpPr>
          <p:cNvPr id="4" name="正方形/長方形 3"/>
          <p:cNvSpPr/>
          <p:nvPr/>
        </p:nvSpPr>
        <p:spPr>
          <a:xfrm>
            <a:off x="2874212" y="980599"/>
            <a:ext cx="1733167" cy="338554"/>
          </a:xfrm>
          <a:prstGeom prst="rect">
            <a:avLst/>
          </a:prstGeom>
        </p:spPr>
        <p:txBody>
          <a:bodyPr wrap="none">
            <a:spAutoFit/>
          </a:bodyPr>
          <a:lstStyle/>
          <a:p>
            <a:r>
              <a:rPr lang="ja-JP" altLang="en-US" dirty="0">
                <a:latin typeface="Meiryo UI" panose="020B0604030504040204" pitchFamily="50" charset="-128"/>
                <a:ea typeface="Meiryo UI" panose="020B0604030504040204" pitchFamily="50" charset="-128"/>
              </a:rPr>
              <a:t>攻め所選定シート</a:t>
            </a:r>
          </a:p>
        </p:txBody>
      </p:sp>
      <p:sp>
        <p:nvSpPr>
          <p:cNvPr id="39" name="正方形/長方形 38"/>
          <p:cNvSpPr/>
          <p:nvPr/>
        </p:nvSpPr>
        <p:spPr>
          <a:xfrm>
            <a:off x="2838489" y="2847501"/>
            <a:ext cx="1713931" cy="338554"/>
          </a:xfrm>
          <a:prstGeom prst="rect">
            <a:avLst/>
          </a:prstGeom>
        </p:spPr>
        <p:txBody>
          <a:bodyPr wrap="none">
            <a:spAutoFit/>
          </a:bodyPr>
          <a:lstStyle/>
          <a:p>
            <a:r>
              <a:rPr lang="ja-JP" altLang="en-US" dirty="0">
                <a:latin typeface="Meiryo UI" panose="020B0604030504040204" pitchFamily="50" charset="-128"/>
                <a:ea typeface="Meiryo UI" panose="020B0604030504040204" pitchFamily="50" charset="-128"/>
              </a:rPr>
              <a:t>方策案の絞り込み</a:t>
            </a:r>
          </a:p>
        </p:txBody>
      </p:sp>
      <p:sp>
        <p:nvSpPr>
          <p:cNvPr id="40" name="正方形/長方形 39"/>
          <p:cNvSpPr/>
          <p:nvPr/>
        </p:nvSpPr>
        <p:spPr>
          <a:xfrm>
            <a:off x="2691212" y="6117455"/>
            <a:ext cx="1830950" cy="338554"/>
          </a:xfrm>
          <a:prstGeom prst="rect">
            <a:avLst/>
          </a:prstGeom>
        </p:spPr>
        <p:txBody>
          <a:bodyPr wrap="none">
            <a:spAutoFit/>
          </a:bodyPr>
          <a:lstStyle/>
          <a:p>
            <a:r>
              <a:rPr lang="ja-JP" altLang="en-US" dirty="0">
                <a:latin typeface="Meiryo UI" panose="020B0604030504040204" pitchFamily="50" charset="-128"/>
                <a:ea typeface="Meiryo UI" panose="020B0604030504040204" pitchFamily="50" charset="-128"/>
              </a:rPr>
              <a:t>成功シナリオの選定</a:t>
            </a:r>
          </a:p>
        </p:txBody>
      </p:sp>
      <p:pic>
        <p:nvPicPr>
          <p:cNvPr id="7" name="課題28P">
            <a:hlinkClick r:id="" action="ppaction://media"/>
            <a:extLst>
              <a:ext uri="{FF2B5EF4-FFF2-40B4-BE49-F238E27FC236}">
                <a16:creationId xmlns:a16="http://schemas.microsoft.com/office/drawing/2014/main" id="{F0F30EC1-0F3D-DAB3-FE50-F718D4B4BDD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0" y="0"/>
            <a:ext cx="406400" cy="406400"/>
          </a:xfrm>
          <a:prstGeom prst="rect">
            <a:avLst/>
          </a:prstGeom>
        </p:spPr>
      </p:pic>
    </p:spTree>
    <p:extLst>
      <p:ext uri="{BB962C8B-B14F-4D97-AF65-F5344CB8AC3E}">
        <p14:creationId xmlns:p14="http://schemas.microsoft.com/office/powerpoint/2010/main" val="3385613763"/>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テキスト ボックス 1"/>
          <p:cNvSpPr txBox="1">
            <a:spLocks noChangeArrowheads="1"/>
          </p:cNvSpPr>
          <p:nvPr/>
        </p:nvSpPr>
        <p:spPr bwMode="auto">
          <a:xfrm>
            <a:off x="488951" y="115889"/>
            <a:ext cx="61198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dirty="0">
                <a:latin typeface="Meiryo UI" panose="020B0604030504040204" pitchFamily="50" charset="-128"/>
                <a:ea typeface="Meiryo UI" panose="020B0604030504040204" pitchFamily="50" charset="-128"/>
              </a:rPr>
              <a:t>〔</a:t>
            </a:r>
            <a:r>
              <a:rPr lang="ja-JP" altLang="en-US" sz="2800" dirty="0">
                <a:latin typeface="Meiryo UI" panose="020B0604030504040204" pitchFamily="50" charset="-128"/>
                <a:ea typeface="Meiryo UI" panose="020B0604030504040204" pitchFamily="50" charset="-128"/>
              </a:rPr>
              <a:t>参考・引用文献</a:t>
            </a:r>
            <a:r>
              <a:rPr lang="en-US" altLang="ja-JP" sz="2800" dirty="0">
                <a:latin typeface="Meiryo UI" panose="020B0604030504040204" pitchFamily="50" charset="-128"/>
                <a:ea typeface="Meiryo UI" panose="020B0604030504040204" pitchFamily="50" charset="-128"/>
              </a:rPr>
              <a:t>〕</a:t>
            </a:r>
          </a:p>
        </p:txBody>
      </p:sp>
      <p:graphicFrame>
        <p:nvGraphicFramePr>
          <p:cNvPr id="3" name="表 2"/>
          <p:cNvGraphicFramePr>
            <a:graphicFrameLocks noGrp="1"/>
          </p:cNvGraphicFramePr>
          <p:nvPr/>
        </p:nvGraphicFramePr>
        <p:xfrm>
          <a:off x="560389" y="765175"/>
          <a:ext cx="8785225" cy="3671888"/>
        </p:xfrm>
        <a:graphic>
          <a:graphicData uri="http://schemas.openxmlformats.org/drawingml/2006/table">
            <a:tbl>
              <a:tblPr firstRow="1" bandRow="1">
                <a:tableStyleId>{5C22544A-7EE6-4342-B048-85BDC9FD1C3A}</a:tableStyleId>
              </a:tblPr>
              <a:tblGrid>
                <a:gridCol w="2448343">
                  <a:extLst>
                    <a:ext uri="{9D8B030D-6E8A-4147-A177-3AD203B41FA5}">
                      <a16:colId xmlns:a16="http://schemas.microsoft.com/office/drawing/2014/main" val="20000"/>
                    </a:ext>
                  </a:extLst>
                </a:gridCol>
                <a:gridCol w="4248591">
                  <a:extLst>
                    <a:ext uri="{9D8B030D-6E8A-4147-A177-3AD203B41FA5}">
                      <a16:colId xmlns:a16="http://schemas.microsoft.com/office/drawing/2014/main" val="20001"/>
                    </a:ext>
                  </a:extLst>
                </a:gridCol>
                <a:gridCol w="2088291">
                  <a:extLst>
                    <a:ext uri="{9D8B030D-6E8A-4147-A177-3AD203B41FA5}">
                      <a16:colId xmlns:a16="http://schemas.microsoft.com/office/drawing/2014/main" val="20002"/>
                    </a:ext>
                  </a:extLst>
                </a:gridCol>
              </a:tblGrid>
              <a:tr h="518384">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ja-JP"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2011</a:t>
                      </a:r>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年８月号 №</a:t>
                      </a:r>
                      <a:r>
                        <a:rPr lang="en-US" altLang="ja-JP"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601</a:t>
                      </a:r>
                      <a:endPar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91443" marR="91443" marT="45714" marB="45714"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みんなと改善</a:t>
                      </a:r>
                      <a:r>
                        <a:rPr kumimoji="1" lang="ja-JP" altLang="en-US" sz="1600" b="1"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ＱＣサークル</a:t>
                      </a:r>
                    </a:p>
                  </a:txBody>
                  <a:tcPr marL="91443" marR="91443" marT="45714" marB="45714"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日科技連出版社</a:t>
                      </a:r>
                    </a:p>
                  </a:txBody>
                  <a:tcPr marL="91443" marR="91443" marT="45714" marB="45714"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18384">
                <a:tc>
                  <a:txBody>
                    <a:bodyPr/>
                    <a:lstStyle/>
                    <a:p>
                      <a:pPr algn="l"/>
                      <a:r>
                        <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教育テキスト</a:t>
                      </a:r>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2015</a:t>
                      </a:r>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91443" marR="91443" marT="45714" marB="45714"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課題達成型ＱＣストーリー</a:t>
                      </a:r>
                    </a:p>
                  </a:txBody>
                  <a:tcPr marL="91443" marR="91443" marT="45714" marB="45714"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ＱＣサークル近畿支部</a:t>
                      </a:r>
                    </a:p>
                  </a:txBody>
                  <a:tcPr marL="91443" marR="91443" marT="45714" marB="45714"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635120">
                <a:tc>
                  <a:txBody>
                    <a:bodyPr/>
                    <a:lstStyle/>
                    <a:p>
                      <a:pPr algn="l"/>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狩野紀昭　監修</a:t>
                      </a:r>
                    </a:p>
                    <a:p>
                      <a:pPr algn="l"/>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新田　充　編（</a:t>
                      </a:r>
                      <a:r>
                        <a:rPr lang="en-US" altLang="ja-JP"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2015</a:t>
                      </a:r>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91443" marR="91443" marT="45714" marB="45714">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ＱＣサークルのための課題達成型ＱＣストーリー</a:t>
                      </a:r>
                    </a:p>
                    <a:p>
                      <a:pPr algn="l"/>
                      <a:r>
                        <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（改訂第３版）</a:t>
                      </a:r>
                    </a:p>
                  </a:txBody>
                  <a:tcPr marL="91443" marR="91443" marT="45714" marB="45714">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日科技連出版社</a:t>
                      </a:r>
                    </a:p>
                  </a:txBody>
                  <a:tcPr marL="91443" marR="91443" marT="45714" marB="45714">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pic>
        <p:nvPicPr>
          <p:cNvPr id="73749" name="Picture 4" descr="https://images-na.ssl-images-amazon.com/images/I/41FBTTFFTB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2776" y="2420938"/>
            <a:ext cx="1312863" cy="18716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advClick="0" advTm="9000"/>
    </mc:Choice>
    <mc:Fallback xmlns="">
      <p:transition advClick="0" advTm="9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633414" y="188914"/>
            <a:ext cx="9128424" cy="1979613"/>
          </a:xfrm>
          <a:prstGeom prst="roundRect">
            <a:avLst>
              <a:gd name="adj" fmla="val 1159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800" b="0"/>
          </a:p>
        </p:txBody>
      </p:sp>
      <p:sp>
        <p:nvSpPr>
          <p:cNvPr id="96259" name="テキスト ボックス 6"/>
          <p:cNvSpPr txBox="1"/>
          <p:nvPr/>
        </p:nvSpPr>
        <p:spPr>
          <a:xfrm>
            <a:off x="695580" y="228601"/>
            <a:ext cx="9066258" cy="1200329"/>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2"/>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3"/>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4"/>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2"/>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800" dirty="0">
                <a:latin typeface="+mj-lt"/>
              </a:rPr>
              <a:t>初版発行：</a:t>
            </a:r>
            <a:r>
              <a:rPr lang="en-US" altLang="ja-JP" sz="1800" dirty="0">
                <a:latin typeface="+mj-lt"/>
              </a:rPr>
              <a:t>2022</a:t>
            </a:r>
            <a:r>
              <a:rPr lang="ja-JP" altLang="en-US" sz="1800" dirty="0">
                <a:latin typeface="+mj-lt"/>
              </a:rPr>
              <a:t>年</a:t>
            </a:r>
            <a:r>
              <a:rPr lang="en-US" altLang="ja-JP" sz="1800" dirty="0">
                <a:latin typeface="+mj-lt"/>
              </a:rPr>
              <a:t>1</a:t>
            </a:r>
            <a:r>
              <a:rPr lang="ja-JP" altLang="en-US" sz="1800" dirty="0">
                <a:latin typeface="+mj-lt"/>
              </a:rPr>
              <a:t>月</a:t>
            </a:r>
            <a:endParaRPr lang="en-US" altLang="ja-JP" sz="1800" dirty="0">
              <a:latin typeface="+mj-lt"/>
            </a:endParaRPr>
          </a:p>
          <a:p>
            <a:pPr marL="0" indent="0">
              <a:lnSpc>
                <a:spcPct val="100000"/>
              </a:lnSpc>
              <a:spcBef>
                <a:spcPct val="0"/>
              </a:spcBef>
              <a:buClrTx/>
              <a:buNone/>
            </a:pPr>
            <a:r>
              <a:rPr lang="ja-JP" altLang="en-US" sz="1800" dirty="0">
                <a:latin typeface="+mj-lt"/>
              </a:rPr>
              <a:t>第</a:t>
            </a:r>
            <a:r>
              <a:rPr lang="en-US" altLang="ja-JP" sz="1800" dirty="0">
                <a:latin typeface="+mj-lt"/>
              </a:rPr>
              <a:t>2</a:t>
            </a:r>
            <a:r>
              <a:rPr lang="ja-JP" altLang="en-US" sz="1800" dirty="0">
                <a:latin typeface="+mj-lt"/>
              </a:rPr>
              <a:t>版発行：</a:t>
            </a:r>
            <a:r>
              <a:rPr lang="en-US" altLang="ja-JP" sz="1800" dirty="0">
                <a:latin typeface="+mj-lt"/>
              </a:rPr>
              <a:t>2022</a:t>
            </a:r>
            <a:r>
              <a:rPr lang="ja-JP" altLang="en-US" sz="1800" dirty="0">
                <a:latin typeface="+mj-lt"/>
              </a:rPr>
              <a:t>年</a:t>
            </a:r>
            <a:r>
              <a:rPr lang="en-US" altLang="ja-JP" sz="1800" dirty="0">
                <a:latin typeface="+mj-lt"/>
              </a:rPr>
              <a:t>8</a:t>
            </a:r>
            <a:r>
              <a:rPr lang="ja-JP" altLang="en-US" sz="1800" dirty="0">
                <a:latin typeface="+mj-lt"/>
              </a:rPr>
              <a:t>月　　★</a:t>
            </a:r>
            <a:r>
              <a:rPr lang="en-US" altLang="ja-JP" sz="1800" dirty="0">
                <a:latin typeface="+mj-lt"/>
              </a:rPr>
              <a:t>P25~P28</a:t>
            </a:r>
            <a:r>
              <a:rPr lang="ja-JP" altLang="en-US" sz="1800" dirty="0">
                <a:latin typeface="+mj-lt"/>
              </a:rPr>
              <a:t>「本日のおさらい」追加</a:t>
            </a:r>
            <a:endParaRPr lang="en-US" altLang="ja-JP" sz="1800" dirty="0">
              <a:latin typeface="+mj-lt"/>
            </a:endParaRPr>
          </a:p>
          <a:p>
            <a:pPr marL="0" indent="0">
              <a:lnSpc>
                <a:spcPct val="100000"/>
              </a:lnSpc>
              <a:spcBef>
                <a:spcPct val="0"/>
              </a:spcBef>
              <a:buClrTx/>
              <a:buNone/>
            </a:pPr>
            <a:r>
              <a:rPr lang="ja-JP" altLang="en-US" sz="1800" dirty="0">
                <a:latin typeface="+mj-lt"/>
              </a:rPr>
              <a:t>第</a:t>
            </a:r>
            <a:r>
              <a:rPr lang="en-US" altLang="ja-JP" sz="1800" dirty="0">
                <a:latin typeface="+mj-lt"/>
              </a:rPr>
              <a:t>3</a:t>
            </a:r>
            <a:r>
              <a:rPr lang="ja-JP" altLang="en-US" sz="1800" dirty="0">
                <a:latin typeface="+mj-lt"/>
              </a:rPr>
              <a:t>版発行：</a:t>
            </a:r>
            <a:r>
              <a:rPr lang="en-US" altLang="ja-JP" sz="1800" dirty="0">
                <a:latin typeface="+mj-lt"/>
              </a:rPr>
              <a:t>2024</a:t>
            </a:r>
            <a:r>
              <a:rPr lang="ja-JP" altLang="en-US" sz="1800" dirty="0">
                <a:latin typeface="+mj-lt"/>
              </a:rPr>
              <a:t>年</a:t>
            </a:r>
            <a:r>
              <a:rPr lang="en-US" altLang="ja-JP" sz="1800" dirty="0">
                <a:latin typeface="+mj-lt"/>
              </a:rPr>
              <a:t>2</a:t>
            </a:r>
            <a:r>
              <a:rPr lang="ja-JP" altLang="en-US" sz="1800" dirty="0">
                <a:latin typeface="+mj-lt"/>
              </a:rPr>
              <a:t>月　　「目次・目的・目標の追記」「</a:t>
            </a:r>
            <a:r>
              <a:rPr lang="en-US" altLang="ja-JP" sz="1800" dirty="0">
                <a:latin typeface="+mj-lt"/>
              </a:rPr>
              <a:t>QC</a:t>
            </a:r>
            <a:r>
              <a:rPr lang="ja-JP" altLang="en-US" sz="1800" dirty="0">
                <a:latin typeface="+mj-lt"/>
              </a:rPr>
              <a:t>ストーリーの使い分け一部改訂」</a:t>
            </a:r>
            <a:endParaRPr lang="en-US" altLang="ja-JP" sz="1800" dirty="0">
              <a:latin typeface="+mj-lt"/>
            </a:endParaRPr>
          </a:p>
          <a:p>
            <a:pPr marL="0" indent="0">
              <a:lnSpc>
                <a:spcPct val="100000"/>
              </a:lnSpc>
              <a:spcBef>
                <a:spcPct val="0"/>
              </a:spcBef>
              <a:buClrTx/>
              <a:buNone/>
            </a:pPr>
            <a:r>
              <a:rPr lang="ja-JP" altLang="en-US" sz="1800" dirty="0">
                <a:latin typeface="+mj-lt"/>
              </a:rPr>
              <a:t>　　　　　　　　　　　　　　　　　　 「音声生成の追加：波音リツ」</a:t>
            </a:r>
          </a:p>
        </p:txBody>
      </p:sp>
      <p:sp>
        <p:nvSpPr>
          <p:cNvPr id="96260" name="テキスト ボックス 8"/>
          <p:cNvSpPr txBox="1"/>
          <p:nvPr/>
        </p:nvSpPr>
        <p:spPr>
          <a:xfrm>
            <a:off x="6033000" y="5769002"/>
            <a:ext cx="3017020" cy="830997"/>
          </a:xfrm>
          <a:prstGeom prst="rect">
            <a:avLst/>
          </a:prstGeom>
          <a:no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2"/>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3"/>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4"/>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2"/>
              </a:buBlip>
              <a:defRPr kumimoji="1" kern="1200">
                <a:solidFill>
                  <a:schemeClr val="tx1"/>
                </a:solidFill>
                <a:latin typeface="+mn-lt"/>
                <a:ea typeface="+mn-ea"/>
                <a:cs typeface="+mn-cs"/>
              </a:defRPr>
            </a:lvl5pPr>
          </a:lstStyle>
          <a:p>
            <a:pPr marL="0" indent="0">
              <a:lnSpc>
                <a:spcPct val="100000"/>
              </a:lnSpc>
              <a:spcBef>
                <a:spcPct val="0"/>
              </a:spcBef>
              <a:buClrTx/>
              <a:buNone/>
            </a:pPr>
            <a:r>
              <a:rPr lang="ja-JP" altLang="en-US" sz="1600" dirty="0"/>
              <a:t>資料提供</a:t>
            </a:r>
            <a:r>
              <a:rPr lang="ja-JP" altLang="en-US" sz="1600" dirty="0">
                <a:sym typeface="Wingdings" panose="05000000000000000000" pitchFamily="2" charset="2"/>
              </a:rPr>
              <a:t>　</a:t>
            </a:r>
            <a:r>
              <a:rPr lang="en-US" altLang="ja-JP" sz="1600" dirty="0">
                <a:sym typeface="Wingdings" panose="05000000000000000000" pitchFamily="2" charset="2"/>
              </a:rPr>
              <a:t>(</a:t>
            </a:r>
            <a:r>
              <a:rPr lang="ja-JP" altLang="en-US" sz="1600" dirty="0">
                <a:sym typeface="Wingdings" panose="05000000000000000000" pitchFamily="2" charset="2"/>
              </a:rPr>
              <a:t>株</a:t>
            </a:r>
            <a:r>
              <a:rPr lang="en-US" altLang="ja-JP" sz="1600" dirty="0">
                <a:sym typeface="Wingdings" panose="05000000000000000000" pitchFamily="2" charset="2"/>
              </a:rPr>
              <a:t>)</a:t>
            </a:r>
            <a:r>
              <a:rPr lang="ja-JP" altLang="en-US" sz="1600" dirty="0"/>
              <a:t>アーレスティ殿</a:t>
            </a:r>
            <a:endParaRPr lang="en-US" altLang="ja-JP" sz="1600" dirty="0"/>
          </a:p>
          <a:p>
            <a:pPr marL="0" indent="0">
              <a:lnSpc>
                <a:spcPct val="100000"/>
              </a:lnSpc>
              <a:spcBef>
                <a:spcPct val="0"/>
              </a:spcBef>
              <a:buClrTx/>
              <a:buNone/>
            </a:pPr>
            <a:r>
              <a:rPr lang="ja-JP" altLang="en-US" sz="1600" dirty="0"/>
              <a:t>　　　　　　　 愛知製鋼</a:t>
            </a:r>
            <a:r>
              <a:rPr lang="en-US" altLang="ja-JP" sz="1600" dirty="0"/>
              <a:t>(</a:t>
            </a:r>
            <a:r>
              <a:rPr lang="ja-JP" altLang="en-US" sz="1600" dirty="0"/>
              <a:t>株</a:t>
            </a:r>
            <a:r>
              <a:rPr lang="en-US" altLang="ja-JP" sz="1600" dirty="0"/>
              <a:t>)</a:t>
            </a:r>
            <a:r>
              <a:rPr lang="ja-JP" altLang="en-US" sz="1600" dirty="0"/>
              <a:t>殿</a:t>
            </a:r>
            <a:endParaRPr lang="en-US" altLang="ja-JP" sz="1600" dirty="0"/>
          </a:p>
          <a:p>
            <a:pPr marL="0" indent="0">
              <a:lnSpc>
                <a:spcPct val="100000"/>
              </a:lnSpc>
              <a:spcBef>
                <a:spcPct val="0"/>
              </a:spcBef>
              <a:buClrTx/>
              <a:buNone/>
            </a:pPr>
            <a:r>
              <a:rPr lang="ja-JP" altLang="en-US" sz="1600" dirty="0"/>
              <a:t>　　　　　　　 アイシン機工</a:t>
            </a:r>
            <a:r>
              <a:rPr lang="en-US" altLang="ja-JP" sz="1600" dirty="0"/>
              <a:t>(</a:t>
            </a:r>
            <a:r>
              <a:rPr lang="ja-JP" altLang="en-US" sz="1600" dirty="0"/>
              <a:t>株</a:t>
            </a:r>
            <a:r>
              <a:rPr lang="en-US" altLang="ja-JP" sz="1600" dirty="0"/>
              <a:t>)</a:t>
            </a:r>
            <a:r>
              <a:rPr lang="ja-JP" altLang="en-US" sz="1600" dirty="0"/>
              <a:t>殿</a:t>
            </a:r>
          </a:p>
        </p:txBody>
      </p:sp>
      <p:graphicFrame>
        <p:nvGraphicFramePr>
          <p:cNvPr id="96261" name="表 96260"/>
          <p:cNvGraphicFramePr/>
          <p:nvPr>
            <p:extLst>
              <p:ext uri="{D42A27DB-BD31-4B8C-83A1-F6EECF244321}">
                <p14:modId xmlns:p14="http://schemas.microsoft.com/office/powerpoint/2010/main" val="852386937"/>
              </p:ext>
            </p:extLst>
          </p:nvPr>
        </p:nvGraphicFramePr>
        <p:xfrm>
          <a:off x="633413" y="2349000"/>
          <a:ext cx="3900488" cy="3415927"/>
        </p:xfrm>
        <a:graphic>
          <a:graphicData uri="http://schemas.openxmlformats.org/drawingml/2006/table">
            <a:tbl>
              <a:tblPr/>
              <a:tblGrid>
                <a:gridCol w="1020763">
                  <a:extLst>
                    <a:ext uri="{9D8B030D-6E8A-4147-A177-3AD203B41FA5}">
                      <a16:colId xmlns:a16="http://schemas.microsoft.com/office/drawing/2014/main" val="20000"/>
                    </a:ext>
                  </a:extLst>
                </a:gridCol>
                <a:gridCol w="1260475">
                  <a:extLst>
                    <a:ext uri="{9D8B030D-6E8A-4147-A177-3AD203B41FA5}">
                      <a16:colId xmlns:a16="http://schemas.microsoft.com/office/drawing/2014/main" val="20001"/>
                    </a:ext>
                  </a:extLst>
                </a:gridCol>
                <a:gridCol w="1619250">
                  <a:extLst>
                    <a:ext uri="{9D8B030D-6E8A-4147-A177-3AD203B41FA5}">
                      <a16:colId xmlns:a16="http://schemas.microsoft.com/office/drawing/2014/main" val="20002"/>
                    </a:ext>
                  </a:extLst>
                </a:gridCol>
              </a:tblGrid>
              <a:tr h="304800">
                <a:tc gridSpan="3">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ja-JP" sz="1400" dirty="0">
                          <a:latin typeface="Meiryo UI" panose="020B0604030504040204" pitchFamily="50" charset="-128"/>
                        </a:rPr>
                        <a:t>ＱＣサークル東海支部愛知地区　活性化委員会</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xBody>
                    <a:bodyPr/>
                    <a:lstStyle/>
                    <a:p>
                      <a:endParaRPr lang="ja-JP"/>
                    </a:p>
                  </a:txBody>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xBody>
                    <a:bodyPr/>
                    <a:lstStyle/>
                    <a:p>
                      <a:endParaRPr lang="ja-JP"/>
                    </a:p>
                  </a:txBody>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extLst>
                  <a:ext uri="{0D108BD9-81ED-4DB2-BD59-A6C34878D82A}">
                    <a16:rowId xmlns:a16="http://schemas.microsoft.com/office/drawing/2014/main" val="10000"/>
                  </a:ext>
                </a:extLst>
              </a:tr>
              <a:tr h="27463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ja-JP" sz="1200" dirty="0">
                          <a:latin typeface="Meiryo UI" panose="020B0604030504040204" pitchFamily="50" charset="-128"/>
                        </a:rPr>
                        <a:t>委員長</a:t>
                      </a:r>
                      <a:endParaRPr lang="ja-JP" altLang="en-US"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lgn="ctr">
                      <a:solidFill>
                        <a:schemeClr val="tx1"/>
                      </a:solidFill>
                      <a:prstDash val="solid"/>
                      <a:roun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今枝　いち子</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愛知製鋼㈱</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4637">
                <a:tc gridSpan="3">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ja-JP" sz="1200" dirty="0">
                          <a:latin typeface="Meiryo UI" panose="020B0604030504040204" pitchFamily="50" charset="-128"/>
                        </a:rPr>
                        <a:t>幹事ワーキンググループ</a:t>
                      </a:r>
                      <a:endParaRPr lang="en-US" altLang="ja-JP"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xBody>
                    <a:bodyPr/>
                    <a:lstStyle/>
                    <a:p>
                      <a:endParaRPr lang="ja-JP"/>
                    </a:p>
                  </a:txBody>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xBody>
                    <a:bodyPr/>
                    <a:lstStyle/>
                    <a:p>
                      <a:endParaRPr lang="ja-JP"/>
                    </a:p>
                  </a:txBody>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extLst>
                  <a:ext uri="{0D108BD9-81ED-4DB2-BD59-A6C34878D82A}">
                    <a16:rowId xmlns:a16="http://schemas.microsoft.com/office/drawing/2014/main" val="10002"/>
                  </a:ext>
                </a:extLst>
              </a:tr>
              <a:tr h="27305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アドバイザー</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細川　副世話人</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㈱アイシン</a:t>
                      </a:r>
                      <a:endParaRPr lang="en-US" altLang="ja-JP"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463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ja-JP" sz="1200" dirty="0">
                          <a:latin typeface="Meiryo UI" panose="020B0604030504040204" pitchFamily="50" charset="-128"/>
                        </a:rPr>
                        <a:t>リーダー</a:t>
                      </a:r>
                      <a:endParaRPr lang="ja-JP" altLang="en-US"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lgn="ctr">
                      <a:solidFill>
                        <a:schemeClr val="tx1"/>
                      </a:solidFill>
                      <a:prstDash val="solid"/>
                      <a:roun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牧野　直樹</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ja-JP" sz="1200" dirty="0">
                          <a:sym typeface="+mn-ea"/>
                        </a:rPr>
                        <a:t>㈱ジェイテクト</a:t>
                      </a:r>
                      <a:endParaRPr lang="ja-JP" altLang="en-US"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74637">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ja-JP" sz="1200" dirty="0">
                          <a:latin typeface="Meiryo UI" panose="020B0604030504040204" pitchFamily="50" charset="-128"/>
                        </a:rPr>
                        <a:t>メンバー</a:t>
                      </a:r>
                      <a:endParaRPr lang="ja-JP" altLang="en-US"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lgn="ctr">
                      <a:solidFill>
                        <a:schemeClr val="tx1"/>
                      </a:solidFill>
                      <a:prstDash val="solid"/>
                      <a:round/>
                      <a:headEnd type="none" w="med" len="med"/>
                      <a:tailEnd type="none" w="med" len="med"/>
                    </a:lnR>
                    <a:lnT w="12700" cap="flat" cmpd="sng">
                      <a:solidFill>
                        <a:schemeClr val="tx1"/>
                      </a:solidFill>
                      <a:prstDash val="soli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深川　宏</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sym typeface="+mn-ea"/>
                        </a:rPr>
                        <a:t>㈱東海理化</a:t>
                      </a:r>
                      <a:endParaRPr lang="ja-JP" altLang="en-US"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7463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endParaRPr lang="ja-JP" altLang="en-US"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lgn="ctr">
                      <a:solidFill>
                        <a:schemeClr val="tx1"/>
                      </a:solidFill>
                      <a:prstDash val="solid"/>
                      <a:roun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朝原　哲夫</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1200" dirty="0">
                          <a:latin typeface="Meiryo UI" panose="020B0604030504040204" pitchFamily="50" charset="-128"/>
                        </a:rPr>
                        <a:t>アイシン機工㈱</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74637">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endParaRPr lang="ja-JP" altLang="en-US"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上野　道雄</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lgn="ctr">
                      <a:solidFill>
                        <a:schemeClr val="tx1"/>
                      </a:solidFill>
                      <a:prstDash val="solid"/>
                      <a:roun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1200" dirty="0">
                          <a:latin typeface="Meiryo UI" panose="020B0604030504040204" pitchFamily="50" charset="-128"/>
                        </a:rPr>
                        <a:t>日本特殊陶業㈱</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lgn="ctr">
                      <a:solidFill>
                        <a:schemeClr val="tx1"/>
                      </a:solidFill>
                      <a:prstDash val="solid"/>
                      <a:roun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7305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endParaRPr lang="ja-JP" altLang="en-US"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lgn="ctr">
                      <a:solidFill>
                        <a:schemeClr val="tx1"/>
                      </a:solidFill>
                      <a:prstDash val="solid"/>
                      <a:roun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鬼武　清彦</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sym typeface="+mn-ea"/>
                        </a:rPr>
                        <a:t>フタバ産業</a:t>
                      </a:r>
                      <a:r>
                        <a:rPr lang="ja-JP" altLang="ja-JP" sz="1200" dirty="0">
                          <a:sym typeface="+mn-ea"/>
                        </a:rPr>
                        <a:t>㈱</a:t>
                      </a:r>
                      <a:endParaRPr lang="ja-JP" altLang="en-US"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7463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endParaRPr lang="ja-JP" altLang="en-US"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lgn="ctr">
                      <a:solidFill>
                        <a:schemeClr val="tx1"/>
                      </a:solidFill>
                      <a:prstDash val="solid"/>
                      <a:roun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野崎　典子</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lgn="ctr">
                      <a:solidFill>
                        <a:schemeClr val="tx1"/>
                      </a:solidFill>
                      <a:prstDash val="solid"/>
                      <a:roun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大豊工業㈱</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lgn="ctr">
                      <a:solidFill>
                        <a:schemeClr val="tx1"/>
                      </a:solidFill>
                      <a:prstDash val="solid"/>
                      <a:roun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7305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事務局</a:t>
                      </a:r>
                    </a:p>
                  </a:txBody>
                  <a:tcPr marL="91424" marR="91424" marT="45713" marB="45713" anchor="ctr">
                    <a:lnL w="12700" cap="flat" cmpd="sng">
                      <a:solidFill>
                        <a:schemeClr val="tx1"/>
                      </a:solidFill>
                      <a:prstDash val="soli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sym typeface="+mn-ea"/>
                        </a:rPr>
                        <a:t>佐藤　利次</a:t>
                      </a:r>
                      <a:endParaRPr lang="ja-JP" altLang="en-US" sz="1200" dirty="0">
                        <a:latin typeface="Meiryo UI" panose="020B0604030504040204" pitchFamily="50" charset="-128"/>
                      </a:endParaRPr>
                    </a:p>
                  </a:txBody>
                  <a:tcPr marL="91424" marR="91424"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ja-JP" sz="1200" dirty="0">
                          <a:sym typeface="+mn-ea"/>
                        </a:rPr>
                        <a:t>㈱</a:t>
                      </a:r>
                      <a:r>
                        <a:rPr lang="ja-JP" altLang="en-US" sz="1200" dirty="0">
                          <a:sym typeface="+mn-ea"/>
                        </a:rPr>
                        <a:t>トヨタ紡織</a:t>
                      </a:r>
                      <a:endParaRPr lang="ja-JP" altLang="en-US" sz="1200" dirty="0">
                        <a:latin typeface="Meiryo UI" panose="020B0604030504040204" pitchFamily="50" charset="-128"/>
                      </a:endParaRPr>
                    </a:p>
                  </a:txBody>
                  <a:tcPr marL="91424" marR="91424" marT="45713" marB="45713" anchor="ctr">
                    <a:lnL w="12700" cap="flat" cmpd="sng" algn="ctr">
                      <a:solidFill>
                        <a:schemeClr val="tx1"/>
                      </a:solidFill>
                      <a:prstDash val="solid"/>
                      <a:round/>
                      <a:headEnd type="none" w="med" len="med"/>
                      <a:tailEnd type="none" w="med" len="med"/>
                    </a:lnL>
                    <a:lnR w="12700" cap="flat" cmpd="sng">
                      <a:solidFill>
                        <a:schemeClr val="tx1"/>
                      </a:solidFill>
                      <a:prstDash val="soli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74637">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algn="l" eaLnBrk="1" hangingPunct="1">
                        <a:buNone/>
                      </a:pPr>
                      <a:r>
                        <a:rPr lang="ja-JP" altLang="en-US" sz="1200" dirty="0">
                          <a:latin typeface="Meiryo UI" panose="020B0604030504040204" pitchFamily="50" charset="-128"/>
                        </a:rPr>
                        <a:t>協力</a:t>
                      </a:r>
                    </a:p>
                  </a:txBody>
                  <a:tcPr marL="91424" marR="91424" marT="45713" marB="45713" anchor="ctr">
                    <a:lnL w="12700" cap="flat" cmpd="sng">
                      <a:solidFill>
                        <a:schemeClr val="tx1"/>
                      </a:solidFill>
                      <a:prstDash val="solid"/>
                      <a:headEnd type="none" w="med" len="med"/>
                      <a:tailEnd type="none" w="med" len="med"/>
                    </a:lnL>
                    <a:lnR w="12700" cap="flat" cmpd="sng" algn="ctr">
                      <a:solidFill>
                        <a:schemeClr val="tx1"/>
                      </a:solidFill>
                      <a:prstDash val="solid"/>
                      <a:roun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1200" dirty="0">
                          <a:latin typeface="Meiryo UI" panose="020B0604030504040204" pitchFamily="50" charset="-128"/>
                        </a:rPr>
                        <a:t>近藤　</a:t>
                      </a:r>
                      <a:r>
                        <a:rPr kumimoji="1" lang="ja-JP" altLang="en-US" sz="1200" b="0" i="0" u="none" strike="noStrike" kern="1200" baseline="0" dirty="0">
                          <a:solidFill>
                            <a:schemeClr val="tx1"/>
                          </a:solidFill>
                          <a:latin typeface="Meiryo UI" panose="020B0604030504040204" pitchFamily="50" charset="-128"/>
                          <a:ea typeface="Meiryo UI" panose="020B0604030504040204" pitchFamily="50" charset="-128"/>
                          <a:cs typeface="+mn-cs"/>
                        </a:rPr>
                        <a:t>稔明</a:t>
                      </a:r>
                      <a:r>
                        <a:rPr kumimoji="1" lang="ja-JP" altLang="en-US" sz="1800" b="0" i="0" u="none" strike="noStrike" kern="1200" baseline="0" dirty="0">
                          <a:solidFill>
                            <a:schemeClr val="tx1"/>
                          </a:solidFill>
                          <a:latin typeface="Meiryo UI" panose="020B0604030504040204" pitchFamily="50" charset="-128"/>
                          <a:ea typeface="Meiryo UI" panose="020B0604030504040204" pitchFamily="50" charset="-128"/>
                          <a:cs typeface="+mn-cs"/>
                        </a:rPr>
                        <a:t>	</a:t>
                      </a: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ja-JP" sz="1200" dirty="0">
                          <a:sym typeface="+mn-ea"/>
                        </a:rPr>
                        <a:t>日本特殊陶業㈱</a:t>
                      </a:r>
                      <a:endParaRPr lang="ja-JP" altLang="en-US" sz="1200" dirty="0">
                        <a:latin typeface="Meiryo UI" panose="020B0604030504040204" pitchFamily="50" charset="-128"/>
                      </a:endParaRPr>
                    </a:p>
                  </a:txBody>
                  <a:tcPr marL="91424" marR="91424" marT="45713" marB="4571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756240537"/>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370F73-085C-182A-A86E-BFCF88C6C154}"/>
              </a:ext>
            </a:extLst>
          </p:cNvPr>
          <p:cNvSpPr>
            <a:spLocks noGrp="1"/>
          </p:cNvSpPr>
          <p:nvPr>
            <p:ph type="ctrTitle"/>
          </p:nvPr>
        </p:nvSpPr>
        <p:spPr>
          <a:xfrm>
            <a:off x="3276917" y="1692333"/>
            <a:ext cx="3352165" cy="3473334"/>
          </a:xfrm>
        </p:spPr>
        <p:txBody>
          <a:bodyPr/>
          <a:lstStyle/>
          <a:p>
            <a:pPr algn="ctr"/>
            <a:r>
              <a:rPr lang="ja-JP" altLang="en-US" sz="19900" b="0" dirty="0"/>
              <a:t>終</a:t>
            </a:r>
            <a:endParaRPr kumimoji="1" lang="ja-JP" altLang="en-US" sz="19900" b="0" dirty="0"/>
          </a:p>
        </p:txBody>
      </p:sp>
    </p:spTree>
    <p:extLst>
      <p:ext uri="{BB962C8B-B14F-4D97-AF65-F5344CB8AC3E}">
        <p14:creationId xmlns:p14="http://schemas.microsoft.com/office/powerpoint/2010/main" val="249385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6131" name="Text Box 3"/>
          <p:cNvSpPr txBox="1">
            <a:spLocks noChangeArrowheads="1"/>
          </p:cNvSpPr>
          <p:nvPr/>
        </p:nvSpPr>
        <p:spPr bwMode="auto">
          <a:xfrm>
            <a:off x="508489" y="1235354"/>
            <a:ext cx="8991600" cy="5262979"/>
          </a:xfrm>
          <a:prstGeom prst="rect">
            <a:avLst/>
          </a:prstGeom>
          <a:noFill/>
          <a:ln w="9525">
            <a:noFill/>
            <a:miter lim="800000"/>
            <a:headEnd/>
            <a:tailEnd/>
          </a:ln>
          <a:effectLst/>
        </p:spPr>
        <p:txBody>
          <a:bodyPr>
            <a:spAutoFit/>
          </a:bodyPr>
          <a:lstStyle>
            <a:lvl1pPr eaLnBrk="0" hangingPunct="0">
              <a:defRPr kumimoji="1" sz="2600">
                <a:solidFill>
                  <a:schemeClr val="tx1"/>
                </a:solidFill>
                <a:latin typeface="Times New Roman" pitchFamily="18" charset="0"/>
                <a:ea typeface="ＭＳ Ｐゴシック" pitchFamily="50" charset="-128"/>
              </a:defRPr>
            </a:lvl1pPr>
            <a:lvl2pPr marL="742950" indent="-285750" eaLnBrk="0" hangingPunct="0">
              <a:defRPr kumimoji="1" sz="2600">
                <a:solidFill>
                  <a:schemeClr val="tx1"/>
                </a:solidFill>
                <a:latin typeface="Times New Roman" pitchFamily="18" charset="0"/>
                <a:ea typeface="ＭＳ Ｐゴシック" pitchFamily="50" charset="-128"/>
              </a:defRPr>
            </a:lvl2pPr>
            <a:lvl3pPr marL="1143000" indent="-228600" eaLnBrk="0" hangingPunct="0">
              <a:defRPr kumimoji="1" sz="2600">
                <a:solidFill>
                  <a:schemeClr val="tx1"/>
                </a:solidFill>
                <a:latin typeface="Times New Roman" pitchFamily="18" charset="0"/>
                <a:ea typeface="ＭＳ Ｐゴシック" pitchFamily="50" charset="-128"/>
              </a:defRPr>
            </a:lvl3pPr>
            <a:lvl4pPr marL="1600200" indent="-228600" eaLnBrk="0" hangingPunct="0">
              <a:defRPr kumimoji="1" sz="2600">
                <a:solidFill>
                  <a:schemeClr val="tx1"/>
                </a:solidFill>
                <a:latin typeface="Times New Roman" pitchFamily="18" charset="0"/>
                <a:ea typeface="ＭＳ Ｐゴシック" pitchFamily="50" charset="-128"/>
              </a:defRPr>
            </a:lvl4pPr>
            <a:lvl5pPr marL="2057400" indent="-228600" eaLnBrk="0" hangingPunct="0">
              <a:defRPr kumimoji="1" sz="2600">
                <a:solidFill>
                  <a:schemeClr val="tx1"/>
                </a:solidFill>
                <a:latin typeface="Times New Roman" pitchFamily="18" charset="0"/>
                <a:ea typeface="ＭＳ Ｐゴシック" pitchFamily="50" charset="-128"/>
              </a:defRPr>
            </a:lvl5pPr>
            <a:lvl6pPr marL="25146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6pPr>
            <a:lvl7pPr marL="29718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7pPr>
            <a:lvl8pPr marL="34290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8pPr>
            <a:lvl9pPr marL="3886200" indent="-228600" algn="ctr" eaLnBrk="0" fontAlgn="base" hangingPunct="0">
              <a:spcBef>
                <a:spcPct val="0"/>
              </a:spcBef>
              <a:spcAft>
                <a:spcPct val="0"/>
              </a:spcAft>
              <a:defRPr kumimoji="1" sz="2600">
                <a:solidFill>
                  <a:schemeClr val="tx1"/>
                </a:solidFill>
                <a:latin typeface="Times New Roman" pitchFamily="18" charset="0"/>
                <a:ea typeface="ＭＳ Ｐゴシック" pitchFamily="50" charset="-128"/>
              </a:defRPr>
            </a:lvl9pPr>
          </a:lstStyle>
          <a:p>
            <a:pPr algn="l" eaLnBrk="1" hangingPunct="1">
              <a:defRPr/>
            </a:pPr>
            <a:r>
              <a:rPr lang="ja-JP" altLang="en-US" sz="2400" dirty="0">
                <a:effectLst>
                  <a:outerShdw blurRad="38100" dist="38100" dir="2700000" algn="tl">
                    <a:srgbClr val="C0C0C0"/>
                  </a:outerShdw>
                </a:effectLst>
                <a:ea typeface="HG創英角ﾎﾟｯﾌﾟ体" pitchFamily="49" charset="-128"/>
              </a:rPr>
              <a:t>・</a:t>
            </a:r>
            <a:r>
              <a:rPr lang="ja-JP" altLang="en-US" sz="2400" dirty="0">
                <a:solidFill>
                  <a:srgbClr val="FF0000"/>
                </a:solidFill>
                <a:ea typeface="HG創英角ﾎﾟｯﾌﾟ体" pitchFamily="49" charset="-128"/>
              </a:rPr>
              <a:t>品質第一主義</a:t>
            </a:r>
            <a:r>
              <a:rPr lang="ja-JP" altLang="en-US" sz="2400" dirty="0">
                <a:effectLst>
                  <a:outerShdw blurRad="38100" dist="38100" dir="2700000" algn="tl">
                    <a:srgbClr val="C0C0C0"/>
                  </a:outerShdw>
                </a:effectLst>
                <a:ea typeface="HG創英角ﾎﾟｯﾌﾟ体" pitchFamily="49" charset="-128"/>
              </a:rPr>
              <a:t>　</a:t>
            </a:r>
            <a:r>
              <a:rPr lang="ja-JP" altLang="en-US" sz="2400" dirty="0">
                <a:ea typeface="HG創英角ﾎﾟｯﾌﾟ体" pitchFamily="49" charset="-128"/>
              </a:rPr>
              <a:t>：</a:t>
            </a:r>
            <a:r>
              <a:rPr lang="ja-JP" altLang="en-US" sz="2400" dirty="0">
                <a:latin typeface="Meiryo UI" pitchFamily="50" charset="-128"/>
                <a:ea typeface="Meiryo UI" pitchFamily="50" charset="-128"/>
                <a:cs typeface="Meiryo UI" pitchFamily="50" charset="-128"/>
              </a:rPr>
              <a:t>品質でのミスは信頼回復に時間がかかる</a:t>
            </a:r>
          </a:p>
          <a:p>
            <a:pPr algn="l" eaLnBrk="1" hangingPunct="1">
              <a:defRPr/>
            </a:pPr>
            <a:r>
              <a:rPr lang="ja-JP" altLang="en-US" sz="2400" dirty="0">
                <a:ea typeface="HG創英角ﾎﾟｯﾌﾟ体" pitchFamily="49" charset="-128"/>
              </a:rPr>
              <a:t>・</a:t>
            </a:r>
            <a:r>
              <a:rPr lang="ja-JP" altLang="en-US" sz="2400" dirty="0">
                <a:solidFill>
                  <a:srgbClr val="FF0000"/>
                </a:solidFill>
                <a:ea typeface="HG創英角ﾎﾟｯﾌﾟ体" pitchFamily="49" charset="-128"/>
              </a:rPr>
              <a:t>後工程はお客様</a:t>
            </a:r>
            <a:r>
              <a:rPr lang="ja-JP" altLang="en-US" sz="2400" dirty="0">
                <a:ea typeface="HG創英角ﾎﾟｯﾌﾟ体" pitchFamily="49" charset="-128"/>
              </a:rPr>
              <a:t>：</a:t>
            </a:r>
            <a:r>
              <a:rPr lang="ja-JP" altLang="en-US" sz="2400" dirty="0">
                <a:latin typeface="Meiryo UI" pitchFamily="50" charset="-128"/>
                <a:ea typeface="Meiryo UI" pitchFamily="50" charset="-128"/>
                <a:cs typeface="Meiryo UI" pitchFamily="50" charset="-128"/>
              </a:rPr>
              <a:t>働く仲間もお客様（工程の連鎖）</a:t>
            </a:r>
          </a:p>
          <a:p>
            <a:pPr algn="l" eaLnBrk="1" hangingPunct="1">
              <a:defRPr/>
            </a:pPr>
            <a:r>
              <a:rPr lang="ja-JP" altLang="en-US" sz="2400" dirty="0">
                <a:ea typeface="HG創英角ﾎﾟｯﾌﾟ体" pitchFamily="49" charset="-128"/>
              </a:rPr>
              <a:t>・</a:t>
            </a:r>
            <a:r>
              <a:rPr lang="ja-JP" altLang="en-US" sz="2400" dirty="0">
                <a:solidFill>
                  <a:srgbClr val="FF0000"/>
                </a:solidFill>
                <a:ea typeface="HG創英角ﾎﾟｯﾌﾟ体" pitchFamily="49" charset="-128"/>
              </a:rPr>
              <a:t>管理サイクルを回す</a:t>
            </a:r>
            <a:r>
              <a:rPr lang="ja-JP" altLang="en-US" sz="2400" dirty="0">
                <a:ea typeface="HG創英角ﾎﾟｯﾌﾟ体" pitchFamily="49" charset="-128"/>
              </a:rPr>
              <a:t>：</a:t>
            </a:r>
            <a:r>
              <a:rPr lang="ja-JP" altLang="en-US" sz="2400" dirty="0">
                <a:solidFill>
                  <a:srgbClr val="0000CC"/>
                </a:solidFill>
                <a:latin typeface="Meiryo UI" pitchFamily="50" charset="-128"/>
                <a:ea typeface="Meiryo UI" pitchFamily="50" charset="-128"/>
                <a:cs typeface="Meiryo UI" pitchFamily="50" charset="-128"/>
              </a:rPr>
              <a:t>Ｐ(計画)･Ｄ(実施)･Ｃ(確認)･Ａ(処置)</a:t>
            </a:r>
          </a:p>
          <a:p>
            <a:pPr eaLnBrk="1" hangingPunct="1">
              <a:defRPr/>
            </a:pPr>
            <a:r>
              <a:rPr lang="ja-JP" altLang="en-US" sz="2400" dirty="0">
                <a:solidFill>
                  <a:srgbClr val="0000CC"/>
                </a:solidFill>
                <a:latin typeface="HG創英角ﾎﾟｯﾌﾟ体" pitchFamily="49" charset="-128"/>
                <a:ea typeface="HG創英角ﾎﾟｯﾌﾟ体" pitchFamily="49" charset="-128"/>
                <a:cs typeface="Meiryo UI" pitchFamily="50" charset="-128"/>
              </a:rPr>
              <a:t>　　　　　　　　　　　</a:t>
            </a:r>
            <a:r>
              <a:rPr lang="ja-JP" altLang="en-US" sz="2400" dirty="0">
                <a:solidFill>
                  <a:srgbClr val="0000CC"/>
                </a:solidFill>
                <a:latin typeface="Meiryo UI" pitchFamily="50" charset="-128"/>
                <a:ea typeface="Meiryo UI" pitchFamily="50" charset="-128"/>
                <a:cs typeface="Meiryo UI" pitchFamily="50" charset="-128"/>
              </a:rPr>
              <a:t>Ｓ</a:t>
            </a:r>
            <a:r>
              <a:rPr lang="en-US" altLang="ja-JP" sz="2400" dirty="0">
                <a:solidFill>
                  <a:srgbClr val="0000CC"/>
                </a:solidFill>
                <a:latin typeface="Meiryo UI" pitchFamily="50" charset="-128"/>
                <a:ea typeface="Meiryo UI" pitchFamily="50" charset="-128"/>
                <a:cs typeface="Meiryo UI" pitchFamily="50" charset="-128"/>
              </a:rPr>
              <a:t>(</a:t>
            </a:r>
            <a:r>
              <a:rPr lang="ja-JP" altLang="en-US" sz="2400" dirty="0">
                <a:solidFill>
                  <a:srgbClr val="0000CC"/>
                </a:solidFill>
                <a:latin typeface="Meiryo UI" pitchFamily="50" charset="-128"/>
                <a:ea typeface="Meiryo UI" pitchFamily="50" charset="-128"/>
                <a:cs typeface="Meiryo UI" pitchFamily="50" charset="-128"/>
              </a:rPr>
              <a:t>標準</a:t>
            </a:r>
            <a:r>
              <a:rPr lang="en-US" altLang="ja-JP" sz="2400" dirty="0">
                <a:solidFill>
                  <a:srgbClr val="0000CC"/>
                </a:solidFill>
                <a:latin typeface="Meiryo UI" pitchFamily="50" charset="-128"/>
                <a:ea typeface="Meiryo UI" pitchFamily="50" charset="-128"/>
                <a:cs typeface="Meiryo UI" pitchFamily="50" charset="-128"/>
              </a:rPr>
              <a:t>)</a:t>
            </a:r>
            <a:r>
              <a:rPr lang="ja-JP" altLang="en-US" sz="2400" dirty="0">
                <a:solidFill>
                  <a:srgbClr val="0000CC"/>
                </a:solidFill>
                <a:latin typeface="Meiryo UI" pitchFamily="50" charset="-128"/>
                <a:ea typeface="Meiryo UI" pitchFamily="50" charset="-128"/>
                <a:cs typeface="Meiryo UI" pitchFamily="50" charset="-128"/>
              </a:rPr>
              <a:t>･Ｄ(実施)･Ｃ(確認)･Ａ(処置)</a:t>
            </a:r>
            <a:endParaRPr lang="ja-JP" altLang="en-US" sz="2400" dirty="0">
              <a:ea typeface="HG創英角ﾎﾟｯﾌﾟ体" pitchFamily="49" charset="-128"/>
            </a:endParaRPr>
          </a:p>
          <a:p>
            <a:pPr algn="l" eaLnBrk="1" hangingPunct="1">
              <a:defRPr/>
            </a:pPr>
            <a:r>
              <a:rPr lang="ja-JP" altLang="en-US" sz="2400" dirty="0">
                <a:solidFill>
                  <a:srgbClr val="7030A0"/>
                </a:solidFill>
                <a:ea typeface="HG創英角ﾎﾟｯﾌﾟ体" pitchFamily="49" charset="-128"/>
              </a:rPr>
              <a:t>・</a:t>
            </a:r>
            <a:r>
              <a:rPr lang="ja-JP" altLang="en-US" sz="2400" dirty="0">
                <a:solidFill>
                  <a:srgbClr val="FF0000"/>
                </a:solidFill>
                <a:ea typeface="HG創英角ﾎﾟｯﾌﾟ体" pitchFamily="49" charset="-128"/>
              </a:rPr>
              <a:t>事実に基づく管理</a:t>
            </a:r>
            <a:r>
              <a:rPr lang="ja-JP" altLang="en-US" sz="2400" dirty="0">
                <a:ea typeface="HG創英角ﾎﾟｯﾌﾟ体" pitchFamily="49" charset="-128"/>
              </a:rPr>
              <a:t>：</a:t>
            </a:r>
            <a:r>
              <a:rPr lang="ja-JP" altLang="en-US" sz="2400" dirty="0">
                <a:solidFill>
                  <a:srgbClr val="0000CC"/>
                </a:solidFill>
                <a:latin typeface="Meiryo UI" pitchFamily="50" charset="-128"/>
                <a:ea typeface="Meiryo UI" pitchFamily="50" charset="-128"/>
                <a:cs typeface="Meiryo UI" pitchFamily="50" charset="-128"/>
              </a:rPr>
              <a:t>現場･現物･現実</a:t>
            </a:r>
            <a:r>
              <a:rPr lang="ja-JP" altLang="en-US" sz="2400" dirty="0">
                <a:latin typeface="Meiryo UI" pitchFamily="50" charset="-128"/>
                <a:ea typeface="Meiryo UI" pitchFamily="50" charset="-128"/>
                <a:cs typeface="Meiryo UI" pitchFamily="50" charset="-128"/>
              </a:rPr>
              <a:t>をよく観て、データで判断</a:t>
            </a:r>
            <a:endParaRPr lang="ja-JP" altLang="en-US" sz="2400" dirty="0">
              <a:solidFill>
                <a:srgbClr val="FF0000"/>
              </a:solidFill>
              <a:latin typeface="Meiryo UI" pitchFamily="50" charset="-128"/>
              <a:ea typeface="Meiryo UI" pitchFamily="50" charset="-128"/>
              <a:cs typeface="Meiryo UI" pitchFamily="50" charset="-128"/>
            </a:endParaRPr>
          </a:p>
          <a:p>
            <a:pPr algn="l" eaLnBrk="1" hangingPunct="1">
              <a:defRPr/>
            </a:pPr>
            <a:r>
              <a:rPr lang="ja-JP" altLang="en-US" sz="2400" dirty="0">
                <a:solidFill>
                  <a:srgbClr val="7030A0"/>
                </a:solidFill>
                <a:ea typeface="HG創英角ﾎﾟｯﾌﾟ体" pitchFamily="49" charset="-128"/>
              </a:rPr>
              <a:t>・</a:t>
            </a:r>
            <a:r>
              <a:rPr lang="ja-JP" altLang="en-US" sz="2400" dirty="0">
                <a:solidFill>
                  <a:srgbClr val="FF0000"/>
                </a:solidFill>
                <a:ea typeface="HG創英角ﾎﾟｯﾌﾟ体" pitchFamily="49" charset="-128"/>
              </a:rPr>
              <a:t>プロセス管理</a:t>
            </a:r>
            <a:r>
              <a:rPr lang="ja-JP" altLang="en-US" sz="2400" dirty="0">
                <a:ea typeface="HG創英角ﾎﾟｯﾌﾟ体" pitchFamily="49" charset="-128"/>
              </a:rPr>
              <a:t>　：</a:t>
            </a:r>
            <a:r>
              <a:rPr lang="ja-JP" altLang="en-US" sz="2400" dirty="0">
                <a:latin typeface="Meiryo UI" pitchFamily="50" charset="-128"/>
                <a:ea typeface="Meiryo UI" pitchFamily="50" charset="-128"/>
                <a:cs typeface="Meiryo UI" pitchFamily="50" charset="-128"/>
              </a:rPr>
              <a:t>良い結果が得られるように、仕事の</a:t>
            </a:r>
            <a:r>
              <a:rPr lang="ja-JP" altLang="en-US" sz="2400" dirty="0">
                <a:solidFill>
                  <a:srgbClr val="0000CC"/>
                </a:solidFill>
                <a:latin typeface="Meiryo UI" pitchFamily="50" charset="-128"/>
                <a:ea typeface="Meiryo UI" pitchFamily="50" charset="-128"/>
                <a:cs typeface="Meiryo UI" pitchFamily="50" charset="-128"/>
              </a:rPr>
              <a:t>やり方、</a:t>
            </a:r>
            <a:r>
              <a:rPr lang="ja-JP" altLang="en-US" sz="2400" dirty="0">
                <a:solidFill>
                  <a:srgbClr val="0000CC"/>
                </a:solidFill>
                <a:ea typeface="HG創英角ﾎﾟｯﾌﾟ体" pitchFamily="49" charset="-128"/>
              </a:rPr>
              <a:t>　　　　　　　　　　　　　　</a:t>
            </a:r>
            <a:br>
              <a:rPr lang="ja-JP" altLang="en-US" sz="2400" dirty="0">
                <a:solidFill>
                  <a:srgbClr val="0000CC"/>
                </a:solidFill>
                <a:ea typeface="HG創英角ﾎﾟｯﾌﾟ体" pitchFamily="49" charset="-128"/>
              </a:rPr>
            </a:br>
            <a:r>
              <a:rPr lang="ja-JP" altLang="en-US" sz="2400" dirty="0">
                <a:solidFill>
                  <a:srgbClr val="0000CC"/>
                </a:solidFill>
                <a:ea typeface="HG創英角ﾎﾟｯﾌﾟ体" pitchFamily="49" charset="-128"/>
              </a:rPr>
              <a:t>　　　　　　　　　</a:t>
            </a:r>
            <a:r>
              <a:rPr lang="ja-JP" altLang="en-US" sz="2400" dirty="0">
                <a:solidFill>
                  <a:srgbClr val="0000CC"/>
                </a:solidFill>
                <a:latin typeface="Meiryo UI" pitchFamily="50" charset="-128"/>
                <a:ea typeface="Meiryo UI" pitchFamily="50" charset="-128"/>
                <a:cs typeface="Meiryo UI" pitchFamily="50" charset="-128"/>
              </a:rPr>
              <a:t>仕組みを改善</a:t>
            </a:r>
            <a:r>
              <a:rPr lang="ja-JP" altLang="en-US" sz="2400" dirty="0">
                <a:latin typeface="Meiryo UI" pitchFamily="50" charset="-128"/>
                <a:ea typeface="Meiryo UI" pitchFamily="50" charset="-128"/>
                <a:cs typeface="Meiryo UI" pitchFamily="50" charset="-128"/>
              </a:rPr>
              <a:t>する</a:t>
            </a:r>
          </a:p>
          <a:p>
            <a:pPr algn="l" eaLnBrk="1" hangingPunct="1">
              <a:defRPr/>
            </a:pPr>
            <a:r>
              <a:rPr lang="ja-JP" altLang="en-US" sz="2400" dirty="0">
                <a:ea typeface="HG創英角ﾎﾟｯﾌﾟ体" pitchFamily="49" charset="-128"/>
              </a:rPr>
              <a:t>・</a:t>
            </a:r>
            <a:r>
              <a:rPr lang="ja-JP" altLang="en-US" sz="2400" dirty="0">
                <a:solidFill>
                  <a:srgbClr val="FF0000"/>
                </a:solidFill>
                <a:ea typeface="HG創英角ﾎﾟｯﾌﾟ体" pitchFamily="49" charset="-128"/>
              </a:rPr>
              <a:t>重点指向</a:t>
            </a:r>
            <a:r>
              <a:rPr lang="ja-JP" altLang="en-US" sz="2400" dirty="0">
                <a:ea typeface="HG創英角ﾎﾟｯﾌﾟ体" pitchFamily="49" charset="-128"/>
              </a:rPr>
              <a:t>　　　：</a:t>
            </a:r>
            <a:r>
              <a:rPr lang="ja-JP" altLang="en-US" sz="2400" dirty="0">
                <a:latin typeface="Meiryo UI" pitchFamily="50" charset="-128"/>
                <a:ea typeface="Meiryo UI" pitchFamily="50" charset="-128"/>
                <a:cs typeface="Meiryo UI" pitchFamily="50" charset="-128"/>
              </a:rPr>
              <a:t>限られた資源の中で実行するには</a:t>
            </a:r>
            <a:r>
              <a:rPr lang="ja-JP" altLang="en-US" sz="2400" dirty="0">
                <a:solidFill>
                  <a:srgbClr val="0000CC"/>
                </a:solidFill>
                <a:latin typeface="Meiryo UI" pitchFamily="50" charset="-128"/>
                <a:ea typeface="Meiryo UI" pitchFamily="50" charset="-128"/>
                <a:cs typeface="Meiryo UI" pitchFamily="50" charset="-128"/>
              </a:rPr>
              <a:t>重点を絞る</a:t>
            </a:r>
          </a:p>
          <a:p>
            <a:pPr algn="l" eaLnBrk="1" hangingPunct="1">
              <a:defRPr/>
            </a:pPr>
            <a:r>
              <a:rPr lang="ja-JP" altLang="en-US" sz="2400" dirty="0">
                <a:ea typeface="HG創英角ﾎﾟｯﾌﾟ体" pitchFamily="49" charset="-128"/>
              </a:rPr>
              <a:t>・</a:t>
            </a:r>
            <a:r>
              <a:rPr lang="ja-JP" altLang="en-US" sz="2400" dirty="0">
                <a:solidFill>
                  <a:srgbClr val="FF0000"/>
                </a:solidFill>
                <a:ea typeface="HG創英角ﾎﾟｯﾌﾟ体" pitchFamily="49" charset="-128"/>
              </a:rPr>
              <a:t>標準化</a:t>
            </a:r>
            <a:r>
              <a:rPr lang="ja-JP" altLang="en-US" sz="2400" dirty="0">
                <a:ea typeface="HG創英角ﾎﾟｯﾌﾟ体" pitchFamily="49" charset="-128"/>
              </a:rPr>
              <a:t>　　　　：</a:t>
            </a:r>
            <a:r>
              <a:rPr lang="ja-JP" altLang="en-US" sz="2400" dirty="0">
                <a:latin typeface="Meiryo UI" pitchFamily="50" charset="-128"/>
                <a:ea typeface="Meiryo UI" pitchFamily="50" charset="-128"/>
                <a:cs typeface="Meiryo UI" pitchFamily="50" charset="-128"/>
              </a:rPr>
              <a:t>常に目的・目標を達成するための方法を決める</a:t>
            </a:r>
          </a:p>
          <a:p>
            <a:pPr algn="l" eaLnBrk="1" hangingPunct="1">
              <a:defRPr/>
            </a:pPr>
            <a:r>
              <a:rPr lang="ja-JP" altLang="en-US" sz="2400" dirty="0">
                <a:ea typeface="HG創英角ﾎﾟｯﾌﾟ体" pitchFamily="49" charset="-128"/>
              </a:rPr>
              <a:t>・</a:t>
            </a:r>
            <a:r>
              <a:rPr lang="ja-JP" altLang="en-US" sz="2400" dirty="0">
                <a:solidFill>
                  <a:srgbClr val="FF0000"/>
                </a:solidFill>
                <a:ea typeface="HG創英角ﾎﾟｯﾌﾟ体" pitchFamily="49" charset="-128"/>
              </a:rPr>
              <a:t>ばらつき管理</a:t>
            </a:r>
            <a:r>
              <a:rPr lang="ja-JP" altLang="en-US" sz="2400" dirty="0">
                <a:ea typeface="HG創英角ﾎﾟｯﾌﾟ体" pitchFamily="49" charset="-128"/>
              </a:rPr>
              <a:t>　：</a:t>
            </a:r>
            <a:r>
              <a:rPr lang="ja-JP" altLang="en-US" sz="2400" dirty="0">
                <a:latin typeface="Meiryo UI" pitchFamily="50" charset="-128"/>
                <a:ea typeface="Meiryo UI" pitchFamily="50" charset="-128"/>
                <a:cs typeface="Meiryo UI" pitchFamily="50" charset="-128"/>
              </a:rPr>
              <a:t>ばらつく事を前提に規格範囲内で管理する</a:t>
            </a:r>
          </a:p>
          <a:p>
            <a:pPr algn="l" eaLnBrk="1" hangingPunct="1">
              <a:defRPr/>
            </a:pPr>
            <a:r>
              <a:rPr lang="ja-JP" altLang="en-US" sz="2400" dirty="0">
                <a:solidFill>
                  <a:srgbClr val="7030A0"/>
                </a:solidFill>
                <a:ea typeface="HG創英角ﾎﾟｯﾌﾟ体" pitchFamily="49" charset="-128"/>
              </a:rPr>
              <a:t>・</a:t>
            </a:r>
            <a:r>
              <a:rPr lang="ja-JP" altLang="en-US" sz="2400" dirty="0">
                <a:solidFill>
                  <a:srgbClr val="FF0000"/>
                </a:solidFill>
                <a:ea typeface="HG創英角ﾎﾟｯﾌﾟ体" pitchFamily="49" charset="-128"/>
              </a:rPr>
              <a:t>源流管理</a:t>
            </a:r>
            <a:r>
              <a:rPr lang="ja-JP" altLang="en-US" sz="2400" dirty="0">
                <a:ea typeface="HG創英角ﾎﾟｯﾌﾟ体" pitchFamily="49" charset="-128"/>
              </a:rPr>
              <a:t>　　　：</a:t>
            </a:r>
            <a:r>
              <a:rPr lang="ja-JP" altLang="en-US" sz="2400" dirty="0">
                <a:solidFill>
                  <a:srgbClr val="0000CC"/>
                </a:solidFill>
                <a:latin typeface="Meiryo UI" pitchFamily="50" charset="-128"/>
                <a:ea typeface="Meiryo UI" pitchFamily="50" charset="-128"/>
                <a:cs typeface="Meiryo UI" pitchFamily="50" charset="-128"/>
              </a:rPr>
              <a:t>元を正す</a:t>
            </a:r>
          </a:p>
          <a:p>
            <a:pPr algn="l" eaLnBrk="1" hangingPunct="1">
              <a:defRPr/>
            </a:pPr>
            <a:r>
              <a:rPr lang="ja-JP" altLang="en-US" sz="2400" dirty="0">
                <a:ea typeface="HG創英角ﾎﾟｯﾌﾟ体" pitchFamily="49" charset="-128"/>
              </a:rPr>
              <a:t>・</a:t>
            </a:r>
            <a:r>
              <a:rPr lang="ja-JP" altLang="en-US" sz="2400" dirty="0">
                <a:solidFill>
                  <a:srgbClr val="FF0000"/>
                </a:solidFill>
                <a:ea typeface="HG創英角ﾎﾟｯﾌﾟ体" pitchFamily="49" charset="-128"/>
              </a:rPr>
              <a:t>継続的改善</a:t>
            </a:r>
            <a:r>
              <a:rPr lang="ja-JP" altLang="en-US" sz="2400" dirty="0">
                <a:ea typeface="HG創英角ﾎﾟｯﾌﾟ体" pitchFamily="49" charset="-128"/>
              </a:rPr>
              <a:t>　　：</a:t>
            </a:r>
            <a:r>
              <a:rPr lang="ja-JP" altLang="en-US" sz="2400" dirty="0">
                <a:latin typeface="Meiryo UI" pitchFamily="50" charset="-128"/>
                <a:ea typeface="Meiryo UI" pitchFamily="50" charset="-128"/>
                <a:cs typeface="Meiryo UI" pitchFamily="50" charset="-128"/>
              </a:rPr>
              <a:t>改善を止めたら抜かれる</a:t>
            </a:r>
          </a:p>
          <a:p>
            <a:pPr algn="l" eaLnBrk="1" hangingPunct="1">
              <a:defRPr/>
            </a:pPr>
            <a:r>
              <a:rPr lang="ja-JP" altLang="en-US" sz="2400" dirty="0">
                <a:ea typeface="HG創英角ﾎﾟｯﾌﾟ体" pitchFamily="49" charset="-128"/>
              </a:rPr>
              <a:t>・</a:t>
            </a:r>
            <a:r>
              <a:rPr lang="ja-JP" altLang="en-US" sz="2400" dirty="0">
                <a:solidFill>
                  <a:srgbClr val="FF0000"/>
                </a:solidFill>
                <a:ea typeface="HG創英角ﾎﾟｯﾌﾟ体" pitchFamily="49" charset="-128"/>
              </a:rPr>
              <a:t>全員参加（画）</a:t>
            </a:r>
            <a:r>
              <a:rPr lang="ja-JP" altLang="en-US" sz="2400" dirty="0">
                <a:ea typeface="HG創英角ﾎﾟｯﾌﾟ体" pitchFamily="49" charset="-128"/>
              </a:rPr>
              <a:t>：</a:t>
            </a:r>
            <a:r>
              <a:rPr lang="ja-JP" altLang="en-US" sz="2400" dirty="0">
                <a:latin typeface="Meiryo UI" pitchFamily="50" charset="-128"/>
                <a:ea typeface="Meiryo UI" pitchFamily="50" charset="-128"/>
                <a:cs typeface="Meiryo UI" pitchFamily="50" charset="-128"/>
              </a:rPr>
              <a:t>参加できない理由はいくらでもいえる</a:t>
            </a:r>
          </a:p>
          <a:p>
            <a:pPr algn="l" eaLnBrk="1" hangingPunct="1">
              <a:defRPr/>
            </a:pPr>
            <a:r>
              <a:rPr lang="ja-JP" altLang="en-US" sz="2400" dirty="0">
                <a:ea typeface="HG創英角ﾎﾟｯﾌﾟ体" pitchFamily="49" charset="-128"/>
              </a:rPr>
              <a:t>　　　　　　　　　</a:t>
            </a:r>
            <a:r>
              <a:rPr lang="ja-JP" altLang="en-US" sz="2400" dirty="0">
                <a:latin typeface="Meiryo UI" pitchFamily="50" charset="-128"/>
                <a:ea typeface="Meiryo UI" pitchFamily="50" charset="-128"/>
                <a:cs typeface="Meiryo UI" pitchFamily="50" charset="-128"/>
              </a:rPr>
              <a:t>参画する方法はそれ以上にある</a:t>
            </a:r>
          </a:p>
        </p:txBody>
      </p:sp>
      <p:sp>
        <p:nvSpPr>
          <p:cNvPr id="111619" name="Text Box 3"/>
          <p:cNvSpPr txBox="1">
            <a:spLocks noChangeArrowheads="1"/>
          </p:cNvSpPr>
          <p:nvPr/>
        </p:nvSpPr>
        <p:spPr bwMode="auto">
          <a:xfrm>
            <a:off x="480648" y="100015"/>
            <a:ext cx="8836269" cy="66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p>
            <a:pPr algn="l">
              <a:defRPr/>
            </a:pPr>
            <a:r>
              <a:rPr lang="ja-JP" altLang="en-US" sz="3200" i="1" dirty="0">
                <a:solidFill>
                  <a:srgbClr val="0000CC"/>
                </a:solidFill>
                <a:effectLst>
                  <a:outerShdw blurRad="38100" dist="38100" dir="2700000" algn="tl">
                    <a:srgbClr val="C0C0C0"/>
                  </a:outerShdw>
                </a:effectLst>
                <a:ea typeface="ＭＳ Ｐゴシック" pitchFamily="50" charset="-128"/>
              </a:rPr>
              <a:t>　</a:t>
            </a:r>
            <a:r>
              <a:rPr lang="ja-JP" altLang="en-US"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１．ＱＣ的ものの見方・考え方</a:t>
            </a:r>
          </a:p>
        </p:txBody>
      </p:sp>
      <p:sp>
        <p:nvSpPr>
          <p:cNvPr id="2" name="テキスト ボックス 1">
            <a:extLst>
              <a:ext uri="{FF2B5EF4-FFF2-40B4-BE49-F238E27FC236}">
                <a16:creationId xmlns:a16="http://schemas.microsoft.com/office/drawing/2014/main" id="{E4CCD0EC-1257-4FB6-82FF-82D8711C3E1B}"/>
              </a:ext>
            </a:extLst>
          </p:cNvPr>
          <p:cNvSpPr txBox="1"/>
          <p:nvPr/>
        </p:nvSpPr>
        <p:spPr>
          <a:xfrm>
            <a:off x="9115937" y="5337"/>
            <a:ext cx="768304" cy="338554"/>
          </a:xfrm>
          <a:prstGeom prst="rect">
            <a:avLst/>
          </a:prstGeom>
          <a:noFill/>
        </p:spPr>
        <p:txBody>
          <a:bodyPr wrap="square" rtlCol="0">
            <a:spAutoFit/>
          </a:bodyPr>
          <a:lstStyle/>
          <a:p>
            <a:pPr algn="r"/>
            <a:r>
              <a:rPr lang="en-US" altLang="ja-JP" b="0" dirty="0">
                <a:latin typeface="Meiryo UI" panose="020B0604030504040204" pitchFamily="50" charset="-128"/>
                <a:ea typeface="Meiryo UI" panose="020B0604030504040204" pitchFamily="50" charset="-128"/>
              </a:rPr>
              <a:t>1</a:t>
            </a:r>
            <a:r>
              <a:rPr kumimoji="1" lang="en-US" altLang="ja-JP" b="0" dirty="0">
                <a:latin typeface="Meiryo UI" panose="020B0604030504040204" pitchFamily="50" charset="-128"/>
                <a:ea typeface="Meiryo UI" panose="020B0604030504040204" pitchFamily="50" charset="-128"/>
              </a:rPr>
              <a:t>/24</a:t>
            </a:r>
            <a:endParaRPr kumimoji="1" lang="ja-JP" altLang="en-US" b="0" dirty="0">
              <a:latin typeface="Meiryo UI" panose="020B0604030504040204" pitchFamily="50" charset="-128"/>
              <a:ea typeface="Meiryo UI" panose="020B0604030504040204" pitchFamily="50" charset="-128"/>
            </a:endParaRPr>
          </a:p>
        </p:txBody>
      </p:sp>
      <p:pic>
        <p:nvPicPr>
          <p:cNvPr id="3" name="014-53s">
            <a:hlinkClick r:id="" action="ppaction://media"/>
            <a:extLst>
              <a:ext uri="{FF2B5EF4-FFF2-40B4-BE49-F238E27FC236}">
                <a16:creationId xmlns:a16="http://schemas.microsoft.com/office/drawing/2014/main" id="{1B08906F-443A-EE4B-164D-EB518BA32BD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28586"/>
            <a:ext cx="406400" cy="406400"/>
          </a:xfrm>
          <a:prstGeom prst="rect">
            <a:avLst/>
          </a:prstGeom>
        </p:spPr>
      </p:pic>
    </p:spTree>
    <p:extLst>
      <p:ext uri="{BB962C8B-B14F-4D97-AF65-F5344CB8AC3E}">
        <p14:creationId xmlns:p14="http://schemas.microsoft.com/office/powerpoint/2010/main" val="1671705879"/>
      </p:ext>
    </p:extLst>
  </p:cSld>
  <p:clrMapOvr>
    <a:masterClrMapping/>
  </p:clrMapOvr>
  <mc:AlternateContent xmlns:mc="http://schemas.openxmlformats.org/markup-compatibility/2006" xmlns:p14="http://schemas.microsoft.com/office/powerpoint/2010/main">
    <mc:Choice Requires="p14">
      <p:transition p14:dur="10" advClick="0" advTm="54000"/>
    </mc:Choice>
    <mc:Fallback xmlns="">
      <p:transition advClick="0" advTm="5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4" name="Freeform 6"/>
          <p:cNvSpPr>
            <a:spLocks/>
          </p:cNvSpPr>
          <p:nvPr/>
        </p:nvSpPr>
        <p:spPr bwMode="auto">
          <a:xfrm>
            <a:off x="1325880" y="1268413"/>
            <a:ext cx="2756681" cy="5269547"/>
          </a:xfrm>
          <a:custGeom>
            <a:avLst/>
            <a:gdLst>
              <a:gd name="T0" fmla="*/ 2147483647 w 2082"/>
              <a:gd name="T1" fmla="*/ 2147483647 h 3378"/>
              <a:gd name="T2" fmla="*/ 2147483647 w 2082"/>
              <a:gd name="T3" fmla="*/ 2147483647 h 3378"/>
              <a:gd name="T4" fmla="*/ 2147483647 w 2082"/>
              <a:gd name="T5" fmla="*/ 2147483647 h 3378"/>
              <a:gd name="T6" fmla="*/ 2147483647 w 2082"/>
              <a:gd name="T7" fmla="*/ 2147483647 h 3378"/>
              <a:gd name="T8" fmla="*/ 2147483647 w 2082"/>
              <a:gd name="T9" fmla="*/ 2147483647 h 3378"/>
              <a:gd name="T10" fmla="*/ 2147483647 w 2082"/>
              <a:gd name="T11" fmla="*/ 2147483647 h 3378"/>
              <a:gd name="T12" fmla="*/ 2147483647 w 2082"/>
              <a:gd name="T13" fmla="*/ 2147483647 h 3378"/>
              <a:gd name="T14" fmla="*/ 2147483647 w 2082"/>
              <a:gd name="T15" fmla="*/ 2147483647 h 3378"/>
              <a:gd name="T16" fmla="*/ 2147483647 w 2082"/>
              <a:gd name="T17" fmla="*/ 2147483647 h 3378"/>
              <a:gd name="T18" fmla="*/ 2147483647 w 2082"/>
              <a:gd name="T19" fmla="*/ 2147483647 h 3378"/>
              <a:gd name="T20" fmla="*/ 2147483647 w 2082"/>
              <a:gd name="T21" fmla="*/ 2147483647 h 3378"/>
              <a:gd name="T22" fmla="*/ 2147483647 w 2082"/>
              <a:gd name="T23" fmla="*/ 2147483647 h 3378"/>
              <a:gd name="T24" fmla="*/ 2147483647 w 2082"/>
              <a:gd name="T25" fmla="*/ 2147483647 h 3378"/>
              <a:gd name="T26" fmla="*/ 2147483647 w 2082"/>
              <a:gd name="T27" fmla="*/ 2147483647 h 3378"/>
              <a:gd name="T28" fmla="*/ 2147483647 w 2082"/>
              <a:gd name="T29" fmla="*/ 2147483647 h 3378"/>
              <a:gd name="T30" fmla="*/ 2147483647 w 2082"/>
              <a:gd name="T31" fmla="*/ 2147483647 h 3378"/>
              <a:gd name="T32" fmla="*/ 2147483647 w 2082"/>
              <a:gd name="T33" fmla="*/ 2147483647 h 3378"/>
              <a:gd name="T34" fmla="*/ 2147483647 w 2082"/>
              <a:gd name="T35" fmla="*/ 2147483647 h 3378"/>
              <a:gd name="T36" fmla="*/ 2147483647 w 2082"/>
              <a:gd name="T37" fmla="*/ 2147483647 h 3378"/>
              <a:gd name="T38" fmla="*/ 2147483647 w 2082"/>
              <a:gd name="T39" fmla="*/ 2147483647 h 3378"/>
              <a:gd name="T40" fmla="*/ 2147483647 w 2082"/>
              <a:gd name="T41" fmla="*/ 2147483647 h 3378"/>
              <a:gd name="T42" fmla="*/ 2147483647 w 2082"/>
              <a:gd name="T43" fmla="*/ 2147483647 h 3378"/>
              <a:gd name="T44" fmla="*/ 2147483647 w 2082"/>
              <a:gd name="T45" fmla="*/ 2147483647 h 3378"/>
              <a:gd name="T46" fmla="*/ 2147483647 w 2082"/>
              <a:gd name="T47" fmla="*/ 2147483647 h 3378"/>
              <a:gd name="T48" fmla="*/ 2147483647 w 2082"/>
              <a:gd name="T49" fmla="*/ 2147483647 h 3378"/>
              <a:gd name="T50" fmla="*/ 2147483647 w 2082"/>
              <a:gd name="T51" fmla="*/ 2147483647 h 3378"/>
              <a:gd name="T52" fmla="*/ 2147483647 w 2082"/>
              <a:gd name="T53" fmla="*/ 2147483647 h 3378"/>
              <a:gd name="T54" fmla="*/ 2147483647 w 2082"/>
              <a:gd name="T55" fmla="*/ 2147483647 h 3378"/>
              <a:gd name="T56" fmla="*/ 2147483647 w 2082"/>
              <a:gd name="T57" fmla="*/ 2147483647 h 3378"/>
              <a:gd name="T58" fmla="*/ 2147483647 w 2082"/>
              <a:gd name="T59" fmla="*/ 2147483647 h 3378"/>
              <a:gd name="T60" fmla="*/ 2147483647 w 2082"/>
              <a:gd name="T61" fmla="*/ 2147483647 h 3378"/>
              <a:gd name="T62" fmla="*/ 2147483647 w 2082"/>
              <a:gd name="T63" fmla="*/ 2147483647 h 3378"/>
              <a:gd name="T64" fmla="*/ 2147483647 w 2082"/>
              <a:gd name="T65" fmla="*/ 2147483647 h 3378"/>
              <a:gd name="T66" fmla="*/ 2147483647 w 2082"/>
              <a:gd name="T67" fmla="*/ 2147483647 h 3378"/>
              <a:gd name="T68" fmla="*/ 2147483647 w 2082"/>
              <a:gd name="T69" fmla="*/ 2147483647 h 3378"/>
              <a:gd name="T70" fmla="*/ 2147483647 w 2082"/>
              <a:gd name="T71" fmla="*/ 2147483647 h 3378"/>
              <a:gd name="T72" fmla="*/ 2147483647 w 2082"/>
              <a:gd name="T73" fmla="*/ 2147483647 h 3378"/>
              <a:gd name="T74" fmla="*/ 2147483647 w 2082"/>
              <a:gd name="T75" fmla="*/ 2147483647 h 3378"/>
              <a:gd name="T76" fmla="*/ 2147483647 w 2082"/>
              <a:gd name="T77" fmla="*/ 2147483647 h 3378"/>
              <a:gd name="T78" fmla="*/ 2147483647 w 2082"/>
              <a:gd name="T79" fmla="*/ 2147483647 h 3378"/>
              <a:gd name="T80" fmla="*/ 2147483647 w 2082"/>
              <a:gd name="T81" fmla="*/ 2147483647 h 3378"/>
              <a:gd name="T82" fmla="*/ 2147483647 w 2082"/>
              <a:gd name="T83" fmla="*/ 2147483647 h 3378"/>
              <a:gd name="T84" fmla="*/ 2147483647 w 2082"/>
              <a:gd name="T85" fmla="*/ 2147483647 h 3378"/>
              <a:gd name="T86" fmla="*/ 2147483647 w 2082"/>
              <a:gd name="T87" fmla="*/ 2147483647 h 3378"/>
              <a:gd name="T88" fmla="*/ 2147483647 w 2082"/>
              <a:gd name="T89" fmla="*/ 2147483647 h 3378"/>
              <a:gd name="T90" fmla="*/ 2147483647 w 2082"/>
              <a:gd name="T91" fmla="*/ 2147483647 h 3378"/>
              <a:gd name="T92" fmla="*/ 2147483647 w 2082"/>
              <a:gd name="T93" fmla="*/ 2147483647 h 3378"/>
              <a:gd name="T94" fmla="*/ 2147483647 w 2082"/>
              <a:gd name="T95" fmla="*/ 2147483647 h 337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082" h="3378">
                <a:moveTo>
                  <a:pt x="1175" y="100"/>
                </a:moveTo>
                <a:cubicBezTo>
                  <a:pt x="1114" y="161"/>
                  <a:pt x="1047" y="208"/>
                  <a:pt x="983" y="266"/>
                </a:cubicBezTo>
                <a:cubicBezTo>
                  <a:pt x="941" y="305"/>
                  <a:pt x="902" y="347"/>
                  <a:pt x="861" y="388"/>
                </a:cubicBezTo>
                <a:cubicBezTo>
                  <a:pt x="828" y="421"/>
                  <a:pt x="807" y="461"/>
                  <a:pt x="783" y="501"/>
                </a:cubicBezTo>
                <a:cubicBezTo>
                  <a:pt x="760" y="538"/>
                  <a:pt x="724" y="560"/>
                  <a:pt x="695" y="589"/>
                </a:cubicBezTo>
                <a:cubicBezTo>
                  <a:pt x="662" y="622"/>
                  <a:pt x="642" y="660"/>
                  <a:pt x="608" y="693"/>
                </a:cubicBezTo>
                <a:cubicBezTo>
                  <a:pt x="583" y="765"/>
                  <a:pt x="511" y="816"/>
                  <a:pt x="477" y="885"/>
                </a:cubicBezTo>
                <a:cubicBezTo>
                  <a:pt x="470" y="899"/>
                  <a:pt x="468" y="915"/>
                  <a:pt x="460" y="929"/>
                </a:cubicBezTo>
                <a:cubicBezTo>
                  <a:pt x="447" y="951"/>
                  <a:pt x="416" y="990"/>
                  <a:pt x="416" y="990"/>
                </a:cubicBezTo>
                <a:cubicBezTo>
                  <a:pt x="395" y="1050"/>
                  <a:pt x="423" y="977"/>
                  <a:pt x="381" y="1051"/>
                </a:cubicBezTo>
                <a:cubicBezTo>
                  <a:pt x="361" y="1086"/>
                  <a:pt x="349" y="1125"/>
                  <a:pt x="320" y="1156"/>
                </a:cubicBezTo>
                <a:cubicBezTo>
                  <a:pt x="311" y="1179"/>
                  <a:pt x="306" y="1204"/>
                  <a:pt x="294" y="1226"/>
                </a:cubicBezTo>
                <a:cubicBezTo>
                  <a:pt x="284" y="1244"/>
                  <a:pt x="268" y="1259"/>
                  <a:pt x="259" y="1278"/>
                </a:cubicBezTo>
                <a:cubicBezTo>
                  <a:pt x="218" y="1359"/>
                  <a:pt x="206" y="1456"/>
                  <a:pt x="154" y="1531"/>
                </a:cubicBezTo>
                <a:cubicBezTo>
                  <a:pt x="139" y="1605"/>
                  <a:pt x="109" y="1677"/>
                  <a:pt x="84" y="1749"/>
                </a:cubicBezTo>
                <a:cubicBezTo>
                  <a:pt x="68" y="1796"/>
                  <a:pt x="65" y="1850"/>
                  <a:pt x="49" y="1898"/>
                </a:cubicBezTo>
                <a:cubicBezTo>
                  <a:pt x="28" y="2084"/>
                  <a:pt x="36" y="1996"/>
                  <a:pt x="23" y="2159"/>
                </a:cubicBezTo>
                <a:cubicBezTo>
                  <a:pt x="29" y="2382"/>
                  <a:pt x="0" y="2615"/>
                  <a:pt x="111" y="2814"/>
                </a:cubicBezTo>
                <a:cubicBezTo>
                  <a:pt x="130" y="2848"/>
                  <a:pt x="135" y="2883"/>
                  <a:pt x="163" y="2910"/>
                </a:cubicBezTo>
                <a:cubicBezTo>
                  <a:pt x="175" y="2956"/>
                  <a:pt x="198" y="2990"/>
                  <a:pt x="233" y="3023"/>
                </a:cubicBezTo>
                <a:cubicBezTo>
                  <a:pt x="244" y="3059"/>
                  <a:pt x="263" y="3073"/>
                  <a:pt x="294" y="3093"/>
                </a:cubicBezTo>
                <a:cubicBezTo>
                  <a:pt x="365" y="3201"/>
                  <a:pt x="436" y="3190"/>
                  <a:pt x="538" y="3233"/>
                </a:cubicBezTo>
                <a:cubicBezTo>
                  <a:pt x="665" y="3286"/>
                  <a:pt x="803" y="3311"/>
                  <a:pt x="940" y="3320"/>
                </a:cubicBezTo>
                <a:cubicBezTo>
                  <a:pt x="1107" y="3378"/>
                  <a:pt x="1297" y="3357"/>
                  <a:pt x="1463" y="3303"/>
                </a:cubicBezTo>
                <a:cubicBezTo>
                  <a:pt x="1511" y="3255"/>
                  <a:pt x="1580" y="3233"/>
                  <a:pt x="1638" y="3198"/>
                </a:cubicBezTo>
                <a:cubicBezTo>
                  <a:pt x="1673" y="3177"/>
                  <a:pt x="1684" y="3155"/>
                  <a:pt x="1725" y="3146"/>
                </a:cubicBezTo>
                <a:cubicBezTo>
                  <a:pt x="1781" y="3090"/>
                  <a:pt x="1760" y="3116"/>
                  <a:pt x="1804" y="3050"/>
                </a:cubicBezTo>
                <a:cubicBezTo>
                  <a:pt x="1810" y="3041"/>
                  <a:pt x="1815" y="3032"/>
                  <a:pt x="1821" y="3023"/>
                </a:cubicBezTo>
                <a:cubicBezTo>
                  <a:pt x="1827" y="3014"/>
                  <a:pt x="1839" y="2997"/>
                  <a:pt x="1839" y="2997"/>
                </a:cubicBezTo>
                <a:cubicBezTo>
                  <a:pt x="1842" y="2988"/>
                  <a:pt x="1843" y="2979"/>
                  <a:pt x="1847" y="2971"/>
                </a:cubicBezTo>
                <a:cubicBezTo>
                  <a:pt x="1852" y="2962"/>
                  <a:pt x="1861" y="2955"/>
                  <a:pt x="1865" y="2945"/>
                </a:cubicBezTo>
                <a:cubicBezTo>
                  <a:pt x="1880" y="2909"/>
                  <a:pt x="1885" y="2884"/>
                  <a:pt x="1908" y="2849"/>
                </a:cubicBezTo>
                <a:cubicBezTo>
                  <a:pt x="1921" y="2773"/>
                  <a:pt x="1947" y="2696"/>
                  <a:pt x="1969" y="2622"/>
                </a:cubicBezTo>
                <a:cubicBezTo>
                  <a:pt x="1990" y="2552"/>
                  <a:pt x="1995" y="2476"/>
                  <a:pt x="2013" y="2404"/>
                </a:cubicBezTo>
                <a:cubicBezTo>
                  <a:pt x="2027" y="2258"/>
                  <a:pt x="2043" y="2113"/>
                  <a:pt x="2057" y="1967"/>
                </a:cubicBezTo>
                <a:cubicBezTo>
                  <a:pt x="2055" y="1873"/>
                  <a:pt x="2082" y="1513"/>
                  <a:pt x="2022" y="1339"/>
                </a:cubicBezTo>
                <a:cubicBezTo>
                  <a:pt x="2014" y="1256"/>
                  <a:pt x="1994" y="1192"/>
                  <a:pt x="1978" y="1112"/>
                </a:cubicBezTo>
                <a:cubicBezTo>
                  <a:pt x="1956" y="1005"/>
                  <a:pt x="1948" y="870"/>
                  <a:pt x="1900" y="772"/>
                </a:cubicBezTo>
                <a:cubicBezTo>
                  <a:pt x="1890" y="711"/>
                  <a:pt x="1871" y="662"/>
                  <a:pt x="1847" y="606"/>
                </a:cubicBezTo>
                <a:cubicBezTo>
                  <a:pt x="1832" y="522"/>
                  <a:pt x="1798" y="441"/>
                  <a:pt x="1769" y="362"/>
                </a:cubicBezTo>
                <a:cubicBezTo>
                  <a:pt x="1747" y="303"/>
                  <a:pt x="1736" y="242"/>
                  <a:pt x="1690" y="196"/>
                </a:cubicBezTo>
                <a:cubicBezTo>
                  <a:pt x="1677" y="160"/>
                  <a:pt x="1666" y="159"/>
                  <a:pt x="1638" y="135"/>
                </a:cubicBezTo>
                <a:cubicBezTo>
                  <a:pt x="1598" y="100"/>
                  <a:pt x="1590" y="82"/>
                  <a:pt x="1542" y="65"/>
                </a:cubicBezTo>
                <a:cubicBezTo>
                  <a:pt x="1494" y="17"/>
                  <a:pt x="1558" y="75"/>
                  <a:pt x="1498" y="39"/>
                </a:cubicBezTo>
                <a:cubicBezTo>
                  <a:pt x="1491" y="35"/>
                  <a:pt x="1488" y="25"/>
                  <a:pt x="1481" y="21"/>
                </a:cubicBezTo>
                <a:cubicBezTo>
                  <a:pt x="1464" y="13"/>
                  <a:pt x="1428" y="4"/>
                  <a:pt x="1428" y="4"/>
                </a:cubicBezTo>
                <a:cubicBezTo>
                  <a:pt x="1167" y="17"/>
                  <a:pt x="1321" y="0"/>
                  <a:pt x="1210" y="39"/>
                </a:cubicBezTo>
                <a:cubicBezTo>
                  <a:pt x="1197" y="59"/>
                  <a:pt x="1191" y="84"/>
                  <a:pt x="1175" y="100"/>
                </a:cubicBezTo>
                <a:close/>
              </a:path>
            </a:pathLst>
          </a:custGeom>
          <a:solidFill>
            <a:schemeClr val="bg1"/>
          </a:solidFill>
          <a:ln w="25400" cap="flat" cmpd="sng">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838" tIns="49212" rIns="96838" bIns="49212" anchor="ctr"/>
          <a:lstStyle/>
          <a:p>
            <a:endParaRPr lang="ja-JP" altLang="en-US"/>
          </a:p>
        </p:txBody>
      </p:sp>
      <p:sp>
        <p:nvSpPr>
          <p:cNvPr id="15365" name="Line 7"/>
          <p:cNvSpPr>
            <a:spLocks noChangeShapeType="1"/>
          </p:cNvSpPr>
          <p:nvPr/>
        </p:nvSpPr>
        <p:spPr bwMode="auto">
          <a:xfrm>
            <a:off x="1164982" y="4292600"/>
            <a:ext cx="7476392" cy="127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838" tIns="49212" rIns="96838" bIns="49212" anchor="ctr"/>
          <a:lstStyle/>
          <a:p>
            <a:endParaRPr lang="ja-JP" altLang="en-US"/>
          </a:p>
        </p:txBody>
      </p:sp>
      <p:sp>
        <p:nvSpPr>
          <p:cNvPr id="15366" name="Line 8"/>
          <p:cNvSpPr>
            <a:spLocks noChangeShapeType="1"/>
          </p:cNvSpPr>
          <p:nvPr/>
        </p:nvSpPr>
        <p:spPr bwMode="auto">
          <a:xfrm>
            <a:off x="1164982" y="2311400"/>
            <a:ext cx="75100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838" tIns="49212" rIns="96838" bIns="49212" anchor="ctr"/>
          <a:lstStyle/>
          <a:p>
            <a:endParaRPr lang="ja-JP" altLang="en-US"/>
          </a:p>
        </p:txBody>
      </p:sp>
      <p:sp>
        <p:nvSpPr>
          <p:cNvPr id="15368" name="Text Box 12"/>
          <p:cNvSpPr txBox="1">
            <a:spLocks noChangeArrowheads="1"/>
          </p:cNvSpPr>
          <p:nvPr/>
        </p:nvSpPr>
        <p:spPr bwMode="auto">
          <a:xfrm>
            <a:off x="4287715" y="1052513"/>
            <a:ext cx="3788020" cy="4953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838" tIns="49212" rIns="96838" bIns="49212">
            <a:spAutoFit/>
          </a:bodyPr>
          <a:lstStyle>
            <a:lvl1pPr defTabSz="844550" eaLnBrk="0" hangingPunct="0">
              <a:defRPr kumimoji="1" sz="2600">
                <a:solidFill>
                  <a:schemeClr val="tx1"/>
                </a:solidFill>
                <a:latin typeface="Times New Roman" pitchFamily="18" charset="0"/>
                <a:ea typeface="ＭＳ Ｐゴシック" charset="-128"/>
              </a:defRPr>
            </a:lvl1pPr>
            <a:lvl2pPr marL="742950" indent="-285750" defTabSz="844550" eaLnBrk="0" hangingPunct="0">
              <a:defRPr kumimoji="1" sz="2600">
                <a:solidFill>
                  <a:schemeClr val="tx1"/>
                </a:solidFill>
                <a:latin typeface="Times New Roman" pitchFamily="18" charset="0"/>
                <a:ea typeface="ＭＳ Ｐゴシック" charset="-128"/>
              </a:defRPr>
            </a:lvl2pPr>
            <a:lvl3pPr marL="1143000" indent="-228600" defTabSz="844550" eaLnBrk="0" hangingPunct="0">
              <a:defRPr kumimoji="1" sz="2600">
                <a:solidFill>
                  <a:schemeClr val="tx1"/>
                </a:solidFill>
                <a:latin typeface="Times New Roman" pitchFamily="18" charset="0"/>
                <a:ea typeface="ＭＳ Ｐゴシック" charset="-128"/>
              </a:defRPr>
            </a:lvl3pPr>
            <a:lvl4pPr marL="1600200" indent="-228600" defTabSz="844550" eaLnBrk="0" hangingPunct="0">
              <a:defRPr kumimoji="1" sz="2600">
                <a:solidFill>
                  <a:schemeClr val="tx1"/>
                </a:solidFill>
                <a:latin typeface="Times New Roman" pitchFamily="18" charset="0"/>
                <a:ea typeface="ＭＳ Ｐゴシック" charset="-128"/>
              </a:defRPr>
            </a:lvl4pPr>
            <a:lvl5pPr marL="2057400" indent="-228600" defTabSz="844550" eaLnBrk="0" hangingPunct="0">
              <a:defRPr kumimoji="1" sz="2600">
                <a:solidFill>
                  <a:schemeClr val="tx1"/>
                </a:solidFill>
                <a:latin typeface="Times New Roman" pitchFamily="18" charset="0"/>
                <a:ea typeface="ＭＳ Ｐゴシック" charset="-128"/>
              </a:defRPr>
            </a:lvl5pPr>
            <a:lvl6pPr marL="25146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algn="l" eaLnBrk="1" hangingPunct="1"/>
            <a:r>
              <a:rPr lang="ja-JP" altLang="en-US" dirty="0">
                <a:latin typeface="Meiryo UI" pitchFamily="50" charset="-128"/>
                <a:ea typeface="Meiryo UI" pitchFamily="50" charset="-128"/>
                <a:cs typeface="Meiryo UI" pitchFamily="50" charset="-128"/>
              </a:rPr>
              <a:t>体系的アプローチが必要</a:t>
            </a:r>
          </a:p>
        </p:txBody>
      </p:sp>
      <p:sp>
        <p:nvSpPr>
          <p:cNvPr id="15369" name="Text Box 13"/>
          <p:cNvSpPr txBox="1">
            <a:spLocks noChangeArrowheads="1"/>
          </p:cNvSpPr>
          <p:nvPr/>
        </p:nvSpPr>
        <p:spPr bwMode="auto">
          <a:xfrm>
            <a:off x="2759320" y="1844677"/>
            <a:ext cx="465992" cy="4095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defTabSz="844550" eaLnBrk="0" hangingPunct="0">
              <a:defRPr kumimoji="1" sz="2600">
                <a:solidFill>
                  <a:schemeClr val="tx1"/>
                </a:solidFill>
                <a:latin typeface="Times New Roman" pitchFamily="18" charset="0"/>
                <a:ea typeface="ＭＳ Ｐゴシック" charset="-128"/>
              </a:defRPr>
            </a:lvl1pPr>
            <a:lvl2pPr marL="742950" indent="-285750" defTabSz="844550" eaLnBrk="0" hangingPunct="0">
              <a:defRPr kumimoji="1" sz="2600">
                <a:solidFill>
                  <a:schemeClr val="tx1"/>
                </a:solidFill>
                <a:latin typeface="Times New Roman" pitchFamily="18" charset="0"/>
                <a:ea typeface="ＭＳ Ｐゴシック" charset="-128"/>
              </a:defRPr>
            </a:lvl2pPr>
            <a:lvl3pPr marL="1143000" indent="-228600" defTabSz="844550" eaLnBrk="0" hangingPunct="0">
              <a:defRPr kumimoji="1" sz="2600">
                <a:solidFill>
                  <a:schemeClr val="tx1"/>
                </a:solidFill>
                <a:latin typeface="Times New Roman" pitchFamily="18" charset="0"/>
                <a:ea typeface="ＭＳ Ｐゴシック" charset="-128"/>
              </a:defRPr>
            </a:lvl3pPr>
            <a:lvl4pPr marL="1600200" indent="-228600" defTabSz="844550" eaLnBrk="0" hangingPunct="0">
              <a:defRPr kumimoji="1" sz="2600">
                <a:solidFill>
                  <a:schemeClr val="tx1"/>
                </a:solidFill>
                <a:latin typeface="Times New Roman" pitchFamily="18" charset="0"/>
                <a:ea typeface="ＭＳ Ｐゴシック" charset="-128"/>
              </a:defRPr>
            </a:lvl4pPr>
            <a:lvl5pPr marL="2057400" indent="-228600" defTabSz="844550" eaLnBrk="0" hangingPunct="0">
              <a:defRPr kumimoji="1" sz="2600">
                <a:solidFill>
                  <a:schemeClr val="tx1"/>
                </a:solidFill>
                <a:latin typeface="Times New Roman" pitchFamily="18" charset="0"/>
                <a:ea typeface="ＭＳ Ｐゴシック" charset="-128"/>
              </a:defRPr>
            </a:lvl5pPr>
            <a:lvl6pPr marL="25146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algn="ctr" eaLnBrk="1" hangingPunct="1">
              <a:spcBef>
                <a:spcPct val="50000"/>
              </a:spcBef>
            </a:pPr>
            <a:r>
              <a:rPr lang="ja-JP" altLang="en-US"/>
              <a:t>１</a:t>
            </a:r>
          </a:p>
        </p:txBody>
      </p:sp>
      <p:sp>
        <p:nvSpPr>
          <p:cNvPr id="15370" name="Text Box 14"/>
          <p:cNvSpPr txBox="1">
            <a:spLocks noChangeArrowheads="1"/>
          </p:cNvSpPr>
          <p:nvPr/>
        </p:nvSpPr>
        <p:spPr bwMode="auto">
          <a:xfrm>
            <a:off x="2625970" y="3163890"/>
            <a:ext cx="465992" cy="4095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defTabSz="844550" eaLnBrk="0" hangingPunct="0">
              <a:defRPr kumimoji="1" sz="2600">
                <a:solidFill>
                  <a:schemeClr val="tx1"/>
                </a:solidFill>
                <a:latin typeface="Times New Roman" pitchFamily="18" charset="0"/>
                <a:ea typeface="ＭＳ Ｐゴシック" charset="-128"/>
              </a:defRPr>
            </a:lvl1pPr>
            <a:lvl2pPr marL="742950" indent="-285750" defTabSz="844550" eaLnBrk="0" hangingPunct="0">
              <a:defRPr kumimoji="1" sz="2600">
                <a:solidFill>
                  <a:schemeClr val="tx1"/>
                </a:solidFill>
                <a:latin typeface="Times New Roman" pitchFamily="18" charset="0"/>
                <a:ea typeface="ＭＳ Ｐゴシック" charset="-128"/>
              </a:defRPr>
            </a:lvl2pPr>
            <a:lvl3pPr marL="1143000" indent="-228600" defTabSz="844550" eaLnBrk="0" hangingPunct="0">
              <a:defRPr kumimoji="1" sz="2600">
                <a:solidFill>
                  <a:schemeClr val="tx1"/>
                </a:solidFill>
                <a:latin typeface="Times New Roman" pitchFamily="18" charset="0"/>
                <a:ea typeface="ＭＳ Ｐゴシック" charset="-128"/>
              </a:defRPr>
            </a:lvl3pPr>
            <a:lvl4pPr marL="1600200" indent="-228600" defTabSz="844550" eaLnBrk="0" hangingPunct="0">
              <a:defRPr kumimoji="1" sz="2600">
                <a:solidFill>
                  <a:schemeClr val="tx1"/>
                </a:solidFill>
                <a:latin typeface="Times New Roman" pitchFamily="18" charset="0"/>
                <a:ea typeface="ＭＳ Ｐゴシック" charset="-128"/>
              </a:defRPr>
            </a:lvl4pPr>
            <a:lvl5pPr marL="2057400" indent="-228600" defTabSz="844550" eaLnBrk="0" hangingPunct="0">
              <a:defRPr kumimoji="1" sz="2600">
                <a:solidFill>
                  <a:schemeClr val="tx1"/>
                </a:solidFill>
                <a:latin typeface="Times New Roman" pitchFamily="18" charset="0"/>
                <a:ea typeface="ＭＳ Ｐゴシック" charset="-128"/>
              </a:defRPr>
            </a:lvl5pPr>
            <a:lvl6pPr marL="25146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eaLnBrk="1" hangingPunct="1">
              <a:spcBef>
                <a:spcPct val="50000"/>
              </a:spcBef>
            </a:pPr>
            <a:r>
              <a:rPr lang="ja-JP" altLang="en-US" dirty="0"/>
              <a:t>２９</a:t>
            </a:r>
          </a:p>
        </p:txBody>
      </p:sp>
      <p:sp>
        <p:nvSpPr>
          <p:cNvPr id="15371" name="Text Box 15"/>
          <p:cNvSpPr txBox="1">
            <a:spLocks noChangeArrowheads="1"/>
          </p:cNvSpPr>
          <p:nvPr/>
        </p:nvSpPr>
        <p:spPr bwMode="auto">
          <a:xfrm>
            <a:off x="2362200" y="5011740"/>
            <a:ext cx="863112" cy="4095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defTabSz="844550" eaLnBrk="0" hangingPunct="0">
              <a:defRPr kumimoji="1" sz="2600">
                <a:solidFill>
                  <a:schemeClr val="tx1"/>
                </a:solidFill>
                <a:latin typeface="Times New Roman" pitchFamily="18" charset="0"/>
                <a:ea typeface="ＭＳ Ｐゴシック" charset="-128"/>
              </a:defRPr>
            </a:lvl1pPr>
            <a:lvl2pPr marL="742950" indent="-285750" defTabSz="844550" eaLnBrk="0" hangingPunct="0">
              <a:defRPr kumimoji="1" sz="2600">
                <a:solidFill>
                  <a:schemeClr val="tx1"/>
                </a:solidFill>
                <a:latin typeface="Times New Roman" pitchFamily="18" charset="0"/>
                <a:ea typeface="ＭＳ Ｐゴシック" charset="-128"/>
              </a:defRPr>
            </a:lvl2pPr>
            <a:lvl3pPr marL="1143000" indent="-228600" defTabSz="844550" eaLnBrk="0" hangingPunct="0">
              <a:defRPr kumimoji="1" sz="2600">
                <a:solidFill>
                  <a:schemeClr val="tx1"/>
                </a:solidFill>
                <a:latin typeface="Times New Roman" pitchFamily="18" charset="0"/>
                <a:ea typeface="ＭＳ Ｐゴシック" charset="-128"/>
              </a:defRPr>
            </a:lvl3pPr>
            <a:lvl4pPr marL="1600200" indent="-228600" defTabSz="844550" eaLnBrk="0" hangingPunct="0">
              <a:defRPr kumimoji="1" sz="2600">
                <a:solidFill>
                  <a:schemeClr val="tx1"/>
                </a:solidFill>
                <a:latin typeface="Times New Roman" pitchFamily="18" charset="0"/>
                <a:ea typeface="ＭＳ Ｐゴシック" charset="-128"/>
              </a:defRPr>
            </a:lvl4pPr>
            <a:lvl5pPr marL="2057400" indent="-228600" defTabSz="844550" eaLnBrk="0" hangingPunct="0">
              <a:defRPr kumimoji="1" sz="2600">
                <a:solidFill>
                  <a:schemeClr val="tx1"/>
                </a:solidFill>
                <a:latin typeface="Times New Roman" pitchFamily="18" charset="0"/>
                <a:ea typeface="ＭＳ Ｐゴシック" charset="-128"/>
              </a:defRPr>
            </a:lvl5pPr>
            <a:lvl6pPr marL="25146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algn="ctr" eaLnBrk="1" hangingPunct="1">
              <a:spcBef>
                <a:spcPct val="50000"/>
              </a:spcBef>
            </a:pPr>
            <a:r>
              <a:rPr lang="ja-JP" altLang="en-US" dirty="0"/>
              <a:t>３００</a:t>
            </a:r>
          </a:p>
        </p:txBody>
      </p:sp>
      <p:sp>
        <p:nvSpPr>
          <p:cNvPr id="15372" name="Text Box 16"/>
          <p:cNvSpPr txBox="1">
            <a:spLocks noChangeArrowheads="1"/>
          </p:cNvSpPr>
          <p:nvPr/>
        </p:nvSpPr>
        <p:spPr bwMode="auto">
          <a:xfrm>
            <a:off x="4287716" y="2349501"/>
            <a:ext cx="5237284" cy="49949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6838" tIns="49212" rIns="96838" bIns="49212">
            <a:spAutoFit/>
          </a:bodyPr>
          <a:lstStyle>
            <a:lvl1pPr defTabSz="844550" eaLnBrk="0" hangingPunct="0">
              <a:defRPr kumimoji="1" sz="2600">
                <a:solidFill>
                  <a:schemeClr val="tx1"/>
                </a:solidFill>
                <a:latin typeface="Times New Roman" pitchFamily="18" charset="0"/>
                <a:ea typeface="ＭＳ Ｐゴシック" charset="-128"/>
              </a:defRPr>
            </a:lvl1pPr>
            <a:lvl2pPr marL="742950" indent="-285750" defTabSz="844550" eaLnBrk="0" hangingPunct="0">
              <a:defRPr kumimoji="1" sz="2600">
                <a:solidFill>
                  <a:schemeClr val="tx1"/>
                </a:solidFill>
                <a:latin typeface="Times New Roman" pitchFamily="18" charset="0"/>
                <a:ea typeface="ＭＳ Ｐゴシック" charset="-128"/>
              </a:defRPr>
            </a:lvl2pPr>
            <a:lvl3pPr marL="1143000" indent="-228600" defTabSz="844550" eaLnBrk="0" hangingPunct="0">
              <a:defRPr kumimoji="1" sz="2600">
                <a:solidFill>
                  <a:schemeClr val="tx1"/>
                </a:solidFill>
                <a:latin typeface="Times New Roman" pitchFamily="18" charset="0"/>
                <a:ea typeface="ＭＳ Ｐゴシック" charset="-128"/>
              </a:defRPr>
            </a:lvl3pPr>
            <a:lvl4pPr marL="1600200" indent="-228600" defTabSz="844550" eaLnBrk="0" hangingPunct="0">
              <a:defRPr kumimoji="1" sz="2600">
                <a:solidFill>
                  <a:schemeClr val="tx1"/>
                </a:solidFill>
                <a:latin typeface="Times New Roman" pitchFamily="18" charset="0"/>
                <a:ea typeface="ＭＳ Ｐゴシック" charset="-128"/>
              </a:defRPr>
            </a:lvl4pPr>
            <a:lvl5pPr marL="2057400" indent="-228600" defTabSz="844550" eaLnBrk="0" hangingPunct="0">
              <a:defRPr kumimoji="1" sz="2600">
                <a:solidFill>
                  <a:schemeClr val="tx1"/>
                </a:solidFill>
                <a:latin typeface="Times New Roman" pitchFamily="18" charset="0"/>
                <a:ea typeface="ＭＳ Ｐゴシック" charset="-128"/>
              </a:defRPr>
            </a:lvl5pPr>
            <a:lvl6pPr marL="25146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algn="l" eaLnBrk="1" hangingPunct="1"/>
            <a:r>
              <a:rPr lang="ja-JP" altLang="en-US" dirty="0" err="1">
                <a:latin typeface="Meiryo UI" pitchFamily="50" charset="-128"/>
                <a:ea typeface="Meiryo UI" pitchFamily="50" charset="-128"/>
                <a:cs typeface="Meiryo UI" pitchFamily="50" charset="-128"/>
              </a:rPr>
              <a:t>みんなでよ</a:t>
            </a:r>
            <a:r>
              <a:rPr lang="ja-JP" altLang="en-US" dirty="0">
                <a:latin typeface="Meiryo UI" pitchFamily="50" charset="-128"/>
                <a:ea typeface="Meiryo UI" pitchFamily="50" charset="-128"/>
                <a:cs typeface="Meiryo UI" pitchFamily="50" charset="-128"/>
              </a:rPr>
              <a:t>ー</a:t>
            </a:r>
            <a:r>
              <a:rPr lang="ja-JP" altLang="en-US" dirty="0" err="1">
                <a:latin typeface="Meiryo UI" pitchFamily="50" charset="-128"/>
                <a:ea typeface="Meiryo UI" pitchFamily="50" charset="-128"/>
                <a:cs typeface="Meiryo UI" pitchFamily="50" charset="-128"/>
              </a:rPr>
              <a:t>く</a:t>
            </a:r>
            <a:r>
              <a:rPr lang="ja-JP" altLang="en-US" dirty="0">
                <a:latin typeface="Meiryo UI" pitchFamily="50" charset="-128"/>
                <a:ea typeface="Meiryo UI" pitchFamily="50" charset="-128"/>
                <a:cs typeface="Meiryo UI" pitchFamily="50" charset="-128"/>
              </a:rPr>
              <a:t>考えれば 直ぐに解決</a:t>
            </a:r>
          </a:p>
        </p:txBody>
      </p:sp>
      <p:sp>
        <p:nvSpPr>
          <p:cNvPr id="15373" name="Text Box 17"/>
          <p:cNvSpPr txBox="1">
            <a:spLocks noChangeArrowheads="1"/>
          </p:cNvSpPr>
          <p:nvPr/>
        </p:nvSpPr>
        <p:spPr bwMode="auto">
          <a:xfrm>
            <a:off x="4287716" y="4437063"/>
            <a:ext cx="4387362" cy="4953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838" tIns="49212" rIns="96838" bIns="49212">
            <a:spAutoFit/>
          </a:bodyPr>
          <a:lstStyle>
            <a:lvl1pPr defTabSz="844550" eaLnBrk="0" hangingPunct="0">
              <a:defRPr kumimoji="1" sz="2600">
                <a:solidFill>
                  <a:schemeClr val="tx1"/>
                </a:solidFill>
                <a:latin typeface="Times New Roman" pitchFamily="18" charset="0"/>
                <a:ea typeface="ＭＳ Ｐゴシック" charset="-128"/>
              </a:defRPr>
            </a:lvl1pPr>
            <a:lvl2pPr marL="742950" indent="-285750" defTabSz="844550" eaLnBrk="0" hangingPunct="0">
              <a:defRPr kumimoji="1" sz="2600">
                <a:solidFill>
                  <a:schemeClr val="tx1"/>
                </a:solidFill>
                <a:latin typeface="Times New Roman" pitchFamily="18" charset="0"/>
                <a:ea typeface="ＭＳ Ｐゴシック" charset="-128"/>
              </a:defRPr>
            </a:lvl2pPr>
            <a:lvl3pPr marL="1143000" indent="-228600" defTabSz="844550" eaLnBrk="0" hangingPunct="0">
              <a:defRPr kumimoji="1" sz="2600">
                <a:solidFill>
                  <a:schemeClr val="tx1"/>
                </a:solidFill>
                <a:latin typeface="Times New Roman" pitchFamily="18" charset="0"/>
                <a:ea typeface="ＭＳ Ｐゴシック" charset="-128"/>
              </a:defRPr>
            </a:lvl3pPr>
            <a:lvl4pPr marL="1600200" indent="-228600" defTabSz="844550" eaLnBrk="0" hangingPunct="0">
              <a:defRPr kumimoji="1" sz="2600">
                <a:solidFill>
                  <a:schemeClr val="tx1"/>
                </a:solidFill>
                <a:latin typeface="Times New Roman" pitchFamily="18" charset="0"/>
                <a:ea typeface="ＭＳ Ｐゴシック" charset="-128"/>
              </a:defRPr>
            </a:lvl4pPr>
            <a:lvl5pPr marL="2057400" indent="-228600" defTabSz="844550" eaLnBrk="0" hangingPunct="0">
              <a:defRPr kumimoji="1" sz="2600">
                <a:solidFill>
                  <a:schemeClr val="tx1"/>
                </a:solidFill>
                <a:latin typeface="Times New Roman" pitchFamily="18" charset="0"/>
                <a:ea typeface="ＭＳ Ｐゴシック" charset="-128"/>
              </a:defRPr>
            </a:lvl5pPr>
            <a:lvl6pPr marL="25146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algn="l" eaLnBrk="1" hangingPunct="1"/>
            <a:r>
              <a:rPr lang="ja-JP" altLang="en-US" dirty="0">
                <a:latin typeface="Meiryo UI" pitchFamily="50" charset="-128"/>
                <a:ea typeface="Meiryo UI" pitchFamily="50" charset="-128"/>
                <a:cs typeface="Meiryo UI" pitchFamily="50" charset="-128"/>
              </a:rPr>
              <a:t>ちょっと考えれば 直ぐに解決</a:t>
            </a:r>
          </a:p>
        </p:txBody>
      </p:sp>
      <p:sp>
        <p:nvSpPr>
          <p:cNvPr id="15375" name="Text Box 19"/>
          <p:cNvSpPr txBox="1">
            <a:spLocks noChangeArrowheads="1"/>
          </p:cNvSpPr>
          <p:nvPr/>
        </p:nvSpPr>
        <p:spPr bwMode="auto">
          <a:xfrm>
            <a:off x="4819651" y="1599383"/>
            <a:ext cx="2473349" cy="530272"/>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6838" tIns="49212" rIns="96838" bIns="49212" anchor="ctr">
            <a:spAutoFit/>
          </a:bodyPr>
          <a:lstStyle>
            <a:lvl1pPr defTabSz="844550" eaLnBrk="0" hangingPunct="0">
              <a:defRPr kumimoji="1" sz="2600">
                <a:solidFill>
                  <a:schemeClr val="tx1"/>
                </a:solidFill>
                <a:latin typeface="Times New Roman" pitchFamily="18" charset="0"/>
                <a:ea typeface="ＭＳ Ｐゴシック" charset="-128"/>
              </a:defRPr>
            </a:lvl1pPr>
            <a:lvl2pPr marL="742950" indent="-285750" defTabSz="844550" eaLnBrk="0" hangingPunct="0">
              <a:defRPr kumimoji="1" sz="2600">
                <a:solidFill>
                  <a:schemeClr val="tx1"/>
                </a:solidFill>
                <a:latin typeface="Times New Roman" pitchFamily="18" charset="0"/>
                <a:ea typeface="ＭＳ Ｐゴシック" charset="-128"/>
              </a:defRPr>
            </a:lvl2pPr>
            <a:lvl3pPr marL="1143000" indent="-228600" defTabSz="844550" eaLnBrk="0" hangingPunct="0">
              <a:defRPr kumimoji="1" sz="2600">
                <a:solidFill>
                  <a:schemeClr val="tx1"/>
                </a:solidFill>
                <a:latin typeface="Times New Roman" pitchFamily="18" charset="0"/>
                <a:ea typeface="ＭＳ Ｐゴシック" charset="-128"/>
              </a:defRPr>
            </a:lvl3pPr>
            <a:lvl4pPr marL="1600200" indent="-228600" defTabSz="844550" eaLnBrk="0" hangingPunct="0">
              <a:defRPr kumimoji="1" sz="2600">
                <a:solidFill>
                  <a:schemeClr val="tx1"/>
                </a:solidFill>
                <a:latin typeface="Times New Roman" pitchFamily="18" charset="0"/>
                <a:ea typeface="ＭＳ Ｐゴシック" charset="-128"/>
              </a:defRPr>
            </a:lvl4pPr>
            <a:lvl5pPr marL="2057400" indent="-228600" defTabSz="844550" eaLnBrk="0" hangingPunct="0">
              <a:defRPr kumimoji="1" sz="2600">
                <a:solidFill>
                  <a:schemeClr val="tx1"/>
                </a:solidFill>
                <a:latin typeface="Times New Roman" pitchFamily="18" charset="0"/>
                <a:ea typeface="ＭＳ Ｐゴシック" charset="-128"/>
              </a:defRPr>
            </a:lvl5pPr>
            <a:lvl6pPr marL="25146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eaLnBrk="1" hangingPunct="1"/>
            <a:r>
              <a:rPr lang="ja-JP" altLang="en-US" sz="2800" dirty="0">
                <a:latin typeface="HGP創英角ｺﾞｼｯｸUB" pitchFamily="50" charset="-128"/>
                <a:ea typeface="HGP創英角ｺﾞｼｯｸUB" pitchFamily="50" charset="-128"/>
              </a:rPr>
              <a:t>ＱＣストーリー</a:t>
            </a:r>
          </a:p>
        </p:txBody>
      </p:sp>
      <p:sp>
        <p:nvSpPr>
          <p:cNvPr id="15376" name="Text Box 20"/>
          <p:cNvSpPr txBox="1">
            <a:spLocks noChangeArrowheads="1"/>
          </p:cNvSpPr>
          <p:nvPr/>
        </p:nvSpPr>
        <p:spPr bwMode="auto">
          <a:xfrm>
            <a:off x="4819650" y="5041902"/>
            <a:ext cx="2924908" cy="538163"/>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6838" tIns="49212" rIns="96838" bIns="49212" anchor="ctr">
            <a:spAutoFit/>
          </a:bodyPr>
          <a:lstStyle>
            <a:lvl1pPr defTabSz="844550" eaLnBrk="0" hangingPunct="0">
              <a:defRPr kumimoji="1" sz="2600">
                <a:solidFill>
                  <a:schemeClr val="tx1"/>
                </a:solidFill>
                <a:latin typeface="Times New Roman" pitchFamily="18" charset="0"/>
                <a:ea typeface="ＭＳ Ｐゴシック" charset="-128"/>
              </a:defRPr>
            </a:lvl1pPr>
            <a:lvl2pPr marL="742950" indent="-285750" defTabSz="844550" eaLnBrk="0" hangingPunct="0">
              <a:defRPr kumimoji="1" sz="2600">
                <a:solidFill>
                  <a:schemeClr val="tx1"/>
                </a:solidFill>
                <a:latin typeface="Times New Roman" pitchFamily="18" charset="0"/>
                <a:ea typeface="ＭＳ Ｐゴシック" charset="-128"/>
              </a:defRPr>
            </a:lvl2pPr>
            <a:lvl3pPr marL="1143000" indent="-228600" defTabSz="844550" eaLnBrk="0" hangingPunct="0">
              <a:defRPr kumimoji="1" sz="2600">
                <a:solidFill>
                  <a:schemeClr val="tx1"/>
                </a:solidFill>
                <a:latin typeface="Times New Roman" pitchFamily="18" charset="0"/>
                <a:ea typeface="ＭＳ Ｐゴシック" charset="-128"/>
              </a:defRPr>
            </a:lvl3pPr>
            <a:lvl4pPr marL="1600200" indent="-228600" defTabSz="844550" eaLnBrk="0" hangingPunct="0">
              <a:defRPr kumimoji="1" sz="2600">
                <a:solidFill>
                  <a:schemeClr val="tx1"/>
                </a:solidFill>
                <a:latin typeface="Times New Roman" pitchFamily="18" charset="0"/>
                <a:ea typeface="ＭＳ Ｐゴシック" charset="-128"/>
              </a:defRPr>
            </a:lvl4pPr>
            <a:lvl5pPr marL="2057400" indent="-228600" defTabSz="844550" eaLnBrk="0" hangingPunct="0">
              <a:defRPr kumimoji="1" sz="2600">
                <a:solidFill>
                  <a:schemeClr val="tx1"/>
                </a:solidFill>
                <a:latin typeface="Times New Roman" pitchFamily="18" charset="0"/>
                <a:ea typeface="ＭＳ Ｐゴシック" charset="-128"/>
              </a:defRPr>
            </a:lvl5pPr>
            <a:lvl6pPr marL="25146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eaLnBrk="1" hangingPunct="1"/>
            <a:r>
              <a:rPr lang="ja-JP" altLang="en-US" sz="2800" dirty="0">
                <a:latin typeface="HGP創英角ｺﾞｼｯｸUB" pitchFamily="50" charset="-128"/>
                <a:ea typeface="HGP創英角ｺﾞｼｯｸUB" pitchFamily="50" charset="-128"/>
              </a:rPr>
              <a:t>ＪＤＩ　</a:t>
            </a:r>
            <a:r>
              <a:rPr lang="en-US" altLang="ja-JP" sz="2800" dirty="0">
                <a:latin typeface="HGP創英角ｺﾞｼｯｸUB" pitchFamily="50" charset="-128"/>
                <a:ea typeface="HGP創英角ｺﾞｼｯｸUB" pitchFamily="50" charset="-128"/>
              </a:rPr>
              <a:t>(Just Do It)</a:t>
            </a:r>
          </a:p>
        </p:txBody>
      </p:sp>
      <p:sp>
        <p:nvSpPr>
          <p:cNvPr id="15378" name="Text Box 22"/>
          <p:cNvSpPr txBox="1">
            <a:spLocks noChangeArrowheads="1"/>
          </p:cNvSpPr>
          <p:nvPr/>
        </p:nvSpPr>
        <p:spPr bwMode="auto">
          <a:xfrm>
            <a:off x="4819652" y="5880693"/>
            <a:ext cx="4321419" cy="468717"/>
          </a:xfrm>
          <a:prstGeom prst="rect">
            <a:avLst/>
          </a:prstGeom>
          <a:solidFill>
            <a:srgbClr val="CCFFCC"/>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6838" tIns="49212" rIns="96838" bIns="49212" anchor="ctr">
            <a:spAutoFit/>
          </a:bodyPr>
          <a:lstStyle>
            <a:lvl1pPr defTabSz="844550" eaLnBrk="0" hangingPunct="0">
              <a:defRPr kumimoji="1" sz="2600">
                <a:solidFill>
                  <a:schemeClr val="tx1"/>
                </a:solidFill>
                <a:latin typeface="Times New Roman" pitchFamily="18" charset="0"/>
                <a:ea typeface="ＭＳ Ｐゴシック" charset="-128"/>
              </a:defRPr>
            </a:lvl1pPr>
            <a:lvl2pPr marL="742950" indent="-285750" defTabSz="844550" eaLnBrk="0" hangingPunct="0">
              <a:defRPr kumimoji="1" sz="2600">
                <a:solidFill>
                  <a:schemeClr val="tx1"/>
                </a:solidFill>
                <a:latin typeface="Times New Roman" pitchFamily="18" charset="0"/>
                <a:ea typeface="ＭＳ Ｐゴシック" charset="-128"/>
              </a:defRPr>
            </a:lvl2pPr>
            <a:lvl3pPr marL="1143000" indent="-228600" defTabSz="844550" eaLnBrk="0" hangingPunct="0">
              <a:defRPr kumimoji="1" sz="2600">
                <a:solidFill>
                  <a:schemeClr val="tx1"/>
                </a:solidFill>
                <a:latin typeface="Times New Roman" pitchFamily="18" charset="0"/>
                <a:ea typeface="ＭＳ Ｐゴシック" charset="-128"/>
              </a:defRPr>
            </a:lvl3pPr>
            <a:lvl4pPr marL="1600200" indent="-228600" defTabSz="844550" eaLnBrk="0" hangingPunct="0">
              <a:defRPr kumimoji="1" sz="2600">
                <a:solidFill>
                  <a:schemeClr val="tx1"/>
                </a:solidFill>
                <a:latin typeface="Times New Roman" pitchFamily="18" charset="0"/>
                <a:ea typeface="ＭＳ Ｐゴシック" charset="-128"/>
              </a:defRPr>
            </a:lvl4pPr>
            <a:lvl5pPr marL="2057400" indent="-228600" defTabSz="844550" eaLnBrk="0" hangingPunct="0">
              <a:defRPr kumimoji="1" sz="2600">
                <a:solidFill>
                  <a:schemeClr val="tx1"/>
                </a:solidFill>
                <a:latin typeface="Times New Roman" pitchFamily="18" charset="0"/>
                <a:ea typeface="ＭＳ Ｐゴシック" charset="-128"/>
              </a:defRPr>
            </a:lvl5pPr>
            <a:lvl6pPr marL="25146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eaLnBrk="1" hangingPunct="1"/>
            <a:r>
              <a:rPr lang="ja-JP" altLang="en-US" sz="2400" dirty="0">
                <a:latin typeface="Meiryo UI" pitchFamily="50" charset="-128"/>
                <a:ea typeface="Meiryo UI" pitchFamily="50" charset="-128"/>
                <a:cs typeface="Meiryo UI" pitchFamily="50" charset="-128"/>
              </a:rPr>
              <a:t>改善に対する雰囲気づくりが重要</a:t>
            </a:r>
          </a:p>
        </p:txBody>
      </p:sp>
      <p:sp>
        <p:nvSpPr>
          <p:cNvPr id="15379" name="Text Box 23"/>
          <p:cNvSpPr txBox="1">
            <a:spLocks noChangeArrowheads="1"/>
          </p:cNvSpPr>
          <p:nvPr/>
        </p:nvSpPr>
        <p:spPr bwMode="auto">
          <a:xfrm>
            <a:off x="4819651" y="3320284"/>
            <a:ext cx="4387362" cy="468717"/>
          </a:xfrm>
          <a:prstGeom prst="rect">
            <a:avLst/>
          </a:prstGeom>
          <a:solidFill>
            <a:srgbClr val="CCFFCC"/>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6838" tIns="49212" rIns="96838" bIns="49212" anchor="ctr">
            <a:spAutoFit/>
          </a:bodyPr>
          <a:lstStyle>
            <a:lvl1pPr defTabSz="844550" eaLnBrk="0" hangingPunct="0">
              <a:defRPr kumimoji="1" sz="2600">
                <a:solidFill>
                  <a:schemeClr val="tx1"/>
                </a:solidFill>
                <a:latin typeface="Times New Roman" pitchFamily="18" charset="0"/>
                <a:ea typeface="ＭＳ Ｐゴシック" charset="-128"/>
              </a:defRPr>
            </a:lvl1pPr>
            <a:lvl2pPr marL="742950" indent="-285750" defTabSz="844550" eaLnBrk="0" hangingPunct="0">
              <a:defRPr kumimoji="1" sz="2600">
                <a:solidFill>
                  <a:schemeClr val="tx1"/>
                </a:solidFill>
                <a:latin typeface="Times New Roman" pitchFamily="18" charset="0"/>
                <a:ea typeface="ＭＳ Ｐゴシック" charset="-128"/>
              </a:defRPr>
            </a:lvl2pPr>
            <a:lvl3pPr marL="1143000" indent="-228600" defTabSz="844550" eaLnBrk="0" hangingPunct="0">
              <a:defRPr kumimoji="1" sz="2600">
                <a:solidFill>
                  <a:schemeClr val="tx1"/>
                </a:solidFill>
                <a:latin typeface="Times New Roman" pitchFamily="18" charset="0"/>
                <a:ea typeface="ＭＳ Ｐゴシック" charset="-128"/>
              </a:defRPr>
            </a:lvl3pPr>
            <a:lvl4pPr marL="1600200" indent="-228600" defTabSz="844550" eaLnBrk="0" hangingPunct="0">
              <a:defRPr kumimoji="1" sz="2600">
                <a:solidFill>
                  <a:schemeClr val="tx1"/>
                </a:solidFill>
                <a:latin typeface="Times New Roman" pitchFamily="18" charset="0"/>
                <a:ea typeface="ＭＳ Ｐゴシック" charset="-128"/>
              </a:defRPr>
            </a:lvl4pPr>
            <a:lvl5pPr marL="2057400" indent="-228600" defTabSz="844550" eaLnBrk="0" hangingPunct="0">
              <a:defRPr kumimoji="1" sz="2600">
                <a:solidFill>
                  <a:schemeClr val="tx1"/>
                </a:solidFill>
                <a:latin typeface="Times New Roman" pitchFamily="18" charset="0"/>
                <a:ea typeface="ＭＳ Ｐゴシック" charset="-128"/>
              </a:defRPr>
            </a:lvl5pPr>
            <a:lvl6pPr marL="25146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defTabSz="844550"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eaLnBrk="1" hangingPunct="1"/>
            <a:r>
              <a:rPr lang="ja-JP" altLang="en-US" sz="2400" dirty="0">
                <a:latin typeface="Meiryo UI" pitchFamily="50" charset="-128"/>
                <a:ea typeface="Meiryo UI" pitchFamily="50" charset="-128"/>
                <a:cs typeface="Meiryo UI" pitchFamily="50" charset="-128"/>
              </a:rPr>
              <a:t>みんなで考える機会づくりが重要</a:t>
            </a:r>
          </a:p>
        </p:txBody>
      </p:sp>
      <p:sp>
        <p:nvSpPr>
          <p:cNvPr id="19" name="Text Box 3"/>
          <p:cNvSpPr txBox="1">
            <a:spLocks noChangeArrowheads="1"/>
          </p:cNvSpPr>
          <p:nvPr/>
        </p:nvSpPr>
        <p:spPr bwMode="auto">
          <a:xfrm>
            <a:off x="480648" y="100015"/>
            <a:ext cx="8836269" cy="66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p>
            <a:pPr algn="l">
              <a:defRPr/>
            </a:pPr>
            <a:r>
              <a:rPr lang="ja-JP" altLang="en-US" sz="3200" i="1" dirty="0">
                <a:solidFill>
                  <a:srgbClr val="0000CC"/>
                </a:solidFill>
                <a:effectLst>
                  <a:outerShdw blurRad="38100" dist="38100" dir="2700000" algn="tl">
                    <a:srgbClr val="C0C0C0"/>
                  </a:outerShdw>
                </a:effectLst>
                <a:ea typeface="ＭＳ Ｐゴシック" pitchFamily="50" charset="-128"/>
              </a:rPr>
              <a:t>　</a:t>
            </a:r>
            <a:r>
              <a:rPr lang="ja-JP" altLang="en-US"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２．レベルに応じた問題解決</a:t>
            </a:r>
          </a:p>
        </p:txBody>
      </p:sp>
      <p:sp>
        <p:nvSpPr>
          <p:cNvPr id="2" name="テキスト ボックス 1">
            <a:extLst>
              <a:ext uri="{FF2B5EF4-FFF2-40B4-BE49-F238E27FC236}">
                <a16:creationId xmlns:a16="http://schemas.microsoft.com/office/drawing/2014/main" id="{5C8076D5-CCE9-700C-D198-0D26B1DA13DE}"/>
              </a:ext>
            </a:extLst>
          </p:cNvPr>
          <p:cNvSpPr txBox="1"/>
          <p:nvPr/>
        </p:nvSpPr>
        <p:spPr>
          <a:xfrm>
            <a:off x="9115937" y="5337"/>
            <a:ext cx="76830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2/24</a:t>
            </a:r>
            <a:endParaRPr kumimoji="1" lang="ja-JP" altLang="en-US" b="0" dirty="0">
              <a:latin typeface="Meiryo UI" panose="020B0604030504040204" pitchFamily="50" charset="-128"/>
              <a:ea typeface="Meiryo UI" panose="020B0604030504040204" pitchFamily="50" charset="-128"/>
            </a:endParaRPr>
          </a:p>
        </p:txBody>
      </p:sp>
      <p:pic>
        <p:nvPicPr>
          <p:cNvPr id="3" name="015-27s">
            <a:hlinkClick r:id="" action="ppaction://media"/>
            <a:extLst>
              <a:ext uri="{FF2B5EF4-FFF2-40B4-BE49-F238E27FC236}">
                <a16:creationId xmlns:a16="http://schemas.microsoft.com/office/drawing/2014/main" id="{02A4C541-33FF-4580-A590-459FB50CE75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4248" y="-14683"/>
            <a:ext cx="406400" cy="406400"/>
          </a:xfrm>
          <a:prstGeom prst="rect">
            <a:avLst/>
          </a:prstGeom>
        </p:spPr>
      </p:pic>
      <p:pic>
        <p:nvPicPr>
          <p:cNvPr id="4" name="016-31s">
            <a:hlinkClick r:id="" action="ppaction://media"/>
            <a:extLst>
              <a:ext uri="{FF2B5EF4-FFF2-40B4-BE49-F238E27FC236}">
                <a16:creationId xmlns:a16="http://schemas.microsoft.com/office/drawing/2014/main" id="{0A0FFB5A-0DFF-AA0E-14F5-1F50F9A44FA8}"/>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55363" y="411300"/>
            <a:ext cx="406400" cy="406400"/>
          </a:xfrm>
          <a:prstGeom prst="rect">
            <a:avLst/>
          </a:prstGeom>
        </p:spPr>
      </p:pic>
      <p:pic>
        <p:nvPicPr>
          <p:cNvPr id="5" name="017-25s">
            <a:hlinkClick r:id="" action="ppaction://media"/>
            <a:extLst>
              <a:ext uri="{FF2B5EF4-FFF2-40B4-BE49-F238E27FC236}">
                <a16:creationId xmlns:a16="http://schemas.microsoft.com/office/drawing/2014/main" id="{19A395BA-C5B3-221D-1C5C-CD0A7E6DE231}"/>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55363" y="807509"/>
            <a:ext cx="406400" cy="406400"/>
          </a:xfrm>
          <a:prstGeom prst="rect">
            <a:avLst/>
          </a:prstGeom>
        </p:spPr>
      </p:pic>
      <p:sp>
        <p:nvSpPr>
          <p:cNvPr id="6" name="Freeform 11">
            <a:extLst>
              <a:ext uri="{FF2B5EF4-FFF2-40B4-BE49-F238E27FC236}">
                <a16:creationId xmlns:a16="http://schemas.microsoft.com/office/drawing/2014/main" id="{7F451B01-D607-57D8-8A13-C703C61B630E}"/>
              </a:ext>
            </a:extLst>
          </p:cNvPr>
          <p:cNvSpPr>
            <a:spLocks/>
          </p:cNvSpPr>
          <p:nvPr/>
        </p:nvSpPr>
        <p:spPr bwMode="auto">
          <a:xfrm>
            <a:off x="2987627" y="1435100"/>
            <a:ext cx="417634" cy="312738"/>
          </a:xfrm>
          <a:custGeom>
            <a:avLst/>
            <a:gdLst>
              <a:gd name="T0" fmla="*/ 2147483647 w 285"/>
              <a:gd name="T1" fmla="*/ 0 h 177"/>
              <a:gd name="T2" fmla="*/ 2147483647 w 285"/>
              <a:gd name="T3" fmla="*/ 2147483647 h 177"/>
              <a:gd name="T4" fmla="*/ 2147483647 w 285"/>
              <a:gd name="T5" fmla="*/ 2147483647 h 177"/>
              <a:gd name="T6" fmla="*/ 2147483647 w 285"/>
              <a:gd name="T7" fmla="*/ 2147483647 h 177"/>
              <a:gd name="T8" fmla="*/ 2147483647 w 285"/>
              <a:gd name="T9" fmla="*/ 2147483647 h 177"/>
              <a:gd name="T10" fmla="*/ 2147483647 w 285"/>
              <a:gd name="T11" fmla="*/ 2147483647 h 177"/>
              <a:gd name="T12" fmla="*/ 2147483647 w 285"/>
              <a:gd name="T13" fmla="*/ 2147483647 h 177"/>
              <a:gd name="T14" fmla="*/ 2147483647 w 285"/>
              <a:gd name="T15" fmla="*/ 0 h 1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5" h="177">
                <a:moveTo>
                  <a:pt x="123" y="0"/>
                </a:moveTo>
                <a:cubicBezTo>
                  <a:pt x="78" y="30"/>
                  <a:pt x="38" y="66"/>
                  <a:pt x="1" y="105"/>
                </a:cubicBezTo>
                <a:cubicBezTo>
                  <a:pt x="4" y="119"/>
                  <a:pt x="0" y="138"/>
                  <a:pt x="10" y="148"/>
                </a:cubicBezTo>
                <a:cubicBezTo>
                  <a:pt x="13" y="151"/>
                  <a:pt x="73" y="169"/>
                  <a:pt x="88" y="174"/>
                </a:cubicBezTo>
                <a:cubicBezTo>
                  <a:pt x="149" y="171"/>
                  <a:pt x="211" y="177"/>
                  <a:pt x="271" y="166"/>
                </a:cubicBezTo>
                <a:cubicBezTo>
                  <a:pt x="285" y="163"/>
                  <a:pt x="281" y="122"/>
                  <a:pt x="271" y="96"/>
                </a:cubicBezTo>
                <a:cubicBezTo>
                  <a:pt x="250" y="39"/>
                  <a:pt x="186" y="66"/>
                  <a:pt x="149" y="35"/>
                </a:cubicBezTo>
                <a:cubicBezTo>
                  <a:pt x="138" y="26"/>
                  <a:pt x="132" y="12"/>
                  <a:pt x="123" y="0"/>
                </a:cubicBezTo>
                <a:close/>
              </a:path>
            </a:pathLst>
          </a:custGeom>
          <a:solidFill>
            <a:srgbClr val="CCFFCC"/>
          </a:solidFill>
          <a:ln w="12700" cap="flat" cmpd="sng">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838" tIns="49212" rIns="96838" bIns="49212" anchor="ctr"/>
          <a:lstStyle/>
          <a:p>
            <a:endParaRPr lang="ja-JP" altLang="en-US"/>
          </a:p>
        </p:txBody>
      </p:sp>
      <p:sp>
        <p:nvSpPr>
          <p:cNvPr id="7" name="AutoShape 21">
            <a:extLst>
              <a:ext uri="{FF2B5EF4-FFF2-40B4-BE49-F238E27FC236}">
                <a16:creationId xmlns:a16="http://schemas.microsoft.com/office/drawing/2014/main" id="{6873E918-8D9C-C163-87B4-C9FC081E00E1}"/>
              </a:ext>
            </a:extLst>
          </p:cNvPr>
          <p:cNvSpPr>
            <a:spLocks noChangeArrowheads="1"/>
          </p:cNvSpPr>
          <p:nvPr/>
        </p:nvSpPr>
        <p:spPr bwMode="auto">
          <a:xfrm>
            <a:off x="1325880" y="1003301"/>
            <a:ext cx="1189892" cy="576263"/>
          </a:xfrm>
          <a:prstGeom prst="wedgeRoundRectCallout">
            <a:avLst>
              <a:gd name="adj1" fmla="val 95074"/>
              <a:gd name="adj2" fmla="val 50829"/>
              <a:gd name="adj3" fmla="val 16667"/>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r>
              <a:rPr lang="ja-JP" altLang="en-US" sz="2400">
                <a:solidFill>
                  <a:srgbClr val="800000"/>
                </a:solidFill>
                <a:ea typeface="HGP創英角ﾎﾟｯﾌﾟ体" pitchFamily="50" charset="-128"/>
              </a:rPr>
              <a:t>ＳＱＣ</a:t>
            </a:r>
            <a:endParaRPr lang="ja-JP" altLang="en-US" sz="2300">
              <a:solidFill>
                <a:srgbClr val="800000"/>
              </a:solidFill>
              <a:ea typeface="HGP創英角ﾎﾟｯﾌﾟ体" pitchFamily="50" charset="-128"/>
            </a:endParaRPr>
          </a:p>
        </p:txBody>
      </p:sp>
    </p:spTree>
    <p:extLst>
      <p:ext uri="{BB962C8B-B14F-4D97-AF65-F5344CB8AC3E}">
        <p14:creationId xmlns:p14="http://schemas.microsoft.com/office/powerpoint/2010/main" val="1248833301"/>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9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1925" fill="hold"/>
                                        <p:tgtEl>
                                          <p:spTgt spid="4"/>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513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5" fill="hold" display="0">
                  <p:stCondLst>
                    <p:cond delay="indefinite"/>
                  </p:stCondLst>
                  <p:endCondLst>
                    <p:cond evt="onStopAudio" delay="0">
                      <p:tgtEl>
                        <p:sldTgt/>
                      </p:tgtEl>
                    </p:cond>
                  </p:endCondLst>
                </p:cTn>
                <p:tgtEl>
                  <p:spTgt spid="3"/>
                </p:tgtEl>
              </p:cMediaNode>
            </p:audio>
            <p:audio>
              <p:cMediaNode vol="80000" showWhenStopped="0">
                <p:cTn id="16" fill="hold" display="0">
                  <p:stCondLst>
                    <p:cond delay="indefinite"/>
                  </p:stCondLst>
                  <p:endCondLst>
                    <p:cond evt="onStopAudio" delay="0">
                      <p:tgtEl>
                        <p:sldTgt/>
                      </p:tgtEl>
                    </p:cond>
                  </p:endCondLst>
                </p:cTn>
                <p:tgtEl>
                  <p:spTgt spid="4"/>
                </p:tgtEl>
              </p:cMediaNode>
            </p:audio>
            <p:audio>
              <p:cMediaNode vol="80000" showWhenStopped="0">
                <p:cTn id="1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Text Box 6"/>
          <p:cNvSpPr txBox="1">
            <a:spLocks noChangeArrowheads="1"/>
          </p:cNvSpPr>
          <p:nvPr/>
        </p:nvSpPr>
        <p:spPr bwMode="auto">
          <a:xfrm>
            <a:off x="744414" y="729001"/>
            <a:ext cx="91615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600">
                <a:solidFill>
                  <a:schemeClr val="tx1"/>
                </a:solidFill>
                <a:latin typeface="Times New Roman" pitchFamily="18" charset="0"/>
                <a:ea typeface="ＭＳ Ｐゴシック" charset="-128"/>
              </a:defRPr>
            </a:lvl1pPr>
            <a:lvl2pPr marL="742950" indent="-285750" eaLnBrk="0" hangingPunct="0">
              <a:defRPr kumimoji="1" sz="2600">
                <a:solidFill>
                  <a:schemeClr val="tx1"/>
                </a:solidFill>
                <a:latin typeface="Times New Roman" pitchFamily="18" charset="0"/>
                <a:ea typeface="ＭＳ Ｐゴシック" charset="-128"/>
              </a:defRPr>
            </a:lvl2pPr>
            <a:lvl3pPr marL="1143000" indent="-228600" eaLnBrk="0" hangingPunct="0">
              <a:defRPr kumimoji="1" sz="2600">
                <a:solidFill>
                  <a:schemeClr val="tx1"/>
                </a:solidFill>
                <a:latin typeface="Times New Roman" pitchFamily="18" charset="0"/>
                <a:ea typeface="ＭＳ Ｐゴシック" charset="-128"/>
              </a:defRPr>
            </a:lvl3pPr>
            <a:lvl4pPr marL="1600200" indent="-228600" eaLnBrk="0" hangingPunct="0">
              <a:defRPr kumimoji="1" sz="2600">
                <a:solidFill>
                  <a:schemeClr val="tx1"/>
                </a:solidFill>
                <a:latin typeface="Times New Roman" pitchFamily="18" charset="0"/>
                <a:ea typeface="ＭＳ Ｐゴシック" charset="-128"/>
              </a:defRPr>
            </a:lvl4pPr>
            <a:lvl5pPr marL="2057400" indent="-228600" eaLnBrk="0" hangingPunct="0">
              <a:defRPr kumimoji="1" sz="26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algn="l" eaLnBrk="1" hangingPunct="1">
              <a:spcBef>
                <a:spcPct val="50000"/>
              </a:spcBef>
            </a:pPr>
            <a:r>
              <a:rPr lang="ja-JP" altLang="en-US" sz="2400" dirty="0">
                <a:latin typeface="Meiryo UI" pitchFamily="50" charset="-128"/>
                <a:ea typeface="Meiryo UI" pitchFamily="50" charset="-128"/>
                <a:cs typeface="Meiryo UI" pitchFamily="50" charset="-128"/>
              </a:rPr>
              <a:t>「ＱＣ（品質管理）の問題解決活動をどのようにまとめるかという発表や</a:t>
            </a:r>
          </a:p>
          <a:p>
            <a:pPr algn="l" eaLnBrk="1" hangingPunct="1"/>
            <a:r>
              <a:rPr lang="ja-JP" altLang="en-US" sz="2400" dirty="0">
                <a:latin typeface="Meiryo UI" pitchFamily="50" charset="-128"/>
                <a:ea typeface="Meiryo UI" pitchFamily="50" charset="-128"/>
                <a:cs typeface="Meiryo UI" pitchFamily="50" charset="-128"/>
              </a:rPr>
              <a:t>　報告のための１つの方式」である。</a:t>
            </a:r>
          </a:p>
        </p:txBody>
      </p:sp>
      <p:sp>
        <p:nvSpPr>
          <p:cNvPr id="19460" name="Text Box 10"/>
          <p:cNvSpPr txBox="1">
            <a:spLocks noChangeArrowheads="1"/>
          </p:cNvSpPr>
          <p:nvPr/>
        </p:nvSpPr>
        <p:spPr bwMode="auto">
          <a:xfrm>
            <a:off x="1428751" y="1716001"/>
            <a:ext cx="4157296" cy="478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600">
                <a:solidFill>
                  <a:schemeClr val="tx1"/>
                </a:solidFill>
                <a:latin typeface="Times New Roman" pitchFamily="18" charset="0"/>
                <a:ea typeface="ＭＳ Ｐゴシック" charset="-128"/>
              </a:defRPr>
            </a:lvl1pPr>
            <a:lvl2pPr marL="742950" indent="-285750" eaLnBrk="0" hangingPunct="0">
              <a:defRPr kumimoji="1" sz="2600">
                <a:solidFill>
                  <a:schemeClr val="tx1"/>
                </a:solidFill>
                <a:latin typeface="Times New Roman" pitchFamily="18" charset="0"/>
                <a:ea typeface="ＭＳ Ｐゴシック" charset="-128"/>
              </a:defRPr>
            </a:lvl2pPr>
            <a:lvl3pPr marL="1143000" indent="-228600" eaLnBrk="0" hangingPunct="0">
              <a:defRPr kumimoji="1" sz="2600">
                <a:solidFill>
                  <a:schemeClr val="tx1"/>
                </a:solidFill>
                <a:latin typeface="Times New Roman" pitchFamily="18" charset="0"/>
                <a:ea typeface="ＭＳ Ｐゴシック" charset="-128"/>
              </a:defRPr>
            </a:lvl3pPr>
            <a:lvl4pPr marL="1600200" indent="-228600" eaLnBrk="0" hangingPunct="0">
              <a:defRPr kumimoji="1" sz="2600">
                <a:solidFill>
                  <a:schemeClr val="tx1"/>
                </a:solidFill>
                <a:latin typeface="Times New Roman" pitchFamily="18" charset="0"/>
                <a:ea typeface="ＭＳ Ｐゴシック" charset="-128"/>
              </a:defRPr>
            </a:lvl4pPr>
            <a:lvl5pPr marL="2057400" indent="-228600" eaLnBrk="0" hangingPunct="0">
              <a:defRPr kumimoji="1" sz="26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algn="l" eaLnBrk="1" hangingPunct="1">
              <a:lnSpc>
                <a:spcPct val="80000"/>
              </a:lnSpc>
              <a:spcBef>
                <a:spcPct val="50000"/>
              </a:spcBef>
            </a:pPr>
            <a:r>
              <a:rPr lang="en-US" altLang="ja-JP" sz="1600" dirty="0">
                <a:latin typeface="HG丸ｺﾞｼｯｸM-PRO" pitchFamily="50" charset="-128"/>
                <a:ea typeface="HG丸ｺﾞｼｯｸM-PRO" pitchFamily="50" charset="-128"/>
              </a:rPr>
              <a:t> </a:t>
            </a:r>
            <a:r>
              <a:rPr lang="ja-JP" altLang="en-US" sz="1600" dirty="0">
                <a:latin typeface="HG丸ｺﾞｼｯｸM-PRO" pitchFamily="50" charset="-128"/>
                <a:ea typeface="HG丸ｺﾞｼｯｸM-PRO" pitchFamily="50" charset="-128"/>
              </a:rPr>
              <a:t>はじめに</a:t>
            </a:r>
          </a:p>
          <a:p>
            <a:pPr algn="l" eaLnBrk="1" hangingPunct="1">
              <a:lnSpc>
                <a:spcPct val="80000"/>
              </a:lnSpc>
              <a:spcBef>
                <a:spcPct val="50000"/>
              </a:spcBef>
            </a:pPr>
            <a:r>
              <a:rPr lang="ja-JP" altLang="en-US" sz="1600" dirty="0">
                <a:latin typeface="HG丸ｺﾞｼｯｸM-PRO" pitchFamily="50" charset="-128"/>
                <a:ea typeface="HG丸ｺﾞｼｯｸM-PRO" pitchFamily="50" charset="-128"/>
              </a:rPr>
              <a:t> １．会社・職場の概要</a:t>
            </a:r>
            <a:br>
              <a:rPr lang="ja-JP" altLang="en-US" sz="1600" dirty="0">
                <a:latin typeface="HG丸ｺﾞｼｯｸM-PRO" pitchFamily="50" charset="-128"/>
                <a:ea typeface="HG丸ｺﾞｼｯｸM-PRO" pitchFamily="50" charset="-128"/>
              </a:rPr>
            </a:br>
            <a:r>
              <a:rPr lang="ja-JP" altLang="en-US" sz="1600" dirty="0">
                <a:latin typeface="HG丸ｺﾞｼｯｸM-PRO" pitchFamily="50" charset="-128"/>
                <a:ea typeface="HG丸ｺﾞｼｯｸM-PRO" pitchFamily="50" charset="-128"/>
              </a:rPr>
              <a:t>　　・ＱＣサークル紹介</a:t>
            </a:r>
          </a:p>
          <a:p>
            <a:pPr algn="l" eaLnBrk="1" hangingPunct="1">
              <a:lnSpc>
                <a:spcPct val="80000"/>
              </a:lnSpc>
              <a:spcBef>
                <a:spcPct val="50000"/>
              </a:spcBef>
            </a:pPr>
            <a:r>
              <a:rPr lang="ja-JP" altLang="en-US" sz="1600" dirty="0">
                <a:latin typeface="HG丸ｺﾞｼｯｸM-PRO" pitchFamily="50" charset="-128"/>
                <a:ea typeface="HG丸ｺﾞｼｯｸM-PRO" pitchFamily="50" charset="-128"/>
              </a:rPr>
              <a:t> ２．工程の概要</a:t>
            </a:r>
            <a:br>
              <a:rPr lang="ja-JP" altLang="en-US" sz="1600" dirty="0">
                <a:latin typeface="HG丸ｺﾞｼｯｸM-PRO" pitchFamily="50" charset="-128"/>
                <a:ea typeface="HG丸ｺﾞｼｯｸM-PRO" pitchFamily="50" charset="-128"/>
              </a:rPr>
            </a:br>
            <a:r>
              <a:rPr lang="ja-JP" altLang="en-US" sz="1600" dirty="0">
                <a:latin typeface="HG丸ｺﾞｼｯｸM-PRO" pitchFamily="50" charset="-128"/>
                <a:ea typeface="HG丸ｺﾞｼｯｸM-PRO" pitchFamily="50" charset="-128"/>
              </a:rPr>
              <a:t>　　・サークルの紹介</a:t>
            </a:r>
          </a:p>
          <a:p>
            <a:pPr algn="l" eaLnBrk="1" hangingPunct="1">
              <a:lnSpc>
                <a:spcPct val="80000"/>
              </a:lnSpc>
              <a:spcBef>
                <a:spcPct val="50000"/>
              </a:spcBef>
            </a:pPr>
            <a:endParaRPr lang="ja-JP" altLang="en-US" sz="1600" dirty="0">
              <a:latin typeface="HG丸ｺﾞｼｯｸM-PRO" pitchFamily="50" charset="-128"/>
              <a:ea typeface="HG丸ｺﾞｼｯｸM-PRO" pitchFamily="50" charset="-128"/>
            </a:endParaRPr>
          </a:p>
          <a:p>
            <a:pPr algn="l" eaLnBrk="1" hangingPunct="1">
              <a:lnSpc>
                <a:spcPct val="80000"/>
              </a:lnSpc>
              <a:spcBef>
                <a:spcPct val="50000"/>
              </a:spcBef>
            </a:pPr>
            <a:r>
              <a:rPr lang="ja-JP" altLang="en-US" sz="1600" dirty="0">
                <a:latin typeface="HG丸ｺﾞｼｯｸM-PRO" pitchFamily="50" charset="-128"/>
                <a:ea typeface="HG丸ｺﾞｼｯｸM-PRO" pitchFamily="50" charset="-128"/>
              </a:rPr>
              <a:t> </a:t>
            </a:r>
            <a:r>
              <a:rPr lang="ja-JP" altLang="en-US" sz="1600" dirty="0">
                <a:solidFill>
                  <a:srgbClr val="0000FF"/>
                </a:solidFill>
                <a:latin typeface="HG丸ｺﾞｼｯｸM-PRO" pitchFamily="50" charset="-128"/>
                <a:ea typeface="HG丸ｺﾞｼｯｸM-PRO" pitchFamily="50" charset="-128"/>
              </a:rPr>
              <a:t>３．テーマの選定（理由）</a:t>
            </a:r>
          </a:p>
          <a:p>
            <a:pPr algn="l" eaLnBrk="1" hangingPunct="1">
              <a:spcBef>
                <a:spcPct val="50000"/>
              </a:spcBef>
            </a:pPr>
            <a:r>
              <a:rPr lang="ja-JP" altLang="en-US" sz="1600" dirty="0">
                <a:solidFill>
                  <a:srgbClr val="0000FF"/>
                </a:solidFill>
                <a:latin typeface="HG丸ｺﾞｼｯｸM-PRO" pitchFamily="50" charset="-128"/>
                <a:ea typeface="HG丸ｺﾞｼｯｸM-PRO" pitchFamily="50" charset="-128"/>
              </a:rPr>
              <a:t> ４．現状の把握と目標の設定</a:t>
            </a:r>
          </a:p>
          <a:p>
            <a:pPr algn="l" eaLnBrk="1" hangingPunct="1">
              <a:spcBef>
                <a:spcPct val="50000"/>
              </a:spcBef>
            </a:pPr>
            <a:r>
              <a:rPr lang="ja-JP" altLang="en-US" sz="1600" dirty="0">
                <a:solidFill>
                  <a:srgbClr val="0000FF"/>
                </a:solidFill>
                <a:latin typeface="HG丸ｺﾞｼｯｸM-PRO" pitchFamily="50" charset="-128"/>
                <a:ea typeface="HG丸ｺﾞｼｯｸM-PRO" pitchFamily="50" charset="-128"/>
              </a:rPr>
              <a:t> ５．活動計画の作成</a:t>
            </a:r>
          </a:p>
          <a:p>
            <a:pPr algn="l" eaLnBrk="1" hangingPunct="1">
              <a:spcBef>
                <a:spcPct val="50000"/>
              </a:spcBef>
            </a:pPr>
            <a:r>
              <a:rPr lang="ja-JP" altLang="en-US" sz="1600" dirty="0">
                <a:solidFill>
                  <a:srgbClr val="0000FF"/>
                </a:solidFill>
                <a:latin typeface="HG丸ｺﾞｼｯｸM-PRO" pitchFamily="50" charset="-128"/>
                <a:ea typeface="HG丸ｺﾞｼｯｸM-PRO" pitchFamily="50" charset="-128"/>
              </a:rPr>
              <a:t> ６．要因の解析</a:t>
            </a:r>
          </a:p>
          <a:p>
            <a:pPr algn="l" eaLnBrk="1" hangingPunct="1">
              <a:spcBef>
                <a:spcPct val="50000"/>
              </a:spcBef>
            </a:pPr>
            <a:r>
              <a:rPr lang="ja-JP" altLang="en-US" sz="1600" dirty="0">
                <a:solidFill>
                  <a:srgbClr val="0000FF"/>
                </a:solidFill>
                <a:latin typeface="HG丸ｺﾞｼｯｸM-PRO" pitchFamily="50" charset="-128"/>
                <a:ea typeface="HG丸ｺﾞｼｯｸM-PRO" pitchFamily="50" charset="-128"/>
              </a:rPr>
              <a:t> ７．対策の検討と実施</a:t>
            </a:r>
          </a:p>
          <a:p>
            <a:pPr algn="l" eaLnBrk="1" hangingPunct="1">
              <a:spcBef>
                <a:spcPct val="50000"/>
              </a:spcBef>
            </a:pPr>
            <a:r>
              <a:rPr lang="ja-JP" altLang="en-US" sz="1600" dirty="0">
                <a:solidFill>
                  <a:srgbClr val="0000FF"/>
                </a:solidFill>
                <a:latin typeface="HG丸ｺﾞｼｯｸM-PRO" pitchFamily="50" charset="-128"/>
                <a:ea typeface="HG丸ｺﾞｼｯｸM-PRO" pitchFamily="50" charset="-128"/>
              </a:rPr>
              <a:t> ８．効果の確認</a:t>
            </a:r>
          </a:p>
          <a:p>
            <a:pPr algn="l" eaLnBrk="1" hangingPunct="1">
              <a:spcBef>
                <a:spcPct val="50000"/>
              </a:spcBef>
            </a:pPr>
            <a:r>
              <a:rPr lang="ja-JP" altLang="en-US" sz="1600" dirty="0">
                <a:solidFill>
                  <a:srgbClr val="0000FF"/>
                </a:solidFill>
                <a:latin typeface="HG丸ｺﾞｼｯｸM-PRO" pitchFamily="50" charset="-128"/>
                <a:ea typeface="HG丸ｺﾞｼｯｸM-PRO" pitchFamily="50" charset="-128"/>
              </a:rPr>
              <a:t> ９．標準化と管理の定着</a:t>
            </a:r>
          </a:p>
          <a:p>
            <a:pPr algn="l" eaLnBrk="1" hangingPunct="1">
              <a:lnSpc>
                <a:spcPct val="80000"/>
              </a:lnSpc>
              <a:spcBef>
                <a:spcPct val="50000"/>
              </a:spcBef>
            </a:pPr>
            <a:endParaRPr lang="ja-JP" altLang="en-US" sz="1600" dirty="0">
              <a:solidFill>
                <a:srgbClr val="0000FF"/>
              </a:solidFill>
              <a:latin typeface="HG丸ｺﾞｼｯｸM-PRO" pitchFamily="50" charset="-128"/>
              <a:ea typeface="HG丸ｺﾞｼｯｸM-PRO" pitchFamily="50" charset="-128"/>
            </a:endParaRPr>
          </a:p>
          <a:p>
            <a:pPr algn="l" eaLnBrk="1" hangingPunct="1">
              <a:lnSpc>
                <a:spcPct val="80000"/>
              </a:lnSpc>
              <a:spcBef>
                <a:spcPct val="50000"/>
              </a:spcBef>
            </a:pPr>
            <a:r>
              <a:rPr lang="ja-JP" altLang="en-US" sz="1600" dirty="0">
                <a:latin typeface="HG丸ｺﾞｼｯｸM-PRO" pitchFamily="50" charset="-128"/>
                <a:ea typeface="HG丸ｺﾞｼｯｸM-PRO" pitchFamily="50" charset="-128"/>
              </a:rPr>
              <a:t>１０．反省と今後の進め方（課題）</a:t>
            </a:r>
          </a:p>
        </p:txBody>
      </p:sp>
      <p:sp>
        <p:nvSpPr>
          <p:cNvPr id="19461" name="Rectangle 11"/>
          <p:cNvSpPr>
            <a:spLocks noChangeArrowheads="1"/>
          </p:cNvSpPr>
          <p:nvPr/>
        </p:nvSpPr>
        <p:spPr bwMode="auto">
          <a:xfrm>
            <a:off x="1365739" y="3240000"/>
            <a:ext cx="4712677" cy="28194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ja-JP" sz="1400">
              <a:latin typeface="HG丸ｺﾞｼｯｸM-PRO" pitchFamily="50" charset="-128"/>
              <a:ea typeface="HG丸ｺﾞｼｯｸM-PRO" pitchFamily="50" charset="-128"/>
            </a:endParaRPr>
          </a:p>
        </p:txBody>
      </p:sp>
      <p:sp>
        <p:nvSpPr>
          <p:cNvPr id="19462" name="AutoShape 16"/>
          <p:cNvSpPr>
            <a:spLocks noChangeArrowheads="1"/>
          </p:cNvSpPr>
          <p:nvPr/>
        </p:nvSpPr>
        <p:spPr bwMode="auto">
          <a:xfrm>
            <a:off x="1014047" y="4343400"/>
            <a:ext cx="274027" cy="736512"/>
          </a:xfrm>
          <a:prstGeom prst="rightArrow">
            <a:avLst>
              <a:gd name="adj1" fmla="val 47759"/>
              <a:gd name="adj2" fmla="val 47917"/>
            </a:avLst>
          </a:prstGeom>
          <a:solidFill>
            <a:schemeClr val="accent6">
              <a:lumMod val="40000"/>
              <a:lumOff val="60000"/>
            </a:schemeClr>
          </a:solidFill>
          <a:ln w="38100">
            <a:solidFill>
              <a:srgbClr val="FF0000"/>
            </a:solidFill>
            <a:miter lim="800000"/>
            <a:headEnd/>
            <a:tailEnd/>
          </a:ln>
        </p:spPr>
        <p:txBody>
          <a:bodyPr wrap="none" anchor="ctr"/>
          <a:lstStyle/>
          <a:p>
            <a:endParaRPr lang="ja-JP" altLang="ja-JP" sz="1400">
              <a:latin typeface="HG丸ｺﾞｼｯｸM-PRO" pitchFamily="50" charset="-128"/>
              <a:ea typeface="HG丸ｺﾞｼｯｸM-PRO" pitchFamily="50" charset="-128"/>
            </a:endParaRPr>
          </a:p>
        </p:txBody>
      </p:sp>
      <p:sp>
        <p:nvSpPr>
          <p:cNvPr id="19463" name="AutoShape 15"/>
          <p:cNvSpPr>
            <a:spLocks noChangeArrowheads="1"/>
          </p:cNvSpPr>
          <p:nvPr/>
        </p:nvSpPr>
        <p:spPr bwMode="auto">
          <a:xfrm>
            <a:off x="6220558" y="2255480"/>
            <a:ext cx="3152042" cy="3002624"/>
          </a:xfrm>
          <a:prstGeom prst="roundRect">
            <a:avLst>
              <a:gd name="adj" fmla="val 6824"/>
            </a:avLst>
          </a:prstGeom>
          <a:solidFill>
            <a:srgbClr val="FFFF99"/>
          </a:solidFill>
          <a:ln w="9525">
            <a:solidFill>
              <a:schemeClr val="tx1"/>
            </a:solidFill>
            <a:round/>
            <a:headEnd/>
            <a:tailEnd/>
          </a:ln>
        </p:spPr>
        <p:txBody>
          <a:bodyPr wrap="none" anchor="ctr"/>
          <a:lstStyle/>
          <a:p>
            <a:endParaRPr lang="ja-JP" altLang="ja-JP" sz="1400">
              <a:latin typeface="HG丸ｺﾞｼｯｸM-PRO" pitchFamily="50" charset="-128"/>
              <a:ea typeface="HG丸ｺﾞｼｯｸM-PRO" pitchFamily="50" charset="-128"/>
            </a:endParaRPr>
          </a:p>
        </p:txBody>
      </p:sp>
      <p:sp>
        <p:nvSpPr>
          <p:cNvPr id="19464" name="Text Box 8"/>
          <p:cNvSpPr txBox="1">
            <a:spLocks noChangeArrowheads="1"/>
          </p:cNvSpPr>
          <p:nvPr/>
        </p:nvSpPr>
        <p:spPr bwMode="auto">
          <a:xfrm>
            <a:off x="6219094" y="2712680"/>
            <a:ext cx="345391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600">
                <a:solidFill>
                  <a:schemeClr val="tx1"/>
                </a:solidFill>
                <a:latin typeface="Times New Roman" pitchFamily="18" charset="0"/>
                <a:ea typeface="ＭＳ Ｐゴシック" charset="-128"/>
              </a:defRPr>
            </a:lvl1pPr>
            <a:lvl2pPr marL="742950" indent="-285750" eaLnBrk="0" hangingPunct="0">
              <a:defRPr kumimoji="1" sz="2600">
                <a:solidFill>
                  <a:schemeClr val="tx1"/>
                </a:solidFill>
                <a:latin typeface="Times New Roman" pitchFamily="18" charset="0"/>
                <a:ea typeface="ＭＳ Ｐゴシック" charset="-128"/>
              </a:defRPr>
            </a:lvl2pPr>
            <a:lvl3pPr marL="1143000" indent="-228600" eaLnBrk="0" hangingPunct="0">
              <a:defRPr kumimoji="1" sz="2600">
                <a:solidFill>
                  <a:schemeClr val="tx1"/>
                </a:solidFill>
                <a:latin typeface="Times New Roman" pitchFamily="18" charset="0"/>
                <a:ea typeface="ＭＳ Ｐゴシック" charset="-128"/>
              </a:defRPr>
            </a:lvl3pPr>
            <a:lvl4pPr marL="1600200" indent="-228600" eaLnBrk="0" hangingPunct="0">
              <a:defRPr kumimoji="1" sz="2600">
                <a:solidFill>
                  <a:schemeClr val="tx1"/>
                </a:solidFill>
                <a:latin typeface="Times New Roman" pitchFamily="18" charset="0"/>
                <a:ea typeface="ＭＳ Ｐゴシック" charset="-128"/>
              </a:defRPr>
            </a:lvl4pPr>
            <a:lvl5pPr marL="2057400" indent="-228600" eaLnBrk="0" hangingPunct="0">
              <a:defRPr kumimoji="1" sz="26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algn="l" eaLnBrk="1" hangingPunct="1">
              <a:spcBef>
                <a:spcPct val="50000"/>
              </a:spcBef>
            </a:pPr>
            <a:r>
              <a:rPr lang="en-US" altLang="ja-JP" sz="2400" dirty="0">
                <a:latin typeface="Meiryo UI" pitchFamily="50" charset="-128"/>
                <a:ea typeface="Meiryo UI" pitchFamily="50" charset="-128"/>
                <a:cs typeface="Meiryo UI" pitchFamily="50" charset="-128"/>
              </a:rPr>
              <a:t>①</a:t>
            </a:r>
            <a:r>
              <a:rPr lang="ja-JP" altLang="en-US" sz="2400" dirty="0">
                <a:solidFill>
                  <a:srgbClr val="FF0000"/>
                </a:solidFill>
                <a:latin typeface="Meiryo UI" pitchFamily="50" charset="-128"/>
                <a:ea typeface="Meiryo UI" pitchFamily="50" charset="-128"/>
                <a:cs typeface="Meiryo UI" pitchFamily="50" charset="-128"/>
              </a:rPr>
              <a:t>問題解決を進める</a:t>
            </a:r>
          </a:p>
          <a:p>
            <a:pPr algn="l" eaLnBrk="1" hangingPunct="1"/>
            <a:r>
              <a:rPr lang="ja-JP" altLang="en-US" sz="2400" dirty="0">
                <a:solidFill>
                  <a:srgbClr val="FF0000"/>
                </a:solidFill>
                <a:latin typeface="Meiryo UI" pitchFamily="50" charset="-128"/>
                <a:ea typeface="Meiryo UI" pitchFamily="50" charset="-128"/>
                <a:cs typeface="Meiryo UI" pitchFamily="50" charset="-128"/>
              </a:rPr>
              <a:t>　 手順</a:t>
            </a:r>
          </a:p>
          <a:p>
            <a:pPr algn="l" eaLnBrk="1" hangingPunct="1">
              <a:spcBef>
                <a:spcPct val="50000"/>
              </a:spcBef>
            </a:pPr>
            <a:r>
              <a:rPr lang="ja-JP" altLang="en-US" sz="2400" dirty="0">
                <a:latin typeface="Meiryo UI" pitchFamily="50" charset="-128"/>
                <a:ea typeface="Meiryo UI" pitchFamily="50" charset="-128"/>
                <a:cs typeface="Meiryo UI" pitchFamily="50" charset="-128"/>
              </a:rPr>
              <a:t>②活動をまとめる手順</a:t>
            </a:r>
          </a:p>
          <a:p>
            <a:pPr algn="l" eaLnBrk="1" hangingPunct="1">
              <a:spcBef>
                <a:spcPct val="50000"/>
              </a:spcBef>
            </a:pPr>
            <a:r>
              <a:rPr lang="ja-JP" altLang="en-US" sz="2400" dirty="0">
                <a:latin typeface="Meiryo UI" pitchFamily="50" charset="-128"/>
                <a:ea typeface="Meiryo UI" pitchFamily="50" charset="-128"/>
                <a:cs typeface="Meiryo UI" pitchFamily="50" charset="-128"/>
              </a:rPr>
              <a:t>③活動プロセスと成果を　</a:t>
            </a:r>
            <a:br>
              <a:rPr lang="ja-JP" altLang="en-US" sz="2400" dirty="0">
                <a:latin typeface="Meiryo UI" pitchFamily="50" charset="-128"/>
                <a:ea typeface="Meiryo UI" pitchFamily="50" charset="-128"/>
                <a:cs typeface="Meiryo UI" pitchFamily="50" charset="-128"/>
              </a:rPr>
            </a:br>
            <a:r>
              <a:rPr lang="ja-JP" altLang="en-US" sz="2400" dirty="0">
                <a:latin typeface="Meiryo UI" pitchFamily="50" charset="-128"/>
                <a:ea typeface="Meiryo UI" pitchFamily="50" charset="-128"/>
                <a:cs typeface="Meiryo UI" pitchFamily="50" charset="-128"/>
              </a:rPr>
              <a:t>　 示す手順</a:t>
            </a:r>
          </a:p>
          <a:p>
            <a:pPr algn="l" eaLnBrk="1" hangingPunct="1">
              <a:spcBef>
                <a:spcPct val="50000"/>
              </a:spcBef>
            </a:pPr>
            <a:endParaRPr lang="ja-JP" altLang="en-US" sz="1800" dirty="0">
              <a:latin typeface="Meiryo UI" pitchFamily="50" charset="-128"/>
              <a:ea typeface="Meiryo UI" pitchFamily="50" charset="-128"/>
              <a:cs typeface="Meiryo UI" pitchFamily="50" charset="-128"/>
            </a:endParaRPr>
          </a:p>
          <a:p>
            <a:pPr algn="l" eaLnBrk="1" hangingPunct="1">
              <a:spcBef>
                <a:spcPct val="50000"/>
              </a:spcBef>
            </a:pPr>
            <a:r>
              <a:rPr lang="ja-JP" altLang="en-US" sz="1800" dirty="0">
                <a:latin typeface="Meiryo UI" pitchFamily="50" charset="-128"/>
                <a:ea typeface="Meiryo UI" pitchFamily="50" charset="-128"/>
                <a:cs typeface="Meiryo UI" pitchFamily="50" charset="-128"/>
              </a:rPr>
              <a:t>ＱＣサークル活動に欠かせない「定石」として幅広く定着</a:t>
            </a:r>
            <a:r>
              <a:rPr lang="ja-JP" altLang="en-US" sz="1800" dirty="0">
                <a:solidFill>
                  <a:srgbClr val="0000CC"/>
                </a:solidFill>
                <a:latin typeface="Meiryo UI" pitchFamily="50" charset="-128"/>
                <a:ea typeface="Meiryo UI" pitchFamily="50" charset="-128"/>
                <a:cs typeface="Meiryo UI" pitchFamily="50" charset="-128"/>
              </a:rPr>
              <a:t>　　</a:t>
            </a:r>
          </a:p>
        </p:txBody>
      </p:sp>
      <p:sp>
        <p:nvSpPr>
          <p:cNvPr id="19465" name="AutoShape 20"/>
          <p:cNvSpPr>
            <a:spLocks noChangeArrowheads="1"/>
          </p:cNvSpPr>
          <p:nvPr/>
        </p:nvSpPr>
        <p:spPr bwMode="auto">
          <a:xfrm>
            <a:off x="6748097" y="1987192"/>
            <a:ext cx="1926980" cy="496888"/>
          </a:xfrm>
          <a:prstGeom prst="parallelogram">
            <a:avLst>
              <a:gd name="adj" fmla="val 44619"/>
            </a:avLst>
          </a:prstGeom>
          <a:solidFill>
            <a:srgbClr val="FFCCFF"/>
          </a:solidFill>
          <a:ln w="9525">
            <a:solidFill>
              <a:schemeClr val="tx1"/>
            </a:solidFill>
            <a:miter lim="800000"/>
            <a:headEnd/>
            <a:tailEnd/>
          </a:ln>
        </p:spPr>
        <p:txBody>
          <a:bodyPr lIns="36000" tIns="10800" rIns="36000" bIns="10800" anchor="ctr">
            <a:spAutoFit/>
          </a:bodyPr>
          <a:lstStyle/>
          <a:p>
            <a:pPr>
              <a:lnSpc>
                <a:spcPct val="90000"/>
              </a:lnSpc>
              <a:spcBef>
                <a:spcPct val="50000"/>
              </a:spcBef>
            </a:pPr>
            <a:r>
              <a:rPr lang="ja-JP" altLang="en-US" sz="2400">
                <a:latin typeface="HG丸ｺﾞｼｯｸM-PRO" pitchFamily="50" charset="-128"/>
                <a:ea typeface="HG丸ｺﾞｼｯｸM-PRO" pitchFamily="50" charset="-128"/>
              </a:rPr>
              <a:t>ポイント</a:t>
            </a:r>
          </a:p>
        </p:txBody>
      </p:sp>
      <p:sp>
        <p:nvSpPr>
          <p:cNvPr id="19466" name="Line 18"/>
          <p:cNvSpPr>
            <a:spLocks noChangeShapeType="1"/>
          </p:cNvSpPr>
          <p:nvPr/>
        </p:nvSpPr>
        <p:spPr bwMode="auto">
          <a:xfrm>
            <a:off x="5726723" y="3240000"/>
            <a:ext cx="0" cy="2819400"/>
          </a:xfrm>
          <a:prstGeom prst="line">
            <a:avLst/>
          </a:prstGeom>
          <a:noFill/>
          <a:ln w="57150">
            <a:solidFill>
              <a:schemeClr val="accent2"/>
            </a:solidFill>
            <a:round/>
            <a:headEnd type="arrow" w="sm" len="sm"/>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838" tIns="49212" rIns="96838" bIns="49212" anchor="ctr"/>
          <a:lstStyle/>
          <a:p>
            <a:endParaRPr lang="ja-JP" altLang="en-US"/>
          </a:p>
        </p:txBody>
      </p:sp>
      <p:sp>
        <p:nvSpPr>
          <p:cNvPr id="19467" name="Text Box 12"/>
          <p:cNvSpPr txBox="1">
            <a:spLocks noChangeArrowheads="1"/>
          </p:cNvSpPr>
          <p:nvPr/>
        </p:nvSpPr>
        <p:spPr bwMode="auto">
          <a:xfrm>
            <a:off x="5515709" y="3544800"/>
            <a:ext cx="398585" cy="2286000"/>
          </a:xfrm>
          <a:prstGeom prst="rect">
            <a:avLst/>
          </a:prstGeom>
          <a:solidFill>
            <a:schemeClr val="hlink"/>
          </a:solidFill>
          <a:ln w="57150">
            <a:solidFill>
              <a:schemeClr val="accent2"/>
            </a:solidFill>
            <a:miter lim="800000"/>
            <a:headEnd/>
            <a:tailEnd/>
          </a:ln>
        </p:spPr>
        <p:txBody>
          <a:bodyPr vert="eaVert" anchor="ctr"/>
          <a:lstStyle>
            <a:lvl1pPr eaLnBrk="0" hangingPunct="0">
              <a:defRPr kumimoji="1" sz="2600">
                <a:solidFill>
                  <a:schemeClr val="tx1"/>
                </a:solidFill>
                <a:latin typeface="Times New Roman" pitchFamily="18" charset="0"/>
                <a:ea typeface="ＭＳ Ｐゴシック" charset="-128"/>
              </a:defRPr>
            </a:lvl1pPr>
            <a:lvl2pPr marL="742950" indent="-285750" eaLnBrk="0" hangingPunct="0">
              <a:defRPr kumimoji="1" sz="2600">
                <a:solidFill>
                  <a:schemeClr val="tx1"/>
                </a:solidFill>
                <a:latin typeface="Times New Roman" pitchFamily="18" charset="0"/>
                <a:ea typeface="ＭＳ Ｐゴシック" charset="-128"/>
              </a:defRPr>
            </a:lvl2pPr>
            <a:lvl3pPr marL="1143000" indent="-228600" eaLnBrk="0" hangingPunct="0">
              <a:defRPr kumimoji="1" sz="2600">
                <a:solidFill>
                  <a:schemeClr val="tx1"/>
                </a:solidFill>
                <a:latin typeface="Times New Roman" pitchFamily="18" charset="0"/>
                <a:ea typeface="ＭＳ Ｐゴシック" charset="-128"/>
              </a:defRPr>
            </a:lvl3pPr>
            <a:lvl4pPr marL="1600200" indent="-228600" eaLnBrk="0" hangingPunct="0">
              <a:defRPr kumimoji="1" sz="2600">
                <a:solidFill>
                  <a:schemeClr val="tx1"/>
                </a:solidFill>
                <a:latin typeface="Times New Roman" pitchFamily="18" charset="0"/>
                <a:ea typeface="ＭＳ Ｐゴシック" charset="-128"/>
              </a:defRPr>
            </a:lvl4pPr>
            <a:lvl5pPr marL="2057400" indent="-228600" eaLnBrk="0" hangingPunct="0">
              <a:defRPr kumimoji="1" sz="26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algn="l" eaLnBrk="1" hangingPunct="1">
              <a:spcBef>
                <a:spcPct val="50000"/>
              </a:spcBef>
            </a:pPr>
            <a:r>
              <a:rPr lang="ja-JP" altLang="en-US" sz="1400" dirty="0">
                <a:solidFill>
                  <a:srgbClr val="FF0000"/>
                </a:solidFill>
                <a:latin typeface="HG丸ｺﾞｼｯｸM-PRO" pitchFamily="50" charset="-128"/>
                <a:ea typeface="HG丸ｺﾞｼｯｸM-PRO" pitchFamily="50" charset="-128"/>
              </a:rPr>
              <a:t>　問題解決の基本ステップ</a:t>
            </a:r>
          </a:p>
        </p:txBody>
      </p:sp>
      <p:sp>
        <p:nvSpPr>
          <p:cNvPr id="19468" name="AutoShape 19"/>
          <p:cNvSpPr>
            <a:spLocks noChangeArrowheads="1"/>
          </p:cNvSpPr>
          <p:nvPr/>
        </p:nvSpPr>
        <p:spPr bwMode="auto">
          <a:xfrm>
            <a:off x="521678" y="1792200"/>
            <a:ext cx="422031" cy="457200"/>
          </a:xfrm>
          <a:prstGeom prst="upArrow">
            <a:avLst>
              <a:gd name="adj1" fmla="val 50000"/>
              <a:gd name="adj2" fmla="val 55556"/>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838" tIns="49212" rIns="96838" bIns="49212" anchor="ctr"/>
          <a:lstStyle/>
          <a:p>
            <a:endParaRPr lang="ja-JP" altLang="en-US"/>
          </a:p>
        </p:txBody>
      </p:sp>
      <p:sp>
        <p:nvSpPr>
          <p:cNvPr id="19469" name="AutoShape 20"/>
          <p:cNvSpPr>
            <a:spLocks noChangeArrowheads="1"/>
          </p:cNvSpPr>
          <p:nvPr/>
        </p:nvSpPr>
        <p:spPr bwMode="auto">
          <a:xfrm>
            <a:off x="521678" y="6211800"/>
            <a:ext cx="422031" cy="457200"/>
          </a:xfrm>
          <a:prstGeom prst="downArrow">
            <a:avLst>
              <a:gd name="adj1" fmla="val 50000"/>
              <a:gd name="adj2" fmla="val 48333"/>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838" tIns="49212" rIns="96838" bIns="49212" anchor="ctr"/>
          <a:lstStyle/>
          <a:p>
            <a:endParaRPr lang="ja-JP" altLang="en-US"/>
          </a:p>
        </p:txBody>
      </p:sp>
      <p:sp>
        <p:nvSpPr>
          <p:cNvPr id="19470" name="Line 21"/>
          <p:cNvSpPr>
            <a:spLocks noChangeShapeType="1"/>
          </p:cNvSpPr>
          <p:nvPr/>
        </p:nvSpPr>
        <p:spPr bwMode="auto">
          <a:xfrm>
            <a:off x="732692" y="2249400"/>
            <a:ext cx="0" cy="396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838" tIns="49212" rIns="96838" bIns="49212" anchor="ctr"/>
          <a:lstStyle/>
          <a:p>
            <a:endParaRPr lang="ja-JP" altLang="en-US"/>
          </a:p>
        </p:txBody>
      </p:sp>
      <p:sp>
        <p:nvSpPr>
          <p:cNvPr id="19471" name="Text Box 12"/>
          <p:cNvSpPr txBox="1">
            <a:spLocks noChangeArrowheads="1"/>
          </p:cNvSpPr>
          <p:nvPr/>
        </p:nvSpPr>
        <p:spPr bwMode="auto">
          <a:xfrm>
            <a:off x="545125" y="2325599"/>
            <a:ext cx="391258" cy="3803401"/>
          </a:xfrm>
          <a:prstGeom prst="rect">
            <a:avLst/>
          </a:prstGeom>
          <a:solidFill>
            <a:srgbClr val="FFFF00"/>
          </a:solidFill>
          <a:ln w="57150">
            <a:solidFill>
              <a:schemeClr val="tx1"/>
            </a:solidFill>
            <a:miter lim="800000"/>
            <a:headEnd/>
            <a:tailEnd/>
          </a:ln>
        </p:spPr>
        <p:txBody>
          <a:bodyPr vert="eaVert" anchor="ctr"/>
          <a:lstStyle>
            <a:lvl1pPr eaLnBrk="0" hangingPunct="0">
              <a:defRPr kumimoji="1" sz="2600">
                <a:solidFill>
                  <a:schemeClr val="tx1"/>
                </a:solidFill>
                <a:latin typeface="Times New Roman" pitchFamily="18" charset="0"/>
                <a:ea typeface="ＭＳ Ｐゴシック" charset="-128"/>
              </a:defRPr>
            </a:lvl1pPr>
            <a:lvl2pPr marL="742950" indent="-285750" eaLnBrk="0" hangingPunct="0">
              <a:defRPr kumimoji="1" sz="2600">
                <a:solidFill>
                  <a:schemeClr val="tx1"/>
                </a:solidFill>
                <a:latin typeface="Times New Roman" pitchFamily="18" charset="0"/>
                <a:ea typeface="ＭＳ Ｐゴシック" charset="-128"/>
              </a:defRPr>
            </a:lvl2pPr>
            <a:lvl3pPr marL="1143000" indent="-228600" eaLnBrk="0" hangingPunct="0">
              <a:defRPr kumimoji="1" sz="2600">
                <a:solidFill>
                  <a:schemeClr val="tx1"/>
                </a:solidFill>
                <a:latin typeface="Times New Roman" pitchFamily="18" charset="0"/>
                <a:ea typeface="ＭＳ Ｐゴシック" charset="-128"/>
              </a:defRPr>
            </a:lvl3pPr>
            <a:lvl4pPr marL="1600200" indent="-228600" eaLnBrk="0" hangingPunct="0">
              <a:defRPr kumimoji="1" sz="2600">
                <a:solidFill>
                  <a:schemeClr val="tx1"/>
                </a:solidFill>
                <a:latin typeface="Times New Roman" pitchFamily="18" charset="0"/>
                <a:ea typeface="ＭＳ Ｐゴシック" charset="-128"/>
              </a:defRPr>
            </a:lvl4pPr>
            <a:lvl5pPr marL="2057400" indent="-228600" eaLnBrk="0" hangingPunct="0">
              <a:defRPr kumimoji="1" sz="26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kumimoji="1" sz="2600">
                <a:solidFill>
                  <a:schemeClr val="tx1"/>
                </a:solidFill>
                <a:latin typeface="Times New Roman" pitchFamily="18" charset="0"/>
                <a:ea typeface="ＭＳ Ｐゴシック" charset="-128"/>
              </a:defRPr>
            </a:lvl9pPr>
          </a:lstStyle>
          <a:p>
            <a:pPr algn="ctr" eaLnBrk="1" hangingPunct="1">
              <a:spcBef>
                <a:spcPct val="50000"/>
              </a:spcBef>
            </a:pPr>
            <a:r>
              <a:rPr lang="ja-JP" altLang="en-US" sz="1800" dirty="0">
                <a:latin typeface="HG丸ｺﾞｼｯｸM-PRO" pitchFamily="50" charset="-128"/>
                <a:ea typeface="HG丸ｺﾞｼｯｸM-PRO" pitchFamily="50" charset="-128"/>
              </a:rPr>
              <a:t>ＱＣストーリー</a:t>
            </a:r>
          </a:p>
        </p:txBody>
      </p:sp>
      <p:sp>
        <p:nvSpPr>
          <p:cNvPr id="19472" name="Line 22"/>
          <p:cNvSpPr>
            <a:spLocks noChangeShapeType="1"/>
          </p:cNvSpPr>
          <p:nvPr/>
        </p:nvSpPr>
        <p:spPr bwMode="auto">
          <a:xfrm flipH="1">
            <a:off x="451339" y="6669000"/>
            <a:ext cx="9847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838" tIns="49212" rIns="96838" bIns="49212" anchor="ctr"/>
          <a:lstStyle/>
          <a:p>
            <a:endParaRPr lang="ja-JP" altLang="en-US"/>
          </a:p>
        </p:txBody>
      </p:sp>
      <p:sp>
        <p:nvSpPr>
          <p:cNvPr id="19473" name="Line 23"/>
          <p:cNvSpPr>
            <a:spLocks noChangeShapeType="1"/>
          </p:cNvSpPr>
          <p:nvPr/>
        </p:nvSpPr>
        <p:spPr bwMode="auto">
          <a:xfrm flipH="1">
            <a:off x="451339" y="1792200"/>
            <a:ext cx="9847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838" tIns="49212" rIns="96838" bIns="49212" anchor="ctr"/>
          <a:lstStyle/>
          <a:p>
            <a:endParaRPr lang="ja-JP" altLang="en-US"/>
          </a:p>
        </p:txBody>
      </p:sp>
      <p:sp>
        <p:nvSpPr>
          <p:cNvPr id="19" name="Text Box 3"/>
          <p:cNvSpPr txBox="1">
            <a:spLocks noChangeArrowheads="1"/>
          </p:cNvSpPr>
          <p:nvPr/>
        </p:nvSpPr>
        <p:spPr bwMode="auto">
          <a:xfrm>
            <a:off x="480648" y="100015"/>
            <a:ext cx="8836269" cy="66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p>
            <a:pPr algn="l">
              <a:defRPr/>
            </a:pPr>
            <a:r>
              <a:rPr lang="ja-JP" altLang="en-US" sz="3200" i="1" dirty="0">
                <a:solidFill>
                  <a:srgbClr val="0000CC"/>
                </a:solidFill>
                <a:effectLst>
                  <a:outerShdw blurRad="38100" dist="38100" dir="2700000" algn="tl">
                    <a:srgbClr val="C0C0C0"/>
                  </a:outerShdw>
                </a:effectLst>
                <a:latin typeface="HGP創英角ｺﾞｼｯｸUB" pitchFamily="50" charset="-128"/>
                <a:ea typeface="HGP創英角ｺﾞｼｯｸUB" pitchFamily="50" charset="-128"/>
              </a:rPr>
              <a:t>　３．ＱＣストーリーとは</a:t>
            </a:r>
          </a:p>
        </p:txBody>
      </p:sp>
      <p:sp>
        <p:nvSpPr>
          <p:cNvPr id="2" name="テキスト ボックス 1">
            <a:extLst>
              <a:ext uri="{FF2B5EF4-FFF2-40B4-BE49-F238E27FC236}">
                <a16:creationId xmlns:a16="http://schemas.microsoft.com/office/drawing/2014/main" id="{39061E64-AE11-4C1F-64D0-624E9D401010}"/>
              </a:ext>
            </a:extLst>
          </p:cNvPr>
          <p:cNvSpPr txBox="1"/>
          <p:nvPr/>
        </p:nvSpPr>
        <p:spPr>
          <a:xfrm>
            <a:off x="9115937" y="5337"/>
            <a:ext cx="768304" cy="338554"/>
          </a:xfrm>
          <a:prstGeom prst="rect">
            <a:avLst/>
          </a:prstGeom>
          <a:noFill/>
        </p:spPr>
        <p:txBody>
          <a:bodyPr wrap="square" rtlCol="0">
            <a:spAutoFit/>
          </a:bodyPr>
          <a:lstStyle/>
          <a:p>
            <a:pPr algn="r"/>
            <a:r>
              <a:rPr lang="en-US" altLang="ja-JP" b="0" dirty="0">
                <a:latin typeface="Meiryo UI" panose="020B0604030504040204" pitchFamily="50" charset="-128"/>
                <a:ea typeface="Meiryo UI" panose="020B0604030504040204" pitchFamily="50" charset="-128"/>
              </a:rPr>
              <a:t>3</a:t>
            </a:r>
            <a:r>
              <a:rPr kumimoji="1" lang="en-US" altLang="ja-JP" b="0" dirty="0">
                <a:latin typeface="Meiryo UI" panose="020B0604030504040204" pitchFamily="50" charset="-128"/>
                <a:ea typeface="Meiryo UI" panose="020B0604030504040204" pitchFamily="50" charset="-128"/>
              </a:rPr>
              <a:t>/24</a:t>
            </a:r>
            <a:endParaRPr kumimoji="1" lang="ja-JP" altLang="en-US" b="0" dirty="0">
              <a:latin typeface="Meiryo UI" panose="020B0604030504040204" pitchFamily="50" charset="-128"/>
              <a:ea typeface="Meiryo UI" panose="020B0604030504040204" pitchFamily="50" charset="-128"/>
            </a:endParaRPr>
          </a:p>
        </p:txBody>
      </p:sp>
      <p:pic>
        <p:nvPicPr>
          <p:cNvPr id="3" name="018-45s">
            <a:hlinkClick r:id="" action="ppaction://media"/>
            <a:extLst>
              <a:ext uri="{FF2B5EF4-FFF2-40B4-BE49-F238E27FC236}">
                <a16:creationId xmlns:a16="http://schemas.microsoft.com/office/drawing/2014/main" id="{4853E30C-D8F9-9A01-50A9-1F2F5DA3EB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939" y="13694"/>
            <a:ext cx="406400" cy="406400"/>
          </a:xfrm>
          <a:prstGeom prst="rect">
            <a:avLst/>
          </a:prstGeom>
        </p:spPr>
      </p:pic>
      <p:pic>
        <p:nvPicPr>
          <p:cNvPr id="4" name="019-12s">
            <a:hlinkClick r:id="" action="ppaction://media"/>
            <a:extLst>
              <a:ext uri="{FF2B5EF4-FFF2-40B4-BE49-F238E27FC236}">
                <a16:creationId xmlns:a16="http://schemas.microsoft.com/office/drawing/2014/main" id="{7B25D942-7547-3351-2F82-3138E9CC7DC6}"/>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5630" y="420094"/>
            <a:ext cx="406400" cy="406400"/>
          </a:xfrm>
          <a:prstGeom prst="rect">
            <a:avLst/>
          </a:prstGeom>
        </p:spPr>
      </p:pic>
    </p:spTree>
    <p:extLst>
      <p:ext uri="{BB962C8B-B14F-4D97-AF65-F5344CB8AC3E}">
        <p14:creationId xmlns:p14="http://schemas.microsoft.com/office/powerpoint/2010/main" val="2022339475"/>
      </p:ext>
    </p:extLst>
  </p:cSld>
  <p:clrMapOvr>
    <a:masterClrMapping/>
  </p:clrMapOvr>
  <p:transition advClick="0" advTm="58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45" fill="hold"/>
                                        <p:tgtEl>
                                          <p:spTgt spid="3"/>
                                        </p:tgtEl>
                                      </p:cBhvr>
                                    </p:cmd>
                                  </p:childTnLst>
                                </p:cTn>
                              </p:par>
                            </p:childTnLst>
                          </p:cTn>
                        </p:par>
                        <p:par>
                          <p:cTn id="7" fill="hold">
                            <p:stCondLst>
                              <p:cond delay="45045"/>
                            </p:stCondLst>
                            <p:childTnLst>
                              <p:par>
                                <p:cTn id="8" presetID="1" presetClass="mediacall" presetSubtype="0" fill="hold" nodeType="afterEffect">
                                  <p:stCondLst>
                                    <p:cond delay="0"/>
                                  </p:stCondLst>
                                  <p:childTnLst>
                                    <p:cmd type="call" cmd="playFrom(0.0)">
                                      <p:cBhvr>
                                        <p:cTn id="9" dur="126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3"/>
                </p:tgtEl>
              </p:cMediaNode>
            </p:audio>
            <p:audio>
              <p:cMediaNode vol="80000" showWhenStopped="0">
                <p:cTn id="11"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ext Box 3"/>
          <p:cNvSpPr txBox="1">
            <a:spLocks noChangeArrowheads="1"/>
          </p:cNvSpPr>
          <p:nvPr/>
        </p:nvSpPr>
        <p:spPr bwMode="auto">
          <a:xfrm>
            <a:off x="424768" y="92871"/>
            <a:ext cx="8836269"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0000" bIns="90000" anchor="ctr">
            <a:spAutoFit/>
          </a:bodyPr>
          <a:lstStyle/>
          <a:p>
            <a:pPr eaLnBrk="0" hangingPunct="0">
              <a:defRPr/>
            </a:pPr>
            <a:r>
              <a:rPr kumimoji="0" lang="ja-JP" altLang="en-US" sz="3200" b="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４．ＱＣストーリーの使い分け</a:t>
            </a:r>
          </a:p>
        </p:txBody>
      </p:sp>
      <p:sp>
        <p:nvSpPr>
          <p:cNvPr id="3" name="ひし形 2"/>
          <p:cNvSpPr/>
          <p:nvPr/>
        </p:nvSpPr>
        <p:spPr>
          <a:xfrm>
            <a:off x="3283367" y="673015"/>
            <a:ext cx="3420000" cy="863166"/>
          </a:xfrm>
          <a:prstGeom prst="diamond">
            <a:avLst/>
          </a:prstGeom>
          <a:solidFill>
            <a:srgbClr val="FFCC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sz="1800" b="0">
              <a:solidFill>
                <a:srgbClr val="FFFFFF"/>
              </a:solidFill>
              <a:latin typeface="Meiryo UI"/>
              <a:ea typeface="Meiryo UI"/>
            </a:endParaRPr>
          </a:p>
        </p:txBody>
      </p:sp>
      <p:sp>
        <p:nvSpPr>
          <p:cNvPr id="11" name="テキスト ボックス 10"/>
          <p:cNvSpPr txBox="1"/>
          <p:nvPr/>
        </p:nvSpPr>
        <p:spPr>
          <a:xfrm>
            <a:off x="4191383" y="816182"/>
            <a:ext cx="1710725" cy="646331"/>
          </a:xfrm>
          <a:prstGeom prst="rect">
            <a:avLst/>
          </a:prstGeom>
          <a:noFill/>
        </p:spPr>
        <p:txBody>
          <a:bodyPr wrap="none" rtlCol="0">
            <a:spAutoFit/>
          </a:bodyPr>
          <a:lstStyle/>
          <a:p>
            <a:pPr algn="ctr" eaLnBrk="0" hangingPunct="0"/>
            <a:r>
              <a:rPr lang="ja-JP" altLang="en-US" sz="1800" b="0" dirty="0">
                <a:solidFill>
                  <a:srgbClr val="7030A0"/>
                </a:solidFill>
                <a:latin typeface="Meiryo UI" panose="020B0604030504040204" pitchFamily="50" charset="-128"/>
                <a:ea typeface="Meiryo UI" panose="020B0604030504040204" pitchFamily="50" charset="-128"/>
              </a:rPr>
              <a:t>取り組むテーマの</a:t>
            </a:r>
            <a:endParaRPr lang="en-US" altLang="ja-JP" sz="1800" b="0" dirty="0">
              <a:solidFill>
                <a:srgbClr val="7030A0"/>
              </a:solidFill>
              <a:latin typeface="Meiryo UI" panose="020B0604030504040204" pitchFamily="50" charset="-128"/>
              <a:ea typeface="Meiryo UI" panose="020B0604030504040204" pitchFamily="50" charset="-128"/>
            </a:endParaRPr>
          </a:p>
          <a:p>
            <a:pPr algn="ctr" eaLnBrk="0" hangingPunct="0"/>
            <a:r>
              <a:rPr kumimoji="0" lang="ja-JP" altLang="en-US" sz="1800" b="0" dirty="0">
                <a:solidFill>
                  <a:srgbClr val="7030A0"/>
                </a:solidFill>
                <a:latin typeface="Meiryo UI" panose="020B0604030504040204" pitchFamily="50" charset="-128"/>
                <a:ea typeface="Meiryo UI" panose="020B0604030504040204" pitchFamily="50" charset="-128"/>
              </a:rPr>
              <a:t>対象は？</a:t>
            </a:r>
            <a:endParaRPr lang="ja-JP" altLang="en-US" sz="1800" b="0" dirty="0">
              <a:solidFill>
                <a:srgbClr val="7030A0"/>
              </a:solidFill>
              <a:latin typeface="Meiryo UI" panose="020B0604030504040204" pitchFamily="50" charset="-128"/>
              <a:ea typeface="Meiryo UI" panose="020B0604030504040204" pitchFamily="50" charset="-128"/>
            </a:endParaRPr>
          </a:p>
        </p:txBody>
      </p:sp>
      <p:cxnSp>
        <p:nvCxnSpPr>
          <p:cNvPr id="13" name="直線矢印コネクタ 12"/>
          <p:cNvCxnSpPr>
            <a:cxnSpLocks/>
          </p:cNvCxnSpPr>
          <p:nvPr/>
        </p:nvCxnSpPr>
        <p:spPr>
          <a:xfrm>
            <a:off x="5722635" y="1846414"/>
            <a:ext cx="0" cy="4027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6715369" y="766044"/>
            <a:ext cx="1484702" cy="338554"/>
          </a:xfrm>
          <a:prstGeom prst="rect">
            <a:avLst/>
          </a:prstGeom>
          <a:noFill/>
        </p:spPr>
        <p:txBody>
          <a:bodyPr wrap="none" rtlCol="0">
            <a:spAutoFit/>
          </a:bodyPr>
          <a:lstStyle/>
          <a:p>
            <a:pPr eaLnBrk="0" hangingPunct="0"/>
            <a:r>
              <a:rPr lang="ja-JP" altLang="en-US" b="0" dirty="0">
                <a:solidFill>
                  <a:srgbClr val="000000"/>
                </a:solidFill>
                <a:latin typeface="Meiryo UI" panose="020B0604030504040204" pitchFamily="50" charset="-128"/>
                <a:ea typeface="Meiryo UI" panose="020B0604030504040204" pitchFamily="50" charset="-128"/>
              </a:rPr>
              <a:t>従来からの仕事</a:t>
            </a:r>
          </a:p>
        </p:txBody>
      </p:sp>
      <p:cxnSp>
        <p:nvCxnSpPr>
          <p:cNvPr id="18" name="直線コネクタ 17"/>
          <p:cNvCxnSpPr>
            <a:stCxn id="3" idx="1"/>
          </p:cNvCxnSpPr>
          <p:nvPr/>
        </p:nvCxnSpPr>
        <p:spPr>
          <a:xfrm flipH="1">
            <a:off x="2023367" y="1104598"/>
            <a:ext cx="126000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1779155" y="766044"/>
            <a:ext cx="1518364" cy="338554"/>
          </a:xfrm>
          <a:prstGeom prst="rect">
            <a:avLst/>
          </a:prstGeom>
          <a:noFill/>
        </p:spPr>
        <p:txBody>
          <a:bodyPr wrap="none" rtlCol="0">
            <a:spAutoFit/>
          </a:bodyPr>
          <a:lstStyle/>
          <a:p>
            <a:pPr eaLnBrk="0" hangingPunct="0"/>
            <a:r>
              <a:rPr lang="ja-JP" altLang="en-US" b="0" dirty="0">
                <a:solidFill>
                  <a:srgbClr val="000000"/>
                </a:solidFill>
                <a:latin typeface="Meiryo UI" panose="020B0604030504040204" pitchFamily="50" charset="-128"/>
                <a:ea typeface="Meiryo UI" panose="020B0604030504040204" pitchFamily="50" charset="-128"/>
              </a:rPr>
              <a:t>経験のない仕事</a:t>
            </a:r>
          </a:p>
        </p:txBody>
      </p:sp>
      <p:cxnSp>
        <p:nvCxnSpPr>
          <p:cNvPr id="26" name="直線矢印コネクタ 25"/>
          <p:cNvCxnSpPr/>
          <p:nvPr/>
        </p:nvCxnSpPr>
        <p:spPr>
          <a:xfrm>
            <a:off x="2030049" y="2116688"/>
            <a:ext cx="0" cy="152509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7915913" y="2270926"/>
            <a:ext cx="1189749" cy="523220"/>
          </a:xfrm>
          <a:prstGeom prst="rect">
            <a:avLst/>
          </a:prstGeom>
          <a:noFill/>
        </p:spPr>
        <p:txBody>
          <a:bodyPr wrap="none" rtlCol="0">
            <a:spAutoFit/>
          </a:bodyPr>
          <a:lstStyle/>
          <a:p>
            <a:pPr eaLnBrk="0" hangingPunct="0"/>
            <a:r>
              <a:rPr kumimoji="0" lang="ja-JP" altLang="en-US" sz="1400" b="0" dirty="0">
                <a:solidFill>
                  <a:srgbClr val="000000"/>
                </a:solidFill>
                <a:latin typeface="Meiryo UI" panose="020B0604030504040204" pitchFamily="50" charset="-128"/>
                <a:ea typeface="Meiryo UI" panose="020B0604030504040204" pitchFamily="50" charset="-128"/>
              </a:rPr>
              <a:t>過去に経験の</a:t>
            </a:r>
          </a:p>
          <a:p>
            <a:pPr eaLnBrk="0" hangingPunct="0"/>
            <a:r>
              <a:rPr kumimoji="0" lang="ja-JP" altLang="en-US" sz="1400" b="0" dirty="0">
                <a:solidFill>
                  <a:srgbClr val="000000"/>
                </a:solidFill>
                <a:latin typeface="Meiryo UI" panose="020B0604030504040204" pitchFamily="50" charset="-128"/>
                <a:ea typeface="Meiryo UI" panose="020B0604030504040204" pitchFamily="50" charset="-128"/>
              </a:rPr>
              <a:t>ない問題</a:t>
            </a:r>
            <a:endParaRPr lang="ja-JP" altLang="en-US" sz="1400" b="0" dirty="0">
              <a:solidFill>
                <a:srgbClr val="000000"/>
              </a:solidFill>
              <a:latin typeface="Meiryo UI" panose="020B0604030504040204" pitchFamily="50" charset="-128"/>
              <a:ea typeface="Meiryo UI" panose="020B0604030504040204" pitchFamily="50" charset="-128"/>
            </a:endParaRPr>
          </a:p>
        </p:txBody>
      </p:sp>
      <p:cxnSp>
        <p:nvCxnSpPr>
          <p:cNvPr id="29" name="直線コネクタ 28"/>
          <p:cNvCxnSpPr>
            <a:endCxn id="3" idx="3"/>
          </p:cNvCxnSpPr>
          <p:nvPr/>
        </p:nvCxnSpPr>
        <p:spPr>
          <a:xfrm flipH="1">
            <a:off x="6703368" y="1104598"/>
            <a:ext cx="117926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3147336" y="1550384"/>
            <a:ext cx="1048685" cy="307777"/>
          </a:xfrm>
          <a:prstGeom prst="rect">
            <a:avLst/>
          </a:prstGeom>
          <a:noFill/>
        </p:spPr>
        <p:txBody>
          <a:bodyPr wrap="none" rtlCol="0">
            <a:spAutoFit/>
          </a:bodyPr>
          <a:lstStyle/>
          <a:p>
            <a:pPr eaLnBrk="0" hangingPunct="0"/>
            <a:r>
              <a:rPr kumimoji="0" lang="ja-JP" altLang="en-US" sz="1400" b="0" dirty="0">
                <a:solidFill>
                  <a:srgbClr val="000000"/>
                </a:solidFill>
                <a:latin typeface="Meiryo UI" panose="020B0604030504040204" pitchFamily="50" charset="-128"/>
                <a:ea typeface="Meiryo UI" panose="020B0604030504040204" pitchFamily="50" charset="-128"/>
              </a:rPr>
              <a:t>失敗の防止</a:t>
            </a:r>
            <a:endParaRPr lang="ja-JP" altLang="en-US" sz="1400" b="0" dirty="0">
              <a:solidFill>
                <a:srgbClr val="000000"/>
              </a:solidFill>
              <a:latin typeface="Meiryo UI" panose="020B0604030504040204" pitchFamily="50" charset="-128"/>
              <a:ea typeface="Meiryo UI" panose="020B0604030504040204" pitchFamily="50" charset="-128"/>
            </a:endParaRPr>
          </a:p>
        </p:txBody>
      </p:sp>
      <p:cxnSp>
        <p:nvCxnSpPr>
          <p:cNvPr id="32" name="直線矢印コネクタ 31"/>
          <p:cNvCxnSpPr>
            <a:cxnSpLocks/>
            <a:endCxn id="35" idx="0"/>
          </p:cNvCxnSpPr>
          <p:nvPr/>
        </p:nvCxnSpPr>
        <p:spPr>
          <a:xfrm>
            <a:off x="7882634" y="1104599"/>
            <a:ext cx="1" cy="31417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直線矢印コネクタ 33"/>
          <p:cNvCxnSpPr>
            <a:cxnSpLocks/>
            <a:endCxn id="33" idx="0"/>
          </p:cNvCxnSpPr>
          <p:nvPr/>
        </p:nvCxnSpPr>
        <p:spPr>
          <a:xfrm>
            <a:off x="2023367" y="1104599"/>
            <a:ext cx="1" cy="31417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角丸四角形 8"/>
          <p:cNvSpPr/>
          <p:nvPr/>
        </p:nvSpPr>
        <p:spPr>
          <a:xfrm>
            <a:off x="3917039" y="4259991"/>
            <a:ext cx="2505395" cy="10800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eaLnBrk="0" hangingPunct="0"/>
            <a:r>
              <a:rPr kumimoji="0" lang="ja-JP" altLang="en-US" dirty="0">
                <a:solidFill>
                  <a:srgbClr val="FFFFFF"/>
                </a:solidFill>
                <a:latin typeface="Meiryo UI"/>
                <a:ea typeface="Meiryo UI"/>
              </a:rPr>
              <a:t>施策実行型</a:t>
            </a:r>
            <a:endParaRPr kumimoji="0" lang="en-US" altLang="ja-JP" dirty="0">
              <a:solidFill>
                <a:srgbClr val="FFFFFF"/>
              </a:solidFill>
              <a:latin typeface="Meiryo UI"/>
              <a:ea typeface="Meiryo UI"/>
            </a:endParaRPr>
          </a:p>
          <a:p>
            <a:pPr eaLnBrk="0" hangingPunct="0"/>
            <a:r>
              <a:rPr lang="ja-JP" altLang="en-US" b="0" dirty="0">
                <a:solidFill>
                  <a:srgbClr val="FFFFFF"/>
                </a:solidFill>
                <a:latin typeface="Meiryo UI"/>
                <a:ea typeface="Meiryo UI"/>
              </a:rPr>
              <a:t>・目に見える問題</a:t>
            </a:r>
            <a:endParaRPr lang="en-US" altLang="ja-JP" b="0" dirty="0">
              <a:solidFill>
                <a:srgbClr val="FFFFFF"/>
              </a:solidFill>
              <a:latin typeface="Meiryo UI"/>
              <a:ea typeface="Meiryo UI"/>
            </a:endParaRPr>
          </a:p>
          <a:p>
            <a:pPr eaLnBrk="0" hangingPunct="0"/>
            <a:r>
              <a:rPr kumimoji="0" lang="ja-JP" altLang="en-US" b="0" dirty="0">
                <a:solidFill>
                  <a:srgbClr val="FFFFFF"/>
                </a:solidFill>
                <a:latin typeface="Meiryo UI"/>
                <a:ea typeface="Meiryo UI"/>
              </a:rPr>
              <a:t>・対策が見えている</a:t>
            </a:r>
            <a:endParaRPr kumimoji="0" lang="en-US" altLang="ja-JP" b="0" dirty="0">
              <a:solidFill>
                <a:srgbClr val="FFFFFF"/>
              </a:solidFill>
              <a:latin typeface="Meiryo UI"/>
              <a:ea typeface="Meiryo UI"/>
            </a:endParaRPr>
          </a:p>
          <a:p>
            <a:pPr eaLnBrk="0" hangingPunct="0"/>
            <a:r>
              <a:rPr lang="ja-JP" altLang="en-US" b="0" dirty="0">
                <a:solidFill>
                  <a:srgbClr val="FFFFFF"/>
                </a:solidFill>
                <a:latin typeface="Meiryo UI"/>
                <a:ea typeface="Meiryo UI"/>
              </a:rPr>
              <a:t>・対策優先</a:t>
            </a:r>
          </a:p>
        </p:txBody>
      </p:sp>
      <p:sp>
        <p:nvSpPr>
          <p:cNvPr id="38" name="正方形/長方形 37"/>
          <p:cNvSpPr/>
          <p:nvPr/>
        </p:nvSpPr>
        <p:spPr>
          <a:xfrm>
            <a:off x="3917040" y="3641636"/>
            <a:ext cx="2160000" cy="540000"/>
          </a:xfrm>
          <a:prstGeom prst="rect">
            <a:avLst/>
          </a:prstGeom>
          <a:solidFill>
            <a:schemeClr val="tx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sz="1800" b="0">
              <a:solidFill>
                <a:srgbClr val="FFFFFF"/>
              </a:solidFill>
              <a:latin typeface="Meiryo UI"/>
              <a:ea typeface="Meiryo UI"/>
            </a:endParaRPr>
          </a:p>
        </p:txBody>
      </p:sp>
      <p:sp>
        <p:nvSpPr>
          <p:cNvPr id="37" name="テキスト ボックス 36"/>
          <p:cNvSpPr txBox="1"/>
          <p:nvPr/>
        </p:nvSpPr>
        <p:spPr>
          <a:xfrm>
            <a:off x="4327626" y="3726970"/>
            <a:ext cx="1338828" cy="369332"/>
          </a:xfrm>
          <a:prstGeom prst="rect">
            <a:avLst/>
          </a:prstGeom>
          <a:noFill/>
        </p:spPr>
        <p:txBody>
          <a:bodyPr wrap="none" rtlCol="0">
            <a:spAutoFit/>
          </a:bodyPr>
          <a:lstStyle/>
          <a:p>
            <a:pPr eaLnBrk="0" hangingPunct="0"/>
            <a:r>
              <a:rPr lang="ja-JP" altLang="en-US" sz="1800" dirty="0">
                <a:solidFill>
                  <a:srgbClr val="FFFFFF"/>
                </a:solidFill>
                <a:latin typeface="Meiryo UI" panose="020B0604030504040204" pitchFamily="50" charset="-128"/>
                <a:ea typeface="Meiryo UI" panose="020B0604030504040204" pitchFamily="50" charset="-128"/>
              </a:rPr>
              <a:t>施策実行型</a:t>
            </a:r>
          </a:p>
        </p:txBody>
      </p:sp>
      <p:grpSp>
        <p:nvGrpSpPr>
          <p:cNvPr id="7" name="グループ化 6"/>
          <p:cNvGrpSpPr/>
          <p:nvPr/>
        </p:nvGrpSpPr>
        <p:grpSpPr>
          <a:xfrm>
            <a:off x="6843000" y="3641637"/>
            <a:ext cx="2610000" cy="1698355"/>
            <a:chOff x="3582000" y="4869000"/>
            <a:chExt cx="2610000" cy="1698355"/>
          </a:xfrm>
        </p:grpSpPr>
        <p:grpSp>
          <p:nvGrpSpPr>
            <p:cNvPr id="2" name="グループ化 1"/>
            <p:cNvGrpSpPr/>
            <p:nvPr/>
          </p:nvGrpSpPr>
          <p:grpSpPr>
            <a:xfrm>
              <a:off x="3582000" y="4869000"/>
              <a:ext cx="2610000" cy="1698355"/>
              <a:chOff x="3582000" y="4003749"/>
              <a:chExt cx="2610000" cy="1698355"/>
            </a:xfrm>
          </p:grpSpPr>
          <p:sp>
            <p:nvSpPr>
              <p:cNvPr id="6" name="角丸四角形 5"/>
              <p:cNvSpPr/>
              <p:nvPr/>
            </p:nvSpPr>
            <p:spPr>
              <a:xfrm>
                <a:off x="3582000" y="4622104"/>
                <a:ext cx="2610000" cy="1080000"/>
              </a:xfrm>
              <a:prstGeom prst="roundRect">
                <a:avLst/>
              </a:pr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eaLnBrk="0" hangingPunct="0"/>
                <a:r>
                  <a:rPr kumimoji="0" lang="ja-JP" altLang="en-US" dirty="0">
                    <a:solidFill>
                      <a:srgbClr val="FFFFFF"/>
                    </a:solidFill>
                    <a:latin typeface="Meiryo UI"/>
                    <a:ea typeface="Meiryo UI"/>
                  </a:rPr>
                  <a:t>問題解決型</a:t>
                </a:r>
                <a:endParaRPr kumimoji="0" lang="en-US" altLang="ja-JP" dirty="0">
                  <a:solidFill>
                    <a:srgbClr val="FFFFFF"/>
                  </a:solidFill>
                  <a:latin typeface="Meiryo UI"/>
                  <a:ea typeface="Meiryo UI"/>
                </a:endParaRPr>
              </a:p>
              <a:p>
                <a:pPr eaLnBrk="0" hangingPunct="0"/>
                <a:r>
                  <a:rPr lang="ja-JP" altLang="en-US" b="0" dirty="0">
                    <a:solidFill>
                      <a:srgbClr val="FFFFFF"/>
                    </a:solidFill>
                    <a:latin typeface="Meiryo UI"/>
                    <a:ea typeface="Meiryo UI"/>
                  </a:rPr>
                  <a:t>・目に見える問題</a:t>
                </a:r>
                <a:endParaRPr lang="en-US" altLang="ja-JP" b="0" dirty="0">
                  <a:solidFill>
                    <a:srgbClr val="FFFFFF"/>
                  </a:solidFill>
                  <a:latin typeface="Meiryo UI"/>
                  <a:ea typeface="Meiryo UI"/>
                </a:endParaRPr>
              </a:p>
              <a:p>
                <a:pPr eaLnBrk="0" hangingPunct="0"/>
                <a:r>
                  <a:rPr kumimoji="0" lang="ja-JP" altLang="en-US" b="0" dirty="0">
                    <a:solidFill>
                      <a:srgbClr val="FFFFFF"/>
                    </a:solidFill>
                    <a:latin typeface="Meiryo UI"/>
                    <a:ea typeface="Meiryo UI"/>
                  </a:rPr>
                  <a:t>・あるべき姿を目指す</a:t>
                </a:r>
                <a:endParaRPr kumimoji="0" lang="en-US" altLang="ja-JP" b="0" dirty="0">
                  <a:solidFill>
                    <a:srgbClr val="FFFFFF"/>
                  </a:solidFill>
                  <a:latin typeface="Meiryo UI"/>
                  <a:ea typeface="Meiryo UI"/>
                </a:endParaRPr>
              </a:p>
              <a:p>
                <a:pPr eaLnBrk="0" hangingPunct="0"/>
                <a:r>
                  <a:rPr lang="ja-JP" altLang="en-US" b="0" dirty="0">
                    <a:solidFill>
                      <a:srgbClr val="FFFFFF"/>
                    </a:solidFill>
                    <a:latin typeface="Meiryo UI"/>
                    <a:ea typeface="Meiryo UI"/>
                  </a:rPr>
                  <a:t>・悪さの追及</a:t>
                </a:r>
              </a:p>
            </p:txBody>
          </p:sp>
          <p:sp>
            <p:nvSpPr>
              <p:cNvPr id="39" name="正方形/長方形 38"/>
              <p:cNvSpPr/>
              <p:nvPr/>
            </p:nvSpPr>
            <p:spPr>
              <a:xfrm>
                <a:off x="3582000" y="4003749"/>
                <a:ext cx="2160000" cy="540000"/>
              </a:xfrm>
              <a:prstGeom prst="rect">
                <a:avLst/>
              </a:prstGeom>
              <a:solidFill>
                <a:schemeClr val="accent5"/>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sz="1800" b="0">
                  <a:solidFill>
                    <a:srgbClr val="FFFFFF"/>
                  </a:solidFill>
                  <a:latin typeface="Meiryo UI"/>
                  <a:ea typeface="Meiryo UI"/>
                </a:endParaRPr>
              </a:p>
            </p:txBody>
          </p:sp>
        </p:grpSp>
        <p:sp>
          <p:nvSpPr>
            <p:cNvPr id="40" name="テキスト ボックス 39"/>
            <p:cNvSpPr txBox="1"/>
            <p:nvPr/>
          </p:nvSpPr>
          <p:spPr>
            <a:xfrm>
              <a:off x="3992586" y="4954334"/>
              <a:ext cx="1338828" cy="369332"/>
            </a:xfrm>
            <a:prstGeom prst="rect">
              <a:avLst/>
            </a:prstGeom>
            <a:noFill/>
          </p:spPr>
          <p:txBody>
            <a:bodyPr wrap="none" rtlCol="0">
              <a:spAutoFit/>
            </a:bodyPr>
            <a:lstStyle/>
            <a:p>
              <a:pPr eaLnBrk="0" hangingPunct="0"/>
              <a:r>
                <a:rPr kumimoji="0" lang="ja-JP" altLang="en-US" sz="1800" dirty="0">
                  <a:solidFill>
                    <a:srgbClr val="FFFFFF"/>
                  </a:solidFill>
                  <a:latin typeface="Meiryo UI" panose="020B0604030504040204" pitchFamily="50" charset="-128"/>
                  <a:ea typeface="Meiryo UI" panose="020B0604030504040204" pitchFamily="50" charset="-128"/>
                </a:rPr>
                <a:t>問題解決</a:t>
              </a:r>
              <a:r>
                <a:rPr lang="ja-JP" altLang="en-US" sz="1800" dirty="0">
                  <a:solidFill>
                    <a:srgbClr val="FFFFFF"/>
                  </a:solidFill>
                  <a:latin typeface="Meiryo UI" panose="020B0604030504040204" pitchFamily="50" charset="-128"/>
                  <a:ea typeface="Meiryo UI" panose="020B0604030504040204" pitchFamily="50" charset="-128"/>
                </a:rPr>
                <a:t>型</a:t>
              </a:r>
            </a:p>
          </p:txBody>
        </p:sp>
      </p:grpSp>
      <p:sp>
        <p:nvSpPr>
          <p:cNvPr id="8" name="角丸四角形 7"/>
          <p:cNvSpPr/>
          <p:nvPr/>
        </p:nvSpPr>
        <p:spPr>
          <a:xfrm>
            <a:off x="292836" y="4259991"/>
            <a:ext cx="3102790" cy="1080000"/>
          </a:xfrm>
          <a:prstGeom prst="round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eaLnBrk="0" hangingPunct="0"/>
            <a:r>
              <a:rPr kumimoji="0" lang="ja-JP" altLang="en-US" dirty="0">
                <a:solidFill>
                  <a:srgbClr val="FFFFFF"/>
                </a:solidFill>
                <a:latin typeface="Meiryo UI"/>
                <a:ea typeface="Meiryo UI"/>
              </a:rPr>
              <a:t>課題達成型</a:t>
            </a:r>
            <a:endParaRPr kumimoji="0" lang="en-US" altLang="ja-JP" dirty="0">
              <a:solidFill>
                <a:srgbClr val="FFFFFF"/>
              </a:solidFill>
              <a:latin typeface="Meiryo UI"/>
              <a:ea typeface="Meiryo UI"/>
            </a:endParaRPr>
          </a:p>
          <a:p>
            <a:pPr eaLnBrk="0" hangingPunct="0"/>
            <a:r>
              <a:rPr lang="ja-JP" altLang="en-US" b="0" dirty="0">
                <a:solidFill>
                  <a:srgbClr val="FFFFFF"/>
                </a:solidFill>
                <a:latin typeface="Meiryo UI"/>
                <a:ea typeface="Meiryo UI"/>
              </a:rPr>
              <a:t>・見えにくい新たに課す問題</a:t>
            </a:r>
            <a:r>
              <a:rPr lang="ja-JP" altLang="en-US" sz="1400" b="0" dirty="0">
                <a:solidFill>
                  <a:srgbClr val="FFFFFF"/>
                </a:solidFill>
                <a:latin typeface="Meiryo UI"/>
                <a:ea typeface="Meiryo UI"/>
              </a:rPr>
              <a:t>（課題）</a:t>
            </a:r>
            <a:endParaRPr lang="en-US" altLang="ja-JP" b="0" dirty="0">
              <a:solidFill>
                <a:srgbClr val="FFFFFF"/>
              </a:solidFill>
              <a:latin typeface="Meiryo UI"/>
              <a:ea typeface="Meiryo UI"/>
            </a:endParaRPr>
          </a:p>
          <a:p>
            <a:pPr eaLnBrk="0" hangingPunct="0"/>
            <a:r>
              <a:rPr kumimoji="0" lang="ja-JP" altLang="en-US" b="0" dirty="0">
                <a:solidFill>
                  <a:srgbClr val="FFFFFF"/>
                </a:solidFill>
                <a:latin typeface="Meiryo UI"/>
                <a:ea typeface="Meiryo UI"/>
              </a:rPr>
              <a:t>・ありたい姿を目指す</a:t>
            </a:r>
            <a:endParaRPr kumimoji="0" lang="en-US" altLang="ja-JP" b="0" dirty="0">
              <a:solidFill>
                <a:srgbClr val="FFFFFF"/>
              </a:solidFill>
              <a:latin typeface="Meiryo UI"/>
              <a:ea typeface="Meiryo UI"/>
            </a:endParaRPr>
          </a:p>
          <a:p>
            <a:pPr eaLnBrk="0" hangingPunct="0"/>
            <a:r>
              <a:rPr lang="ja-JP" altLang="en-US" b="0" dirty="0">
                <a:solidFill>
                  <a:srgbClr val="FFFFFF"/>
                </a:solidFill>
                <a:latin typeface="Meiryo UI"/>
                <a:ea typeface="Meiryo UI"/>
              </a:rPr>
              <a:t>・良さの追求</a:t>
            </a:r>
          </a:p>
        </p:txBody>
      </p:sp>
      <p:sp>
        <p:nvSpPr>
          <p:cNvPr id="41" name="正方形/長方形 40"/>
          <p:cNvSpPr/>
          <p:nvPr/>
        </p:nvSpPr>
        <p:spPr>
          <a:xfrm>
            <a:off x="943064" y="3642164"/>
            <a:ext cx="2160000" cy="540000"/>
          </a:xfrm>
          <a:prstGeom prst="rect">
            <a:avLst/>
          </a:prstGeom>
          <a:solidFill>
            <a:schemeClr val="accent6">
              <a:lumMod val="40000"/>
              <a:lumOff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sz="1800" b="0">
              <a:solidFill>
                <a:srgbClr val="FFFFFF"/>
              </a:solidFill>
              <a:latin typeface="Meiryo UI"/>
              <a:ea typeface="Meiryo UI"/>
            </a:endParaRPr>
          </a:p>
        </p:txBody>
      </p:sp>
      <p:sp>
        <p:nvSpPr>
          <p:cNvPr id="42" name="テキスト ボックス 41"/>
          <p:cNvSpPr txBox="1"/>
          <p:nvPr/>
        </p:nvSpPr>
        <p:spPr>
          <a:xfrm>
            <a:off x="1360635" y="3737023"/>
            <a:ext cx="1338828" cy="369332"/>
          </a:xfrm>
          <a:prstGeom prst="rect">
            <a:avLst/>
          </a:prstGeom>
          <a:noFill/>
        </p:spPr>
        <p:txBody>
          <a:bodyPr wrap="none" rtlCol="0">
            <a:spAutoFit/>
          </a:bodyPr>
          <a:lstStyle/>
          <a:p>
            <a:pPr eaLnBrk="0" hangingPunct="0"/>
            <a:r>
              <a:rPr kumimoji="0" lang="ja-JP" altLang="en-US" sz="1800" dirty="0">
                <a:solidFill>
                  <a:srgbClr val="FFFFFF"/>
                </a:solidFill>
                <a:latin typeface="Meiryo UI" panose="020B0604030504040204" pitchFamily="50" charset="-128"/>
                <a:ea typeface="Meiryo UI" panose="020B0604030504040204" pitchFamily="50" charset="-128"/>
              </a:rPr>
              <a:t>課題達成</a:t>
            </a:r>
            <a:r>
              <a:rPr lang="ja-JP" altLang="en-US" sz="1800" dirty="0">
                <a:solidFill>
                  <a:srgbClr val="FFFFFF"/>
                </a:solidFill>
                <a:latin typeface="Meiryo UI" panose="020B0604030504040204" pitchFamily="50" charset="-128"/>
                <a:ea typeface="Meiryo UI" panose="020B0604030504040204" pitchFamily="50" charset="-128"/>
              </a:rPr>
              <a:t>型</a:t>
            </a:r>
          </a:p>
        </p:txBody>
      </p:sp>
      <p:sp>
        <p:nvSpPr>
          <p:cNvPr id="33" name="ひし形 32"/>
          <p:cNvSpPr/>
          <p:nvPr/>
        </p:nvSpPr>
        <p:spPr>
          <a:xfrm>
            <a:off x="813001" y="1418777"/>
            <a:ext cx="2420733" cy="863166"/>
          </a:xfrm>
          <a:prstGeom prst="diamond">
            <a:avLst/>
          </a:prstGeom>
          <a:solidFill>
            <a:srgbClr val="FFCC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sz="1800" b="0">
              <a:solidFill>
                <a:srgbClr val="FFFFFF"/>
              </a:solidFill>
              <a:latin typeface="Meiryo UI"/>
              <a:ea typeface="Meiryo UI"/>
            </a:endParaRPr>
          </a:p>
        </p:txBody>
      </p:sp>
      <p:sp>
        <p:nvSpPr>
          <p:cNvPr id="35" name="ひし形 34"/>
          <p:cNvSpPr/>
          <p:nvPr/>
        </p:nvSpPr>
        <p:spPr>
          <a:xfrm>
            <a:off x="6672268" y="1418777"/>
            <a:ext cx="2420733" cy="863166"/>
          </a:xfrm>
          <a:prstGeom prst="diamond">
            <a:avLst/>
          </a:prstGeom>
          <a:solidFill>
            <a:srgbClr val="FFCC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sz="1800" b="0">
              <a:solidFill>
                <a:srgbClr val="FFFFFF"/>
              </a:solidFill>
              <a:latin typeface="Meiryo UI"/>
              <a:ea typeface="Meiryo UI"/>
            </a:endParaRPr>
          </a:p>
        </p:txBody>
      </p:sp>
      <p:cxnSp>
        <p:nvCxnSpPr>
          <p:cNvPr id="46" name="直線矢印コネクタ 45"/>
          <p:cNvCxnSpPr>
            <a:cxnSpLocks/>
          </p:cNvCxnSpPr>
          <p:nvPr/>
        </p:nvCxnSpPr>
        <p:spPr>
          <a:xfrm>
            <a:off x="7882634" y="2281943"/>
            <a:ext cx="0" cy="135969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flipH="1">
            <a:off x="5722635" y="1850359"/>
            <a:ext cx="98073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矢印コネクタ 49"/>
          <p:cNvCxnSpPr>
            <a:stCxn id="44" idx="2"/>
          </p:cNvCxnSpPr>
          <p:nvPr/>
        </p:nvCxnSpPr>
        <p:spPr>
          <a:xfrm>
            <a:off x="5722634" y="3101636"/>
            <a:ext cx="0" cy="53125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直線コネクタ 50"/>
          <p:cNvCxnSpPr>
            <a:cxnSpLocks/>
          </p:cNvCxnSpPr>
          <p:nvPr/>
        </p:nvCxnSpPr>
        <p:spPr>
          <a:xfrm flipH="1">
            <a:off x="3201059" y="1850359"/>
            <a:ext cx="4868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線矢印コネクタ 51"/>
          <p:cNvCxnSpPr>
            <a:cxnSpLocks/>
          </p:cNvCxnSpPr>
          <p:nvPr/>
        </p:nvCxnSpPr>
        <p:spPr>
          <a:xfrm>
            <a:off x="3687899" y="1858161"/>
            <a:ext cx="0" cy="406919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正方形/長方形 57"/>
          <p:cNvSpPr/>
          <p:nvPr/>
        </p:nvSpPr>
        <p:spPr>
          <a:xfrm>
            <a:off x="3591499" y="5927354"/>
            <a:ext cx="2811082" cy="454666"/>
          </a:xfrm>
          <a:prstGeom prst="rect">
            <a:avLst/>
          </a:prstGeom>
          <a:solidFill>
            <a:schemeClr val="accent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sz="1800" b="0">
              <a:solidFill>
                <a:srgbClr val="FFFFFF"/>
              </a:solidFill>
              <a:latin typeface="Meiryo UI"/>
              <a:ea typeface="Meiryo UI"/>
            </a:endParaRPr>
          </a:p>
        </p:txBody>
      </p:sp>
      <p:sp>
        <p:nvSpPr>
          <p:cNvPr id="59" name="テキスト ボックス 58"/>
          <p:cNvSpPr txBox="1"/>
          <p:nvPr/>
        </p:nvSpPr>
        <p:spPr>
          <a:xfrm>
            <a:off x="4327626" y="5976647"/>
            <a:ext cx="1338828" cy="369332"/>
          </a:xfrm>
          <a:prstGeom prst="rect">
            <a:avLst/>
          </a:prstGeom>
          <a:noFill/>
        </p:spPr>
        <p:txBody>
          <a:bodyPr wrap="none" rtlCol="0">
            <a:spAutoFit/>
          </a:bodyPr>
          <a:lstStyle/>
          <a:p>
            <a:pPr eaLnBrk="0" hangingPunct="0"/>
            <a:r>
              <a:rPr kumimoji="0" lang="ja-JP" altLang="en-US" sz="1800" dirty="0">
                <a:solidFill>
                  <a:schemeClr val="bg1"/>
                </a:solidFill>
                <a:latin typeface="Meiryo UI" panose="020B0604030504040204" pitchFamily="50" charset="-128"/>
                <a:ea typeface="Meiryo UI" panose="020B0604030504040204" pitchFamily="50" charset="-128"/>
              </a:rPr>
              <a:t>未然防止</a:t>
            </a:r>
            <a:r>
              <a:rPr lang="ja-JP" altLang="en-US" sz="1800" dirty="0">
                <a:solidFill>
                  <a:schemeClr val="bg1"/>
                </a:solidFill>
                <a:latin typeface="Meiryo UI" panose="020B0604030504040204" pitchFamily="50" charset="-128"/>
                <a:ea typeface="Meiryo UI" panose="020B0604030504040204" pitchFamily="50" charset="-128"/>
              </a:rPr>
              <a:t>型</a:t>
            </a:r>
          </a:p>
        </p:txBody>
      </p:sp>
      <p:sp>
        <p:nvSpPr>
          <p:cNvPr id="64" name="右矢印 63"/>
          <p:cNvSpPr/>
          <p:nvPr/>
        </p:nvSpPr>
        <p:spPr>
          <a:xfrm rot="5400000">
            <a:off x="4416392" y="5455641"/>
            <a:ext cx="681997" cy="39896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altLang="ja-JP" sz="1200" dirty="0">
                <a:solidFill>
                  <a:schemeClr val="tx1"/>
                </a:solidFill>
                <a:latin typeface="Meiryo UI"/>
                <a:ea typeface="Meiryo UI"/>
              </a:rPr>
              <a:t>※</a:t>
            </a:r>
          </a:p>
        </p:txBody>
      </p:sp>
      <p:cxnSp>
        <p:nvCxnSpPr>
          <p:cNvPr id="65" name="直線コネクタ 64"/>
          <p:cNvCxnSpPr/>
          <p:nvPr/>
        </p:nvCxnSpPr>
        <p:spPr>
          <a:xfrm flipH="1">
            <a:off x="6893588" y="2670053"/>
            <a:ext cx="5182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ひし形 43"/>
          <p:cNvSpPr/>
          <p:nvPr/>
        </p:nvSpPr>
        <p:spPr>
          <a:xfrm>
            <a:off x="4512268" y="2238470"/>
            <a:ext cx="2420733" cy="863166"/>
          </a:xfrm>
          <a:prstGeom prst="diamond">
            <a:avLst/>
          </a:prstGeom>
          <a:solidFill>
            <a:srgbClr val="FFCC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sz="1800" b="0">
              <a:solidFill>
                <a:srgbClr val="FFFFFF"/>
              </a:solidFill>
              <a:latin typeface="Meiryo UI"/>
              <a:ea typeface="Meiryo UI"/>
            </a:endParaRPr>
          </a:p>
        </p:txBody>
      </p:sp>
      <p:cxnSp>
        <p:nvCxnSpPr>
          <p:cNvPr id="68" name="直線矢印コネクタ 67"/>
          <p:cNvCxnSpPr/>
          <p:nvPr/>
        </p:nvCxnSpPr>
        <p:spPr>
          <a:xfrm>
            <a:off x="7411800" y="2670054"/>
            <a:ext cx="0" cy="96283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1" name="テキスト ボックス 70"/>
          <p:cNvSpPr txBox="1"/>
          <p:nvPr/>
        </p:nvSpPr>
        <p:spPr>
          <a:xfrm>
            <a:off x="7197190" y="1557974"/>
            <a:ext cx="1370889" cy="584775"/>
          </a:xfrm>
          <a:prstGeom prst="rect">
            <a:avLst/>
          </a:prstGeom>
          <a:noFill/>
        </p:spPr>
        <p:txBody>
          <a:bodyPr wrap="none" rtlCol="0">
            <a:spAutoFit/>
          </a:bodyPr>
          <a:lstStyle/>
          <a:p>
            <a:pPr algn="ctr" eaLnBrk="0" hangingPunct="0"/>
            <a:r>
              <a:rPr kumimoji="0" lang="ja-JP" altLang="en-US" b="0" dirty="0">
                <a:solidFill>
                  <a:srgbClr val="000000"/>
                </a:solidFill>
                <a:latin typeface="Meiryo UI" panose="020B0604030504040204" pitchFamily="50" charset="-128"/>
                <a:ea typeface="Meiryo UI" panose="020B0604030504040204" pitchFamily="50" charset="-128"/>
              </a:rPr>
              <a:t>過去に経験の</a:t>
            </a:r>
          </a:p>
          <a:p>
            <a:pPr algn="ctr" eaLnBrk="0" hangingPunct="0"/>
            <a:r>
              <a:rPr kumimoji="0" lang="ja-JP" altLang="en-US" b="0" dirty="0">
                <a:solidFill>
                  <a:srgbClr val="000000"/>
                </a:solidFill>
                <a:latin typeface="Meiryo UI" panose="020B0604030504040204" pitchFamily="50" charset="-128"/>
                <a:ea typeface="Meiryo UI" panose="020B0604030504040204" pitchFamily="50" charset="-128"/>
              </a:rPr>
              <a:t>ある問題か？</a:t>
            </a:r>
            <a:endParaRPr lang="en-US" altLang="ja-JP" b="0" dirty="0">
              <a:solidFill>
                <a:srgbClr val="000000"/>
              </a:solidFill>
              <a:latin typeface="Meiryo UI" panose="020B0604030504040204" pitchFamily="50" charset="-128"/>
              <a:ea typeface="Meiryo UI" panose="020B0604030504040204" pitchFamily="50" charset="-128"/>
            </a:endParaRPr>
          </a:p>
        </p:txBody>
      </p:sp>
      <p:sp>
        <p:nvSpPr>
          <p:cNvPr id="72" name="テキスト ボックス 71"/>
          <p:cNvSpPr txBox="1"/>
          <p:nvPr/>
        </p:nvSpPr>
        <p:spPr>
          <a:xfrm>
            <a:off x="1535091" y="1681083"/>
            <a:ext cx="976549" cy="338554"/>
          </a:xfrm>
          <a:prstGeom prst="rect">
            <a:avLst/>
          </a:prstGeom>
          <a:noFill/>
        </p:spPr>
        <p:txBody>
          <a:bodyPr wrap="none" rtlCol="0">
            <a:spAutoFit/>
          </a:bodyPr>
          <a:lstStyle/>
          <a:p>
            <a:pPr algn="ctr" eaLnBrk="0" hangingPunct="0"/>
            <a:r>
              <a:rPr kumimoji="0" lang="ja-JP" altLang="en-US" b="0" dirty="0">
                <a:solidFill>
                  <a:srgbClr val="000000"/>
                </a:solidFill>
                <a:latin typeface="Meiryo UI" panose="020B0604030504040204" pitchFamily="50" charset="-128"/>
                <a:ea typeface="Meiryo UI" panose="020B0604030504040204" pitchFamily="50" charset="-128"/>
              </a:rPr>
              <a:t>目的は？</a:t>
            </a:r>
            <a:endParaRPr lang="en-US" altLang="ja-JP" b="0" dirty="0">
              <a:solidFill>
                <a:srgbClr val="000000"/>
              </a:solidFill>
              <a:latin typeface="Meiryo UI" panose="020B0604030504040204" pitchFamily="50" charset="-128"/>
              <a:ea typeface="Meiryo UI" panose="020B0604030504040204" pitchFamily="50" charset="-128"/>
            </a:endParaRPr>
          </a:p>
        </p:txBody>
      </p:sp>
      <p:sp>
        <p:nvSpPr>
          <p:cNvPr id="73" name="テキスト ボックス 72"/>
          <p:cNvSpPr txBox="1"/>
          <p:nvPr/>
        </p:nvSpPr>
        <p:spPr>
          <a:xfrm>
            <a:off x="5009708" y="2377666"/>
            <a:ext cx="1412566" cy="584775"/>
          </a:xfrm>
          <a:prstGeom prst="rect">
            <a:avLst/>
          </a:prstGeom>
          <a:noFill/>
        </p:spPr>
        <p:txBody>
          <a:bodyPr wrap="none" rtlCol="0">
            <a:spAutoFit/>
          </a:bodyPr>
          <a:lstStyle/>
          <a:p>
            <a:pPr algn="ctr" eaLnBrk="0" hangingPunct="0"/>
            <a:r>
              <a:rPr kumimoji="0" lang="ja-JP" altLang="en-US" b="0" dirty="0">
                <a:solidFill>
                  <a:srgbClr val="000000"/>
                </a:solidFill>
                <a:latin typeface="Meiryo UI" panose="020B0604030504040204" pitchFamily="50" charset="-128"/>
                <a:ea typeface="Meiryo UI" panose="020B0604030504040204" pitchFamily="50" charset="-128"/>
              </a:rPr>
              <a:t>原因や対策が</a:t>
            </a:r>
          </a:p>
          <a:p>
            <a:pPr algn="ctr" eaLnBrk="0" hangingPunct="0"/>
            <a:r>
              <a:rPr kumimoji="0" lang="ja-JP" altLang="en-US" b="0" dirty="0">
                <a:solidFill>
                  <a:srgbClr val="000000"/>
                </a:solidFill>
                <a:latin typeface="Meiryo UI" panose="020B0604030504040204" pitchFamily="50" charset="-128"/>
                <a:ea typeface="Meiryo UI" panose="020B0604030504040204" pitchFamily="50" charset="-128"/>
              </a:rPr>
              <a:t>見えているか？</a:t>
            </a:r>
            <a:endParaRPr lang="en-US" altLang="ja-JP" b="0" dirty="0">
              <a:solidFill>
                <a:srgbClr val="000000"/>
              </a:solidFill>
              <a:latin typeface="Meiryo UI" panose="020B0604030504040204" pitchFamily="50" charset="-128"/>
              <a:ea typeface="Meiryo UI" panose="020B0604030504040204" pitchFamily="50" charset="-128"/>
            </a:endParaRPr>
          </a:p>
        </p:txBody>
      </p:sp>
      <p:sp>
        <p:nvSpPr>
          <p:cNvPr id="74" name="テキスト ボックス 73"/>
          <p:cNvSpPr txBox="1"/>
          <p:nvPr/>
        </p:nvSpPr>
        <p:spPr>
          <a:xfrm>
            <a:off x="5638952" y="1337306"/>
            <a:ext cx="1314784" cy="523220"/>
          </a:xfrm>
          <a:prstGeom prst="rect">
            <a:avLst/>
          </a:prstGeom>
          <a:noFill/>
        </p:spPr>
        <p:txBody>
          <a:bodyPr wrap="none" rtlCol="0">
            <a:spAutoFit/>
          </a:bodyPr>
          <a:lstStyle/>
          <a:p>
            <a:pPr eaLnBrk="0" hangingPunct="0"/>
            <a:r>
              <a:rPr kumimoji="0" lang="ja-JP" altLang="en-US" sz="1400" b="0" dirty="0">
                <a:solidFill>
                  <a:srgbClr val="000000"/>
                </a:solidFill>
                <a:latin typeface="Meiryo UI" panose="020B0604030504040204" pitchFamily="50" charset="-128"/>
                <a:ea typeface="Meiryo UI" panose="020B0604030504040204" pitchFamily="50" charset="-128"/>
              </a:rPr>
              <a:t>過去に経験した</a:t>
            </a:r>
          </a:p>
          <a:p>
            <a:pPr eaLnBrk="0" hangingPunct="0"/>
            <a:r>
              <a:rPr kumimoji="0" lang="ja-JP" altLang="en-US" sz="1400" b="0" dirty="0">
                <a:solidFill>
                  <a:srgbClr val="000000"/>
                </a:solidFill>
                <a:latin typeface="Meiryo UI" panose="020B0604030504040204" pitchFamily="50" charset="-128"/>
                <a:ea typeface="Meiryo UI" panose="020B0604030504040204" pitchFamily="50" charset="-128"/>
              </a:rPr>
              <a:t>問題の繰り返し</a:t>
            </a:r>
            <a:endParaRPr lang="ja-JP" altLang="en-US" sz="1400" b="0" dirty="0">
              <a:solidFill>
                <a:srgbClr val="000000"/>
              </a:solidFill>
              <a:latin typeface="Meiryo UI" panose="020B0604030504040204" pitchFamily="50" charset="-128"/>
              <a:ea typeface="Meiryo UI" panose="020B0604030504040204" pitchFamily="50" charset="-128"/>
            </a:endParaRPr>
          </a:p>
        </p:txBody>
      </p:sp>
      <p:sp>
        <p:nvSpPr>
          <p:cNvPr id="75" name="テキスト ボックス 74"/>
          <p:cNvSpPr txBox="1"/>
          <p:nvPr/>
        </p:nvSpPr>
        <p:spPr>
          <a:xfrm>
            <a:off x="6605748" y="2146832"/>
            <a:ext cx="1200970" cy="523220"/>
          </a:xfrm>
          <a:prstGeom prst="rect">
            <a:avLst/>
          </a:prstGeom>
          <a:noFill/>
        </p:spPr>
        <p:txBody>
          <a:bodyPr wrap="none" rtlCol="0">
            <a:spAutoFit/>
          </a:bodyPr>
          <a:lstStyle/>
          <a:p>
            <a:pPr eaLnBrk="0" hangingPunct="0"/>
            <a:r>
              <a:rPr kumimoji="0" lang="ja-JP" altLang="en-US" sz="1400" b="0" dirty="0">
                <a:solidFill>
                  <a:srgbClr val="000000"/>
                </a:solidFill>
                <a:latin typeface="Meiryo UI" panose="020B0604030504040204" pitchFamily="50" charset="-128"/>
                <a:ea typeface="Meiryo UI" panose="020B0604030504040204" pitchFamily="50" charset="-128"/>
              </a:rPr>
              <a:t>原因や対策の</a:t>
            </a:r>
          </a:p>
          <a:p>
            <a:pPr eaLnBrk="0" hangingPunct="0"/>
            <a:r>
              <a:rPr lang="ja-JP" altLang="en-US" sz="1400" b="0" dirty="0">
                <a:solidFill>
                  <a:srgbClr val="000000"/>
                </a:solidFill>
                <a:latin typeface="Meiryo UI" panose="020B0604030504040204" pitchFamily="50" charset="-128"/>
                <a:ea typeface="Meiryo UI" panose="020B0604030504040204" pitchFamily="50" charset="-128"/>
              </a:rPr>
              <a:t>見当つかない</a:t>
            </a:r>
          </a:p>
        </p:txBody>
      </p:sp>
      <p:sp>
        <p:nvSpPr>
          <p:cNvPr id="76" name="テキスト ボックス 75"/>
          <p:cNvSpPr txBox="1"/>
          <p:nvPr/>
        </p:nvSpPr>
        <p:spPr>
          <a:xfrm>
            <a:off x="5752766" y="3097216"/>
            <a:ext cx="1200970" cy="523220"/>
          </a:xfrm>
          <a:prstGeom prst="rect">
            <a:avLst/>
          </a:prstGeom>
          <a:noFill/>
        </p:spPr>
        <p:txBody>
          <a:bodyPr wrap="none" rtlCol="0">
            <a:spAutoFit/>
          </a:bodyPr>
          <a:lstStyle/>
          <a:p>
            <a:pPr eaLnBrk="0" hangingPunct="0"/>
            <a:r>
              <a:rPr kumimoji="0" lang="ja-JP" altLang="en-US" sz="1400" b="0" dirty="0">
                <a:solidFill>
                  <a:srgbClr val="000000"/>
                </a:solidFill>
                <a:latin typeface="Meiryo UI" panose="020B0604030504040204" pitchFamily="50" charset="-128"/>
                <a:ea typeface="Meiryo UI" panose="020B0604030504040204" pitchFamily="50" charset="-128"/>
              </a:rPr>
              <a:t>原因や対策が</a:t>
            </a:r>
          </a:p>
          <a:p>
            <a:pPr eaLnBrk="0" hangingPunct="0"/>
            <a:r>
              <a:rPr lang="ja-JP" altLang="en-US" sz="1400" b="0" dirty="0">
                <a:solidFill>
                  <a:srgbClr val="000000"/>
                </a:solidFill>
                <a:latin typeface="Meiryo UI" panose="020B0604030504040204" pitchFamily="50" charset="-128"/>
                <a:ea typeface="Meiryo UI" panose="020B0604030504040204" pitchFamily="50" charset="-128"/>
              </a:rPr>
              <a:t>見えている</a:t>
            </a:r>
          </a:p>
        </p:txBody>
      </p:sp>
      <p:sp>
        <p:nvSpPr>
          <p:cNvPr id="5" name="テキスト ボックス 4"/>
          <p:cNvSpPr txBox="1"/>
          <p:nvPr/>
        </p:nvSpPr>
        <p:spPr>
          <a:xfrm>
            <a:off x="3909243" y="6426168"/>
            <a:ext cx="5910618" cy="369332"/>
          </a:xfrm>
          <a:prstGeom prst="rect">
            <a:avLst/>
          </a:prstGeom>
          <a:noFill/>
          <a:ln>
            <a:solidFill>
              <a:schemeClr val="tx1"/>
            </a:solidFill>
          </a:ln>
        </p:spPr>
        <p:txBody>
          <a:bodyPr wrap="square" rtlCol="0">
            <a:spAutoFit/>
          </a:bodyPr>
          <a:lstStyle/>
          <a:p>
            <a:pPr eaLnBrk="0" hangingPunct="0"/>
            <a:r>
              <a:rPr lang="ja-JP" altLang="en-US" sz="900" b="0" dirty="0">
                <a:solidFill>
                  <a:srgbClr val="000000"/>
                </a:solidFill>
                <a:latin typeface="Meiryo UI"/>
                <a:ea typeface="Meiryo UI"/>
                <a:cs typeface="+mn-lt"/>
              </a:rPr>
              <a:t>出典：中條武志．</a:t>
            </a:r>
            <a:r>
              <a:rPr lang="en-US" altLang="ja-JP" sz="900" b="0" dirty="0">
                <a:solidFill>
                  <a:srgbClr val="000000"/>
                </a:solidFill>
                <a:latin typeface="Meiryo UI"/>
                <a:ea typeface="Meiryo UI"/>
                <a:cs typeface="+mn-lt"/>
              </a:rPr>
              <a:t>『</a:t>
            </a:r>
            <a:r>
              <a:rPr lang="ja-JP" altLang="en-US" sz="900" b="0" dirty="0">
                <a:solidFill>
                  <a:srgbClr val="000000"/>
                </a:solidFill>
                <a:latin typeface="Meiryo UI"/>
                <a:ea typeface="Meiryo UI"/>
                <a:cs typeface="+mn-lt"/>
              </a:rPr>
              <a:t>こんなにやさしい未然防止型</a:t>
            </a:r>
            <a:r>
              <a:rPr lang="en-US" altLang="ja-JP" sz="900" b="0" dirty="0">
                <a:solidFill>
                  <a:srgbClr val="000000"/>
                </a:solidFill>
                <a:latin typeface="Meiryo UI"/>
                <a:ea typeface="Meiryo UI"/>
                <a:cs typeface="+mn-lt"/>
              </a:rPr>
              <a:t>QC</a:t>
            </a:r>
            <a:r>
              <a:rPr lang="ja-JP" altLang="en-US" sz="900" b="0" dirty="0">
                <a:solidFill>
                  <a:srgbClr val="000000"/>
                </a:solidFill>
                <a:latin typeface="Meiryo UI"/>
                <a:ea typeface="Meiryo UI"/>
                <a:cs typeface="+mn-lt"/>
              </a:rPr>
              <a:t>ストーリー</a:t>
            </a:r>
            <a:r>
              <a:rPr lang="en-US" altLang="ja-JP" sz="900" b="0" dirty="0">
                <a:solidFill>
                  <a:srgbClr val="000000"/>
                </a:solidFill>
                <a:latin typeface="Meiryo UI"/>
                <a:ea typeface="Meiryo UI"/>
                <a:cs typeface="+mn-lt"/>
              </a:rPr>
              <a:t>』</a:t>
            </a:r>
            <a:r>
              <a:rPr lang="ja-JP" altLang="en-US" sz="900" b="0" dirty="0">
                <a:solidFill>
                  <a:srgbClr val="000000"/>
                </a:solidFill>
                <a:latin typeface="Meiryo UI"/>
                <a:ea typeface="Meiryo UI"/>
                <a:cs typeface="+mn-lt"/>
              </a:rPr>
              <a:t>．日科技連出版．</a:t>
            </a:r>
            <a:r>
              <a:rPr lang="en-US" altLang="ja-JP" sz="900" b="0" dirty="0">
                <a:solidFill>
                  <a:srgbClr val="000000"/>
                </a:solidFill>
                <a:latin typeface="Meiryo UI"/>
                <a:ea typeface="Meiryo UI"/>
                <a:cs typeface="+mn-lt"/>
              </a:rPr>
              <a:t>2018</a:t>
            </a:r>
            <a:r>
              <a:rPr lang="ja-JP" altLang="en-US" sz="900" b="0" dirty="0">
                <a:solidFill>
                  <a:srgbClr val="000000"/>
                </a:solidFill>
                <a:latin typeface="Meiryo UI"/>
                <a:ea typeface="Meiryo UI"/>
                <a:cs typeface="+mn-lt"/>
              </a:rPr>
              <a:t>年、</a:t>
            </a:r>
            <a:r>
              <a:rPr lang="en-US" altLang="ja-JP" sz="900" b="0" dirty="0">
                <a:solidFill>
                  <a:srgbClr val="000000"/>
                </a:solidFill>
                <a:latin typeface="Meiryo UI"/>
                <a:ea typeface="Meiryo UI"/>
                <a:cs typeface="+mn-lt"/>
              </a:rPr>
              <a:t>111p</a:t>
            </a:r>
          </a:p>
          <a:p>
            <a:pPr eaLnBrk="0" hangingPunct="0"/>
            <a:r>
              <a:rPr lang="ja-JP" altLang="en-US" sz="900" b="0" dirty="0">
                <a:solidFill>
                  <a:srgbClr val="000000"/>
                </a:solidFill>
                <a:latin typeface="Meiryo UI"/>
                <a:ea typeface="Meiryo UI"/>
                <a:cs typeface="+mn-lt"/>
              </a:rPr>
              <a:t>　　　</a:t>
            </a:r>
            <a:r>
              <a:rPr lang="en-US" altLang="ja-JP" sz="900" b="0" dirty="0">
                <a:solidFill>
                  <a:srgbClr val="000000"/>
                </a:solidFill>
                <a:latin typeface="Meiryo UI"/>
                <a:ea typeface="Meiryo UI"/>
                <a:cs typeface="+mn-lt"/>
              </a:rPr>
              <a:t>※</a:t>
            </a:r>
            <a:r>
              <a:rPr lang="ja-JP" altLang="en-US" sz="900" b="0" dirty="0">
                <a:solidFill>
                  <a:srgbClr val="000000"/>
                </a:solidFill>
                <a:latin typeface="Meiryo UI"/>
                <a:ea typeface="Meiryo UI"/>
                <a:cs typeface="+mn-lt"/>
              </a:rPr>
              <a:t>山田佳明、須加尾政一、高木美作恵．</a:t>
            </a:r>
            <a:r>
              <a:rPr lang="en-US" altLang="ja-JP" sz="900" b="0" dirty="0">
                <a:solidFill>
                  <a:srgbClr val="000000"/>
                </a:solidFill>
                <a:latin typeface="Meiryo UI"/>
                <a:ea typeface="Meiryo UI"/>
                <a:cs typeface="+mn-lt"/>
              </a:rPr>
              <a:t>『</a:t>
            </a:r>
            <a:r>
              <a:rPr lang="ja-JP" altLang="en-US" sz="900" b="0" dirty="0">
                <a:solidFill>
                  <a:srgbClr val="000000"/>
                </a:solidFill>
                <a:latin typeface="Meiryo UI"/>
                <a:ea typeface="Meiryo UI"/>
                <a:cs typeface="+mn-lt"/>
              </a:rPr>
              <a:t>課題達成型</a:t>
            </a:r>
            <a:r>
              <a:rPr lang="en-US" altLang="ja-JP" sz="900" b="0" dirty="0">
                <a:solidFill>
                  <a:srgbClr val="000000"/>
                </a:solidFill>
                <a:latin typeface="Meiryo UI"/>
                <a:ea typeface="Meiryo UI"/>
                <a:cs typeface="+mn-lt"/>
              </a:rPr>
              <a:t>QC</a:t>
            </a:r>
            <a:r>
              <a:rPr lang="ja-JP" altLang="en-US" sz="900" b="0" dirty="0">
                <a:solidFill>
                  <a:srgbClr val="000000"/>
                </a:solidFill>
                <a:latin typeface="Meiryo UI"/>
                <a:ea typeface="Meiryo UI"/>
                <a:cs typeface="+mn-lt"/>
              </a:rPr>
              <a:t>ストーリーの基本と活用</a:t>
            </a:r>
            <a:r>
              <a:rPr lang="en-US" altLang="ja-JP" sz="900" b="0" dirty="0">
                <a:solidFill>
                  <a:srgbClr val="000000"/>
                </a:solidFill>
                <a:latin typeface="Meiryo UI"/>
                <a:ea typeface="Meiryo UI"/>
                <a:cs typeface="+mn-lt"/>
              </a:rPr>
              <a:t>』</a:t>
            </a:r>
            <a:r>
              <a:rPr lang="ja-JP" altLang="en-US" sz="900" b="0" dirty="0">
                <a:solidFill>
                  <a:srgbClr val="000000"/>
                </a:solidFill>
                <a:latin typeface="Meiryo UI"/>
                <a:ea typeface="Meiryo UI"/>
                <a:cs typeface="+mn-lt"/>
              </a:rPr>
              <a:t>．日科技連出版．</a:t>
            </a:r>
            <a:r>
              <a:rPr lang="en-US" altLang="ja-JP" sz="900" b="0" dirty="0">
                <a:solidFill>
                  <a:srgbClr val="000000"/>
                </a:solidFill>
                <a:latin typeface="Meiryo UI"/>
                <a:ea typeface="Meiryo UI"/>
                <a:cs typeface="+mn-lt"/>
              </a:rPr>
              <a:t>2022</a:t>
            </a:r>
            <a:r>
              <a:rPr lang="ja-JP" altLang="en-US" sz="900" b="0" dirty="0">
                <a:solidFill>
                  <a:srgbClr val="000000"/>
                </a:solidFill>
                <a:latin typeface="Meiryo UI"/>
                <a:ea typeface="Meiryo UI"/>
                <a:cs typeface="+mn-lt"/>
              </a:rPr>
              <a:t>年、</a:t>
            </a:r>
            <a:r>
              <a:rPr lang="en-US" altLang="ja-JP" sz="900" b="0" dirty="0">
                <a:solidFill>
                  <a:srgbClr val="000000"/>
                </a:solidFill>
                <a:latin typeface="Meiryo UI"/>
                <a:ea typeface="Meiryo UI"/>
                <a:cs typeface="+mn-lt"/>
              </a:rPr>
              <a:t>25p</a:t>
            </a:r>
          </a:p>
        </p:txBody>
      </p:sp>
      <p:sp>
        <p:nvSpPr>
          <p:cNvPr id="4" name="テキスト ボックス 3">
            <a:extLst>
              <a:ext uri="{FF2B5EF4-FFF2-40B4-BE49-F238E27FC236}">
                <a16:creationId xmlns:a16="http://schemas.microsoft.com/office/drawing/2014/main" id="{D93EFF1B-3D4E-2870-14AC-A9BA33C8BF84}"/>
              </a:ext>
            </a:extLst>
          </p:cNvPr>
          <p:cNvSpPr txBox="1"/>
          <p:nvPr/>
        </p:nvSpPr>
        <p:spPr>
          <a:xfrm>
            <a:off x="9115937" y="5337"/>
            <a:ext cx="76830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4/24</a:t>
            </a:r>
            <a:endParaRPr kumimoji="1" lang="ja-JP" altLang="en-US" b="0" dirty="0">
              <a:latin typeface="Meiryo UI" panose="020B0604030504040204" pitchFamily="50" charset="-128"/>
              <a:ea typeface="Meiryo UI" panose="020B0604030504040204" pitchFamily="50" charset="-128"/>
            </a:endParaRPr>
          </a:p>
        </p:txBody>
      </p:sp>
      <p:pic>
        <p:nvPicPr>
          <p:cNvPr id="12" name="020-34s">
            <a:hlinkClick r:id="" action="ppaction://media"/>
            <a:extLst>
              <a:ext uri="{FF2B5EF4-FFF2-40B4-BE49-F238E27FC236}">
                <a16:creationId xmlns:a16="http://schemas.microsoft.com/office/drawing/2014/main" id="{04C6A1B8-3D7C-EF2A-FF93-AA87B3E8E17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22068"/>
            <a:ext cx="406400" cy="406400"/>
          </a:xfrm>
          <a:prstGeom prst="rect">
            <a:avLst/>
          </a:prstGeom>
        </p:spPr>
      </p:pic>
      <p:sp>
        <p:nvSpPr>
          <p:cNvPr id="15" name="テキスト ボックス 16">
            <a:extLst>
              <a:ext uri="{FF2B5EF4-FFF2-40B4-BE49-F238E27FC236}">
                <a16:creationId xmlns:a16="http://schemas.microsoft.com/office/drawing/2014/main" id="{95A0B1BC-5DB1-4230-964D-615E9A8C7D91}"/>
              </a:ext>
            </a:extLst>
          </p:cNvPr>
          <p:cNvSpPr txBox="1"/>
          <p:nvPr/>
        </p:nvSpPr>
        <p:spPr>
          <a:xfrm>
            <a:off x="5019670" y="5391952"/>
            <a:ext cx="4248279" cy="473976"/>
          </a:xfrm>
          <a:prstGeom prst="rect">
            <a:avLst/>
          </a:prstGeom>
          <a:noFill/>
          <a:ln>
            <a:solidFill>
              <a:schemeClr val="tx1"/>
            </a:solidFill>
          </a:ln>
        </p:spPr>
        <p:txBody>
          <a:bodyPr wrap="none" rtlCol="0">
            <a:spAutoFit/>
          </a:bodyPr>
          <a:lstStyle>
            <a:defPPr>
              <a:defRPr lang="ja-JP"/>
            </a:defPPr>
            <a:lvl1pPr algn="l" rtl="0" fontAlgn="base">
              <a:spcBef>
                <a:spcPct val="0"/>
              </a:spcBef>
              <a:spcAft>
                <a:spcPct val="0"/>
              </a:spcAft>
              <a:defRPr kumimoji="1" sz="1600" b="1" kern="1200">
                <a:solidFill>
                  <a:schemeClr val="tx1"/>
                </a:solidFill>
                <a:latin typeface="Times New Roman" pitchFamily="18" charset="0"/>
                <a:ea typeface="ＭＳ Ｐゴシック" charset="-128"/>
                <a:cs typeface="+mn-cs"/>
              </a:defRPr>
            </a:lvl1pPr>
            <a:lvl2pPr marL="457200" algn="l" rtl="0" fontAlgn="base">
              <a:spcBef>
                <a:spcPct val="0"/>
              </a:spcBef>
              <a:spcAft>
                <a:spcPct val="0"/>
              </a:spcAft>
              <a:defRPr kumimoji="1" sz="1600" b="1" kern="1200">
                <a:solidFill>
                  <a:schemeClr val="tx1"/>
                </a:solidFill>
                <a:latin typeface="Times New Roman" pitchFamily="18" charset="0"/>
                <a:ea typeface="ＭＳ Ｐゴシック" charset="-128"/>
                <a:cs typeface="+mn-cs"/>
              </a:defRPr>
            </a:lvl2pPr>
            <a:lvl3pPr marL="914400" algn="l" rtl="0" fontAlgn="base">
              <a:spcBef>
                <a:spcPct val="0"/>
              </a:spcBef>
              <a:spcAft>
                <a:spcPct val="0"/>
              </a:spcAft>
              <a:defRPr kumimoji="1" sz="1600" b="1" kern="1200">
                <a:solidFill>
                  <a:schemeClr val="tx1"/>
                </a:solidFill>
                <a:latin typeface="Times New Roman" pitchFamily="18" charset="0"/>
                <a:ea typeface="ＭＳ Ｐゴシック" charset="-128"/>
                <a:cs typeface="+mn-cs"/>
              </a:defRPr>
            </a:lvl3pPr>
            <a:lvl4pPr marL="1371600" algn="l" rtl="0" fontAlgn="base">
              <a:spcBef>
                <a:spcPct val="0"/>
              </a:spcBef>
              <a:spcAft>
                <a:spcPct val="0"/>
              </a:spcAft>
              <a:defRPr kumimoji="1" sz="1600" b="1" kern="1200">
                <a:solidFill>
                  <a:schemeClr val="tx1"/>
                </a:solidFill>
                <a:latin typeface="Times New Roman" pitchFamily="18" charset="0"/>
                <a:ea typeface="ＭＳ Ｐゴシック" charset="-128"/>
                <a:cs typeface="+mn-cs"/>
              </a:defRPr>
            </a:lvl4pPr>
            <a:lvl5pPr marL="1828800" algn="l" rtl="0" fontAlgn="base">
              <a:spcBef>
                <a:spcPct val="0"/>
              </a:spcBef>
              <a:spcAft>
                <a:spcPct val="0"/>
              </a:spcAft>
              <a:defRPr kumimoji="1" sz="1600" b="1" kern="1200">
                <a:solidFill>
                  <a:schemeClr val="tx1"/>
                </a:solidFill>
                <a:latin typeface="Times New Roman" pitchFamily="18" charset="0"/>
                <a:ea typeface="ＭＳ Ｐゴシック" charset="-128"/>
                <a:cs typeface="+mn-cs"/>
              </a:defRPr>
            </a:lvl5pPr>
            <a:lvl6pPr marL="2286000" algn="l" defTabSz="914400" rtl="0" eaLnBrk="1" latinLnBrk="0" hangingPunct="1">
              <a:defRPr kumimoji="1" sz="1600" b="1" kern="1200">
                <a:solidFill>
                  <a:schemeClr val="tx1"/>
                </a:solidFill>
                <a:latin typeface="Times New Roman" pitchFamily="18" charset="0"/>
                <a:ea typeface="ＭＳ Ｐゴシック" charset="-128"/>
                <a:cs typeface="+mn-cs"/>
              </a:defRPr>
            </a:lvl6pPr>
            <a:lvl7pPr marL="2743200" algn="l" defTabSz="914400" rtl="0" eaLnBrk="1" latinLnBrk="0" hangingPunct="1">
              <a:defRPr kumimoji="1" sz="1600" b="1" kern="1200">
                <a:solidFill>
                  <a:schemeClr val="tx1"/>
                </a:solidFill>
                <a:latin typeface="Times New Roman" pitchFamily="18" charset="0"/>
                <a:ea typeface="ＭＳ Ｐゴシック" charset="-128"/>
                <a:cs typeface="+mn-cs"/>
              </a:defRPr>
            </a:lvl7pPr>
            <a:lvl8pPr marL="3200400" algn="l" defTabSz="914400" rtl="0" eaLnBrk="1" latinLnBrk="0" hangingPunct="1">
              <a:defRPr kumimoji="1" sz="1600" b="1" kern="1200">
                <a:solidFill>
                  <a:schemeClr val="tx1"/>
                </a:solidFill>
                <a:latin typeface="Times New Roman" pitchFamily="18" charset="0"/>
                <a:ea typeface="ＭＳ Ｐゴシック" charset="-128"/>
                <a:cs typeface="+mn-cs"/>
              </a:defRPr>
            </a:lvl8pPr>
            <a:lvl9pPr marL="3657600" algn="l" defTabSz="914400" rtl="0" eaLnBrk="1" latinLnBrk="0" hangingPunct="1">
              <a:defRPr kumimoji="1" sz="1600" b="1" kern="1200">
                <a:solidFill>
                  <a:schemeClr val="tx1"/>
                </a:solidFill>
                <a:latin typeface="Times New Roman" pitchFamily="18" charset="0"/>
                <a:ea typeface="ＭＳ Ｐゴシック" charset="-128"/>
                <a:cs typeface="+mn-cs"/>
              </a:defRPr>
            </a:lvl9pPr>
          </a:lstStyle>
          <a:p>
            <a:r>
              <a:rPr kumimoji="1" lang="en-US" altLang="ja-JP" sz="1100" dirty="0"/>
              <a:t>※</a:t>
            </a:r>
            <a:r>
              <a:rPr kumimoji="1" lang="ja-JP" altLang="en-US" sz="1100" dirty="0"/>
              <a:t>原因や対策が判っているのに、なぜ手を打ってこなかったのか？</a:t>
            </a:r>
            <a:endParaRPr kumimoji="1" lang="en-US" altLang="ja-JP" sz="1100" dirty="0"/>
          </a:p>
          <a:p>
            <a:r>
              <a:rPr lang="ja-JP" altLang="en-US" sz="1100" dirty="0"/>
              <a:t>そうならないよう、未然防止への活動に発展させることが望まれます</a:t>
            </a:r>
            <a:endParaRPr kumimoji="1" lang="ja-JP" altLang="en-US" sz="1100" dirty="0"/>
          </a:p>
        </p:txBody>
      </p:sp>
    </p:spTree>
    <p:extLst>
      <p:ext uri="{BB962C8B-B14F-4D97-AF65-F5344CB8AC3E}">
        <p14:creationId xmlns:p14="http://schemas.microsoft.com/office/powerpoint/2010/main" val="4128570813"/>
      </p:ext>
    </p:extLst>
  </p:cSld>
  <p:clrMapOvr>
    <a:masterClrMapping/>
  </p:clrMapOvr>
  <mc:AlternateContent xmlns:mc="http://schemas.openxmlformats.org/markup-compatibility/2006" xmlns:p14="http://schemas.microsoft.com/office/powerpoint/2010/main">
    <mc:Choice Requires="p14">
      <p:transition spd="slow" p14:dur="2000" advTm="35000"/>
    </mc:Choice>
    <mc:Fallback xmlns="">
      <p:transition spd="slow" advTm="3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81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1986" name="表 41985"/>
          <p:cNvGraphicFramePr/>
          <p:nvPr>
            <p:extLst>
              <p:ext uri="{D42A27DB-BD31-4B8C-83A1-F6EECF244321}">
                <p14:modId xmlns:p14="http://schemas.microsoft.com/office/powerpoint/2010/main" val="880130585"/>
              </p:ext>
            </p:extLst>
          </p:nvPr>
        </p:nvGraphicFramePr>
        <p:xfrm>
          <a:off x="170814" y="711518"/>
          <a:ext cx="9540242" cy="5855970"/>
        </p:xfrm>
        <a:graphic>
          <a:graphicData uri="http://schemas.openxmlformats.org/drawingml/2006/table">
            <a:tbl>
              <a:tblPr/>
              <a:tblGrid>
                <a:gridCol w="468910">
                  <a:extLst>
                    <a:ext uri="{9D8B030D-6E8A-4147-A177-3AD203B41FA5}">
                      <a16:colId xmlns:a16="http://schemas.microsoft.com/office/drawing/2014/main" val="20000"/>
                    </a:ext>
                  </a:extLst>
                </a:gridCol>
                <a:gridCol w="2658304">
                  <a:extLst>
                    <a:ext uri="{9D8B030D-6E8A-4147-A177-3AD203B41FA5}">
                      <a16:colId xmlns:a16="http://schemas.microsoft.com/office/drawing/2014/main" val="20001"/>
                    </a:ext>
                  </a:extLst>
                </a:gridCol>
                <a:gridCol w="3520270">
                  <a:extLst>
                    <a:ext uri="{9D8B030D-6E8A-4147-A177-3AD203B41FA5}">
                      <a16:colId xmlns:a16="http://schemas.microsoft.com/office/drawing/2014/main" val="20002"/>
                    </a:ext>
                  </a:extLst>
                </a:gridCol>
                <a:gridCol w="2892758">
                  <a:extLst>
                    <a:ext uri="{9D8B030D-6E8A-4147-A177-3AD203B41FA5}">
                      <a16:colId xmlns:a16="http://schemas.microsoft.com/office/drawing/2014/main" val="20003"/>
                    </a:ext>
                  </a:extLst>
                </a:gridCol>
              </a:tblGrid>
              <a:tr h="4032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eaLnBrk="1" hangingPunct="1">
                        <a:lnSpc>
                          <a:spcPct val="90000"/>
                        </a:lnSpc>
                        <a:buClr>
                          <a:srgbClr val="000089"/>
                        </a:buClr>
                        <a:buNone/>
                      </a:pPr>
                      <a:r>
                        <a:rPr lang="ja-JP" altLang="en-US" sz="1400" b="1" dirty="0">
                          <a:solidFill>
                            <a:srgbClr val="FFFFFF"/>
                          </a:solidFill>
                          <a:latin typeface="Meiryo UI" panose="020B0604030504040204" pitchFamily="50" charset="-128"/>
                        </a:rPr>
                        <a:t>型</a:t>
                      </a:r>
                    </a:p>
                  </a:txBody>
                  <a:tcPr marL="91443" marR="91443" marT="45714" marB="45714" anchor="ctr" anchorCtr="1">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rgbClr val="008000"/>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eaLnBrk="1" hangingPunct="1">
                        <a:lnSpc>
                          <a:spcPct val="90000"/>
                        </a:lnSpc>
                        <a:buClr>
                          <a:srgbClr val="000089"/>
                        </a:buClr>
                        <a:buNone/>
                      </a:pPr>
                      <a:r>
                        <a:rPr lang="ja-JP" altLang="en-US" sz="1400" b="1" dirty="0">
                          <a:solidFill>
                            <a:srgbClr val="FF0000"/>
                          </a:solidFill>
                          <a:latin typeface="Meiryo UI" panose="020B0604030504040204" pitchFamily="50" charset="-128"/>
                        </a:rPr>
                        <a:t>テーマ例</a:t>
                      </a:r>
                    </a:p>
                  </a:txBody>
                  <a:tcPr marL="91443" marR="91443" marT="45714" marB="45714" anchor="ctr" anchorCtr="1">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rgbClr val="008000"/>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eaLnBrk="1" hangingPunct="1">
                        <a:lnSpc>
                          <a:spcPct val="90000"/>
                        </a:lnSpc>
                        <a:buClr>
                          <a:srgbClr val="000089"/>
                        </a:buClr>
                        <a:buNone/>
                      </a:pPr>
                      <a:r>
                        <a:rPr lang="ja-JP" altLang="en-US" sz="1400" b="1" dirty="0">
                          <a:solidFill>
                            <a:srgbClr val="FFFFFF"/>
                          </a:solidFill>
                          <a:latin typeface="Meiryo UI" panose="020B0604030504040204" pitchFamily="50" charset="-128"/>
                        </a:rPr>
                        <a:t>特徴</a:t>
                      </a:r>
                    </a:p>
                  </a:txBody>
                  <a:tcPr marL="91443" marR="91443" marT="45714" marB="45714" anchor="ctr" anchorCtr="1">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rgbClr val="008000"/>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eaLnBrk="1" hangingPunct="1">
                        <a:lnSpc>
                          <a:spcPct val="90000"/>
                        </a:lnSpc>
                        <a:buClr>
                          <a:srgbClr val="000089"/>
                        </a:buClr>
                        <a:buNone/>
                      </a:pPr>
                      <a:r>
                        <a:rPr lang="ja-JP" altLang="en-US" sz="1400" b="1" dirty="0">
                          <a:solidFill>
                            <a:srgbClr val="FFFFFF"/>
                          </a:solidFill>
                          <a:latin typeface="Meiryo UI" panose="020B0604030504040204" pitchFamily="50" charset="-128"/>
                        </a:rPr>
                        <a:t>留意点</a:t>
                      </a:r>
                    </a:p>
                  </a:txBody>
                  <a:tcPr marL="91443" marR="91443" marT="45714" marB="45714" anchor="ctr" anchorCtr="1">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rgbClr val="008000"/>
                    </a:solidFill>
                  </a:tcPr>
                </a:tc>
                <a:extLst>
                  <a:ext uri="{0D108BD9-81ED-4DB2-BD59-A6C34878D82A}">
                    <a16:rowId xmlns:a16="http://schemas.microsoft.com/office/drawing/2014/main" val="10000"/>
                  </a:ext>
                </a:extLst>
              </a:tr>
              <a:tr h="171069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eaLnBrk="1" hangingPunct="1">
                        <a:lnSpc>
                          <a:spcPct val="90000"/>
                        </a:lnSpc>
                        <a:buClr>
                          <a:srgbClr val="000089"/>
                        </a:buClr>
                        <a:buNone/>
                      </a:pPr>
                      <a:r>
                        <a:rPr lang="ja-JP" altLang="en-US" sz="1400" b="1" dirty="0">
                          <a:solidFill>
                            <a:schemeClr val="bg1"/>
                          </a:solidFill>
                          <a:latin typeface="Meiryo UI" panose="020B0604030504040204" pitchFamily="50" charset="-128"/>
                        </a:rPr>
                        <a:t>問題解決型</a:t>
                      </a:r>
                    </a:p>
                  </a:txBody>
                  <a:tcPr marL="91443" marR="91443" marT="45714" marB="45714" anchor="ctr" anchorCtr="1">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rgbClr val="FF0000"/>
                    </a:solidFill>
                  </a:tcPr>
                </a:tc>
                <a:tc row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・ムダの低減</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・製品のばらつき低減</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a:t>
                      </a:r>
                      <a:r>
                        <a:rPr lang="ja-JP" altLang="en-US" sz="1400" b="1" dirty="0">
                          <a:solidFill>
                            <a:schemeClr val="tx1"/>
                          </a:solidFill>
                          <a:latin typeface="Meiryo UI" panose="020B0604030504040204" pitchFamily="50" charset="-128"/>
                        </a:rPr>
                        <a:t>頻発停止</a:t>
                      </a:r>
                      <a:r>
                        <a:rPr lang="ja-JP" altLang="en-US" sz="1400" b="1" dirty="0">
                          <a:solidFill>
                            <a:srgbClr val="000000"/>
                          </a:solidFill>
                          <a:latin typeface="Meiryo UI" panose="020B0604030504040204" pitchFamily="50" charset="-128"/>
                        </a:rPr>
                        <a:t>の低減</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・不良品発生件数の低減</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・処理遅延件数の低減</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・作業ミス低減</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・調剤ミスの撲滅</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・ファイル保存量の低減</a:t>
                      </a:r>
                    </a:p>
                  </a:txBody>
                  <a:tcPr marL="91443" marR="91443" marT="45714" marB="45714" anchor="ctr">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marL="174625" lvl="0" indent="-174625" eaLnBrk="1" hangingPunct="1">
                        <a:lnSpc>
                          <a:spcPct val="90000"/>
                        </a:lnSpc>
                        <a:spcBef>
                          <a:spcPts val="300"/>
                        </a:spcBef>
                        <a:buClr>
                          <a:srgbClr val="000089"/>
                        </a:buClr>
                        <a:buChar char="•"/>
                      </a:pPr>
                      <a:r>
                        <a:rPr lang="ja-JP" altLang="en-US" sz="1400" b="1" dirty="0">
                          <a:solidFill>
                            <a:srgbClr val="000000"/>
                          </a:solidFill>
                          <a:latin typeface="Meiryo UI" panose="020B0604030504040204" pitchFamily="50" charset="-128"/>
                        </a:rPr>
                        <a:t>職場で発生している悪さの原因を追究し、対策を導く取組み</a:t>
                      </a:r>
                    </a:p>
                    <a:p>
                      <a:pPr marL="174625" lvl="0" indent="-174625" eaLnBrk="1" hangingPunct="1">
                        <a:lnSpc>
                          <a:spcPct val="90000"/>
                        </a:lnSpc>
                        <a:spcBef>
                          <a:spcPts val="300"/>
                        </a:spcBef>
                        <a:buClr>
                          <a:srgbClr val="000089"/>
                        </a:buClr>
                        <a:buChar char="•"/>
                      </a:pPr>
                      <a:r>
                        <a:rPr lang="ja-JP" altLang="en-US" sz="1400" b="1" dirty="0">
                          <a:solidFill>
                            <a:srgbClr val="FF0000"/>
                          </a:solidFill>
                          <a:latin typeface="Meiryo UI" panose="020B0604030504040204" pitchFamily="50" charset="-128"/>
                        </a:rPr>
                        <a:t>ほとんどの問題は問題解決型で解決できる</a:t>
                      </a:r>
                    </a:p>
                  </a:txBody>
                  <a:tcPr marL="91443" marR="91443" marT="45714" marB="45714" anchor="ctr">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marL="174625" lvl="0" indent="-174625" eaLnBrk="1" hangingPunct="1">
                        <a:lnSpc>
                          <a:spcPct val="90000"/>
                        </a:lnSpc>
                        <a:spcBef>
                          <a:spcPts val="300"/>
                        </a:spcBef>
                        <a:buClr>
                          <a:srgbClr val="000089"/>
                        </a:buClr>
                        <a:buChar char="•"/>
                      </a:pPr>
                      <a:r>
                        <a:rPr lang="ja-JP" altLang="en-US" sz="1400" b="1" dirty="0">
                          <a:solidFill>
                            <a:srgbClr val="000000"/>
                          </a:solidFill>
                          <a:latin typeface="Meiryo UI" panose="020B0604030504040204" pitchFamily="50" charset="-128"/>
                        </a:rPr>
                        <a:t>真の要因をつきとめるための検証が大切</a:t>
                      </a:r>
                    </a:p>
                    <a:p>
                      <a:pPr marL="174625" lvl="0" indent="-174625" eaLnBrk="1" hangingPunct="1">
                        <a:lnSpc>
                          <a:spcPct val="90000"/>
                        </a:lnSpc>
                        <a:spcBef>
                          <a:spcPts val="300"/>
                        </a:spcBef>
                        <a:buClr>
                          <a:srgbClr val="000089"/>
                        </a:buClr>
                        <a:buChar char="•"/>
                      </a:pPr>
                      <a:r>
                        <a:rPr lang="ja-JP" altLang="en-US" sz="1400" b="1" dirty="0">
                          <a:solidFill>
                            <a:srgbClr val="000000"/>
                          </a:solidFill>
                          <a:latin typeface="Meiryo UI" panose="020B0604030504040204" pitchFamily="50" charset="-128"/>
                        </a:rPr>
                        <a:t>テーマ名が対策そのものになっていると、新たな視点での対策は望めない</a:t>
                      </a:r>
                    </a:p>
                  </a:txBody>
                  <a:tcPr marL="91443" marR="91443" marT="45714" marB="45714" anchor="ctr">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0320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eaLnBrk="1" hangingPunct="1">
                        <a:lnSpc>
                          <a:spcPct val="90000"/>
                        </a:lnSpc>
                        <a:buClr>
                          <a:srgbClr val="000089"/>
                        </a:buClr>
                        <a:buNone/>
                      </a:pPr>
                      <a:r>
                        <a:rPr lang="ja-JP" altLang="en-US" sz="1400" b="1" dirty="0">
                          <a:solidFill>
                            <a:schemeClr val="bg1"/>
                          </a:solidFill>
                          <a:latin typeface="Meiryo UI" panose="020B0604030504040204" pitchFamily="50" charset="-128"/>
                        </a:rPr>
                        <a:t>施策実行型</a:t>
                      </a:r>
                    </a:p>
                  </a:txBody>
                  <a:tcPr marL="91443" marR="91443" marT="45714" marB="45714" anchor="ctr" anchorCtr="1">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chemeClr val="tx1"/>
                    </a:solidFill>
                  </a:tcPr>
                </a:tc>
                <a:tc vMerge="1">
                  <a:txBody>
                    <a:bodyPr/>
                    <a:lstStyle/>
                    <a:p>
                      <a:endParaRPr lang="ja-JP"/>
                    </a:p>
                  </a:txBody>
                  <a:tcPr>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B w="9525" cap="flat" cmpd="sng">
                      <a:solidFill>
                        <a:schemeClr val="tx1"/>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marL="174625" lvl="0" indent="-174625" eaLnBrk="1" hangingPunct="1">
                        <a:lnSpc>
                          <a:spcPct val="90000"/>
                        </a:lnSpc>
                        <a:spcBef>
                          <a:spcPts val="300"/>
                        </a:spcBef>
                        <a:buClr>
                          <a:srgbClr val="000089"/>
                        </a:buClr>
                        <a:buChar char="•"/>
                      </a:pPr>
                      <a:r>
                        <a:rPr lang="ja-JP" altLang="en-US" sz="1400" b="1" dirty="0">
                          <a:solidFill>
                            <a:srgbClr val="000000"/>
                          </a:solidFill>
                          <a:latin typeface="Meiryo UI" panose="020B0604030504040204" pitchFamily="50" charset="-128"/>
                        </a:rPr>
                        <a:t>要因、対策が見えているとすぐに対策を実施できるので、改善のスピードアップ化が図れる</a:t>
                      </a:r>
                    </a:p>
                  </a:txBody>
                  <a:tcPr marL="91443" marR="91443" marT="45714" marB="45714" anchor="ctr">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marL="174625" lvl="0" indent="-174625" eaLnBrk="1" hangingPunct="1">
                        <a:lnSpc>
                          <a:spcPct val="90000"/>
                        </a:lnSpc>
                        <a:spcBef>
                          <a:spcPts val="300"/>
                        </a:spcBef>
                        <a:buClr>
                          <a:srgbClr val="000089"/>
                        </a:buClr>
                        <a:buChar char="•"/>
                      </a:pPr>
                      <a:r>
                        <a:rPr lang="ja-JP" altLang="en-US" sz="1400" b="1" dirty="0">
                          <a:solidFill>
                            <a:srgbClr val="000000"/>
                          </a:solidFill>
                          <a:latin typeface="Meiryo UI" panose="020B0604030504040204" pitchFamily="50" charset="-128"/>
                        </a:rPr>
                        <a:t>要因と対策がわかったつもりになって、的外れな対策になることがあるので、現状把握でしっかり確認しておくことが大切</a:t>
                      </a:r>
                    </a:p>
                    <a:p>
                      <a:pPr marL="174625" lvl="0" indent="-174625" eaLnBrk="1" hangingPunct="1">
                        <a:lnSpc>
                          <a:spcPct val="90000"/>
                        </a:lnSpc>
                        <a:spcBef>
                          <a:spcPts val="300"/>
                        </a:spcBef>
                        <a:buClr>
                          <a:srgbClr val="000089"/>
                        </a:buClr>
                        <a:buChar char="•"/>
                      </a:pPr>
                      <a:r>
                        <a:rPr lang="ja-JP" altLang="en-US" sz="1400" b="1" dirty="0">
                          <a:solidFill>
                            <a:srgbClr val="000000"/>
                          </a:solidFill>
                          <a:latin typeface="Meiryo UI" panose="020B0604030504040204" pitchFamily="50" charset="-128"/>
                        </a:rPr>
                        <a:t>「活動時間が取れないので施策実行型で早く終わりたいな」はご法度</a:t>
                      </a:r>
                    </a:p>
                  </a:txBody>
                  <a:tcPr marL="91443" marR="91443" marT="45714" marB="45714" anchor="ctr">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71005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eaLnBrk="1" hangingPunct="1">
                        <a:lnSpc>
                          <a:spcPct val="90000"/>
                        </a:lnSpc>
                        <a:buClr>
                          <a:srgbClr val="000089"/>
                        </a:buClr>
                        <a:buNone/>
                      </a:pPr>
                      <a:r>
                        <a:rPr lang="ja-JP" altLang="en-US" sz="1400" b="1" dirty="0">
                          <a:solidFill>
                            <a:schemeClr val="bg1"/>
                          </a:solidFill>
                          <a:latin typeface="Meiryo UI" panose="020B0604030504040204" pitchFamily="50" charset="-128"/>
                        </a:rPr>
                        <a:t>課題達成型</a:t>
                      </a:r>
                    </a:p>
                  </a:txBody>
                  <a:tcPr marL="91443" marR="91443" marT="45714" marB="45714" anchor="ctr" anchorCtr="1">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rgbClr val="0000FF"/>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・お客様満足度の向上</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・お客様ニーズの実現</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・製造ラインの合理化</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・販売力の向上</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・生産性の大幅な向上</a:t>
                      </a:r>
                    </a:p>
                    <a:p>
                      <a:pPr lvl="0" eaLnBrk="1" hangingPunct="1">
                        <a:lnSpc>
                          <a:spcPct val="90000"/>
                        </a:lnSpc>
                        <a:spcBef>
                          <a:spcPts val="300"/>
                        </a:spcBef>
                        <a:buClr>
                          <a:srgbClr val="000089"/>
                        </a:buClr>
                        <a:buNone/>
                      </a:pPr>
                      <a:r>
                        <a:rPr lang="ja-JP" altLang="en-US" sz="1400" b="1" dirty="0">
                          <a:solidFill>
                            <a:srgbClr val="000000"/>
                          </a:solidFill>
                          <a:latin typeface="Meiryo UI" panose="020B0604030504040204" pitchFamily="50" charset="-128"/>
                        </a:rPr>
                        <a:t>・業務改善</a:t>
                      </a:r>
                    </a:p>
                  </a:txBody>
                  <a:tcPr marL="91443" marR="91443" marT="45714" marB="45714" anchor="ctr">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marL="174625" lvl="0" indent="-174625" eaLnBrk="1" hangingPunct="1">
                        <a:lnSpc>
                          <a:spcPct val="90000"/>
                        </a:lnSpc>
                        <a:spcBef>
                          <a:spcPts val="300"/>
                        </a:spcBef>
                        <a:buClr>
                          <a:srgbClr val="000089"/>
                        </a:buClr>
                        <a:buChar char="•"/>
                      </a:pPr>
                      <a:r>
                        <a:rPr lang="ja-JP" altLang="en-US" sz="1400" b="1" dirty="0">
                          <a:solidFill>
                            <a:srgbClr val="000000"/>
                          </a:solidFill>
                          <a:latin typeface="Meiryo UI" panose="020B0604030504040204" pitchFamily="50" charset="-128"/>
                        </a:rPr>
                        <a:t>上位方針や会社経営方針を受けての取組み</a:t>
                      </a:r>
                    </a:p>
                    <a:p>
                      <a:pPr marL="174625" lvl="0" indent="-174625" eaLnBrk="1" hangingPunct="1">
                        <a:lnSpc>
                          <a:spcPct val="90000"/>
                        </a:lnSpc>
                        <a:spcBef>
                          <a:spcPts val="300"/>
                        </a:spcBef>
                        <a:buClr>
                          <a:srgbClr val="000089"/>
                        </a:buClr>
                        <a:buChar char="•"/>
                      </a:pPr>
                      <a:r>
                        <a:rPr lang="ja-JP" altLang="en-US" sz="1400" b="1" dirty="0">
                          <a:solidFill>
                            <a:srgbClr val="000000"/>
                          </a:solidFill>
                          <a:latin typeface="Meiryo UI" panose="020B0604030504040204" pitchFamily="50" charset="-128"/>
                        </a:rPr>
                        <a:t>現状を大きく打破するテーマに活用できる</a:t>
                      </a:r>
                    </a:p>
                  </a:txBody>
                  <a:tcPr marL="91443" marR="91443" marT="45714" marB="45714" anchor="ctr">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eiryo UI" panose="020B0604030504040204" pitchFamily="50" charset="-128"/>
                          <a:ea typeface="Meiryo UI" panose="020B0604030504040204" pitchFamily="50" charset="-128"/>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Meiryo UI" panose="020B0604030504040204" pitchFamily="50" charset="-128"/>
                          <a:ea typeface="Meiryo UI" panose="020B0604030504040204" pitchFamily="50" charset="-128"/>
                          <a:cs typeface="+mn-cs"/>
                        </a:defRPr>
                      </a:lvl5pPr>
                    </a:lstStyle>
                    <a:p>
                      <a:pPr marL="174625" lvl="0" indent="-174625" eaLnBrk="1" hangingPunct="1">
                        <a:lnSpc>
                          <a:spcPct val="90000"/>
                        </a:lnSpc>
                        <a:spcBef>
                          <a:spcPts val="300"/>
                        </a:spcBef>
                        <a:buClr>
                          <a:srgbClr val="000089"/>
                        </a:buClr>
                        <a:buChar char="•"/>
                      </a:pPr>
                      <a:r>
                        <a:rPr lang="ja-JP" altLang="en-US" sz="1400" b="1" dirty="0">
                          <a:solidFill>
                            <a:srgbClr val="000000"/>
                          </a:solidFill>
                          <a:latin typeface="Meiryo UI" panose="020B0604030504040204" pitchFamily="50" charset="-128"/>
                        </a:rPr>
                        <a:t>目標を達成できる対策を見出せないことがある</a:t>
                      </a:r>
                    </a:p>
                    <a:p>
                      <a:pPr marL="174625" lvl="0" indent="-174625" eaLnBrk="1" hangingPunct="1">
                        <a:lnSpc>
                          <a:spcPct val="90000"/>
                        </a:lnSpc>
                        <a:spcBef>
                          <a:spcPts val="300"/>
                        </a:spcBef>
                        <a:buClr>
                          <a:srgbClr val="000089"/>
                        </a:buClr>
                        <a:buChar char="•"/>
                      </a:pPr>
                      <a:r>
                        <a:rPr lang="ja-JP" altLang="en-US" sz="1400" b="1" dirty="0">
                          <a:solidFill>
                            <a:srgbClr val="000000"/>
                          </a:solidFill>
                          <a:latin typeface="Meiryo UI" panose="020B0604030504040204" pitchFamily="50" charset="-128"/>
                        </a:rPr>
                        <a:t>「問題解決型」と比較すると解決に時間がかかることが多い</a:t>
                      </a:r>
                    </a:p>
                  </a:txBody>
                  <a:tcPr marL="91443" marR="91443" marT="45714" marB="45714" anchor="ctr">
                    <a:lnL w="9525" cap="flat" cmpd="sng">
                      <a:solidFill>
                        <a:schemeClr val="tx1"/>
                      </a:solidFill>
                      <a:prstDash val="solid"/>
                      <a:headEnd type="none" w="med" len="med"/>
                      <a:tailEnd type="none" w="med" len="med"/>
                    </a:lnL>
                    <a:lnR w="9525" cap="flat" cmpd="sng">
                      <a:solidFill>
                        <a:schemeClr val="tx1"/>
                      </a:solidFill>
                      <a:prstDash val="solid"/>
                      <a:headEnd type="none" w="med" len="med"/>
                      <a:tailEnd type="none" w="med" len="med"/>
                    </a:lnR>
                    <a:lnT w="9525" cap="flat" cmpd="sng">
                      <a:solidFill>
                        <a:schemeClr val="tx1"/>
                      </a:solidFill>
                      <a:prstDash val="solid"/>
                      <a:headEnd type="none" w="med" len="med"/>
                      <a:tailEnd type="none" w="med" len="med"/>
                    </a:lnT>
                    <a:lnB w="9525" cap="flat" cmpd="sng">
                      <a:solidFill>
                        <a:schemeClr val="tx1"/>
                      </a:solidFill>
                      <a:prstDash val="soli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42014" name="テキスト ボックス 3"/>
          <p:cNvSpPr txBox="1"/>
          <p:nvPr/>
        </p:nvSpPr>
        <p:spPr>
          <a:xfrm>
            <a:off x="560388" y="6567488"/>
            <a:ext cx="6553200" cy="216982"/>
          </a:xfrm>
          <a:prstGeom prst="rect">
            <a:avLst/>
          </a:prstGeom>
          <a:noFill/>
          <a:ln w="28575">
            <a:noFill/>
          </a:ln>
        </p:spPr>
        <p:txBody>
          <a:bodyPr>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ct val="0"/>
              </a:spcBef>
              <a:buNone/>
            </a:pPr>
            <a:r>
              <a:rPr lang="en-US" altLang="ja-JP" sz="900" b="0" dirty="0">
                <a:solidFill>
                  <a:srgbClr val="000000"/>
                </a:solidFill>
                <a:latin typeface="HG丸ｺﾞｼｯｸM-PRO" panose="020F0600000000000000" pitchFamily="50" charset="-128"/>
                <a:ea typeface="HG丸ｺﾞｼｯｸM-PRO" panose="020F0600000000000000" pitchFamily="50" charset="-128"/>
              </a:rPr>
              <a:t>*</a:t>
            </a:r>
            <a:r>
              <a:rPr lang="ja-JP" altLang="en-US" sz="900" b="0" dirty="0">
                <a:solidFill>
                  <a:srgbClr val="000000"/>
                </a:solidFill>
                <a:latin typeface="HG丸ｺﾞｼｯｸM-PRO" panose="020F0600000000000000" pitchFamily="50" charset="-128"/>
                <a:ea typeface="HG丸ｺﾞｼｯｸM-PRO" panose="020F0600000000000000" pitchFamily="50" charset="-128"/>
              </a:rPr>
              <a:t>参考資料　みんなと改善　ＱＣサークル</a:t>
            </a:r>
            <a:r>
              <a:rPr lang="en-US" altLang="ja-JP" sz="900" b="0" dirty="0">
                <a:solidFill>
                  <a:srgbClr val="000000"/>
                </a:solidFill>
                <a:latin typeface="HG丸ｺﾞｼｯｸM-PRO" panose="020F0600000000000000" pitchFamily="50" charset="-128"/>
                <a:ea typeface="HG丸ｺﾞｼｯｸM-PRO" panose="020F0600000000000000" pitchFamily="50" charset="-128"/>
              </a:rPr>
              <a:t>2011</a:t>
            </a:r>
            <a:r>
              <a:rPr lang="ja-JP" altLang="en-US" sz="900" b="0" dirty="0">
                <a:solidFill>
                  <a:srgbClr val="000000"/>
                </a:solidFill>
                <a:latin typeface="HG丸ｺﾞｼｯｸM-PRO" panose="020F0600000000000000" pitchFamily="50" charset="-128"/>
                <a:ea typeface="HG丸ｺﾞｼｯｸM-PRO" panose="020F0600000000000000" pitchFamily="50" charset="-128"/>
              </a:rPr>
              <a:t>年８月号　№</a:t>
            </a:r>
            <a:r>
              <a:rPr lang="en-US" altLang="ja-JP" sz="900" b="0" dirty="0">
                <a:solidFill>
                  <a:srgbClr val="000000"/>
                </a:solidFill>
                <a:latin typeface="HG丸ｺﾞｼｯｸM-PRO" panose="020F0600000000000000" pitchFamily="50" charset="-128"/>
                <a:ea typeface="HG丸ｺﾞｼｯｸM-PRO" panose="020F0600000000000000" pitchFamily="50" charset="-128"/>
              </a:rPr>
              <a:t>601</a:t>
            </a:r>
            <a:endParaRPr lang="ja-JP" altLang="en-US" sz="900" b="0" dirty="0">
              <a:solidFill>
                <a:srgbClr val="000000"/>
              </a:solidFill>
              <a:latin typeface="HG丸ｺﾞｼｯｸM-PRO" panose="020F0600000000000000" pitchFamily="50" charset="-128"/>
              <a:ea typeface="HG丸ｺﾞｼｯｸM-PRO" panose="020F0600000000000000" pitchFamily="50" charset="-128"/>
            </a:endParaRPr>
          </a:p>
        </p:txBody>
      </p:sp>
      <p:sp>
        <p:nvSpPr>
          <p:cNvPr id="10" name="Text Box 3"/>
          <p:cNvSpPr txBox="1">
            <a:spLocks noChangeArrowheads="1"/>
          </p:cNvSpPr>
          <p:nvPr/>
        </p:nvSpPr>
        <p:spPr bwMode="auto">
          <a:xfrm>
            <a:off x="263525" y="16511"/>
            <a:ext cx="9149080"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90000" bIns="90000" anchor="ctr">
            <a:spAutoFit/>
          </a:bodyPr>
          <a:lstStyle/>
          <a:p>
            <a:pPr eaLnBrk="0" hangingPunct="0">
              <a:defRPr/>
            </a:pPr>
            <a:r>
              <a:rPr kumimoji="0" lang="ja-JP" altLang="en-US" sz="3200" b="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５．ＱＣストーリー３つの型のテーマ例・特徴・留意点</a:t>
            </a:r>
          </a:p>
        </p:txBody>
      </p:sp>
      <p:sp>
        <p:nvSpPr>
          <p:cNvPr id="5" name="AutoShape 350"/>
          <p:cNvSpPr/>
          <p:nvPr/>
        </p:nvSpPr>
        <p:spPr>
          <a:xfrm>
            <a:off x="60958" y="4759645"/>
            <a:ext cx="9723122" cy="2041205"/>
          </a:xfrm>
          <a:prstGeom prst="roundRect">
            <a:avLst>
              <a:gd name="adj" fmla="val 3579"/>
            </a:avLst>
          </a:prstGeom>
          <a:noFill/>
          <a:ln w="57150" cap="flat" cmpd="sng">
            <a:solidFill>
              <a:srgbClr val="0000FF"/>
            </a:solidFill>
            <a:prstDash val="sysDash"/>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000" dirty="0">
              <a:solidFill>
                <a:srgbClr val="000000"/>
              </a:solidFill>
              <a:latin typeface="Meiryo UI"/>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E849C7BA-2CF9-C34A-1518-20BED0DAB1D2}"/>
              </a:ext>
            </a:extLst>
          </p:cNvPr>
          <p:cNvSpPr txBox="1"/>
          <p:nvPr/>
        </p:nvSpPr>
        <p:spPr>
          <a:xfrm>
            <a:off x="9127367" y="5337"/>
            <a:ext cx="76830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5/24</a:t>
            </a:r>
            <a:endParaRPr kumimoji="1" lang="ja-JP" altLang="en-US" b="0" dirty="0">
              <a:latin typeface="Meiryo UI" panose="020B0604030504040204" pitchFamily="50" charset="-128"/>
              <a:ea typeface="Meiryo UI" panose="020B0604030504040204" pitchFamily="50" charset="-128"/>
            </a:endParaRPr>
          </a:p>
        </p:txBody>
      </p:sp>
      <p:pic>
        <p:nvPicPr>
          <p:cNvPr id="6" name="課題5P">
            <a:hlinkClick r:id="" action="ppaction://media"/>
            <a:extLst>
              <a:ext uri="{FF2B5EF4-FFF2-40B4-BE49-F238E27FC236}">
                <a16:creationId xmlns:a16="http://schemas.microsoft.com/office/drawing/2014/main" id="{6126B439-6D68-B5B1-0A23-782522EC9F2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0" y="-28586"/>
            <a:ext cx="406400" cy="406400"/>
          </a:xfrm>
          <a:prstGeom prst="rect">
            <a:avLst/>
          </a:prstGeom>
        </p:spPr>
      </p:pic>
    </p:spTree>
    <p:extLst>
      <p:ext uri="{BB962C8B-B14F-4D97-AF65-F5344CB8AC3E}">
        <p14:creationId xmlns:p14="http://schemas.microsoft.com/office/powerpoint/2010/main" val="3778358811"/>
      </p:ext>
    </p:extLst>
  </p:cSld>
  <p:clrMapOvr>
    <a:masterClrMapping/>
  </p:clrMapOvr>
  <p:transition spd="slow" advClick="0" advTm="2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14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ext Box 3"/>
          <p:cNvSpPr txBox="1">
            <a:spLocks noChangeArrowheads="1"/>
          </p:cNvSpPr>
          <p:nvPr/>
        </p:nvSpPr>
        <p:spPr bwMode="auto">
          <a:xfrm>
            <a:off x="378460" y="-64408"/>
            <a:ext cx="9149080" cy="67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90000" bIns="90000" anchor="ctr">
            <a:spAutoFit/>
          </a:bodyPr>
          <a:lstStyle/>
          <a:p>
            <a:pPr eaLnBrk="0" hangingPunct="0">
              <a:defRPr/>
            </a:pPr>
            <a:r>
              <a:rPr kumimoji="0" lang="ja-JP" altLang="en-US" sz="3200" b="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　６．問題解決の基本ｽﾃｯﾌﾟと</a:t>
            </a:r>
            <a:r>
              <a:rPr kumimoji="0" lang="en-US" altLang="ja-JP" sz="3200" b="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QC</a:t>
            </a:r>
            <a:r>
              <a:rPr kumimoji="0" lang="ja-JP" altLang="en-US" sz="3200" b="0" i="1" dirty="0">
                <a:solidFill>
                  <a:srgbClr val="0000CC"/>
                </a:solidFill>
                <a:effectLst>
                  <a:outerShdw blurRad="38100" dist="38100" dir="2700000" algn="tl">
                    <a:srgbClr val="C0C0C0"/>
                  </a:outerShdw>
                </a:effectLst>
                <a:latin typeface="HGP創英角ｺﾞｼｯｸUB" panose="020B0900000000000000" pitchFamily="50" charset="-128"/>
                <a:ea typeface="HGP創英角ｺﾞｼｯｸUB" panose="020B0900000000000000" pitchFamily="50" charset="-128"/>
              </a:rPr>
              <a:t>ストーリーの比較</a:t>
            </a:r>
          </a:p>
        </p:txBody>
      </p:sp>
      <p:sp>
        <p:nvSpPr>
          <p:cNvPr id="43033" name="AutoShape 349"/>
          <p:cNvSpPr/>
          <p:nvPr/>
        </p:nvSpPr>
        <p:spPr>
          <a:xfrm>
            <a:off x="8382636" y="1461135"/>
            <a:ext cx="989965" cy="537210"/>
          </a:xfrm>
          <a:prstGeom prst="roundRect">
            <a:avLst>
              <a:gd name="adj" fmla="val 13657"/>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（手順①）</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テーマの選定</a:t>
            </a:r>
          </a:p>
        </p:txBody>
      </p:sp>
      <p:sp>
        <p:nvSpPr>
          <p:cNvPr id="43034" name="AutoShape 350"/>
          <p:cNvSpPr/>
          <p:nvPr/>
        </p:nvSpPr>
        <p:spPr>
          <a:xfrm>
            <a:off x="8382636" y="2170431"/>
            <a:ext cx="989965" cy="705485"/>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（手順②）</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現状把握と</a:t>
            </a:r>
            <a:endParaRPr lang="en-US" altLang="ja-JP" sz="800" dirty="0">
              <a:solidFill>
                <a:srgbClr val="000000"/>
              </a:solidFill>
              <a:latin typeface="Meiryo UI"/>
              <a:ea typeface="HG丸ｺﾞｼｯｸM-PRO" panose="020F0600000000000000" pitchFamily="50" charset="-128"/>
            </a:endParaRP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対策のねらい所</a:t>
            </a:r>
            <a:endParaRPr lang="en-US" altLang="ja-JP" sz="800" dirty="0">
              <a:solidFill>
                <a:srgbClr val="000000"/>
              </a:solidFill>
              <a:latin typeface="Meiryo UI"/>
              <a:ea typeface="HG丸ｺﾞｼｯｸM-PRO" panose="020F0600000000000000" pitchFamily="50" charset="-128"/>
            </a:endParaRP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目標設定</a:t>
            </a:r>
          </a:p>
        </p:txBody>
      </p:sp>
      <p:sp>
        <p:nvSpPr>
          <p:cNvPr id="43035" name="AutoShape 353"/>
          <p:cNvSpPr/>
          <p:nvPr/>
        </p:nvSpPr>
        <p:spPr>
          <a:xfrm>
            <a:off x="8379461" y="4786631"/>
            <a:ext cx="989965" cy="841375"/>
          </a:xfrm>
          <a:prstGeom prst="roundRect">
            <a:avLst>
              <a:gd name="adj" fmla="val 9454"/>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（手順③）</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対策の検討と実施</a:t>
            </a:r>
          </a:p>
        </p:txBody>
      </p:sp>
      <p:sp>
        <p:nvSpPr>
          <p:cNvPr id="43036" name="AutoShape 354"/>
          <p:cNvSpPr/>
          <p:nvPr/>
        </p:nvSpPr>
        <p:spPr>
          <a:xfrm>
            <a:off x="8380731" y="5820410"/>
            <a:ext cx="989965" cy="42418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（手順④）</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効果の確認</a:t>
            </a:r>
          </a:p>
        </p:txBody>
      </p:sp>
      <p:sp>
        <p:nvSpPr>
          <p:cNvPr id="43037" name="AutoShape 355"/>
          <p:cNvSpPr/>
          <p:nvPr/>
        </p:nvSpPr>
        <p:spPr>
          <a:xfrm>
            <a:off x="8373746" y="6406515"/>
            <a:ext cx="989965" cy="42418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（手順⑤）</a:t>
            </a:r>
            <a:endParaRPr lang="en-US" altLang="ja-JP" sz="800" dirty="0">
              <a:solidFill>
                <a:srgbClr val="000000"/>
              </a:solidFill>
              <a:latin typeface="Meiryo UI"/>
              <a:ea typeface="HG丸ｺﾞｼｯｸM-PRO" panose="020F0600000000000000" pitchFamily="50" charset="-128"/>
            </a:endParaRP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標準化と管理の定着</a:t>
            </a:r>
          </a:p>
        </p:txBody>
      </p:sp>
      <p:sp>
        <p:nvSpPr>
          <p:cNvPr id="43038" name="Oval 356"/>
          <p:cNvSpPr/>
          <p:nvPr/>
        </p:nvSpPr>
        <p:spPr>
          <a:xfrm>
            <a:off x="8382636" y="599441"/>
            <a:ext cx="989965" cy="775335"/>
          </a:xfrm>
          <a:prstGeom prst="ellipse">
            <a:avLst/>
          </a:prstGeom>
          <a:solidFill>
            <a:schemeClr val="tx1"/>
          </a:solidFill>
          <a:ln w="9525">
            <a:noFill/>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200" dirty="0">
                <a:solidFill>
                  <a:srgbClr val="FFFFFF"/>
                </a:solidFill>
                <a:latin typeface="Meiryo UI"/>
                <a:ea typeface="HG丸ｺﾞｼｯｸM-PRO" panose="020F0600000000000000" pitchFamily="50" charset="-128"/>
              </a:rPr>
              <a:t>施策実行型</a:t>
            </a:r>
          </a:p>
        </p:txBody>
      </p:sp>
      <p:sp>
        <p:nvSpPr>
          <p:cNvPr id="43056" name="AutoShape 327"/>
          <p:cNvSpPr/>
          <p:nvPr/>
        </p:nvSpPr>
        <p:spPr>
          <a:xfrm>
            <a:off x="8724900" y="2065021"/>
            <a:ext cx="288290" cy="100965"/>
          </a:xfrm>
          <a:prstGeom prst="downArrow">
            <a:avLst>
              <a:gd name="adj1" fmla="val 50000"/>
              <a:gd name="adj2" fmla="val 57259"/>
            </a:avLst>
          </a:prstGeom>
          <a:solidFill>
            <a:schemeClr val="tx1"/>
          </a:solidFill>
          <a:ln w="9525" cap="flat" cmpd="sng">
            <a:solidFill>
              <a:schemeClr val="tx1"/>
            </a:solidFill>
            <a:prstDash val="solid"/>
            <a:miter/>
            <a:headEnd type="none" w="med" len="med"/>
            <a:tailEnd type="none" w="med" len="med"/>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57" name="AutoShape 327"/>
          <p:cNvSpPr/>
          <p:nvPr/>
        </p:nvSpPr>
        <p:spPr>
          <a:xfrm>
            <a:off x="8724900" y="5676266"/>
            <a:ext cx="288290" cy="100965"/>
          </a:xfrm>
          <a:prstGeom prst="downArrow">
            <a:avLst>
              <a:gd name="adj1" fmla="val 50000"/>
              <a:gd name="adj2" fmla="val 57259"/>
            </a:avLst>
          </a:prstGeom>
          <a:solidFill>
            <a:schemeClr val="tx1"/>
          </a:solidFill>
          <a:ln w="9525" cap="flat" cmpd="sng">
            <a:solidFill>
              <a:schemeClr val="tx1"/>
            </a:solidFill>
            <a:prstDash val="solid"/>
            <a:miter/>
            <a:headEnd type="none" w="med" len="med"/>
            <a:tailEnd type="none" w="med" len="med"/>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58" name="AutoShape 327"/>
          <p:cNvSpPr/>
          <p:nvPr/>
        </p:nvSpPr>
        <p:spPr>
          <a:xfrm>
            <a:off x="8724900" y="6283961"/>
            <a:ext cx="288290" cy="100965"/>
          </a:xfrm>
          <a:prstGeom prst="downArrow">
            <a:avLst>
              <a:gd name="adj1" fmla="val 50000"/>
              <a:gd name="adj2" fmla="val 57259"/>
            </a:avLst>
          </a:prstGeom>
          <a:solidFill>
            <a:schemeClr val="tx1"/>
          </a:solidFill>
          <a:ln w="9525" cap="flat" cmpd="sng">
            <a:solidFill>
              <a:schemeClr val="tx1"/>
            </a:solidFill>
            <a:prstDash val="solid"/>
            <a:miter/>
            <a:headEnd type="none" w="med" len="med"/>
            <a:tailEnd type="none" w="med" len="med"/>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59" name="AutoShape 327"/>
          <p:cNvSpPr/>
          <p:nvPr/>
        </p:nvSpPr>
        <p:spPr>
          <a:xfrm>
            <a:off x="8724265" y="2965451"/>
            <a:ext cx="288290" cy="1779905"/>
          </a:xfrm>
          <a:prstGeom prst="downArrow">
            <a:avLst>
              <a:gd name="adj1" fmla="val 50000"/>
              <a:gd name="adj2" fmla="val 15144"/>
            </a:avLst>
          </a:prstGeom>
          <a:solidFill>
            <a:schemeClr val="tx1"/>
          </a:solidFill>
          <a:ln w="9525" cap="flat" cmpd="sng">
            <a:solidFill>
              <a:schemeClr val="tx1"/>
            </a:solidFill>
            <a:prstDash val="solid"/>
            <a:miter/>
            <a:headEnd type="none" w="med" len="med"/>
            <a:tailEnd type="none" w="med" len="med"/>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14" name="AutoShape 298" descr="5%"/>
          <p:cNvSpPr/>
          <p:nvPr/>
        </p:nvSpPr>
        <p:spPr>
          <a:xfrm>
            <a:off x="575311" y="1461135"/>
            <a:ext cx="1362075" cy="537210"/>
          </a:xfrm>
          <a:prstGeom prst="roundRect">
            <a:avLst>
              <a:gd name="adj" fmla="val 7356"/>
            </a:avLst>
          </a:prstGeom>
          <a:blipFill rotWithShape="0">
            <a:blip r:embed="rId9"/>
          </a:blip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目的の明確化</a:t>
            </a:r>
          </a:p>
        </p:txBody>
      </p:sp>
      <p:sp>
        <p:nvSpPr>
          <p:cNvPr id="43015" name="AutoShape 299" descr="5%"/>
          <p:cNvSpPr/>
          <p:nvPr/>
        </p:nvSpPr>
        <p:spPr>
          <a:xfrm>
            <a:off x="565785" y="2170431"/>
            <a:ext cx="1362710" cy="705485"/>
          </a:xfrm>
          <a:prstGeom prst="roundRect">
            <a:avLst>
              <a:gd name="adj" fmla="val 7356"/>
            </a:avLst>
          </a:prstGeom>
          <a:blipFill rotWithShape="0">
            <a:blip r:embed="rId9"/>
          </a:blip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現状把握と</a:t>
            </a:r>
            <a:endParaRPr lang="en-US" altLang="ja-JP" sz="1000" dirty="0">
              <a:solidFill>
                <a:srgbClr val="000000"/>
              </a:solidFill>
              <a:latin typeface="Meiryo UI"/>
              <a:ea typeface="HG丸ｺﾞｼｯｸM-PRO" panose="020F0600000000000000" pitchFamily="50" charset="-128"/>
            </a:endParaRPr>
          </a:p>
          <a:p>
            <a:pPr marL="0" indent="0" algn="ctr">
              <a:spcBef>
                <a:spcPct val="0"/>
              </a:spcBef>
              <a:buNone/>
            </a:pPr>
            <a:r>
              <a:rPr lang="ja-JP" altLang="en-US" sz="1000" dirty="0">
                <a:solidFill>
                  <a:srgbClr val="000000"/>
                </a:solidFill>
                <a:latin typeface="Meiryo UI"/>
                <a:ea typeface="HG丸ｺﾞｼｯｸM-PRO" panose="020F0600000000000000" pitchFamily="50" charset="-128"/>
              </a:rPr>
              <a:t>目標設定</a:t>
            </a:r>
          </a:p>
        </p:txBody>
      </p:sp>
      <p:sp>
        <p:nvSpPr>
          <p:cNvPr id="43016" name="AutoShape 300" descr="5%"/>
          <p:cNvSpPr/>
          <p:nvPr/>
        </p:nvSpPr>
        <p:spPr>
          <a:xfrm>
            <a:off x="565785" y="3296285"/>
            <a:ext cx="1362710" cy="424180"/>
          </a:xfrm>
          <a:prstGeom prst="roundRect">
            <a:avLst>
              <a:gd name="adj" fmla="val 7356"/>
            </a:avLst>
          </a:prstGeom>
          <a:blipFill rotWithShape="0">
            <a:blip r:embed="rId9"/>
          </a:blip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スケジュールの作成</a:t>
            </a:r>
          </a:p>
        </p:txBody>
      </p:sp>
      <p:sp>
        <p:nvSpPr>
          <p:cNvPr id="43017" name="AutoShape 301" descr="5%"/>
          <p:cNvSpPr/>
          <p:nvPr/>
        </p:nvSpPr>
        <p:spPr>
          <a:xfrm>
            <a:off x="565785" y="3914141"/>
            <a:ext cx="1362710" cy="705485"/>
          </a:xfrm>
          <a:prstGeom prst="roundRect">
            <a:avLst>
              <a:gd name="adj" fmla="val 7356"/>
            </a:avLst>
          </a:prstGeom>
          <a:blipFill rotWithShape="0">
            <a:blip r:embed="rId9"/>
          </a:blip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要因の究明</a:t>
            </a:r>
            <a:endParaRPr lang="en-US" altLang="ja-JP" sz="1000" dirty="0">
              <a:solidFill>
                <a:srgbClr val="000000"/>
              </a:solidFill>
              <a:latin typeface="Meiryo UI"/>
              <a:ea typeface="HG丸ｺﾞｼｯｸM-PRO" panose="020F0600000000000000" pitchFamily="50" charset="-128"/>
            </a:endParaRPr>
          </a:p>
          <a:p>
            <a:pPr marL="0" indent="0" algn="ctr">
              <a:spcBef>
                <a:spcPct val="0"/>
              </a:spcBef>
              <a:buNone/>
            </a:pPr>
            <a:r>
              <a:rPr lang="ja-JP" altLang="en-US" sz="900" dirty="0">
                <a:solidFill>
                  <a:srgbClr val="000000"/>
                </a:solidFill>
                <a:latin typeface="Meiryo UI"/>
                <a:ea typeface="HG丸ｺﾞｼｯｸM-PRO" panose="020F0600000000000000" pitchFamily="50" charset="-128"/>
              </a:rPr>
              <a:t>（因果関係の究明）</a:t>
            </a:r>
          </a:p>
        </p:txBody>
      </p:sp>
      <p:sp>
        <p:nvSpPr>
          <p:cNvPr id="43018" name="AutoShape 302" descr="5%"/>
          <p:cNvSpPr/>
          <p:nvPr/>
        </p:nvSpPr>
        <p:spPr>
          <a:xfrm>
            <a:off x="565785" y="4812030"/>
            <a:ext cx="1362710" cy="424180"/>
          </a:xfrm>
          <a:prstGeom prst="roundRect">
            <a:avLst>
              <a:gd name="adj" fmla="val 7356"/>
            </a:avLst>
          </a:prstGeom>
          <a:blipFill rotWithShape="0">
            <a:blip r:embed="rId9"/>
          </a:blip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対策検討と実施</a:t>
            </a:r>
          </a:p>
        </p:txBody>
      </p:sp>
      <p:sp>
        <p:nvSpPr>
          <p:cNvPr id="43019" name="AutoShape 303" descr="5%"/>
          <p:cNvSpPr/>
          <p:nvPr/>
        </p:nvSpPr>
        <p:spPr>
          <a:xfrm>
            <a:off x="565785" y="5820410"/>
            <a:ext cx="1362710" cy="424180"/>
          </a:xfrm>
          <a:prstGeom prst="roundRect">
            <a:avLst>
              <a:gd name="adj" fmla="val 7356"/>
            </a:avLst>
          </a:prstGeom>
          <a:blipFill rotWithShape="0">
            <a:blip r:embed="rId9"/>
          </a:blip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効果確認</a:t>
            </a:r>
          </a:p>
        </p:txBody>
      </p:sp>
      <p:sp>
        <p:nvSpPr>
          <p:cNvPr id="43020" name="AutoShape 304" descr="5%"/>
          <p:cNvSpPr/>
          <p:nvPr/>
        </p:nvSpPr>
        <p:spPr>
          <a:xfrm>
            <a:off x="575311" y="6406515"/>
            <a:ext cx="1362075" cy="424180"/>
          </a:xfrm>
          <a:prstGeom prst="roundRect">
            <a:avLst>
              <a:gd name="adj" fmla="val 7356"/>
            </a:avLst>
          </a:prstGeom>
          <a:blipFill rotWithShape="0">
            <a:blip r:embed="rId9"/>
          </a:blip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標準化と管理の定着</a:t>
            </a:r>
          </a:p>
        </p:txBody>
      </p:sp>
      <p:sp>
        <p:nvSpPr>
          <p:cNvPr id="43021" name="Text Box 305"/>
          <p:cNvSpPr txBox="1"/>
          <p:nvPr/>
        </p:nvSpPr>
        <p:spPr>
          <a:xfrm>
            <a:off x="655956" y="793434"/>
            <a:ext cx="1181735" cy="386715"/>
          </a:xfrm>
          <a:prstGeom prst="rect">
            <a:avLst/>
          </a:prstGeom>
          <a:noFill/>
          <a:ln w="9525">
            <a:noFill/>
          </a:ln>
        </p:spPr>
        <p:txBody>
          <a:bodyPr wrap="square" lIns="0" tIns="0" rIns="0" bIns="0" anchor="ctr" anchorCtr="0">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400" dirty="0">
                <a:solidFill>
                  <a:srgbClr val="000000"/>
                </a:solidFill>
                <a:latin typeface="Meiryo UI"/>
                <a:ea typeface="HG丸ｺﾞｼｯｸM-PRO" panose="020F0600000000000000" pitchFamily="50" charset="-128"/>
              </a:rPr>
              <a:t>問題解決の</a:t>
            </a:r>
          </a:p>
          <a:p>
            <a:pPr marL="0" indent="0" algn="ctr">
              <a:spcBef>
                <a:spcPct val="0"/>
              </a:spcBef>
              <a:buNone/>
            </a:pPr>
            <a:r>
              <a:rPr lang="ja-JP" altLang="en-US" sz="1400" dirty="0">
                <a:solidFill>
                  <a:srgbClr val="000000"/>
                </a:solidFill>
                <a:latin typeface="Meiryo UI"/>
                <a:ea typeface="HG丸ｺﾞｼｯｸM-PRO" panose="020F0600000000000000" pitchFamily="50" charset="-128"/>
              </a:rPr>
              <a:t>基本ステップ</a:t>
            </a:r>
          </a:p>
        </p:txBody>
      </p:sp>
      <p:sp>
        <p:nvSpPr>
          <p:cNvPr id="43022" name="AutoShape 307"/>
          <p:cNvSpPr/>
          <p:nvPr/>
        </p:nvSpPr>
        <p:spPr>
          <a:xfrm flipV="1">
            <a:off x="1098551" y="2026921"/>
            <a:ext cx="296545" cy="100965"/>
          </a:xfrm>
          <a:prstGeom prst="triangle">
            <a:avLst>
              <a:gd name="adj" fmla="val 50000"/>
            </a:avLst>
          </a:prstGeom>
          <a:solidFill>
            <a:schemeClr val="bg2"/>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23" name="AutoShape 310"/>
          <p:cNvSpPr/>
          <p:nvPr/>
        </p:nvSpPr>
        <p:spPr>
          <a:xfrm flipV="1">
            <a:off x="1098551" y="4695191"/>
            <a:ext cx="296545" cy="100965"/>
          </a:xfrm>
          <a:prstGeom prst="triangle">
            <a:avLst>
              <a:gd name="adj" fmla="val 50000"/>
            </a:avLst>
          </a:prstGeom>
          <a:solidFill>
            <a:schemeClr val="bg2"/>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24" name="AutoShape 312"/>
          <p:cNvSpPr/>
          <p:nvPr/>
        </p:nvSpPr>
        <p:spPr>
          <a:xfrm flipV="1">
            <a:off x="1098551" y="6283961"/>
            <a:ext cx="296545" cy="100965"/>
          </a:xfrm>
          <a:prstGeom prst="triangle">
            <a:avLst>
              <a:gd name="adj" fmla="val 50000"/>
            </a:avLst>
          </a:prstGeom>
          <a:solidFill>
            <a:schemeClr val="bg2"/>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43" name="AutoShape 312"/>
          <p:cNvSpPr/>
          <p:nvPr/>
        </p:nvSpPr>
        <p:spPr>
          <a:xfrm flipV="1">
            <a:off x="1098551" y="5467351"/>
            <a:ext cx="296545" cy="100965"/>
          </a:xfrm>
          <a:prstGeom prst="triangle">
            <a:avLst>
              <a:gd name="adj" fmla="val 50000"/>
            </a:avLst>
          </a:prstGeom>
          <a:solidFill>
            <a:schemeClr val="bg2"/>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44" name="AutoShape 307"/>
          <p:cNvSpPr/>
          <p:nvPr/>
        </p:nvSpPr>
        <p:spPr>
          <a:xfrm flipV="1">
            <a:off x="1098551" y="3184526"/>
            <a:ext cx="296545" cy="100965"/>
          </a:xfrm>
          <a:prstGeom prst="triangle">
            <a:avLst>
              <a:gd name="adj" fmla="val 50000"/>
            </a:avLst>
          </a:prstGeom>
          <a:solidFill>
            <a:schemeClr val="bg2"/>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60" name="AutoShape 307"/>
          <p:cNvSpPr/>
          <p:nvPr/>
        </p:nvSpPr>
        <p:spPr>
          <a:xfrm flipV="1">
            <a:off x="1098551" y="3783331"/>
            <a:ext cx="296545" cy="100965"/>
          </a:xfrm>
          <a:prstGeom prst="triangle">
            <a:avLst>
              <a:gd name="adj" fmla="val 50000"/>
            </a:avLst>
          </a:prstGeom>
          <a:solidFill>
            <a:schemeClr val="bg2"/>
          </a:solidFill>
          <a:ln w="9525" cap="flat" cmpd="sng">
            <a:solidFill>
              <a:schemeClr val="tx1"/>
            </a:solidFill>
            <a:prstDash val="solid"/>
            <a:miter/>
            <a:headEnd type="none" w="med" len="med"/>
            <a:tailEnd type="none" w="med" len="med"/>
          </a:ln>
        </p:spPr>
        <p:txBody>
          <a:bodyPr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63" name="正方形/長方形 1"/>
          <p:cNvSpPr/>
          <p:nvPr/>
        </p:nvSpPr>
        <p:spPr>
          <a:xfrm>
            <a:off x="565785" y="2933701"/>
            <a:ext cx="4941570" cy="215265"/>
          </a:xfrm>
          <a:prstGeom prst="rect">
            <a:avLst/>
          </a:prstGeom>
          <a:solidFill>
            <a:schemeClr val="bg1"/>
          </a:solidFill>
          <a:ln w="9525">
            <a:noFill/>
          </a:ln>
        </p:spPr>
        <p:txBody>
          <a:bodyPr wrap="square">
            <a:spAutoFit/>
          </a:bodyPr>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spcBef>
                <a:spcPts val="0"/>
              </a:spcBef>
              <a:buNone/>
            </a:pPr>
            <a:r>
              <a:rPr lang="ja-JP" altLang="en-US" sz="900" dirty="0">
                <a:solidFill>
                  <a:srgbClr val="000000"/>
                </a:solidFill>
                <a:latin typeface="Meiryo UI"/>
                <a:ea typeface="Meiryo UI"/>
              </a:rPr>
              <a:t>注）活動計画作成時期は現状把握前、対策検討後など、　状況に合わせて使い分けられている</a:t>
            </a:r>
          </a:p>
        </p:txBody>
      </p:sp>
      <p:sp>
        <p:nvSpPr>
          <p:cNvPr id="43010" name="AutoShape 314"/>
          <p:cNvSpPr/>
          <p:nvPr/>
        </p:nvSpPr>
        <p:spPr>
          <a:xfrm>
            <a:off x="2086611" y="2170431"/>
            <a:ext cx="1146175" cy="705485"/>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（手順②）</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現状の把握と目標設定</a:t>
            </a:r>
          </a:p>
        </p:txBody>
      </p:sp>
      <p:sp>
        <p:nvSpPr>
          <p:cNvPr id="43025" name="AutoShape 313"/>
          <p:cNvSpPr/>
          <p:nvPr/>
        </p:nvSpPr>
        <p:spPr>
          <a:xfrm>
            <a:off x="2101216" y="1461135"/>
            <a:ext cx="1146175" cy="53721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（手順①）</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テーマの選定</a:t>
            </a:r>
          </a:p>
        </p:txBody>
      </p:sp>
      <p:sp>
        <p:nvSpPr>
          <p:cNvPr id="43026" name="AutoShape 315"/>
          <p:cNvSpPr/>
          <p:nvPr/>
        </p:nvSpPr>
        <p:spPr>
          <a:xfrm>
            <a:off x="2087245" y="3296285"/>
            <a:ext cx="1146810" cy="42418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（手順③）</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活動計画の作成</a:t>
            </a:r>
          </a:p>
        </p:txBody>
      </p:sp>
      <p:sp>
        <p:nvSpPr>
          <p:cNvPr id="43027" name="AutoShape 316"/>
          <p:cNvSpPr/>
          <p:nvPr/>
        </p:nvSpPr>
        <p:spPr>
          <a:xfrm>
            <a:off x="2108200" y="3914141"/>
            <a:ext cx="1146810" cy="705485"/>
          </a:xfrm>
          <a:prstGeom prst="roundRect">
            <a:avLst>
              <a:gd name="adj" fmla="val 7356"/>
            </a:avLst>
          </a:prstGeom>
          <a:noFill/>
          <a:ln w="9525" cap="flat" cmpd="sng">
            <a:solidFill>
              <a:schemeClr val="tx1"/>
            </a:solidFill>
            <a:prstDash val="solid"/>
            <a:headEnd type="none" w="med" len="med"/>
            <a:tailEnd type="none" w="med" len="med"/>
          </a:ln>
        </p:spPr>
        <p:txBody>
          <a:bodyPr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（手順④）</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要因の解析</a:t>
            </a:r>
            <a:endParaRPr lang="en-US" altLang="ja-JP" sz="800" dirty="0">
              <a:solidFill>
                <a:srgbClr val="000000"/>
              </a:solidFill>
              <a:latin typeface="Meiryo UI"/>
              <a:ea typeface="HG丸ｺﾞｼｯｸM-PRO" panose="020F0600000000000000" pitchFamily="50" charset="-128"/>
            </a:endParaRP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（あるべき姿と</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現在の差はなぜ発生？</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悪さの要因は？）</a:t>
            </a:r>
          </a:p>
        </p:txBody>
      </p:sp>
      <p:sp>
        <p:nvSpPr>
          <p:cNvPr id="43028" name="AutoShape 317"/>
          <p:cNvSpPr/>
          <p:nvPr/>
        </p:nvSpPr>
        <p:spPr>
          <a:xfrm>
            <a:off x="2108200" y="4812030"/>
            <a:ext cx="1146810" cy="42418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（手順⑤）</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対策の検討と実施</a:t>
            </a:r>
          </a:p>
        </p:txBody>
      </p:sp>
      <p:sp>
        <p:nvSpPr>
          <p:cNvPr id="43029" name="AutoShape 318"/>
          <p:cNvSpPr/>
          <p:nvPr/>
        </p:nvSpPr>
        <p:spPr>
          <a:xfrm>
            <a:off x="2108200" y="5820410"/>
            <a:ext cx="1146810" cy="42418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（手順⑥）</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効果の確認</a:t>
            </a:r>
          </a:p>
        </p:txBody>
      </p:sp>
      <p:sp>
        <p:nvSpPr>
          <p:cNvPr id="43030" name="AutoShape 319"/>
          <p:cNvSpPr/>
          <p:nvPr/>
        </p:nvSpPr>
        <p:spPr>
          <a:xfrm>
            <a:off x="2132331" y="6381115"/>
            <a:ext cx="1146175" cy="42418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800" dirty="0">
                <a:solidFill>
                  <a:srgbClr val="000000"/>
                </a:solidFill>
                <a:latin typeface="Meiryo UI"/>
                <a:ea typeface="HG丸ｺﾞｼｯｸM-PRO" panose="020F0600000000000000" pitchFamily="50" charset="-128"/>
              </a:rPr>
              <a:t>　（手順⑦）</a:t>
            </a:r>
          </a:p>
          <a:p>
            <a:pPr marL="0" indent="0" algn="ctr">
              <a:spcBef>
                <a:spcPct val="0"/>
              </a:spcBef>
              <a:buNone/>
            </a:pPr>
            <a:r>
              <a:rPr lang="ja-JP" altLang="en-US" sz="800" dirty="0">
                <a:solidFill>
                  <a:srgbClr val="000000"/>
                </a:solidFill>
                <a:latin typeface="Meiryo UI"/>
                <a:ea typeface="HG丸ｺﾞｼｯｸM-PRO" panose="020F0600000000000000" pitchFamily="50" charset="-128"/>
              </a:rPr>
              <a:t>標準化と管理の定着</a:t>
            </a:r>
          </a:p>
        </p:txBody>
      </p:sp>
      <p:sp>
        <p:nvSpPr>
          <p:cNvPr id="43031" name="Oval 326"/>
          <p:cNvSpPr/>
          <p:nvPr/>
        </p:nvSpPr>
        <p:spPr>
          <a:xfrm>
            <a:off x="2061846" y="600076"/>
            <a:ext cx="1146175" cy="775335"/>
          </a:xfrm>
          <a:prstGeom prst="ellipse">
            <a:avLst/>
          </a:prstGeom>
          <a:solidFill>
            <a:srgbClr val="FF0000"/>
          </a:solidFill>
          <a:ln w="9525">
            <a:noFill/>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200" dirty="0">
                <a:solidFill>
                  <a:srgbClr val="FFFFFF"/>
                </a:solidFill>
                <a:latin typeface="Meiryo UI"/>
                <a:ea typeface="HG丸ｺﾞｼｯｸM-PRO" panose="020F0600000000000000" pitchFamily="50" charset="-128"/>
              </a:rPr>
              <a:t>問題解決型</a:t>
            </a:r>
          </a:p>
        </p:txBody>
      </p:sp>
      <p:sp>
        <p:nvSpPr>
          <p:cNvPr id="43032" name="AutoShape 327"/>
          <p:cNvSpPr/>
          <p:nvPr/>
        </p:nvSpPr>
        <p:spPr>
          <a:xfrm>
            <a:off x="2543810" y="2065021"/>
            <a:ext cx="313690" cy="100965"/>
          </a:xfrm>
          <a:prstGeom prst="downArrow">
            <a:avLst>
              <a:gd name="adj1" fmla="val 50000"/>
              <a:gd name="adj2" fmla="val 57259"/>
            </a:avLst>
          </a:prstGeom>
          <a:solidFill>
            <a:srgbClr val="FF0000"/>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46" name="AutoShape 327"/>
          <p:cNvSpPr/>
          <p:nvPr/>
        </p:nvSpPr>
        <p:spPr>
          <a:xfrm>
            <a:off x="2543810" y="3783331"/>
            <a:ext cx="313690" cy="100965"/>
          </a:xfrm>
          <a:prstGeom prst="downArrow">
            <a:avLst>
              <a:gd name="adj1" fmla="val 50000"/>
              <a:gd name="adj2" fmla="val 57259"/>
            </a:avLst>
          </a:prstGeom>
          <a:solidFill>
            <a:srgbClr val="FF0000"/>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47" name="AutoShape 327"/>
          <p:cNvSpPr/>
          <p:nvPr/>
        </p:nvSpPr>
        <p:spPr>
          <a:xfrm>
            <a:off x="2543810" y="4695191"/>
            <a:ext cx="313690" cy="100965"/>
          </a:xfrm>
          <a:prstGeom prst="downArrow">
            <a:avLst>
              <a:gd name="adj1" fmla="val 50000"/>
              <a:gd name="adj2" fmla="val 57259"/>
            </a:avLst>
          </a:prstGeom>
          <a:solidFill>
            <a:srgbClr val="FF0000"/>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48" name="AutoShape 327"/>
          <p:cNvSpPr/>
          <p:nvPr/>
        </p:nvSpPr>
        <p:spPr>
          <a:xfrm>
            <a:off x="2543810" y="5414010"/>
            <a:ext cx="313690" cy="214630"/>
          </a:xfrm>
          <a:prstGeom prst="downArrow">
            <a:avLst>
              <a:gd name="adj1" fmla="val 50000"/>
              <a:gd name="adj2" fmla="val 57259"/>
            </a:avLst>
          </a:prstGeom>
          <a:solidFill>
            <a:srgbClr val="FF0000"/>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49" name="AutoShape 327"/>
          <p:cNvSpPr/>
          <p:nvPr/>
        </p:nvSpPr>
        <p:spPr>
          <a:xfrm>
            <a:off x="2543810" y="6283961"/>
            <a:ext cx="313690" cy="100965"/>
          </a:xfrm>
          <a:prstGeom prst="downArrow">
            <a:avLst>
              <a:gd name="adj1" fmla="val 50000"/>
              <a:gd name="adj2" fmla="val 57259"/>
            </a:avLst>
          </a:prstGeom>
          <a:solidFill>
            <a:srgbClr val="FF0000"/>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64" name="AutoShape 327"/>
          <p:cNvSpPr/>
          <p:nvPr/>
        </p:nvSpPr>
        <p:spPr>
          <a:xfrm>
            <a:off x="2543810" y="3184526"/>
            <a:ext cx="313690" cy="100965"/>
          </a:xfrm>
          <a:prstGeom prst="downArrow">
            <a:avLst>
              <a:gd name="adj1" fmla="val 50000"/>
              <a:gd name="adj2" fmla="val 57259"/>
            </a:avLst>
          </a:prstGeom>
          <a:solidFill>
            <a:srgbClr val="FF0000"/>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12" name="AutoShape 335"/>
          <p:cNvSpPr/>
          <p:nvPr/>
        </p:nvSpPr>
        <p:spPr>
          <a:xfrm>
            <a:off x="3526155" y="2170431"/>
            <a:ext cx="2600960" cy="705485"/>
          </a:xfrm>
          <a:prstGeom prst="roundRect">
            <a:avLst>
              <a:gd name="adj" fmla="val 8458"/>
            </a:avLst>
          </a:prstGeom>
          <a:solidFill>
            <a:schemeClr val="bg1">
              <a:alpha val="20000"/>
            </a:schemeClr>
          </a:solid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（手順② ）</a:t>
            </a:r>
          </a:p>
          <a:p>
            <a:pPr marL="0" indent="0" algn="ctr">
              <a:spcBef>
                <a:spcPct val="0"/>
              </a:spcBef>
              <a:buNone/>
            </a:pPr>
            <a:r>
              <a:rPr lang="ja-JP" altLang="en-US" sz="900" dirty="0">
                <a:solidFill>
                  <a:srgbClr val="000000"/>
                </a:solidFill>
                <a:latin typeface="Meiryo UI"/>
                <a:ea typeface="HG丸ｺﾞｼｯｸM-PRO" panose="020F0600000000000000" pitchFamily="50" charset="-128"/>
              </a:rPr>
              <a:t>現状の把握と目標設定</a:t>
            </a:r>
          </a:p>
        </p:txBody>
      </p:sp>
      <p:sp>
        <p:nvSpPr>
          <p:cNvPr id="43039" name="AutoShape 334"/>
          <p:cNvSpPr/>
          <p:nvPr/>
        </p:nvSpPr>
        <p:spPr>
          <a:xfrm>
            <a:off x="3550920" y="1461135"/>
            <a:ext cx="2600960" cy="537210"/>
          </a:xfrm>
          <a:prstGeom prst="roundRect">
            <a:avLst>
              <a:gd name="adj" fmla="val 10565"/>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（手順①）</a:t>
            </a:r>
          </a:p>
          <a:p>
            <a:pPr marL="0" indent="0" algn="ctr">
              <a:spcBef>
                <a:spcPct val="0"/>
              </a:spcBef>
              <a:buNone/>
            </a:pPr>
            <a:r>
              <a:rPr lang="ja-JP" altLang="en-US" sz="1000" dirty="0">
                <a:solidFill>
                  <a:srgbClr val="000000"/>
                </a:solidFill>
                <a:latin typeface="Meiryo UI"/>
                <a:ea typeface="HG丸ｺﾞｼｯｸM-PRO" panose="020F0600000000000000" pitchFamily="50" charset="-128"/>
              </a:rPr>
              <a:t>テーマの選定</a:t>
            </a:r>
            <a:endParaRPr lang="ja-JP" altLang="en-US" sz="900" dirty="0">
              <a:solidFill>
                <a:srgbClr val="000000"/>
              </a:solidFill>
              <a:latin typeface="Meiryo UI"/>
              <a:ea typeface="HG丸ｺﾞｼｯｸM-PRO" panose="020F0600000000000000" pitchFamily="50" charset="-128"/>
            </a:endParaRPr>
          </a:p>
        </p:txBody>
      </p:sp>
      <p:sp>
        <p:nvSpPr>
          <p:cNvPr id="43040" name="AutoShape 339"/>
          <p:cNvSpPr/>
          <p:nvPr/>
        </p:nvSpPr>
        <p:spPr>
          <a:xfrm>
            <a:off x="3526155" y="5820410"/>
            <a:ext cx="2600960" cy="42418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（手順⑧ ）</a:t>
            </a:r>
          </a:p>
          <a:p>
            <a:pPr marL="0" indent="0" algn="ctr">
              <a:spcBef>
                <a:spcPct val="0"/>
              </a:spcBef>
              <a:buNone/>
            </a:pPr>
            <a:r>
              <a:rPr lang="ja-JP" altLang="en-US" sz="1000" dirty="0">
                <a:solidFill>
                  <a:srgbClr val="000000"/>
                </a:solidFill>
                <a:latin typeface="Meiryo UI"/>
                <a:ea typeface="HG丸ｺﾞｼｯｸM-PRO" panose="020F0600000000000000" pitchFamily="50" charset="-128"/>
              </a:rPr>
              <a:t>効果の確認</a:t>
            </a:r>
          </a:p>
        </p:txBody>
      </p:sp>
      <p:sp>
        <p:nvSpPr>
          <p:cNvPr id="43041" name="AutoShape 340"/>
          <p:cNvSpPr/>
          <p:nvPr/>
        </p:nvSpPr>
        <p:spPr>
          <a:xfrm>
            <a:off x="3526155" y="6406515"/>
            <a:ext cx="2600960" cy="42418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（手順⑨）</a:t>
            </a:r>
          </a:p>
          <a:p>
            <a:pPr marL="0" indent="0" algn="ctr">
              <a:spcBef>
                <a:spcPct val="0"/>
              </a:spcBef>
              <a:buNone/>
            </a:pPr>
            <a:r>
              <a:rPr lang="ja-JP" altLang="en-US" sz="1000" dirty="0">
                <a:solidFill>
                  <a:srgbClr val="000000"/>
                </a:solidFill>
                <a:latin typeface="Meiryo UI"/>
                <a:ea typeface="HG丸ｺﾞｼｯｸM-PRO" panose="020F0600000000000000" pitchFamily="50" charset="-128"/>
              </a:rPr>
              <a:t>標準化と管理の定着</a:t>
            </a:r>
          </a:p>
        </p:txBody>
      </p:sp>
      <p:sp>
        <p:nvSpPr>
          <p:cNvPr id="43045" name="AutoShape 337"/>
          <p:cNvSpPr/>
          <p:nvPr/>
        </p:nvSpPr>
        <p:spPr>
          <a:xfrm>
            <a:off x="3526155" y="3914141"/>
            <a:ext cx="2600960" cy="705485"/>
          </a:xfrm>
          <a:prstGeom prst="roundRect">
            <a:avLst>
              <a:gd name="adj" fmla="val 7356"/>
            </a:avLst>
          </a:prstGeom>
          <a:solidFill>
            <a:srgbClr val="0000FF"/>
          </a:solidFill>
          <a:ln w="9525" cap="flat" cmpd="sng">
            <a:solidFill>
              <a:schemeClr val="tx1"/>
            </a:solidFill>
            <a:prstDash val="solid"/>
            <a:headEnd type="none" w="med" len="med"/>
            <a:tailEnd type="none" w="med" len="med"/>
          </a:ln>
        </p:spPr>
        <p:txBody>
          <a:bodyPr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chemeClr val="bg1"/>
                </a:solidFill>
                <a:latin typeface="Meiryo UI"/>
                <a:ea typeface="HG丸ｺﾞｼｯｸM-PRO" panose="020F0600000000000000" pitchFamily="50" charset="-128"/>
              </a:rPr>
              <a:t>（手順④ ）</a:t>
            </a:r>
            <a:endParaRPr lang="en-US" altLang="ja-JP" sz="1000" dirty="0">
              <a:solidFill>
                <a:schemeClr val="bg1"/>
              </a:solidFill>
              <a:latin typeface="Meiryo UI"/>
              <a:ea typeface="HG丸ｺﾞｼｯｸM-PRO" panose="020F0600000000000000" pitchFamily="50" charset="-128"/>
            </a:endParaRPr>
          </a:p>
          <a:p>
            <a:pPr marL="0" indent="0" algn="ctr">
              <a:spcBef>
                <a:spcPct val="0"/>
              </a:spcBef>
              <a:buNone/>
            </a:pPr>
            <a:r>
              <a:rPr lang="ja-JP" altLang="en-US" sz="900" dirty="0">
                <a:solidFill>
                  <a:schemeClr val="bg1"/>
                </a:solidFill>
                <a:latin typeface="Meiryo UI"/>
                <a:ea typeface="HG丸ｺﾞｼｯｸM-PRO" panose="020F0600000000000000" pitchFamily="50" charset="-128"/>
              </a:rPr>
              <a:t>攻め所明確化</a:t>
            </a:r>
          </a:p>
          <a:p>
            <a:pPr marL="0" indent="0" algn="ctr">
              <a:spcBef>
                <a:spcPct val="0"/>
              </a:spcBef>
              <a:buNone/>
            </a:pPr>
            <a:r>
              <a:rPr lang="ja-JP" altLang="en-US" sz="900" dirty="0">
                <a:solidFill>
                  <a:schemeClr val="bg1"/>
                </a:solidFill>
                <a:latin typeface="Meiryo UI"/>
                <a:ea typeface="HG丸ｺﾞｼｯｸM-PRO" panose="020F0600000000000000" pitchFamily="50" charset="-128"/>
              </a:rPr>
              <a:t>（ありたい姿と現状の差はなぜ発生？攻め所は？）</a:t>
            </a:r>
          </a:p>
        </p:txBody>
      </p:sp>
      <p:sp>
        <p:nvSpPr>
          <p:cNvPr id="43050" name="Oval 326"/>
          <p:cNvSpPr/>
          <p:nvPr/>
        </p:nvSpPr>
        <p:spPr>
          <a:xfrm>
            <a:off x="3526155" y="600076"/>
            <a:ext cx="4505960" cy="775335"/>
          </a:xfrm>
          <a:prstGeom prst="ellipse">
            <a:avLst/>
          </a:prstGeom>
          <a:solidFill>
            <a:srgbClr val="0000FF"/>
          </a:solidFill>
          <a:ln w="9525">
            <a:noFill/>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ts val="600"/>
              </a:spcBef>
              <a:buNone/>
            </a:pPr>
            <a:r>
              <a:rPr lang="ja-JP" altLang="en-US" sz="1600" dirty="0">
                <a:solidFill>
                  <a:schemeClr val="bg1"/>
                </a:solidFill>
                <a:latin typeface="Meiryo UI"/>
                <a:ea typeface="HG丸ｺﾞｼｯｸM-PRO" panose="020F0600000000000000" pitchFamily="50" charset="-128"/>
              </a:rPr>
              <a:t>課題達成型</a:t>
            </a:r>
          </a:p>
          <a:p>
            <a:pPr marL="0" indent="0" algn="ctr">
              <a:spcBef>
                <a:spcPts val="600"/>
              </a:spcBef>
              <a:buNone/>
            </a:pPr>
            <a:r>
              <a:rPr lang="ja-JP" altLang="en-US" sz="1200" dirty="0">
                <a:solidFill>
                  <a:schemeClr val="bg1"/>
                </a:solidFill>
                <a:latin typeface="Meiryo UI"/>
                <a:ea typeface="HG丸ｺﾞｼｯｸM-PRO" panose="020F0600000000000000" pitchFamily="50" charset="-128"/>
              </a:rPr>
              <a:t>（基本ｽﾃｯﾌﾟ追従表記）　　　　　　　（従来表記）</a:t>
            </a:r>
          </a:p>
        </p:txBody>
      </p:sp>
      <p:sp>
        <p:nvSpPr>
          <p:cNvPr id="43051" name="AutoShape 327"/>
          <p:cNvSpPr/>
          <p:nvPr/>
        </p:nvSpPr>
        <p:spPr>
          <a:xfrm>
            <a:off x="4622165" y="3148966"/>
            <a:ext cx="458470" cy="100965"/>
          </a:xfrm>
          <a:prstGeom prst="downArrow">
            <a:avLst>
              <a:gd name="adj1" fmla="val 50000"/>
              <a:gd name="adj2" fmla="val 57259"/>
            </a:avLst>
          </a:prstGeom>
          <a:solidFill>
            <a:srgbClr val="0000FF"/>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53" name="AutoShape 327"/>
          <p:cNvSpPr/>
          <p:nvPr/>
        </p:nvSpPr>
        <p:spPr>
          <a:xfrm>
            <a:off x="4622165" y="5713731"/>
            <a:ext cx="458470" cy="100965"/>
          </a:xfrm>
          <a:prstGeom prst="downArrow">
            <a:avLst>
              <a:gd name="adj1" fmla="val 50000"/>
              <a:gd name="adj2" fmla="val 57259"/>
            </a:avLst>
          </a:prstGeom>
          <a:solidFill>
            <a:srgbClr val="0000FF"/>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54" name="AutoShape 327"/>
          <p:cNvSpPr/>
          <p:nvPr/>
        </p:nvSpPr>
        <p:spPr>
          <a:xfrm>
            <a:off x="4622165" y="6283961"/>
            <a:ext cx="458470" cy="100965"/>
          </a:xfrm>
          <a:prstGeom prst="downArrow">
            <a:avLst>
              <a:gd name="adj1" fmla="val 50000"/>
              <a:gd name="adj2" fmla="val 57259"/>
            </a:avLst>
          </a:prstGeom>
          <a:solidFill>
            <a:srgbClr val="0000FF"/>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55" name="AutoShape 327"/>
          <p:cNvSpPr/>
          <p:nvPr/>
        </p:nvSpPr>
        <p:spPr>
          <a:xfrm>
            <a:off x="4622165" y="3783331"/>
            <a:ext cx="458470" cy="100965"/>
          </a:xfrm>
          <a:prstGeom prst="downArrow">
            <a:avLst>
              <a:gd name="adj1" fmla="val 50000"/>
              <a:gd name="adj2" fmla="val 57259"/>
            </a:avLst>
          </a:prstGeom>
          <a:solidFill>
            <a:srgbClr val="0000FF"/>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61" name="AutoShape 315"/>
          <p:cNvSpPr/>
          <p:nvPr/>
        </p:nvSpPr>
        <p:spPr>
          <a:xfrm>
            <a:off x="3526155" y="3296285"/>
            <a:ext cx="2600960" cy="42418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（手順③ ）</a:t>
            </a:r>
          </a:p>
          <a:p>
            <a:pPr marL="0" indent="0" algn="ctr">
              <a:spcBef>
                <a:spcPct val="0"/>
              </a:spcBef>
              <a:buNone/>
            </a:pPr>
            <a:r>
              <a:rPr lang="ja-JP" altLang="en-US" sz="1000" dirty="0">
                <a:solidFill>
                  <a:srgbClr val="000000"/>
                </a:solidFill>
                <a:latin typeface="Meiryo UI"/>
                <a:ea typeface="HG丸ｺﾞｼｯｸM-PRO" panose="020F0600000000000000" pitchFamily="50" charset="-128"/>
              </a:rPr>
              <a:t>活動計画の作成</a:t>
            </a:r>
          </a:p>
        </p:txBody>
      </p:sp>
      <p:sp>
        <p:nvSpPr>
          <p:cNvPr id="43062" name="AutoShape 327"/>
          <p:cNvSpPr/>
          <p:nvPr/>
        </p:nvSpPr>
        <p:spPr>
          <a:xfrm>
            <a:off x="4622165" y="2040256"/>
            <a:ext cx="458470" cy="100965"/>
          </a:xfrm>
          <a:prstGeom prst="downArrow">
            <a:avLst>
              <a:gd name="adj1" fmla="val 50000"/>
              <a:gd name="adj2" fmla="val 57259"/>
            </a:avLst>
          </a:prstGeom>
          <a:solidFill>
            <a:srgbClr val="0000FF"/>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11" name="AutoShape 335"/>
          <p:cNvSpPr/>
          <p:nvPr/>
        </p:nvSpPr>
        <p:spPr>
          <a:xfrm>
            <a:off x="6412230" y="2170430"/>
            <a:ext cx="1522730" cy="2449830"/>
          </a:xfrm>
          <a:prstGeom prst="roundRect">
            <a:avLst>
              <a:gd name="adj" fmla="val 8458"/>
            </a:avLst>
          </a:prstGeom>
          <a:solidFill>
            <a:srgbClr val="0000FF"/>
          </a:solid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chemeClr val="bg1"/>
                </a:solidFill>
                <a:latin typeface="Meiryo UI"/>
                <a:ea typeface="HG丸ｺﾞｼｯｸM-PRO" panose="020F0600000000000000" pitchFamily="50" charset="-128"/>
              </a:rPr>
              <a:t>（手順② ）</a:t>
            </a:r>
          </a:p>
          <a:p>
            <a:pPr marL="0" indent="0" algn="ctr">
              <a:spcBef>
                <a:spcPct val="0"/>
              </a:spcBef>
              <a:buNone/>
            </a:pPr>
            <a:r>
              <a:rPr lang="ja-JP" altLang="en-US" sz="1000" dirty="0">
                <a:solidFill>
                  <a:schemeClr val="bg1"/>
                </a:solidFill>
                <a:latin typeface="Meiryo UI"/>
                <a:ea typeface="HG丸ｺﾞｼｯｸM-PRO" panose="020F0600000000000000" pitchFamily="50" charset="-128"/>
              </a:rPr>
              <a:t>攻め所と目標設定</a:t>
            </a:r>
          </a:p>
        </p:txBody>
      </p:sp>
      <p:sp>
        <p:nvSpPr>
          <p:cNvPr id="12" name="AutoShape 334"/>
          <p:cNvSpPr/>
          <p:nvPr/>
        </p:nvSpPr>
        <p:spPr>
          <a:xfrm>
            <a:off x="6412230" y="1461135"/>
            <a:ext cx="1522730" cy="537210"/>
          </a:xfrm>
          <a:prstGeom prst="roundRect">
            <a:avLst>
              <a:gd name="adj" fmla="val 10565"/>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（手順①）</a:t>
            </a:r>
          </a:p>
          <a:p>
            <a:pPr marL="0" indent="0" algn="ctr">
              <a:spcBef>
                <a:spcPct val="0"/>
              </a:spcBef>
              <a:buNone/>
            </a:pPr>
            <a:r>
              <a:rPr lang="ja-JP" altLang="en-US" sz="1000" dirty="0">
                <a:solidFill>
                  <a:srgbClr val="000000"/>
                </a:solidFill>
                <a:latin typeface="Meiryo UI"/>
                <a:ea typeface="HG丸ｺﾞｼｯｸM-PRO" panose="020F0600000000000000" pitchFamily="50" charset="-128"/>
              </a:rPr>
              <a:t>テーマの選定</a:t>
            </a:r>
            <a:endParaRPr lang="ja-JP" altLang="en-US" sz="900" dirty="0">
              <a:solidFill>
                <a:srgbClr val="000000"/>
              </a:solidFill>
              <a:latin typeface="Meiryo UI"/>
              <a:ea typeface="HG丸ｺﾞｼｯｸM-PRO" panose="020F0600000000000000" pitchFamily="50" charset="-128"/>
            </a:endParaRPr>
          </a:p>
        </p:txBody>
      </p:sp>
      <p:sp>
        <p:nvSpPr>
          <p:cNvPr id="13" name="AutoShape 339"/>
          <p:cNvSpPr/>
          <p:nvPr/>
        </p:nvSpPr>
        <p:spPr>
          <a:xfrm>
            <a:off x="6412230" y="5820410"/>
            <a:ext cx="1522730" cy="42418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（手順⑥ ）</a:t>
            </a:r>
          </a:p>
          <a:p>
            <a:pPr marL="0" indent="0" algn="ctr">
              <a:spcBef>
                <a:spcPct val="0"/>
              </a:spcBef>
              <a:buNone/>
            </a:pPr>
            <a:r>
              <a:rPr lang="ja-JP" altLang="en-US" sz="1000" dirty="0">
                <a:solidFill>
                  <a:srgbClr val="000000"/>
                </a:solidFill>
                <a:latin typeface="Meiryo UI"/>
                <a:ea typeface="HG丸ｺﾞｼｯｸM-PRO" panose="020F0600000000000000" pitchFamily="50" charset="-128"/>
              </a:rPr>
              <a:t>効果の確認</a:t>
            </a:r>
          </a:p>
        </p:txBody>
      </p:sp>
      <p:sp>
        <p:nvSpPr>
          <p:cNvPr id="14" name="AutoShape 340"/>
          <p:cNvSpPr/>
          <p:nvPr/>
        </p:nvSpPr>
        <p:spPr>
          <a:xfrm>
            <a:off x="6412230" y="6406515"/>
            <a:ext cx="1522730" cy="424180"/>
          </a:xfrm>
          <a:prstGeom prst="roundRect">
            <a:avLst>
              <a:gd name="adj" fmla="val 7356"/>
            </a:avLst>
          </a:prstGeom>
          <a:noFill/>
          <a:ln w="9525" cap="flat" cmpd="sng">
            <a:solidFill>
              <a:schemeClr val="tx1"/>
            </a:solidFill>
            <a:prstDash val="solid"/>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rgbClr val="000000"/>
                </a:solidFill>
                <a:latin typeface="Meiryo UI"/>
                <a:ea typeface="HG丸ｺﾞｼｯｸM-PRO" panose="020F0600000000000000" pitchFamily="50" charset="-128"/>
              </a:rPr>
              <a:t>（手順⑦）</a:t>
            </a:r>
          </a:p>
          <a:p>
            <a:pPr marL="0" indent="0" algn="ctr">
              <a:spcBef>
                <a:spcPct val="0"/>
              </a:spcBef>
              <a:buNone/>
            </a:pPr>
            <a:r>
              <a:rPr lang="ja-JP" altLang="en-US" sz="1000" dirty="0">
                <a:solidFill>
                  <a:srgbClr val="000000"/>
                </a:solidFill>
                <a:latin typeface="Meiryo UI"/>
                <a:ea typeface="HG丸ｺﾞｼｯｸM-PRO" panose="020F0600000000000000" pitchFamily="50" charset="-128"/>
              </a:rPr>
              <a:t>標準化と管理の定着</a:t>
            </a:r>
          </a:p>
        </p:txBody>
      </p:sp>
      <p:sp>
        <p:nvSpPr>
          <p:cNvPr id="15" name="AutoShape 337"/>
          <p:cNvSpPr/>
          <p:nvPr/>
        </p:nvSpPr>
        <p:spPr>
          <a:xfrm>
            <a:off x="6426200" y="4749801"/>
            <a:ext cx="1522730" cy="895985"/>
          </a:xfrm>
          <a:prstGeom prst="roundRect">
            <a:avLst>
              <a:gd name="adj" fmla="val 7356"/>
            </a:avLst>
          </a:prstGeom>
          <a:solidFill>
            <a:srgbClr val="0000FF"/>
          </a:solidFill>
          <a:ln w="9525" cap="flat" cmpd="sng">
            <a:solidFill>
              <a:schemeClr val="tx1"/>
            </a:solidFill>
            <a:prstDash val="solid"/>
            <a:headEnd type="none" w="med" len="med"/>
            <a:tailEnd type="none" w="med" len="med"/>
          </a:ln>
        </p:spPr>
        <p:txBody>
          <a:bodyPr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chemeClr val="bg1"/>
                </a:solidFill>
                <a:latin typeface="Meiryo UI"/>
                <a:ea typeface="HG丸ｺﾞｼｯｸM-PRO" panose="020F0600000000000000" pitchFamily="50" charset="-128"/>
              </a:rPr>
              <a:t>（手順③ ）</a:t>
            </a:r>
            <a:endParaRPr lang="en-US" altLang="ja-JP" sz="1000" dirty="0">
              <a:solidFill>
                <a:schemeClr val="bg1"/>
              </a:solidFill>
              <a:latin typeface="Meiryo UI"/>
              <a:ea typeface="HG丸ｺﾞｼｯｸM-PRO" panose="020F0600000000000000" pitchFamily="50" charset="-128"/>
            </a:endParaRPr>
          </a:p>
          <a:p>
            <a:pPr marL="0" indent="0" algn="ctr">
              <a:spcBef>
                <a:spcPct val="0"/>
              </a:spcBef>
              <a:buNone/>
            </a:pPr>
            <a:r>
              <a:rPr lang="ja-JP" altLang="en-US" sz="1000" dirty="0">
                <a:solidFill>
                  <a:schemeClr val="bg1"/>
                </a:solidFill>
                <a:latin typeface="Meiryo UI"/>
                <a:ea typeface="HG丸ｺﾞｼｯｸM-PRO" panose="020F0600000000000000" pitchFamily="50" charset="-128"/>
              </a:rPr>
              <a:t>方策の立案</a:t>
            </a:r>
          </a:p>
          <a:p>
            <a:pPr marL="0" indent="0" algn="ctr">
              <a:spcBef>
                <a:spcPct val="0"/>
              </a:spcBef>
              <a:buNone/>
            </a:pPr>
            <a:r>
              <a:rPr lang="ja-JP" altLang="en-US" sz="1000" dirty="0">
                <a:solidFill>
                  <a:schemeClr val="bg1"/>
                </a:solidFill>
                <a:latin typeface="Meiryo UI"/>
                <a:ea typeface="HG丸ｺﾞｼｯｸM-PRO" panose="020F0600000000000000" pitchFamily="50" charset="-128"/>
              </a:rPr>
              <a:t>（手順④）</a:t>
            </a:r>
          </a:p>
          <a:p>
            <a:pPr marL="0" indent="0" algn="ctr">
              <a:spcBef>
                <a:spcPct val="0"/>
              </a:spcBef>
              <a:buNone/>
            </a:pPr>
            <a:r>
              <a:rPr lang="ja-JP" altLang="en-US" sz="1000" dirty="0">
                <a:solidFill>
                  <a:schemeClr val="bg1"/>
                </a:solidFill>
                <a:latin typeface="Meiryo UI"/>
                <a:ea typeface="HG丸ｺﾞｼｯｸM-PRO" panose="020F0600000000000000" pitchFamily="50" charset="-128"/>
              </a:rPr>
              <a:t>成功シナリオの追究</a:t>
            </a:r>
          </a:p>
          <a:p>
            <a:pPr marL="0" indent="0" algn="ctr">
              <a:spcBef>
                <a:spcPct val="0"/>
              </a:spcBef>
              <a:buNone/>
            </a:pPr>
            <a:r>
              <a:rPr lang="ja-JP" altLang="en-US" sz="1000" dirty="0">
                <a:solidFill>
                  <a:schemeClr val="bg1"/>
                </a:solidFill>
                <a:latin typeface="Meiryo UI"/>
                <a:ea typeface="HG丸ｺﾞｼｯｸM-PRO" panose="020F0600000000000000" pitchFamily="50" charset="-128"/>
              </a:rPr>
              <a:t>（手順⑤）</a:t>
            </a:r>
          </a:p>
          <a:p>
            <a:pPr marL="0" indent="0" algn="ctr">
              <a:spcBef>
                <a:spcPct val="0"/>
              </a:spcBef>
              <a:buNone/>
            </a:pPr>
            <a:r>
              <a:rPr lang="ja-JP" altLang="en-US" sz="1000" dirty="0">
                <a:solidFill>
                  <a:schemeClr val="bg1"/>
                </a:solidFill>
                <a:latin typeface="Meiryo UI"/>
                <a:ea typeface="HG丸ｺﾞｼｯｸM-PRO" panose="020F0600000000000000" pitchFamily="50" charset="-128"/>
              </a:rPr>
              <a:t>成功シナリオの実施</a:t>
            </a:r>
          </a:p>
        </p:txBody>
      </p:sp>
      <p:sp>
        <p:nvSpPr>
          <p:cNvPr id="19" name="AutoShape 327"/>
          <p:cNvSpPr/>
          <p:nvPr/>
        </p:nvSpPr>
        <p:spPr>
          <a:xfrm>
            <a:off x="7053581" y="4648836"/>
            <a:ext cx="268605" cy="100965"/>
          </a:xfrm>
          <a:prstGeom prst="downArrow">
            <a:avLst>
              <a:gd name="adj1" fmla="val 50000"/>
              <a:gd name="adj2" fmla="val 57259"/>
            </a:avLst>
          </a:prstGeom>
          <a:solidFill>
            <a:srgbClr val="0000FF"/>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20" name="AutoShape 327"/>
          <p:cNvSpPr/>
          <p:nvPr/>
        </p:nvSpPr>
        <p:spPr>
          <a:xfrm>
            <a:off x="7053581" y="5662931"/>
            <a:ext cx="268605" cy="100965"/>
          </a:xfrm>
          <a:prstGeom prst="downArrow">
            <a:avLst>
              <a:gd name="adj1" fmla="val 50000"/>
              <a:gd name="adj2" fmla="val 57259"/>
            </a:avLst>
          </a:prstGeom>
          <a:solidFill>
            <a:srgbClr val="0000FF"/>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21" name="AutoShape 327"/>
          <p:cNvSpPr/>
          <p:nvPr/>
        </p:nvSpPr>
        <p:spPr>
          <a:xfrm>
            <a:off x="7053581" y="6283961"/>
            <a:ext cx="268605" cy="100965"/>
          </a:xfrm>
          <a:prstGeom prst="downArrow">
            <a:avLst>
              <a:gd name="adj1" fmla="val 50000"/>
              <a:gd name="adj2" fmla="val 57259"/>
            </a:avLst>
          </a:prstGeom>
          <a:solidFill>
            <a:srgbClr val="0000FF"/>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24" name="AutoShape 327"/>
          <p:cNvSpPr/>
          <p:nvPr/>
        </p:nvSpPr>
        <p:spPr>
          <a:xfrm>
            <a:off x="7053581" y="2065021"/>
            <a:ext cx="268605" cy="100965"/>
          </a:xfrm>
          <a:prstGeom prst="downArrow">
            <a:avLst>
              <a:gd name="adj1" fmla="val 50000"/>
              <a:gd name="adj2" fmla="val 57259"/>
            </a:avLst>
          </a:prstGeom>
          <a:solidFill>
            <a:srgbClr val="0000FF"/>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33" name="AutoShape 337"/>
          <p:cNvSpPr/>
          <p:nvPr/>
        </p:nvSpPr>
        <p:spPr>
          <a:xfrm>
            <a:off x="4090035" y="4784091"/>
            <a:ext cx="1522730" cy="895985"/>
          </a:xfrm>
          <a:prstGeom prst="roundRect">
            <a:avLst>
              <a:gd name="adj" fmla="val 7356"/>
            </a:avLst>
          </a:prstGeom>
          <a:solidFill>
            <a:srgbClr val="0000FF"/>
          </a:solidFill>
          <a:ln w="9525" cap="flat" cmpd="sng">
            <a:solidFill>
              <a:schemeClr val="tx1"/>
            </a:solidFill>
            <a:prstDash val="solid"/>
            <a:headEnd type="none" w="med" len="med"/>
            <a:tailEnd type="none" w="med" len="med"/>
          </a:ln>
        </p:spPr>
        <p:txBody>
          <a:bodyPr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r>
              <a:rPr lang="ja-JP" altLang="en-US" sz="1000" dirty="0">
                <a:solidFill>
                  <a:schemeClr val="bg1"/>
                </a:solidFill>
                <a:latin typeface="Meiryo UI"/>
                <a:ea typeface="HG丸ｺﾞｼｯｸM-PRO" panose="020F0600000000000000" pitchFamily="50" charset="-128"/>
              </a:rPr>
              <a:t>（手順⑤ ）</a:t>
            </a:r>
            <a:endParaRPr lang="en-US" altLang="ja-JP" sz="1000" dirty="0">
              <a:solidFill>
                <a:schemeClr val="bg1"/>
              </a:solidFill>
              <a:latin typeface="Meiryo UI"/>
              <a:ea typeface="HG丸ｺﾞｼｯｸM-PRO" panose="020F0600000000000000" pitchFamily="50" charset="-128"/>
            </a:endParaRPr>
          </a:p>
          <a:p>
            <a:pPr marL="0" indent="0" algn="ctr">
              <a:spcBef>
                <a:spcPct val="0"/>
              </a:spcBef>
              <a:buNone/>
            </a:pPr>
            <a:r>
              <a:rPr lang="ja-JP" altLang="en-US" sz="1000" dirty="0">
                <a:solidFill>
                  <a:schemeClr val="bg1"/>
                </a:solidFill>
                <a:latin typeface="Meiryo UI"/>
                <a:ea typeface="HG丸ｺﾞｼｯｸM-PRO" panose="020F0600000000000000" pitchFamily="50" charset="-128"/>
              </a:rPr>
              <a:t>方策の立案</a:t>
            </a:r>
          </a:p>
          <a:p>
            <a:pPr marL="0" indent="0" algn="ctr">
              <a:spcBef>
                <a:spcPct val="0"/>
              </a:spcBef>
              <a:buNone/>
            </a:pPr>
            <a:r>
              <a:rPr lang="ja-JP" altLang="en-US" sz="1000" dirty="0">
                <a:solidFill>
                  <a:schemeClr val="bg1"/>
                </a:solidFill>
                <a:latin typeface="Meiryo UI"/>
                <a:ea typeface="HG丸ｺﾞｼｯｸM-PRO" panose="020F0600000000000000" pitchFamily="50" charset="-128"/>
              </a:rPr>
              <a:t>（手順⑥）</a:t>
            </a:r>
          </a:p>
          <a:p>
            <a:pPr marL="0" indent="0" algn="ctr">
              <a:spcBef>
                <a:spcPct val="0"/>
              </a:spcBef>
              <a:buNone/>
            </a:pPr>
            <a:r>
              <a:rPr lang="ja-JP" altLang="en-US" sz="1000" dirty="0">
                <a:solidFill>
                  <a:schemeClr val="bg1"/>
                </a:solidFill>
                <a:latin typeface="Meiryo UI"/>
                <a:ea typeface="HG丸ｺﾞｼｯｸM-PRO" panose="020F0600000000000000" pitchFamily="50" charset="-128"/>
              </a:rPr>
              <a:t>成功シナリオの追究</a:t>
            </a:r>
          </a:p>
          <a:p>
            <a:pPr marL="0" indent="0" algn="ctr">
              <a:spcBef>
                <a:spcPct val="0"/>
              </a:spcBef>
              <a:buNone/>
            </a:pPr>
            <a:r>
              <a:rPr lang="ja-JP" altLang="en-US" sz="1000" dirty="0">
                <a:solidFill>
                  <a:schemeClr val="bg1"/>
                </a:solidFill>
                <a:latin typeface="Meiryo UI"/>
                <a:ea typeface="HG丸ｺﾞｼｯｸM-PRO" panose="020F0600000000000000" pitchFamily="50" charset="-128"/>
              </a:rPr>
              <a:t>（手順⑦）</a:t>
            </a:r>
          </a:p>
          <a:p>
            <a:pPr marL="0" indent="0" algn="ctr">
              <a:spcBef>
                <a:spcPct val="0"/>
              </a:spcBef>
              <a:buNone/>
            </a:pPr>
            <a:r>
              <a:rPr lang="ja-JP" altLang="en-US" sz="1000" dirty="0">
                <a:solidFill>
                  <a:schemeClr val="bg1"/>
                </a:solidFill>
                <a:latin typeface="Meiryo UI"/>
                <a:ea typeface="HG丸ｺﾞｼｯｸM-PRO" panose="020F0600000000000000" pitchFamily="50" charset="-128"/>
              </a:rPr>
              <a:t>成功シナリオの実施</a:t>
            </a:r>
          </a:p>
        </p:txBody>
      </p:sp>
      <p:sp>
        <p:nvSpPr>
          <p:cNvPr id="35" name="AutoShape 327"/>
          <p:cNvSpPr/>
          <p:nvPr/>
        </p:nvSpPr>
        <p:spPr>
          <a:xfrm>
            <a:off x="4622165" y="4644391"/>
            <a:ext cx="458470" cy="100965"/>
          </a:xfrm>
          <a:prstGeom prst="downArrow">
            <a:avLst>
              <a:gd name="adj1" fmla="val 50000"/>
              <a:gd name="adj2" fmla="val 57259"/>
            </a:avLst>
          </a:prstGeom>
          <a:solidFill>
            <a:srgbClr val="0000FF"/>
          </a:solidFill>
          <a:ln w="9525">
            <a:noFill/>
          </a:ln>
        </p:spPr>
        <p:txBody>
          <a:bodyPr vert="eaVert" wrap="none"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600" b="0" dirty="0">
              <a:solidFill>
                <a:srgbClr val="000000"/>
              </a:solidFill>
              <a:latin typeface="Meiryo UI"/>
              <a:ea typeface="Meiryo UI"/>
            </a:endParaRPr>
          </a:p>
        </p:txBody>
      </p:sp>
      <p:sp>
        <p:nvSpPr>
          <p:cNvPr id="43011" name="AutoShape 350"/>
          <p:cNvSpPr/>
          <p:nvPr/>
        </p:nvSpPr>
        <p:spPr>
          <a:xfrm>
            <a:off x="3378202" y="537210"/>
            <a:ext cx="4812664" cy="6325871"/>
          </a:xfrm>
          <a:prstGeom prst="roundRect">
            <a:avLst>
              <a:gd name="adj" fmla="val 3579"/>
            </a:avLst>
          </a:prstGeom>
          <a:noFill/>
          <a:ln w="57150" cap="flat" cmpd="sng">
            <a:solidFill>
              <a:srgbClr val="0000FF"/>
            </a:solidFill>
            <a:prstDash val="sysDash"/>
            <a:headEnd type="none" w="med" len="med"/>
            <a:tailEnd type="none" w="med" len="med"/>
          </a:ln>
        </p:spPr>
        <p:txBody>
          <a:bodyPr wrap="none" lIns="0" tIns="0" rIns="0" bIns="0" anchor="ctr" anchorCtr="0"/>
          <a:lstStyle>
            <a:lvl1pPr marL="228600" indent="-228600" algn="l" rtl="0" fontAlgn="base">
              <a:lnSpc>
                <a:spcPct val="90000"/>
              </a:lnSpc>
              <a:spcBef>
                <a:spcPts val="1000"/>
              </a:spcBef>
              <a:spcAft>
                <a:spcPct val="0"/>
              </a:spcAft>
              <a:buClr>
                <a:srgbClr val="000089"/>
              </a:buClr>
              <a:buBlip>
                <a:blip r:embed="rId5"/>
              </a:buBlip>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000089"/>
              </a:buClr>
              <a:buBlip>
                <a:blip r:embed="rId6"/>
              </a:buBlip>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000089"/>
              </a:buClr>
              <a:buBlip>
                <a:blip r:embed="rId7"/>
              </a:buBlip>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000089"/>
              </a:buClr>
              <a:buBlip>
                <a:blip r:embed="rId8"/>
              </a:buBlip>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000089"/>
              </a:buClr>
              <a:buBlip>
                <a:blip r:embed="rId5"/>
              </a:buBlip>
              <a:defRPr kumimoji="1" kern="1200">
                <a:solidFill>
                  <a:schemeClr val="tx1"/>
                </a:solidFill>
                <a:latin typeface="+mn-lt"/>
                <a:ea typeface="+mn-ea"/>
                <a:cs typeface="+mn-cs"/>
              </a:defRPr>
            </a:lvl5pPr>
          </a:lstStyle>
          <a:p>
            <a:pPr marL="0" indent="0" algn="ctr">
              <a:spcBef>
                <a:spcPct val="0"/>
              </a:spcBef>
              <a:buNone/>
            </a:pPr>
            <a:endParaRPr lang="ja-JP" altLang="en-US" sz="1000" dirty="0">
              <a:solidFill>
                <a:srgbClr val="000000"/>
              </a:solidFill>
              <a:latin typeface="Meiryo UI"/>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0D518B30-412D-0650-A2E5-603E39F775D0}"/>
              </a:ext>
            </a:extLst>
          </p:cNvPr>
          <p:cNvSpPr txBox="1"/>
          <p:nvPr/>
        </p:nvSpPr>
        <p:spPr>
          <a:xfrm>
            <a:off x="9115937" y="5337"/>
            <a:ext cx="768304" cy="338554"/>
          </a:xfrm>
          <a:prstGeom prst="rect">
            <a:avLst/>
          </a:prstGeom>
          <a:noFill/>
        </p:spPr>
        <p:txBody>
          <a:bodyPr wrap="square" rtlCol="0">
            <a:spAutoFit/>
          </a:bodyPr>
          <a:lstStyle/>
          <a:p>
            <a:pPr algn="r"/>
            <a:r>
              <a:rPr kumimoji="1" lang="en-US" altLang="ja-JP" b="0" dirty="0">
                <a:latin typeface="Meiryo UI" panose="020B0604030504040204" pitchFamily="50" charset="-128"/>
                <a:ea typeface="Meiryo UI" panose="020B0604030504040204" pitchFamily="50" charset="-128"/>
              </a:rPr>
              <a:t>6/24</a:t>
            </a:r>
            <a:endParaRPr kumimoji="1" lang="ja-JP" altLang="en-US" b="0" dirty="0">
              <a:latin typeface="Meiryo UI" panose="020B0604030504040204" pitchFamily="50" charset="-128"/>
              <a:ea typeface="Meiryo UI" panose="020B0604030504040204" pitchFamily="50" charset="-128"/>
            </a:endParaRPr>
          </a:p>
        </p:txBody>
      </p:sp>
      <p:pic>
        <p:nvPicPr>
          <p:cNvPr id="4" name="課題6P">
            <a:hlinkClick r:id="" action="ppaction://media"/>
            <a:extLst>
              <a:ext uri="{FF2B5EF4-FFF2-40B4-BE49-F238E27FC236}">
                <a16:creationId xmlns:a16="http://schemas.microsoft.com/office/drawing/2014/main" id="{7BF908D9-0532-4B36-4277-77302CC7017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779" y="0"/>
            <a:ext cx="406400" cy="406400"/>
          </a:xfrm>
          <a:prstGeom prst="rect">
            <a:avLst/>
          </a:prstGeom>
        </p:spPr>
      </p:pic>
    </p:spTree>
    <p:extLst>
      <p:ext uri="{BB962C8B-B14F-4D97-AF65-F5344CB8AC3E}">
        <p14:creationId xmlns:p14="http://schemas.microsoft.com/office/powerpoint/2010/main" val="3562706308"/>
      </p:ext>
    </p:extLst>
  </p:cSld>
  <p:clrMapOvr>
    <a:masterClrMapping/>
  </p:clrMapOvr>
  <mc:AlternateContent xmlns:mc="http://schemas.openxmlformats.org/markup-compatibility/2006" xmlns:p14="http://schemas.microsoft.com/office/powerpoint/2010/main">
    <mc:Choice Requires="p14">
      <p:transition spd="slow" p14:dur="2000" advTm="32000"/>
    </mc:Choice>
    <mc:Fallback xmlns="">
      <p:transition spd="slow" advTm="3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4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1_Office テーマ">
  <a:themeElements>
    <a:clrScheme name="RST color theme">
      <a:dk1>
        <a:srgbClr val="000000"/>
      </a:dk1>
      <a:lt1>
        <a:srgbClr val="FFFFFF"/>
      </a:lt1>
      <a:dk2>
        <a:srgbClr val="000000"/>
      </a:dk2>
      <a:lt2>
        <a:srgbClr val="7F7F7F"/>
      </a:lt2>
      <a:accent1>
        <a:srgbClr val="0070C0"/>
      </a:accent1>
      <a:accent2>
        <a:srgbClr val="92D050"/>
      </a:accent2>
      <a:accent3>
        <a:srgbClr val="FFFF00"/>
      </a:accent3>
      <a:accent4>
        <a:srgbClr val="FF6600"/>
      </a:accent4>
      <a:accent5>
        <a:srgbClr val="FF0000"/>
      </a:accent5>
      <a:accent6>
        <a:srgbClr val="000066"/>
      </a:accent6>
      <a:hlink>
        <a:srgbClr val="3333CC"/>
      </a:hlink>
      <a:folHlink>
        <a:srgbClr val="3333CC"/>
      </a:folHlink>
    </a:clrScheme>
    <a:fontScheme name="RST Template">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FF00"/>
        </a:solidFill>
        <a:ln w="9525">
          <a:noFill/>
        </a:ln>
      </a:spPr>
      <a:bodyPr/>
      <a:lstStyle>
        <a:defPPr algn="ctr">
          <a:defRPr sz="1800" dirty="0" smtClean="0"/>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17929</TotalTime>
  <Words>10146</Words>
  <Application>Microsoft Office PowerPoint</Application>
  <PresentationFormat>A4 210 x 297 mm</PresentationFormat>
  <Paragraphs>1199</Paragraphs>
  <Slides>34</Slides>
  <Notes>32</Notes>
  <HiddenSlides>0</HiddenSlides>
  <MMClips>49</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34</vt:i4>
      </vt:variant>
    </vt:vector>
  </HeadingPairs>
  <TitlesOfParts>
    <vt:vector size="48" baseType="lpstr">
      <vt:lpstr>BIZ UDPゴシック</vt:lpstr>
      <vt:lpstr>BIZ UDゴシック</vt:lpstr>
      <vt:lpstr>HGP創英角ｺﾞｼｯｸUB</vt:lpstr>
      <vt:lpstr>HGP創英角ﾎﾟｯﾌﾟ体</vt:lpstr>
      <vt:lpstr>HG丸ｺﾞｼｯｸM-PRO</vt:lpstr>
      <vt:lpstr>HG創英角ｺﾞｼｯｸUB</vt:lpstr>
      <vt:lpstr>HG創英角ﾎﾟｯﾌﾟ体</vt:lpstr>
      <vt:lpstr>Meiryo UI</vt:lpstr>
      <vt:lpstr>ＭＳ Ｐゴシック</vt:lpstr>
      <vt:lpstr>Arial</vt:lpstr>
      <vt:lpstr>Calibri</vt:lpstr>
      <vt:lpstr>Times New Roman</vt:lpstr>
      <vt:lpstr>Wingdings</vt:lpstr>
      <vt:lpstr>1_Office テーマ</vt:lpstr>
      <vt:lpstr>QCサークル愛知地区　教材</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本日のおさらい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T8685</dc:creator>
  <cp:lastModifiedBy>花井 章弘(hanai,akihiro)</cp:lastModifiedBy>
  <cp:revision>928</cp:revision>
  <cp:lastPrinted>2022-04-19T04:55:27Z</cp:lastPrinted>
  <dcterms:created xsi:type="dcterms:W3CDTF">2011-09-26T04:39:32Z</dcterms:created>
  <dcterms:modified xsi:type="dcterms:W3CDTF">2026-08-05T01:49:06Z</dcterms:modified>
</cp:coreProperties>
</file>