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drawings/drawing1.xml" ContentType="application/vnd.openxmlformats-officedocument.drawingml.chartshapes+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tags/tag7.xml" ContentType="application/vnd.openxmlformats-officedocument.presentationml.tags+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tags/tag1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2.xml" ContentType="application/vnd.openxmlformats-officedocument.presentationml.tags+xml"/>
  <Override PartName="/ppt/notesSlides/notesSlide24.xml" ContentType="application/vnd.openxmlformats-officedocument.presentationml.notesSlide+xml"/>
  <Override PartName="/ppt/tags/tag13.xml" ContentType="application/vnd.openxmlformats-officedocument.presentationml.tags+xml"/>
  <Override PartName="/ppt/notesSlides/notesSlide25.xml" ContentType="application/vnd.openxmlformats-officedocument.presentationml.notesSlide+xml"/>
  <Override PartName="/ppt/tags/tag14.xml" ContentType="application/vnd.openxmlformats-officedocument.presentationml.tags+xml"/>
  <Override PartName="/ppt/notesSlides/notesSlide26.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ags/tag15.xml" ContentType="application/vnd.openxmlformats-officedocument.presentationml.tags+xml"/>
  <Override PartName="/ppt/notesSlides/notesSlide27.xml" ContentType="application/vnd.openxmlformats-officedocument.presentationml.notesSlide+xml"/>
  <Override PartName="/ppt/tags/tag16.xml" ContentType="application/vnd.openxmlformats-officedocument.presentationml.tags+xml"/>
  <Override PartName="/ppt/notesSlides/notesSlide28.xml" ContentType="application/vnd.openxmlformats-officedocument.presentationml.notesSlide+xml"/>
  <Override PartName="/ppt/tags/tag17.xml" ContentType="application/vnd.openxmlformats-officedocument.presentationml.tags+xml"/>
  <Override PartName="/ppt/notesSlides/notesSlide29.xml" ContentType="application/vnd.openxmlformats-officedocument.presentationml.notesSlide+xml"/>
  <Override PartName="/ppt/tags/tag18.xml" ContentType="application/vnd.openxmlformats-officedocument.presentationml.tags+xml"/>
  <Override PartName="/ppt/notesSlides/notesSlide30.xml" ContentType="application/vnd.openxmlformats-officedocument.presentationml.notesSlide+xml"/>
  <Override PartName="/ppt/tags/tag19.xml" ContentType="application/vnd.openxmlformats-officedocument.presentationml.tags+xml"/>
  <Override PartName="/ppt/notesSlides/notesSlide31.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charts/chart6.xml" ContentType="application/vnd.openxmlformats-officedocument.drawingml.chart+xml"/>
  <Override PartName="/ppt/drawings/drawing3.xml" ContentType="application/vnd.openxmlformats-officedocument.drawingml.chartshapes+xml"/>
  <Override PartName="/ppt/tags/tag20.xml" ContentType="application/vnd.openxmlformats-officedocument.presentationml.tags+xml"/>
  <Override PartName="/ppt/notesSlides/notesSlide32.xml" ContentType="application/vnd.openxmlformats-officedocument.presentationml.notesSlide+xml"/>
  <Override PartName="/ppt/tags/tag21.xml" ContentType="application/vnd.openxmlformats-officedocument.presentationml.tags+xml"/>
  <Override PartName="/ppt/notesSlides/notesSlide33.xml" ContentType="application/vnd.openxmlformats-officedocument.presentationml.notesSlide+xml"/>
  <Override PartName="/ppt/tags/tag22.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8" r:id="rId2"/>
    <p:sldId id="271" r:id="rId3"/>
    <p:sldId id="256" r:id="rId4"/>
    <p:sldId id="257" r:id="rId5"/>
    <p:sldId id="259" r:id="rId6"/>
    <p:sldId id="260" r:id="rId7"/>
    <p:sldId id="262" r:id="rId8"/>
    <p:sldId id="266" r:id="rId9"/>
    <p:sldId id="268" r:id="rId10"/>
    <p:sldId id="269" r:id="rId11"/>
    <p:sldId id="265" r:id="rId12"/>
    <p:sldId id="2147376277" r:id="rId13"/>
    <p:sldId id="270" r:id="rId14"/>
    <p:sldId id="2147376278" r:id="rId15"/>
    <p:sldId id="2147376279" r:id="rId16"/>
    <p:sldId id="2147376309" r:id="rId17"/>
    <p:sldId id="2147376281" r:id="rId18"/>
    <p:sldId id="2147376313" r:id="rId19"/>
    <p:sldId id="2147376284" r:id="rId20"/>
    <p:sldId id="2147376285" r:id="rId21"/>
    <p:sldId id="2147376286" r:id="rId22"/>
    <p:sldId id="2147376316" r:id="rId23"/>
    <p:sldId id="2147376289" r:id="rId24"/>
    <p:sldId id="2147376290" r:id="rId25"/>
    <p:sldId id="2147376291" r:id="rId26"/>
    <p:sldId id="2147376300" r:id="rId27"/>
    <p:sldId id="2147376294" r:id="rId28"/>
    <p:sldId id="2147376295" r:id="rId29"/>
    <p:sldId id="2147376296" r:id="rId30"/>
    <p:sldId id="2147376315" r:id="rId31"/>
    <p:sldId id="2147376314" r:id="rId32"/>
    <p:sldId id="2147376270" r:id="rId33"/>
    <p:sldId id="2147376299" r:id="rId34"/>
    <p:sldId id="2147376274" r:id="rId35"/>
    <p:sldId id="2147376275" r:id="rId36"/>
  </p:sldIdLst>
  <p:sldSz cx="12192000" cy="6858000"/>
  <p:notesSz cx="9939338" cy="68072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FF"/>
    <a:srgbClr val="FFFF99"/>
    <a:srgbClr val="ACACFF"/>
    <a:srgbClr val="C5E0B4"/>
    <a:srgbClr val="312B22"/>
    <a:srgbClr val="DAE3F3"/>
    <a:srgbClr val="FF9966"/>
    <a:srgbClr val="027DC8"/>
    <a:srgbClr val="FFFF00"/>
    <a:srgbClr val="E3DA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28" autoAdjust="0"/>
    <p:restoredTop sz="72970" autoAdjust="0"/>
  </p:normalViewPr>
  <p:slideViewPr>
    <p:cSldViewPr snapToGrid="0">
      <p:cViewPr varScale="1">
        <p:scale>
          <a:sx n="73" d="100"/>
          <a:sy n="73" d="100"/>
        </p:scale>
        <p:origin x="1056" y="53"/>
      </p:cViewPr>
      <p:guideLst/>
    </p:cSldViewPr>
  </p:slideViewPr>
  <p:notesTextViewPr>
    <p:cViewPr>
      <p:scale>
        <a:sx n="125" d="100"/>
        <a:sy n="125" d="100"/>
      </p:scale>
      <p:origin x="0" y="0"/>
    </p:cViewPr>
  </p:notesTextViewPr>
  <p:notesViewPr>
    <p:cSldViewPr snapToGrid="0">
      <p:cViewPr varScale="1">
        <p:scale>
          <a:sx n="68" d="100"/>
          <a:sy n="68" d="100"/>
        </p:scale>
        <p:origin x="3288"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3" Type="http://schemas.openxmlformats.org/officeDocument/2006/relationships/oleObject" Target="file:///\\aaa08-flsrv.kobelco.com\9M2_&#12469;&#12473;&#12506;&#12531;&#12471;&#12519;&#12531;&#24037;&#22580;_&#12456;&#12531;&#12472;&#12491;&#12450;&#12522;&#12531;&#12464;\&#37619;&#36896;&#26834;\21.%20&#20491;&#20154;&#12501;&#12457;&#12523;&#12480;\&#37428;&#26408;\1.QC\&#24180;&#24230;&#21029;QC\24&#24180;&#24230;\B&#29677;QC%202024\&#12464;&#12521;&#12501;.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aa08-flsrv.kobelco.com\9M2_&#12469;&#12473;&#12506;&#12531;&#12471;&#12519;&#12531;&#24037;&#22580;_&#12456;&#12531;&#12472;&#12491;&#12450;&#12522;&#12531;&#12464;\&#37619;&#36896;&#26834;\21.%20&#20491;&#20154;&#12501;&#12457;&#12523;&#12480;\&#37428;&#26408;\1.QC\&#19971;&#12388;&#36947;&#20855;\&#36229;&#31777;&#21336;&#65281;Excel&#12391;QC&#19971;&#12388;&#36947;&#20855;&#12539;&#26032;QC&#19971;&#12388;&#36947;&#20855;&#12288;&#20316;&#22259;&#12471;&#12473;&#12486;&#12512;2.12%20-%20&#12467;&#12500;&#12540;\Q7Tools\Q1&#12497;&#12524;&#12540;&#12488;&#22259;.xls"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aaa08-flsrv.kobelco.com\9M2_&#12469;&#12473;&#12506;&#12531;&#12471;&#12519;&#12531;&#24037;&#22580;_&#12456;&#12531;&#12472;&#12491;&#12450;&#12522;&#12531;&#12464;\&#37619;&#36896;&#26834;\21.%20&#20491;&#20154;&#12501;&#12457;&#12523;&#12480;\&#37428;&#26408;\1.QC\&#19971;&#12388;&#36947;&#20855;\&#36229;&#31777;&#21336;&#65281;Excel&#12391;QC&#19971;&#12388;&#36947;&#20855;&#12539;&#26032;QC&#19971;&#12388;&#36947;&#20855;&#12288;&#20316;&#22259;&#12471;&#12473;&#12486;&#12512;2.12%20-%20&#12467;&#12500;&#12540;\Q7Tools\Q1&#12497;&#12524;&#12540;&#12488;&#22259;.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r>
              <a:rPr lang="ja-JP" altLang="en-US" sz="1200" b="1" dirty="0">
                <a:solidFill>
                  <a:schemeClr val="tx1"/>
                </a:solidFill>
              </a:rPr>
              <a:t>ピーリングライン別稼働率の推移</a:t>
            </a:r>
            <a:endParaRPr lang="en-US" sz="1200" b="1" dirty="0">
              <a:solidFill>
                <a:schemeClr val="tx1"/>
              </a:solidFill>
            </a:endParaRPr>
          </a:p>
        </c:rich>
      </c:tx>
      <c:layout>
        <c:manualLayout>
          <c:xMode val="edge"/>
          <c:yMode val="edge"/>
          <c:x val="0.31486927767975526"/>
          <c:y val="0.83737646109020347"/>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endParaRPr lang="en-US"/>
        </a:p>
      </c:txPr>
    </c:title>
    <c:autoTitleDeleted val="0"/>
    <c:plotArea>
      <c:layout>
        <c:manualLayout>
          <c:layoutTarget val="inner"/>
          <c:xMode val="edge"/>
          <c:yMode val="edge"/>
          <c:x val="7.3658846849660828E-2"/>
          <c:y val="6.6686994186369156E-2"/>
          <c:w val="0.90403258169256739"/>
          <c:h val="0.66660291940576022"/>
        </c:manualLayout>
      </c:layout>
      <c:lineChart>
        <c:grouping val="standard"/>
        <c:varyColors val="0"/>
        <c:ser>
          <c:idx val="0"/>
          <c:order val="0"/>
          <c:tx>
            <c:strRef>
              <c:f>Sheet1!$A$4</c:f>
              <c:strCache>
                <c:ptCount val="1"/>
                <c:pt idx="0">
                  <c:v>No.1ライン</c:v>
                </c:pt>
              </c:strCache>
            </c:strRef>
          </c:tx>
          <c:spPr>
            <a:ln w="19050" cap="rnd">
              <a:solidFill>
                <a:schemeClr val="accent1"/>
              </a:solidFill>
              <a:round/>
            </a:ln>
            <a:effectLst/>
          </c:spPr>
          <c:marker>
            <c:symbol val="circle"/>
            <c:size val="5"/>
            <c:spPr>
              <a:solidFill>
                <a:schemeClr val="accent1"/>
              </a:solidFill>
              <a:ln w="50800">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Sheet1!$B$3:$H$3</c:f>
              <c:strCache>
                <c:ptCount val="6"/>
                <c:pt idx="0">
                  <c:v>10月</c:v>
                </c:pt>
                <c:pt idx="1">
                  <c:v>11月</c:v>
                </c:pt>
                <c:pt idx="2">
                  <c:v>12月</c:v>
                </c:pt>
                <c:pt idx="3">
                  <c:v>1月</c:v>
                </c:pt>
                <c:pt idx="4">
                  <c:v>2月</c:v>
                </c:pt>
                <c:pt idx="5">
                  <c:v>3月</c:v>
                </c:pt>
              </c:strCache>
            </c:strRef>
          </c:cat>
          <c:val>
            <c:numRef>
              <c:f>Sheet1!$B$4:$H$4</c:f>
              <c:numCache>
                <c:formatCode>0%</c:formatCode>
                <c:ptCount val="7"/>
                <c:pt idx="0">
                  <c:v>0.87</c:v>
                </c:pt>
                <c:pt idx="1">
                  <c:v>0.87870000000000004</c:v>
                </c:pt>
                <c:pt idx="2">
                  <c:v>0.87</c:v>
                </c:pt>
                <c:pt idx="3">
                  <c:v>0.87</c:v>
                </c:pt>
                <c:pt idx="4">
                  <c:v>0.88</c:v>
                </c:pt>
                <c:pt idx="5">
                  <c:v>0.87</c:v>
                </c:pt>
              </c:numCache>
            </c:numRef>
          </c:val>
          <c:smooth val="0"/>
          <c:extLst>
            <c:ext xmlns:c16="http://schemas.microsoft.com/office/drawing/2014/chart" uri="{C3380CC4-5D6E-409C-BE32-E72D297353CC}">
              <c16:uniqueId val="{00000000-93C0-4F76-BB4E-B3446F631785}"/>
            </c:ext>
          </c:extLst>
        </c:ser>
        <c:ser>
          <c:idx val="1"/>
          <c:order val="1"/>
          <c:tx>
            <c:strRef>
              <c:f>Sheet1!$A$5</c:f>
              <c:strCache>
                <c:ptCount val="1"/>
                <c:pt idx="0">
                  <c:v>No.2ライン</c:v>
                </c:pt>
              </c:strCache>
            </c:strRef>
          </c:tx>
          <c:spPr>
            <a:ln w="28575" cap="rnd">
              <a:solidFill>
                <a:schemeClr val="accent2"/>
              </a:solidFill>
              <a:round/>
            </a:ln>
            <a:effectLst/>
          </c:spPr>
          <c:marker>
            <c:symbol val="circle"/>
            <c:size val="5"/>
            <c:spPr>
              <a:solidFill>
                <a:schemeClr val="accent2"/>
              </a:solidFill>
              <a:ln w="50800">
                <a:solidFill>
                  <a:schemeClr val="accent2"/>
                </a:solidFill>
              </a:ln>
              <a:effectLst/>
            </c:spPr>
          </c:marker>
          <c:dLbls>
            <c:dLbl>
              <c:idx val="3"/>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rgbClr val="0000FF"/>
                      </a:solidFill>
                      <a:latin typeface="BIZ UDPゴシック" panose="020B0400000000000000" pitchFamily="50" charset="-128"/>
                      <a:ea typeface="BIZ UDPゴシック" panose="020B0400000000000000" pitchFamily="50" charset="-128"/>
                      <a:cs typeface="+mn-cs"/>
                    </a:defRPr>
                  </a:pPr>
                  <a:endParaRPr lang="ja-JP"/>
                </a:p>
              </c:txPr>
              <c:dLblPos val="b"/>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upArrowCallout">
                      <a:avLst/>
                    </a:prstGeom>
                    <a:noFill/>
                    <a:ln>
                      <a:noFill/>
                    </a:ln>
                  </c15:spPr>
                </c:ext>
                <c:ext xmlns:c16="http://schemas.microsoft.com/office/drawing/2014/chart" uri="{C3380CC4-5D6E-409C-BE32-E72D297353CC}">
                  <c16:uniqueId val="{00000001-93C0-4F76-BB4E-B3446F631785}"/>
                </c:ext>
              </c:extLst>
            </c:dLbl>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rgbClr val="FF0000"/>
                    </a:solidFill>
                    <a:latin typeface="BIZ UDPゴシック" panose="020B0400000000000000" pitchFamily="50" charset="-128"/>
                    <a:ea typeface="BIZ UDPゴシック" panose="020B0400000000000000" pitchFamily="50" charset="-128"/>
                    <a:cs typeface="+mn-cs"/>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upArrowCallou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Sheet1!$B$3:$H$3</c:f>
              <c:strCache>
                <c:ptCount val="6"/>
                <c:pt idx="0">
                  <c:v>10月</c:v>
                </c:pt>
                <c:pt idx="1">
                  <c:v>11月</c:v>
                </c:pt>
                <c:pt idx="2">
                  <c:v>12月</c:v>
                </c:pt>
                <c:pt idx="3">
                  <c:v>1月</c:v>
                </c:pt>
                <c:pt idx="4">
                  <c:v>2月</c:v>
                </c:pt>
                <c:pt idx="5">
                  <c:v>3月</c:v>
                </c:pt>
              </c:strCache>
            </c:strRef>
          </c:cat>
          <c:val>
            <c:numRef>
              <c:f>Sheet1!$B$5:$H$5</c:f>
              <c:numCache>
                <c:formatCode>0%</c:formatCode>
                <c:ptCount val="7"/>
                <c:pt idx="0">
                  <c:v>0.82650000000000001</c:v>
                </c:pt>
                <c:pt idx="1">
                  <c:v>0.86129999999999995</c:v>
                </c:pt>
                <c:pt idx="2">
                  <c:v>0.83520000000000005</c:v>
                </c:pt>
                <c:pt idx="3">
                  <c:v>0.87</c:v>
                </c:pt>
                <c:pt idx="4">
                  <c:v>0.82650000000000001</c:v>
                </c:pt>
                <c:pt idx="5">
                  <c:v>0.83520000000000005</c:v>
                </c:pt>
              </c:numCache>
            </c:numRef>
          </c:val>
          <c:smooth val="0"/>
          <c:extLst>
            <c:ext xmlns:c16="http://schemas.microsoft.com/office/drawing/2014/chart" uri="{C3380CC4-5D6E-409C-BE32-E72D297353CC}">
              <c16:uniqueId val="{00000002-93C0-4F76-BB4E-B3446F631785}"/>
            </c:ext>
          </c:extLst>
        </c:ser>
        <c:ser>
          <c:idx val="2"/>
          <c:order val="2"/>
          <c:tx>
            <c:strRef>
              <c:f>Sheet1!$A$6</c:f>
              <c:strCache>
                <c:ptCount val="1"/>
                <c:pt idx="0">
                  <c:v>No.3ライン</c:v>
                </c:pt>
              </c:strCache>
            </c:strRef>
          </c:tx>
          <c:spPr>
            <a:ln w="19050" cap="rnd">
              <a:solidFill>
                <a:schemeClr val="accent3"/>
              </a:solidFill>
              <a:round/>
            </a:ln>
            <a:effectLst/>
          </c:spPr>
          <c:marker>
            <c:symbol val="circle"/>
            <c:size val="5"/>
            <c:spPr>
              <a:solidFill>
                <a:schemeClr val="accent3"/>
              </a:solidFill>
              <a:ln w="50800">
                <a:solidFill>
                  <a:schemeClr val="accent3"/>
                </a:solidFill>
              </a:ln>
              <a:effectLst/>
            </c:spPr>
          </c:marker>
          <c:cat>
            <c:strRef>
              <c:f>Sheet1!$B$3:$H$3</c:f>
              <c:strCache>
                <c:ptCount val="6"/>
                <c:pt idx="0">
                  <c:v>10月</c:v>
                </c:pt>
                <c:pt idx="1">
                  <c:v>11月</c:v>
                </c:pt>
                <c:pt idx="2">
                  <c:v>12月</c:v>
                </c:pt>
                <c:pt idx="3">
                  <c:v>1月</c:v>
                </c:pt>
                <c:pt idx="4">
                  <c:v>2月</c:v>
                </c:pt>
                <c:pt idx="5">
                  <c:v>3月</c:v>
                </c:pt>
              </c:strCache>
            </c:strRef>
          </c:cat>
          <c:val>
            <c:numRef>
              <c:f>Sheet1!$B$6:$H$6</c:f>
              <c:numCache>
                <c:formatCode>0%</c:formatCode>
                <c:ptCount val="7"/>
                <c:pt idx="0">
                  <c:v>0.86129999999999995</c:v>
                </c:pt>
                <c:pt idx="1">
                  <c:v>0.87</c:v>
                </c:pt>
                <c:pt idx="2">
                  <c:v>0.87870000000000004</c:v>
                </c:pt>
                <c:pt idx="3">
                  <c:v>0.87</c:v>
                </c:pt>
                <c:pt idx="4">
                  <c:v>0.86129999999999995</c:v>
                </c:pt>
                <c:pt idx="5">
                  <c:v>0.86129999999999995</c:v>
                </c:pt>
              </c:numCache>
            </c:numRef>
          </c:val>
          <c:smooth val="0"/>
          <c:extLst>
            <c:ext xmlns:c16="http://schemas.microsoft.com/office/drawing/2014/chart" uri="{C3380CC4-5D6E-409C-BE32-E72D297353CC}">
              <c16:uniqueId val="{00000003-93C0-4F76-BB4E-B3446F631785}"/>
            </c:ext>
          </c:extLst>
        </c:ser>
        <c:ser>
          <c:idx val="3"/>
          <c:order val="3"/>
          <c:tx>
            <c:strRef>
              <c:f>Sheet1!$A$7</c:f>
              <c:strCache>
                <c:ptCount val="1"/>
                <c:pt idx="0">
                  <c:v>目標</c:v>
                </c:pt>
              </c:strCache>
            </c:strRef>
          </c:tx>
          <c:spPr>
            <a:ln w="38100" cap="flat">
              <a:solidFill>
                <a:srgbClr val="FF0000"/>
              </a:solidFill>
              <a:prstDash val="sysDot"/>
              <a:round/>
            </a:ln>
            <a:effectLst/>
          </c:spPr>
          <c:marker>
            <c:symbol val="none"/>
          </c:marker>
          <c:cat>
            <c:strRef>
              <c:f>Sheet1!$B$3:$H$3</c:f>
              <c:strCache>
                <c:ptCount val="6"/>
                <c:pt idx="0">
                  <c:v>10月</c:v>
                </c:pt>
                <c:pt idx="1">
                  <c:v>11月</c:v>
                </c:pt>
                <c:pt idx="2">
                  <c:v>12月</c:v>
                </c:pt>
                <c:pt idx="3">
                  <c:v>1月</c:v>
                </c:pt>
                <c:pt idx="4">
                  <c:v>2月</c:v>
                </c:pt>
                <c:pt idx="5">
                  <c:v>3月</c:v>
                </c:pt>
              </c:strCache>
            </c:strRef>
          </c:cat>
          <c:val>
            <c:numRef>
              <c:f>Sheet1!$B$7:$H$7</c:f>
              <c:numCache>
                <c:formatCode>0.00%</c:formatCode>
                <c:ptCount val="7"/>
                <c:pt idx="0">
                  <c:v>0.86199999999999999</c:v>
                </c:pt>
                <c:pt idx="1">
                  <c:v>0.86199999999999999</c:v>
                </c:pt>
                <c:pt idx="2">
                  <c:v>0.86199999999999999</c:v>
                </c:pt>
                <c:pt idx="3">
                  <c:v>0.86199999999999999</c:v>
                </c:pt>
                <c:pt idx="4">
                  <c:v>0.86199999999999999</c:v>
                </c:pt>
                <c:pt idx="5">
                  <c:v>0.86199999999999999</c:v>
                </c:pt>
                <c:pt idx="6">
                  <c:v>0.86199999999999999</c:v>
                </c:pt>
              </c:numCache>
            </c:numRef>
          </c:val>
          <c:smooth val="0"/>
          <c:extLst>
            <c:ext xmlns:c16="http://schemas.microsoft.com/office/drawing/2014/chart" uri="{C3380CC4-5D6E-409C-BE32-E72D297353CC}">
              <c16:uniqueId val="{00000004-93C0-4F76-BB4E-B3446F631785}"/>
            </c:ext>
          </c:extLst>
        </c:ser>
        <c:dLbls>
          <c:showLegendKey val="0"/>
          <c:showVal val="0"/>
          <c:showCatName val="0"/>
          <c:showSerName val="0"/>
          <c:showPercent val="0"/>
          <c:showBubbleSize val="0"/>
        </c:dLbls>
        <c:marker val="1"/>
        <c:smooth val="0"/>
        <c:axId val="669789328"/>
        <c:axId val="669802648"/>
      </c:lineChart>
      <c:catAx>
        <c:axId val="66978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crossAx val="669802648"/>
        <c:crosses val="autoZero"/>
        <c:auto val="1"/>
        <c:lblAlgn val="ctr"/>
        <c:lblOffset val="100"/>
        <c:noMultiLvlLbl val="0"/>
      </c:catAx>
      <c:valAx>
        <c:axId val="669802648"/>
        <c:scaling>
          <c:orientation val="minMax"/>
          <c:min val="0.8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crossAx val="669789328"/>
        <c:crosses val="autoZero"/>
        <c:crossBetween val="between"/>
      </c:valAx>
      <c:spPr>
        <a:solidFill>
          <a:schemeClr val="bg1"/>
        </a:soli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solidFill>
        <a:schemeClr val="tx1"/>
      </a:solidFill>
    </a:ln>
    <a:effectLst/>
  </c:spPr>
  <c:txPr>
    <a:bodyPr/>
    <a:lstStyle/>
    <a:p>
      <a:pPr>
        <a:defRPr>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a:t>No.2</a:t>
            </a:r>
            <a:r>
              <a:rPr lang="ja-JP" sz="1200"/>
              <a:t>ライン設備稼働率低下要因</a:t>
            </a:r>
          </a:p>
        </c:rich>
      </c:tx>
      <c:layout>
        <c:manualLayout>
          <c:xMode val="edge"/>
          <c:yMode val="edge"/>
          <c:x val="0.21455414008245788"/>
          <c:y val="4.4565444577234936E-2"/>
        </c:manualLayout>
      </c:layout>
      <c:overlay val="0"/>
    </c:title>
    <c:autoTitleDeleted val="0"/>
    <c:plotArea>
      <c:layout>
        <c:manualLayout>
          <c:layoutTarget val="inner"/>
          <c:xMode val="edge"/>
          <c:yMode val="edge"/>
          <c:x val="0.20930226416423114"/>
          <c:y val="0.15824248715788305"/>
          <c:w val="0.56971282351535901"/>
          <c:h val="0.58048547981045862"/>
        </c:manualLayout>
      </c:layout>
      <c:barChart>
        <c:barDir val="col"/>
        <c:grouping val="clustered"/>
        <c:varyColors val="0"/>
        <c:ser>
          <c:idx val="0"/>
          <c:order val="0"/>
          <c:spPr>
            <a:solidFill>
              <a:srgbClr val="8FAADC"/>
            </a:solidFill>
            <a:ln>
              <a:solidFill>
                <a:srgbClr val="000000"/>
              </a:solidFill>
              <a:prstDash val="solid"/>
            </a:ln>
          </c:spPr>
          <c:invertIfNegative val="0"/>
          <c:dPt>
            <c:idx val="0"/>
            <c:invertIfNegative val="0"/>
            <c:bubble3D val="0"/>
            <c:spPr>
              <a:solidFill>
                <a:srgbClr val="FFC000"/>
              </a:solidFill>
              <a:ln>
                <a:solidFill>
                  <a:srgbClr val="000000"/>
                </a:solidFill>
                <a:prstDash val="solid"/>
              </a:ln>
            </c:spPr>
            <c:extLst>
              <c:ext xmlns:c16="http://schemas.microsoft.com/office/drawing/2014/chart" uri="{C3380CC4-5D6E-409C-BE32-E72D297353CC}">
                <c16:uniqueId val="{00000001-8987-44FD-90C4-F1BB9A455167}"/>
              </c:ext>
            </c:extLst>
          </c:dPt>
          <c:dLbls>
            <c:spPr>
              <a:noFill/>
              <a:ln>
                <a:noFill/>
              </a:ln>
              <a:effectLst/>
            </c:spPr>
            <c:txPr>
              <a:bodyPr wrap="square" lIns="38100" tIns="19050" rIns="38100" bIns="19050" anchor="ctr">
                <a:spAutoFit/>
              </a:bodyPr>
              <a:lstStyle/>
              <a:p>
                <a:pPr>
                  <a:defRPr sz="120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設備故障率低下要因!$C$10:$C$13</c:f>
              <c:strCache>
                <c:ptCount val="4"/>
                <c:pt idx="0">
                  <c:v>自主点検</c:v>
                </c:pt>
                <c:pt idx="1">
                  <c:v>チョコ停</c:v>
                </c:pt>
                <c:pt idx="2">
                  <c:v>切粉詰まり</c:v>
                </c:pt>
                <c:pt idx="3">
                  <c:v>設備故障</c:v>
                </c:pt>
              </c:strCache>
            </c:strRef>
          </c:cat>
          <c:val>
            <c:numRef>
              <c:f>設備故障率低下要因!$D$10:$D$13</c:f>
              <c:numCache>
                <c:formatCode>General</c:formatCode>
                <c:ptCount val="4"/>
                <c:pt idx="0">
                  <c:v>5</c:v>
                </c:pt>
                <c:pt idx="1">
                  <c:v>3</c:v>
                </c:pt>
                <c:pt idx="2">
                  <c:v>3</c:v>
                </c:pt>
                <c:pt idx="3">
                  <c:v>1</c:v>
                </c:pt>
              </c:numCache>
            </c:numRef>
          </c:val>
          <c:extLst>
            <c:ext xmlns:c16="http://schemas.microsoft.com/office/drawing/2014/chart" uri="{C3380CC4-5D6E-409C-BE32-E72D297353CC}">
              <c16:uniqueId val="{00000002-8987-44FD-90C4-F1BB9A455167}"/>
            </c:ext>
          </c:extLst>
        </c:ser>
        <c:dLbls>
          <c:showLegendKey val="0"/>
          <c:showVal val="1"/>
          <c:showCatName val="0"/>
          <c:showSerName val="0"/>
          <c:showPercent val="0"/>
          <c:showBubbleSize val="0"/>
        </c:dLbls>
        <c:gapWidth val="0"/>
        <c:axId val="1759062096"/>
        <c:axId val="1"/>
      </c:barChart>
      <c:lineChart>
        <c:grouping val="standard"/>
        <c:varyColors val="0"/>
        <c:ser>
          <c:idx val="1"/>
          <c:order val="1"/>
          <c:spPr>
            <a:ln w="25400">
              <a:solidFill>
                <a:srgbClr val="FF0000"/>
              </a:solidFill>
              <a:prstDash val="solid"/>
            </a:ln>
          </c:spPr>
          <c:marker>
            <c:symbol val="circle"/>
            <c:size val="6"/>
            <c:spPr>
              <a:solidFill>
                <a:srgbClr val="FF0000"/>
              </a:solidFill>
              <a:ln>
                <a:solidFill>
                  <a:srgbClr val="FF0000"/>
                </a:solidFill>
                <a:prstDash val="solid"/>
              </a:ln>
            </c:spPr>
          </c:marker>
          <c:dPt>
            <c:idx val="0"/>
            <c:marker>
              <c:spPr>
                <a:noFill/>
                <a:ln>
                  <a:noFill/>
                  <a:prstDash val="solid"/>
                </a:ln>
              </c:spPr>
            </c:marker>
            <c:bubble3D val="0"/>
            <c:extLst>
              <c:ext xmlns:c16="http://schemas.microsoft.com/office/drawing/2014/chart" uri="{C3380CC4-5D6E-409C-BE32-E72D297353CC}">
                <c16:uniqueId val="{00000003-8987-44FD-90C4-F1BB9A455167}"/>
              </c:ext>
            </c:extLst>
          </c:dPt>
          <c:dLbls>
            <c:dLbl>
              <c:idx val="0"/>
              <c:delete val="1"/>
              <c:extLst>
                <c:ext xmlns:c15="http://schemas.microsoft.com/office/drawing/2012/chart" uri="{CE6537A1-D6FC-4f65-9D91-7224C49458BB}"/>
                <c:ext xmlns:c16="http://schemas.microsoft.com/office/drawing/2014/chart" uri="{C3380CC4-5D6E-409C-BE32-E72D297353CC}">
                  <c16:uniqueId val="{00000003-8987-44FD-90C4-F1BB9A455167}"/>
                </c:ext>
              </c:extLst>
            </c:dLbl>
            <c:dLbl>
              <c:idx val="1"/>
              <c:layout>
                <c:manualLayout>
                  <c:x val="-4.3099434765336141E-2"/>
                  <c:y val="-6.5630224473093357E-2"/>
                </c:manualLayout>
              </c:layout>
              <c:spPr>
                <a:noFill/>
                <a:ln>
                  <a:noFill/>
                </a:ln>
                <a:effectLst/>
              </c:spPr>
              <c:txPr>
                <a:bodyPr wrap="square" lIns="38100" tIns="19050" rIns="38100" bIns="19050" anchor="ctr">
                  <a:spAutoFit/>
                </a:bodyPr>
                <a:lstStyle/>
                <a:p>
                  <a:pPr>
                    <a:defRPr sz="1000"/>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987-44FD-90C4-F1BB9A455167}"/>
                </c:ext>
              </c:extLst>
            </c:dLbl>
            <c:dLbl>
              <c:idx val="2"/>
              <c:layout>
                <c:manualLayout>
                  <c:x val="-3.5392155809364258E-2"/>
                  <c:y val="-7.7489151968902006E-2"/>
                </c:manualLayout>
              </c:layout>
              <c:spPr>
                <a:noFill/>
                <a:ln>
                  <a:noFill/>
                </a:ln>
                <a:effectLst/>
              </c:spPr>
              <c:txPr>
                <a:bodyPr wrap="square" lIns="38100" tIns="19050" rIns="38100" bIns="19050" anchor="ctr">
                  <a:spAutoFit/>
                </a:bodyPr>
                <a:lstStyle/>
                <a:p>
                  <a:pPr>
                    <a:defRPr sz="1000"/>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987-44FD-90C4-F1BB9A455167}"/>
                </c:ext>
              </c:extLst>
            </c:dLbl>
            <c:dLbl>
              <c:idx val="3"/>
              <c:layout>
                <c:manualLayout>
                  <c:x val="-3.3779766701407254E-2"/>
                  <c:y val="6.037275424765845E-2"/>
                </c:manualLayout>
              </c:layout>
              <c:spPr>
                <a:noFill/>
                <a:ln>
                  <a:noFill/>
                </a:ln>
                <a:effectLst/>
              </c:spPr>
              <c:txPr>
                <a:bodyPr wrap="square" lIns="38100" tIns="19050" rIns="38100" bIns="19050" anchor="ctr">
                  <a:spAutoFit/>
                </a:bodyPr>
                <a:lstStyle/>
                <a:p>
                  <a:pPr>
                    <a:defRPr sz="1000"/>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987-44FD-90C4-F1BB9A455167}"/>
                </c:ext>
              </c:extLst>
            </c:dLbl>
            <c:dLbl>
              <c:idx val="4"/>
              <c:layout>
                <c:manualLayout>
                  <c:x val="-0.10278377352306332"/>
                  <c:y val="6.5421175142332935E-2"/>
                </c:manualLayout>
              </c:layout>
              <c:spPr>
                <a:noFill/>
                <a:ln>
                  <a:noFill/>
                </a:ln>
                <a:effectLst/>
              </c:spPr>
              <c:txPr>
                <a:bodyPr wrap="square" lIns="38100" tIns="19050" rIns="38100" bIns="19050" anchor="ctr">
                  <a:spAutoFit/>
                </a:bodyPr>
                <a:lstStyle/>
                <a:p>
                  <a:pPr>
                    <a:defRPr sz="1000"/>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987-44FD-90C4-F1BB9A455167}"/>
                </c:ext>
              </c:extLst>
            </c:dLbl>
            <c:spPr>
              <a:noFill/>
              <a:ln>
                <a:noFill/>
              </a:ln>
              <a:effectLst/>
            </c:spPr>
            <c:txPr>
              <a:bodyPr wrap="square" lIns="38100" tIns="19050" rIns="38100" bIns="19050" anchor="ctr">
                <a:spAutoFit/>
              </a:bodyPr>
              <a:lstStyle/>
              <a:p>
                <a:pPr>
                  <a:defRPr sz="120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設備故障率低下要因!$E$9:$E$13</c:f>
              <c:numCache>
                <c:formatCode>0_ </c:formatCode>
                <c:ptCount val="5"/>
                <c:pt idx="0" formatCode="General">
                  <c:v>0</c:v>
                </c:pt>
                <c:pt idx="1">
                  <c:v>42</c:v>
                </c:pt>
                <c:pt idx="2">
                  <c:v>67</c:v>
                </c:pt>
                <c:pt idx="3">
                  <c:v>92</c:v>
                </c:pt>
                <c:pt idx="4">
                  <c:v>100</c:v>
                </c:pt>
              </c:numCache>
            </c:numRef>
          </c:val>
          <c:smooth val="0"/>
          <c:extLst>
            <c:ext xmlns:c16="http://schemas.microsoft.com/office/drawing/2014/chart" uri="{C3380CC4-5D6E-409C-BE32-E72D297353CC}">
              <c16:uniqueId val="{00000008-8987-44FD-90C4-F1BB9A455167}"/>
            </c:ext>
          </c:extLst>
        </c:ser>
        <c:dLbls>
          <c:showLegendKey val="0"/>
          <c:showVal val="1"/>
          <c:showCatName val="0"/>
          <c:showSerName val="0"/>
          <c:showPercent val="0"/>
          <c:showBubbleSize val="0"/>
        </c:dLbls>
        <c:marker val="1"/>
        <c:smooth val="0"/>
        <c:axId val="3"/>
        <c:axId val="4"/>
      </c:lineChart>
      <c:catAx>
        <c:axId val="1759062096"/>
        <c:scaling>
          <c:orientation val="minMax"/>
        </c:scaling>
        <c:delete val="0"/>
        <c:axPos val="b"/>
        <c:numFmt formatCode="General" sourceLinked="1"/>
        <c:majorTickMark val="in"/>
        <c:minorTickMark val="none"/>
        <c:tickLblPos val="nextTo"/>
        <c:spPr>
          <a:ln>
            <a:solidFill>
              <a:srgbClr val="000000"/>
            </a:solidFill>
            <a:prstDash val="solid"/>
          </a:ln>
        </c:spPr>
        <c:txPr>
          <a:bodyPr rot="0" vert="wordArtVertRtl"/>
          <a:lstStyle/>
          <a:p>
            <a:pPr>
              <a:defRPr sz="800"/>
            </a:pPr>
            <a:endParaRPr lang="ja-JP"/>
          </a:p>
        </c:txPr>
        <c:crossAx val="1"/>
        <c:crosses val="autoZero"/>
        <c:auto val="1"/>
        <c:lblAlgn val="ctr"/>
        <c:lblOffset val="100"/>
        <c:noMultiLvlLbl val="0"/>
      </c:catAx>
      <c:valAx>
        <c:axId val="1"/>
        <c:scaling>
          <c:orientation val="minMax"/>
          <c:max val="12"/>
          <c:min val="0"/>
        </c:scaling>
        <c:delete val="0"/>
        <c:axPos val="l"/>
        <c:minorGridlines>
          <c:spPr>
            <a:ln>
              <a:noFill/>
            </a:ln>
          </c:spPr>
        </c:minorGridlines>
        <c:title>
          <c:tx>
            <c:rich>
              <a:bodyPr rot="0" vert="wordArtVertRtl"/>
              <a:lstStyle/>
              <a:p>
                <a:pPr>
                  <a:defRPr sz="1200"/>
                </a:pPr>
                <a:r>
                  <a:rPr lang="ja-JP" sz="1200"/>
                  <a:t>設備停止時間</a:t>
                </a:r>
              </a:p>
            </c:rich>
          </c:tx>
          <c:layout>
            <c:manualLayout>
              <c:xMode val="edge"/>
              <c:yMode val="edge"/>
              <c:x val="5.4086998368487155E-2"/>
              <c:y val="0.28476669475205774"/>
            </c:manualLayout>
          </c:layout>
          <c:overlay val="0"/>
        </c:title>
        <c:numFmt formatCode="General" sourceLinked="1"/>
        <c:majorTickMark val="in"/>
        <c:minorTickMark val="none"/>
        <c:tickLblPos val="nextTo"/>
        <c:spPr>
          <a:ln>
            <a:solidFill>
              <a:srgbClr val="000000"/>
            </a:solidFill>
            <a:prstDash val="solid"/>
          </a:ln>
        </c:spPr>
        <c:txPr>
          <a:bodyPr/>
          <a:lstStyle/>
          <a:p>
            <a:pPr>
              <a:defRPr sz="1000"/>
            </a:pPr>
            <a:endParaRPr lang="ja-JP"/>
          </a:p>
        </c:txPr>
        <c:crossAx val="1759062096"/>
        <c:crosses val="autoZero"/>
        <c:crossBetween val="between"/>
      </c:valAx>
      <c:catAx>
        <c:axId val="3"/>
        <c:scaling>
          <c:orientation val="minMax"/>
        </c:scaling>
        <c:delete val="0"/>
        <c:axPos val="t"/>
        <c:numFmt formatCode="General" sourceLinked="1"/>
        <c:majorTickMark val="none"/>
        <c:minorTickMark val="none"/>
        <c:tickLblPos val="nextTo"/>
        <c:spPr>
          <a:ln>
            <a:solidFill>
              <a:srgbClr val="000000"/>
            </a:solidFill>
            <a:prstDash val="solid"/>
          </a:ln>
        </c:spPr>
        <c:txPr>
          <a:bodyPr/>
          <a:lstStyle/>
          <a:p>
            <a:pPr>
              <a:defRPr sz="100"/>
            </a:pPr>
            <a:endParaRPr lang="ja-JP"/>
          </a:p>
        </c:txPr>
        <c:crossAx val="4"/>
        <c:crosses val="max"/>
        <c:auto val="1"/>
        <c:lblAlgn val="ctr"/>
        <c:lblOffset val="100"/>
        <c:noMultiLvlLbl val="0"/>
      </c:catAx>
      <c:valAx>
        <c:axId val="4"/>
        <c:scaling>
          <c:orientation val="minMax"/>
          <c:max val="100"/>
        </c:scaling>
        <c:delete val="0"/>
        <c:axPos val="r"/>
        <c:title>
          <c:tx>
            <c:rich>
              <a:bodyPr rot="0" vert="wordArtVertRtl"/>
              <a:lstStyle/>
              <a:p>
                <a:pPr>
                  <a:defRPr sz="1200"/>
                </a:pPr>
                <a:r>
                  <a:rPr lang="ja-JP" sz="1200"/>
                  <a:t>累積比率</a:t>
                </a:r>
              </a:p>
            </c:rich>
          </c:tx>
          <c:overlay val="0"/>
        </c:title>
        <c:numFmt formatCode="General" sourceLinked="1"/>
        <c:majorTickMark val="in"/>
        <c:minorTickMark val="none"/>
        <c:tickLblPos val="nextTo"/>
        <c:spPr>
          <a:ln>
            <a:solidFill>
              <a:srgbClr val="000000"/>
            </a:solidFill>
            <a:prstDash val="solid"/>
          </a:ln>
        </c:spPr>
        <c:txPr>
          <a:bodyPr/>
          <a:lstStyle/>
          <a:p>
            <a:pPr>
              <a:defRPr sz="1000"/>
            </a:pPr>
            <a:endParaRPr lang="ja-JP"/>
          </a:p>
        </c:txPr>
        <c:crossAx val="3"/>
        <c:crosses val="max"/>
        <c:crossBetween val="midCat"/>
      </c:valAx>
    </c:plotArea>
    <c:plotVisOnly val="1"/>
    <c:dispBlanksAs val="gap"/>
    <c:showDLblsOverMax val="0"/>
  </c:chart>
  <c:spPr>
    <a:solidFill>
      <a:schemeClr val="bg1"/>
    </a:solidFill>
    <a:ln w="9525">
      <a:solidFill>
        <a:schemeClr val="tx1"/>
      </a:solidFill>
    </a:ln>
  </c:spPr>
  <c:txPr>
    <a:bodyPr/>
    <a:lstStyle/>
    <a:p>
      <a:pPr>
        <a:defRPr sz="900">
          <a:latin typeface="BIZ UDPゴシック" panose="020B0400000000000000" pitchFamily="50" charset="-128"/>
          <a:ea typeface="BIZ UDPゴシック" panose="020B0400000000000000" pitchFamily="50" charset="-128"/>
        </a:defRPr>
      </a:pPr>
      <a:endParaRPr lang="ja-JP"/>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r>
              <a:rPr lang="en-US" altLang="ja-JP" sz="1800" dirty="0">
                <a:solidFill>
                  <a:schemeClr val="tx1"/>
                </a:solidFill>
              </a:rPr>
              <a:t>23</a:t>
            </a:r>
            <a:r>
              <a:rPr lang="ja-JP" altLang="en-US" sz="1800" dirty="0">
                <a:solidFill>
                  <a:schemeClr val="tx1"/>
                </a:solidFill>
              </a:rPr>
              <a:t>年度自主点検による設備停止時間</a:t>
            </a:r>
            <a:endParaRPr lang="ja-JP" sz="1800" dirty="0">
              <a:solidFill>
                <a:schemeClr val="tx1"/>
              </a:solidFill>
            </a:endParaRPr>
          </a:p>
        </c:rich>
      </c:tx>
      <c:layout>
        <c:manualLayout>
          <c:xMode val="edge"/>
          <c:yMode val="edge"/>
          <c:x val="0.23150266105320552"/>
          <c:y val="1.288699240766732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title>
    <c:autoTitleDeleted val="0"/>
    <c:plotArea>
      <c:layout>
        <c:manualLayout>
          <c:layoutTarget val="inner"/>
          <c:xMode val="edge"/>
          <c:yMode val="edge"/>
          <c:x val="0.14609905503017376"/>
          <c:y val="0.17787465759413382"/>
          <c:w val="0.81507644603206575"/>
          <c:h val="0.65222911990128773"/>
        </c:manualLayout>
      </c:layout>
      <c:lineChart>
        <c:grouping val="standard"/>
        <c:varyColors val="0"/>
        <c:ser>
          <c:idx val="0"/>
          <c:order val="0"/>
          <c:tx>
            <c:strRef>
              <c:f>メンテナンス時間!$C$1</c:f>
              <c:strCache>
                <c:ptCount val="1"/>
                <c:pt idx="0">
                  <c:v>設備点検時間</c:v>
                </c:pt>
              </c:strCache>
            </c:strRef>
          </c:tx>
          <c:spPr>
            <a:ln w="28575" cap="rnd">
              <a:solidFill>
                <a:schemeClr val="bg2">
                  <a:lumMod val="50000"/>
                </a:schemeClr>
              </a:solidFill>
              <a:round/>
            </a:ln>
            <a:effectLst/>
          </c:spPr>
          <c:marker>
            <c:symbol val="circle"/>
            <c:size val="5"/>
            <c:spPr>
              <a:solidFill>
                <a:schemeClr val="bg2">
                  <a:lumMod val="50000"/>
                </a:schemeClr>
              </a:solidFill>
              <a:ln w="9525">
                <a:solidFill>
                  <a:schemeClr val="bg2">
                    <a:lumMod val="5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メンテナンス時間!$B$2:$B$7</c:f>
              <c:strCache>
                <c:ptCount val="6"/>
                <c:pt idx="0">
                  <c:v>10月</c:v>
                </c:pt>
                <c:pt idx="1">
                  <c:v>11月</c:v>
                </c:pt>
                <c:pt idx="2">
                  <c:v>12月</c:v>
                </c:pt>
                <c:pt idx="3">
                  <c:v>1月</c:v>
                </c:pt>
                <c:pt idx="4">
                  <c:v>2月</c:v>
                </c:pt>
                <c:pt idx="5">
                  <c:v>3月</c:v>
                </c:pt>
              </c:strCache>
            </c:strRef>
          </c:cat>
          <c:val>
            <c:numRef>
              <c:f>メンテナンス時間!$C$2:$C$7</c:f>
              <c:numCache>
                <c:formatCode>General</c:formatCode>
                <c:ptCount val="6"/>
                <c:pt idx="0">
                  <c:v>25</c:v>
                </c:pt>
                <c:pt idx="1">
                  <c:v>26</c:v>
                </c:pt>
                <c:pt idx="2">
                  <c:v>25</c:v>
                </c:pt>
                <c:pt idx="3">
                  <c:v>24</c:v>
                </c:pt>
                <c:pt idx="4">
                  <c:v>25</c:v>
                </c:pt>
                <c:pt idx="5">
                  <c:v>25</c:v>
                </c:pt>
              </c:numCache>
            </c:numRef>
          </c:val>
          <c:smooth val="0"/>
          <c:extLst>
            <c:ext xmlns:c16="http://schemas.microsoft.com/office/drawing/2014/chart" uri="{C3380CC4-5D6E-409C-BE32-E72D297353CC}">
              <c16:uniqueId val="{00000000-2EBD-433F-B6B3-A2AE564D61DA}"/>
            </c:ext>
          </c:extLst>
        </c:ser>
        <c:ser>
          <c:idx val="1"/>
          <c:order val="1"/>
          <c:tx>
            <c:strRef>
              <c:f>メンテナンス時間!$D$1</c:f>
              <c:strCache>
                <c:ptCount val="1"/>
                <c:pt idx="0">
                  <c:v>較正作業時間</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4.844299870974815E-2"/>
                  <c:y val="3.47420002436856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EBD-433F-B6B3-A2AE564D61DA}"/>
                </c:ext>
              </c:extLst>
            </c:dLbl>
            <c:dLbl>
              <c:idx val="1"/>
              <c:layout>
                <c:manualLayout>
                  <c:x val="-4.8442998709748136E-2"/>
                  <c:y val="3.47420002436856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EBD-433F-B6B3-A2AE564D61DA}"/>
                </c:ext>
              </c:extLst>
            </c:dLbl>
            <c:dLbl>
              <c:idx val="2"/>
              <c:layout>
                <c:manualLayout>
                  <c:x val="-5.1726148113468748E-2"/>
                  <c:y val="3.47420002436856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EBD-433F-B6B3-A2AE564D61DA}"/>
                </c:ext>
              </c:extLst>
            </c:dLbl>
            <c:dLbl>
              <c:idx val="3"/>
              <c:layout>
                <c:manualLayout>
                  <c:x val="-4.8442998709748136E-2"/>
                  <c:y val="3.47420002436856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EBD-433F-B6B3-A2AE564D61DA}"/>
                </c:ext>
              </c:extLst>
            </c:dLbl>
            <c:dLbl>
              <c:idx val="4"/>
              <c:layout>
                <c:manualLayout>
                  <c:x val="-5.1726148113468866E-2"/>
                  <c:y val="3.47420002436856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EBD-433F-B6B3-A2AE564D61DA}"/>
                </c:ext>
              </c:extLst>
            </c:dLbl>
            <c:dLbl>
              <c:idx val="5"/>
              <c:layout>
                <c:manualLayout>
                  <c:x val="-4.8442998709748254E-2"/>
                  <c:y val="3.47420002436856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EBD-433F-B6B3-A2AE564D61DA}"/>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メンテナンス時間!$B$2:$B$7</c:f>
              <c:strCache>
                <c:ptCount val="6"/>
                <c:pt idx="0">
                  <c:v>10月</c:v>
                </c:pt>
                <c:pt idx="1">
                  <c:v>11月</c:v>
                </c:pt>
                <c:pt idx="2">
                  <c:v>12月</c:v>
                </c:pt>
                <c:pt idx="3">
                  <c:v>1月</c:v>
                </c:pt>
                <c:pt idx="4">
                  <c:v>2月</c:v>
                </c:pt>
                <c:pt idx="5">
                  <c:v>3月</c:v>
                </c:pt>
              </c:strCache>
            </c:strRef>
          </c:cat>
          <c:val>
            <c:numRef>
              <c:f>メンテナンス時間!$D$2:$D$7</c:f>
              <c:numCache>
                <c:formatCode>General</c:formatCode>
                <c:ptCount val="6"/>
                <c:pt idx="0">
                  <c:v>15</c:v>
                </c:pt>
                <c:pt idx="1">
                  <c:v>15</c:v>
                </c:pt>
                <c:pt idx="2">
                  <c:v>15</c:v>
                </c:pt>
                <c:pt idx="3">
                  <c:v>15</c:v>
                </c:pt>
                <c:pt idx="4">
                  <c:v>15</c:v>
                </c:pt>
                <c:pt idx="5">
                  <c:v>15</c:v>
                </c:pt>
              </c:numCache>
            </c:numRef>
          </c:val>
          <c:smooth val="0"/>
          <c:extLst>
            <c:ext xmlns:c16="http://schemas.microsoft.com/office/drawing/2014/chart" uri="{C3380CC4-5D6E-409C-BE32-E72D297353CC}">
              <c16:uniqueId val="{00000007-2EBD-433F-B6B3-A2AE564D61DA}"/>
            </c:ext>
          </c:extLst>
        </c:ser>
        <c:dLbls>
          <c:dLblPos val="t"/>
          <c:showLegendKey val="0"/>
          <c:showVal val="1"/>
          <c:showCatName val="0"/>
          <c:showSerName val="0"/>
          <c:showPercent val="0"/>
          <c:showBubbleSize val="0"/>
        </c:dLbls>
        <c:marker val="1"/>
        <c:smooth val="0"/>
        <c:axId val="687419800"/>
        <c:axId val="687420456"/>
      </c:lineChart>
      <c:catAx>
        <c:axId val="68741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687420456"/>
        <c:crosses val="autoZero"/>
        <c:auto val="1"/>
        <c:lblAlgn val="ctr"/>
        <c:lblOffset val="100"/>
        <c:noMultiLvlLbl val="0"/>
      </c:catAx>
      <c:valAx>
        <c:axId val="687420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4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r>
                  <a:rPr lang="ja-JP" altLang="en-US" sz="1400" dirty="0">
                    <a:solidFill>
                      <a:schemeClr val="tx1"/>
                    </a:solidFill>
                  </a:rPr>
                  <a:t>設備停止時間</a:t>
                </a:r>
              </a:p>
            </c:rich>
          </c:tx>
          <c:overlay val="0"/>
          <c:spPr>
            <a:noFill/>
            <a:ln>
              <a:noFill/>
            </a:ln>
            <a:effectLst/>
          </c:spPr>
          <c:txPr>
            <a:bodyPr rot="0" spcFirstLastPara="1" vertOverflow="ellipsis" vert="eaVert" wrap="square" anchor="ctr" anchorCtr="1"/>
            <a:lstStyle/>
            <a:p>
              <a:pPr>
                <a:defRPr sz="14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687419800"/>
        <c:crosses val="autoZero"/>
        <c:crossBetween val="between"/>
      </c:valAx>
      <c:spPr>
        <a:solidFill>
          <a:schemeClr val="bg1"/>
        </a:solidFill>
        <a:ln>
          <a:noFill/>
        </a:ln>
        <a:effectLst/>
      </c:spPr>
    </c:plotArea>
    <c:legend>
      <c:legendPos val="b"/>
      <c:layout>
        <c:manualLayout>
          <c:xMode val="edge"/>
          <c:yMode val="edge"/>
          <c:x val="0.2384762942554001"/>
          <c:y val="0.92087386661692261"/>
          <c:w val="0.52304721648531627"/>
          <c:h val="4.6908652363909051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legend>
    <c:plotVisOnly val="1"/>
    <c:dispBlanksAs val="gap"/>
    <c:showDLblsOverMax val="0"/>
  </c:chart>
  <c:spPr>
    <a:solidFill>
      <a:schemeClr val="bg1"/>
    </a:solidFill>
    <a:ln>
      <a:solidFill>
        <a:schemeClr val="tx1"/>
      </a:solidFill>
    </a:ln>
    <a:effectLst/>
  </c:spPr>
  <c:txPr>
    <a:bodyPr/>
    <a:lstStyle/>
    <a:p>
      <a:pPr>
        <a:defRPr>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r>
              <a:rPr lang="ja-JP" altLang="en-US" sz="1600" dirty="0">
                <a:solidFill>
                  <a:schemeClr val="tx1"/>
                </a:solidFill>
              </a:rPr>
              <a:t>別設備を点検すると時間が</a:t>
            </a:r>
            <a:r>
              <a:rPr lang="en-US" altLang="ja-JP" sz="1600" dirty="0">
                <a:solidFill>
                  <a:schemeClr val="tx1"/>
                </a:solidFill>
              </a:rPr>
              <a:t>15</a:t>
            </a:r>
            <a:r>
              <a:rPr lang="ja-JP" altLang="en-US" sz="1600" dirty="0">
                <a:solidFill>
                  <a:schemeClr val="tx1"/>
                </a:solidFill>
              </a:rPr>
              <a:t>分以内に収まらない</a:t>
            </a:r>
            <a:endParaRPr lang="ja-JP" sz="1600" dirty="0">
              <a:solidFill>
                <a:schemeClr val="tx1"/>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title>
    <c:autoTitleDeleted val="0"/>
    <c:plotArea>
      <c:layout/>
      <c:barChart>
        <c:barDir val="bar"/>
        <c:grouping val="stacked"/>
        <c:varyColors val="0"/>
        <c:ser>
          <c:idx val="0"/>
          <c:order val="0"/>
          <c:tx>
            <c:strRef>
              <c:f>'対策② 問題'!$B$26</c:f>
              <c:strCache>
                <c:ptCount val="1"/>
                <c:pt idx="0">
                  <c:v>日々点検</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'対策② 問題'!$A$27:$A$28</c:f>
              <c:strCache>
                <c:ptCount val="2"/>
                <c:pt idx="0">
                  <c:v>別設備</c:v>
                </c:pt>
                <c:pt idx="1">
                  <c:v>同一設備</c:v>
                </c:pt>
              </c:strCache>
            </c:strRef>
          </c:cat>
          <c:val>
            <c:numRef>
              <c:f>'対策② 問題'!$B$27:$B$28</c:f>
              <c:numCache>
                <c:formatCode>General</c:formatCode>
                <c:ptCount val="2"/>
                <c:pt idx="0">
                  <c:v>1</c:v>
                </c:pt>
                <c:pt idx="1">
                  <c:v>1</c:v>
                </c:pt>
              </c:numCache>
            </c:numRef>
          </c:val>
          <c:extLst>
            <c:ext xmlns:c16="http://schemas.microsoft.com/office/drawing/2014/chart" uri="{C3380CC4-5D6E-409C-BE32-E72D297353CC}">
              <c16:uniqueId val="{00000000-1832-47A8-AA46-E4BC1AF9B47D}"/>
            </c:ext>
          </c:extLst>
        </c:ser>
        <c:ser>
          <c:idx val="1"/>
          <c:order val="1"/>
          <c:tx>
            <c:strRef>
              <c:f>'対策② 問題'!$C$26</c:f>
              <c:strCache>
                <c:ptCount val="1"/>
                <c:pt idx="0">
                  <c:v>正規2段切り処置</c:v>
                </c:pt>
              </c:strCache>
            </c:strRef>
          </c:tx>
          <c:spPr>
            <a:solidFill>
              <a:schemeClr val="bg2">
                <a:lumMod val="7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'対策② 問題'!$A$27:$A$28</c:f>
              <c:strCache>
                <c:ptCount val="2"/>
                <c:pt idx="0">
                  <c:v>別設備</c:v>
                </c:pt>
                <c:pt idx="1">
                  <c:v>同一設備</c:v>
                </c:pt>
              </c:strCache>
            </c:strRef>
          </c:cat>
          <c:val>
            <c:numRef>
              <c:f>'対策② 問題'!$C$27:$C$28</c:f>
              <c:numCache>
                <c:formatCode>General</c:formatCode>
                <c:ptCount val="2"/>
                <c:pt idx="0">
                  <c:v>2</c:v>
                </c:pt>
                <c:pt idx="1">
                  <c:v>2</c:v>
                </c:pt>
              </c:numCache>
            </c:numRef>
          </c:val>
          <c:extLst>
            <c:ext xmlns:c16="http://schemas.microsoft.com/office/drawing/2014/chart" uri="{C3380CC4-5D6E-409C-BE32-E72D297353CC}">
              <c16:uniqueId val="{00000001-1832-47A8-AA46-E4BC1AF9B47D}"/>
            </c:ext>
          </c:extLst>
        </c:ser>
        <c:ser>
          <c:idx val="2"/>
          <c:order val="2"/>
          <c:tx>
            <c:strRef>
              <c:f>'対策② 問題'!$D$26</c:f>
              <c:strCache>
                <c:ptCount val="1"/>
                <c:pt idx="0">
                  <c:v>週点検</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'対策② 問題'!$A$27:$A$28</c:f>
              <c:strCache>
                <c:ptCount val="2"/>
                <c:pt idx="0">
                  <c:v>別設備</c:v>
                </c:pt>
                <c:pt idx="1">
                  <c:v>同一設備</c:v>
                </c:pt>
              </c:strCache>
            </c:strRef>
          </c:cat>
          <c:val>
            <c:numRef>
              <c:f>'対策② 問題'!$D$27:$D$28</c:f>
              <c:numCache>
                <c:formatCode>General</c:formatCode>
                <c:ptCount val="2"/>
                <c:pt idx="0">
                  <c:v>6</c:v>
                </c:pt>
                <c:pt idx="1">
                  <c:v>6</c:v>
                </c:pt>
              </c:numCache>
            </c:numRef>
          </c:val>
          <c:extLst>
            <c:ext xmlns:c16="http://schemas.microsoft.com/office/drawing/2014/chart" uri="{C3380CC4-5D6E-409C-BE32-E72D297353CC}">
              <c16:uniqueId val="{00000002-1832-47A8-AA46-E4BC1AF9B47D}"/>
            </c:ext>
          </c:extLst>
        </c:ser>
        <c:ser>
          <c:idx val="3"/>
          <c:order val="3"/>
          <c:tx>
            <c:strRef>
              <c:f>'対策② 問題'!$E$26</c:f>
              <c:strCache>
                <c:ptCount val="1"/>
                <c:pt idx="0">
                  <c:v>正規2段切り処置</c:v>
                </c:pt>
              </c:strCache>
            </c:strRef>
          </c:tx>
          <c:spPr>
            <a:solidFill>
              <a:schemeClr val="bg2">
                <a:lumMod val="75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3-1832-47A8-AA46-E4BC1AF9B47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'対策② 問題'!$A$27:$A$28</c:f>
              <c:strCache>
                <c:ptCount val="2"/>
                <c:pt idx="0">
                  <c:v>別設備</c:v>
                </c:pt>
                <c:pt idx="1">
                  <c:v>同一設備</c:v>
                </c:pt>
              </c:strCache>
            </c:strRef>
          </c:cat>
          <c:val>
            <c:numRef>
              <c:f>'対策② 問題'!$E$27:$E$28</c:f>
              <c:numCache>
                <c:formatCode>General</c:formatCode>
                <c:ptCount val="2"/>
                <c:pt idx="0">
                  <c:v>2</c:v>
                </c:pt>
                <c:pt idx="1">
                  <c:v>0</c:v>
                </c:pt>
              </c:numCache>
            </c:numRef>
          </c:val>
          <c:extLst>
            <c:ext xmlns:c16="http://schemas.microsoft.com/office/drawing/2014/chart" uri="{C3380CC4-5D6E-409C-BE32-E72D297353CC}">
              <c16:uniqueId val="{00000004-1832-47A8-AA46-E4BC1AF9B47D}"/>
            </c:ext>
          </c:extLst>
        </c:ser>
        <c:ser>
          <c:idx val="4"/>
          <c:order val="4"/>
          <c:tx>
            <c:strRef>
              <c:f>'対策② 問題'!$F$26</c:f>
              <c:strCache>
                <c:ptCount val="1"/>
                <c:pt idx="0">
                  <c:v>月点検</c:v>
                </c:pt>
              </c:strCache>
            </c:strRef>
          </c:tx>
          <c:spPr>
            <a:solidFill>
              <a:srgbClr val="ED807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'対策② 問題'!$A$27:$A$28</c:f>
              <c:strCache>
                <c:ptCount val="2"/>
                <c:pt idx="0">
                  <c:v>別設備</c:v>
                </c:pt>
                <c:pt idx="1">
                  <c:v>同一設備</c:v>
                </c:pt>
              </c:strCache>
            </c:strRef>
          </c:cat>
          <c:val>
            <c:numRef>
              <c:f>'対策② 問題'!$F$27:$F$28</c:f>
              <c:numCache>
                <c:formatCode>General</c:formatCode>
                <c:ptCount val="2"/>
                <c:pt idx="0">
                  <c:v>6</c:v>
                </c:pt>
                <c:pt idx="1">
                  <c:v>6</c:v>
                </c:pt>
              </c:numCache>
            </c:numRef>
          </c:val>
          <c:extLst>
            <c:ext xmlns:c16="http://schemas.microsoft.com/office/drawing/2014/chart" uri="{C3380CC4-5D6E-409C-BE32-E72D297353CC}">
              <c16:uniqueId val="{00000005-1832-47A8-AA46-E4BC1AF9B47D}"/>
            </c:ext>
          </c:extLst>
        </c:ser>
        <c:dLbls>
          <c:dLblPos val="ctr"/>
          <c:showLegendKey val="0"/>
          <c:showVal val="1"/>
          <c:showCatName val="0"/>
          <c:showSerName val="0"/>
          <c:showPercent val="0"/>
          <c:showBubbleSize val="0"/>
        </c:dLbls>
        <c:gapWidth val="150"/>
        <c:overlap val="100"/>
        <c:axId val="1086659496"/>
        <c:axId val="1086662016"/>
      </c:barChart>
      <c:catAx>
        <c:axId val="1086659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crossAx val="1086662016"/>
        <c:crosses val="autoZero"/>
        <c:auto val="1"/>
        <c:lblAlgn val="ctr"/>
        <c:lblOffset val="100"/>
        <c:noMultiLvlLbl val="0"/>
      </c:catAx>
      <c:valAx>
        <c:axId val="1086662016"/>
        <c:scaling>
          <c:orientation val="minMax"/>
          <c:max val="17"/>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r>
                  <a:rPr lang="ja-JP" sz="1400"/>
                  <a:t>設備停止時間（分）</a:t>
                </a:r>
              </a:p>
            </c:rich>
          </c:tx>
          <c:layout>
            <c:manualLayout>
              <c:xMode val="edge"/>
              <c:yMode val="edge"/>
              <c:x val="0.41005810319051161"/>
              <c:y val="0.7946383323282684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crossAx val="1086659496"/>
        <c:crosses val="autoZero"/>
        <c:crossBetween val="between"/>
        <c:majorUnit val="1"/>
      </c:valAx>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legend>
    <c:plotVisOnly val="1"/>
    <c:dispBlanksAs val="gap"/>
    <c:showDLblsOverMax val="0"/>
  </c:chart>
  <c:spPr>
    <a:solidFill>
      <a:sysClr val="window" lastClr="FFFFFF"/>
    </a:solidFill>
    <a:ln w="9525" cap="flat" cmpd="sng" algn="ctr">
      <a:solidFill>
        <a:sysClr val="windowText" lastClr="000000"/>
      </a:solidFill>
      <a:round/>
    </a:ln>
    <a:effectLst/>
  </c:spPr>
  <c:txPr>
    <a:bodyPr/>
    <a:lstStyle/>
    <a:p>
      <a:pPr>
        <a:defRPr sz="1200">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a:t>No.2</a:t>
            </a:r>
            <a:r>
              <a:rPr lang="ja-JP" sz="1000"/>
              <a:t>ライン設備稼働率低下要因</a:t>
            </a:r>
          </a:p>
        </c:rich>
      </c:tx>
      <c:layout>
        <c:manualLayout>
          <c:xMode val="edge"/>
          <c:yMode val="edge"/>
          <c:x val="0.14579697273256154"/>
          <c:y val="8.2655370386374594E-3"/>
        </c:manualLayout>
      </c:layout>
      <c:overlay val="0"/>
    </c:title>
    <c:autoTitleDeleted val="0"/>
    <c:plotArea>
      <c:layout>
        <c:manualLayout>
          <c:layoutTarget val="inner"/>
          <c:xMode val="edge"/>
          <c:yMode val="edge"/>
          <c:x val="0.20930226416423114"/>
          <c:y val="0.15824248715788305"/>
          <c:w val="0.56971282351535901"/>
          <c:h val="0.58048547981045862"/>
        </c:manualLayout>
      </c:layout>
      <c:barChart>
        <c:barDir val="col"/>
        <c:grouping val="clustered"/>
        <c:varyColors val="0"/>
        <c:ser>
          <c:idx val="0"/>
          <c:order val="0"/>
          <c:spPr>
            <a:solidFill>
              <a:srgbClr val="8FAADC"/>
            </a:solidFill>
            <a:ln>
              <a:solidFill>
                <a:srgbClr val="000000"/>
              </a:solidFill>
              <a:prstDash val="solid"/>
            </a:ln>
          </c:spPr>
          <c:invertIfNegative val="0"/>
          <c:dPt>
            <c:idx val="0"/>
            <c:invertIfNegative val="0"/>
            <c:bubble3D val="0"/>
            <c:spPr>
              <a:solidFill>
                <a:srgbClr val="FFC000"/>
              </a:solidFill>
              <a:ln>
                <a:solidFill>
                  <a:srgbClr val="000000"/>
                </a:solidFill>
                <a:prstDash val="solid"/>
              </a:ln>
            </c:spPr>
            <c:extLst>
              <c:ext xmlns:c16="http://schemas.microsoft.com/office/drawing/2014/chart" uri="{C3380CC4-5D6E-409C-BE32-E72D297353CC}">
                <c16:uniqueId val="{00000001-18B4-4BD8-9536-95641B8B4038}"/>
              </c:ext>
            </c:extLst>
          </c:dPt>
          <c:dLbls>
            <c:spPr>
              <a:noFill/>
              <a:ln>
                <a:noFill/>
              </a:ln>
              <a:effectLst/>
            </c:spPr>
            <c:txPr>
              <a:bodyPr wrap="square" lIns="38100" tIns="19050" rIns="38100" bIns="19050" anchor="ctr">
                <a:spAutoFit/>
              </a:bodyPr>
              <a:lstStyle/>
              <a:p>
                <a:pPr>
                  <a:defRPr sz="160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設備故障率低下要因!$C$10:$C$13</c:f>
              <c:strCache>
                <c:ptCount val="4"/>
                <c:pt idx="0">
                  <c:v>自主点検</c:v>
                </c:pt>
                <c:pt idx="1">
                  <c:v>チョコ停</c:v>
                </c:pt>
                <c:pt idx="2">
                  <c:v>切粉詰まり</c:v>
                </c:pt>
                <c:pt idx="3">
                  <c:v>設備故障</c:v>
                </c:pt>
              </c:strCache>
            </c:strRef>
          </c:cat>
          <c:val>
            <c:numRef>
              <c:f>設備故障率低下要因!$D$10:$D$13</c:f>
              <c:numCache>
                <c:formatCode>General</c:formatCode>
                <c:ptCount val="4"/>
                <c:pt idx="0">
                  <c:v>5</c:v>
                </c:pt>
                <c:pt idx="1">
                  <c:v>3</c:v>
                </c:pt>
                <c:pt idx="2">
                  <c:v>3</c:v>
                </c:pt>
                <c:pt idx="3">
                  <c:v>1</c:v>
                </c:pt>
              </c:numCache>
            </c:numRef>
          </c:val>
          <c:extLst>
            <c:ext xmlns:c16="http://schemas.microsoft.com/office/drawing/2014/chart" uri="{C3380CC4-5D6E-409C-BE32-E72D297353CC}">
              <c16:uniqueId val="{00000002-18B4-4BD8-9536-95641B8B4038}"/>
            </c:ext>
          </c:extLst>
        </c:ser>
        <c:dLbls>
          <c:showLegendKey val="0"/>
          <c:showVal val="1"/>
          <c:showCatName val="0"/>
          <c:showSerName val="0"/>
          <c:showPercent val="0"/>
          <c:showBubbleSize val="0"/>
        </c:dLbls>
        <c:gapWidth val="0"/>
        <c:axId val="1759062096"/>
        <c:axId val="1"/>
      </c:barChart>
      <c:lineChart>
        <c:grouping val="standard"/>
        <c:varyColors val="0"/>
        <c:ser>
          <c:idx val="1"/>
          <c:order val="1"/>
          <c:spPr>
            <a:ln w="25400">
              <a:solidFill>
                <a:srgbClr val="FF0000"/>
              </a:solidFill>
              <a:prstDash val="solid"/>
            </a:ln>
          </c:spPr>
          <c:marker>
            <c:symbol val="circle"/>
            <c:size val="6"/>
            <c:spPr>
              <a:solidFill>
                <a:srgbClr val="FF0000"/>
              </a:solidFill>
              <a:ln>
                <a:solidFill>
                  <a:srgbClr val="FF0000"/>
                </a:solidFill>
                <a:prstDash val="solid"/>
              </a:ln>
            </c:spPr>
          </c:marker>
          <c:dPt>
            <c:idx val="0"/>
            <c:marker>
              <c:spPr>
                <a:noFill/>
                <a:ln>
                  <a:noFill/>
                  <a:prstDash val="solid"/>
                </a:ln>
              </c:spPr>
            </c:marker>
            <c:bubble3D val="0"/>
            <c:extLst>
              <c:ext xmlns:c16="http://schemas.microsoft.com/office/drawing/2014/chart" uri="{C3380CC4-5D6E-409C-BE32-E72D297353CC}">
                <c16:uniqueId val="{00000003-18B4-4BD8-9536-95641B8B4038}"/>
              </c:ext>
            </c:extLst>
          </c:dPt>
          <c:dLbls>
            <c:dLbl>
              <c:idx val="0"/>
              <c:delete val="1"/>
              <c:extLst>
                <c:ext xmlns:c15="http://schemas.microsoft.com/office/drawing/2012/chart" uri="{CE6537A1-D6FC-4f65-9D91-7224C49458BB}"/>
                <c:ext xmlns:c16="http://schemas.microsoft.com/office/drawing/2014/chart" uri="{C3380CC4-5D6E-409C-BE32-E72D297353CC}">
                  <c16:uniqueId val="{00000003-18B4-4BD8-9536-95641B8B4038}"/>
                </c:ext>
              </c:extLst>
            </c:dLbl>
            <c:dLbl>
              <c:idx val="1"/>
              <c:layout>
                <c:manualLayout>
                  <c:x val="-5.6551342823301244E-2"/>
                  <c:y val="-6.85728637650710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B4-4BD8-9536-95641B8B4038}"/>
                </c:ext>
              </c:extLst>
            </c:dLbl>
            <c:dLbl>
              <c:idx val="2"/>
              <c:layout>
                <c:manualLayout>
                  <c:x val="-0.11044230158617378"/>
                  <c:y val="-2.3039095672125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B4-4BD8-9536-95641B8B4038}"/>
                </c:ext>
              </c:extLst>
            </c:dLbl>
            <c:dLbl>
              <c:idx val="3"/>
              <c:layout>
                <c:manualLayout>
                  <c:x val="-0.12929830429600822"/>
                  <c:y val="5.922526820419193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8B4-4BD8-9536-95641B8B4038}"/>
                </c:ext>
              </c:extLst>
            </c:dLbl>
            <c:dLbl>
              <c:idx val="4"/>
              <c:delete val="1"/>
              <c:extLst>
                <c:ext xmlns:c15="http://schemas.microsoft.com/office/drawing/2012/chart" uri="{CE6537A1-D6FC-4f65-9D91-7224C49458BB}"/>
                <c:ext xmlns:c16="http://schemas.microsoft.com/office/drawing/2014/chart" uri="{C3380CC4-5D6E-409C-BE32-E72D297353CC}">
                  <c16:uniqueId val="{00000007-18B4-4BD8-9536-95641B8B4038}"/>
                </c:ext>
              </c:extLst>
            </c:dLbl>
            <c:spPr>
              <a:noFill/>
              <a:ln>
                <a:noFill/>
              </a:ln>
              <a:effectLst/>
            </c:spPr>
            <c:txPr>
              <a:bodyPr wrap="square" lIns="38100" tIns="19050" rIns="38100" bIns="19050" anchor="ctr">
                <a:spAutoFit/>
              </a:bodyPr>
              <a:lstStyle/>
              <a:p>
                <a:pPr>
                  <a:defRPr sz="105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設備故障率低下要因!$E$9:$E$13</c:f>
              <c:numCache>
                <c:formatCode>0_ </c:formatCode>
                <c:ptCount val="5"/>
                <c:pt idx="0" formatCode="General">
                  <c:v>0</c:v>
                </c:pt>
                <c:pt idx="1">
                  <c:v>42</c:v>
                </c:pt>
                <c:pt idx="2">
                  <c:v>67</c:v>
                </c:pt>
                <c:pt idx="3">
                  <c:v>92</c:v>
                </c:pt>
                <c:pt idx="4">
                  <c:v>100</c:v>
                </c:pt>
              </c:numCache>
            </c:numRef>
          </c:val>
          <c:smooth val="0"/>
          <c:extLst>
            <c:ext xmlns:c16="http://schemas.microsoft.com/office/drawing/2014/chart" uri="{C3380CC4-5D6E-409C-BE32-E72D297353CC}">
              <c16:uniqueId val="{00000008-18B4-4BD8-9536-95641B8B4038}"/>
            </c:ext>
          </c:extLst>
        </c:ser>
        <c:dLbls>
          <c:showLegendKey val="0"/>
          <c:showVal val="1"/>
          <c:showCatName val="0"/>
          <c:showSerName val="0"/>
          <c:showPercent val="0"/>
          <c:showBubbleSize val="0"/>
        </c:dLbls>
        <c:marker val="1"/>
        <c:smooth val="0"/>
        <c:axId val="3"/>
        <c:axId val="4"/>
      </c:lineChart>
      <c:catAx>
        <c:axId val="1759062096"/>
        <c:scaling>
          <c:orientation val="minMax"/>
        </c:scaling>
        <c:delete val="0"/>
        <c:axPos val="b"/>
        <c:numFmt formatCode="General" sourceLinked="1"/>
        <c:majorTickMark val="in"/>
        <c:minorTickMark val="none"/>
        <c:tickLblPos val="nextTo"/>
        <c:spPr>
          <a:ln>
            <a:solidFill>
              <a:srgbClr val="000000"/>
            </a:solidFill>
            <a:prstDash val="solid"/>
          </a:ln>
        </c:spPr>
        <c:txPr>
          <a:bodyPr rot="0" vert="wordArtVertRtl"/>
          <a:lstStyle/>
          <a:p>
            <a:pPr>
              <a:defRPr sz="800"/>
            </a:pPr>
            <a:endParaRPr lang="ja-JP"/>
          </a:p>
        </c:txPr>
        <c:crossAx val="1"/>
        <c:crosses val="autoZero"/>
        <c:auto val="1"/>
        <c:lblAlgn val="ctr"/>
        <c:lblOffset val="100"/>
        <c:noMultiLvlLbl val="0"/>
      </c:catAx>
      <c:valAx>
        <c:axId val="1"/>
        <c:scaling>
          <c:orientation val="minMax"/>
          <c:max val="12"/>
          <c:min val="0"/>
        </c:scaling>
        <c:delete val="0"/>
        <c:axPos val="l"/>
        <c:minorGridlines>
          <c:spPr>
            <a:ln>
              <a:noFill/>
            </a:ln>
          </c:spPr>
        </c:minorGridlines>
        <c:title>
          <c:tx>
            <c:rich>
              <a:bodyPr rot="0" vert="wordArtVertRtl"/>
              <a:lstStyle/>
              <a:p>
                <a:pPr>
                  <a:defRPr sz="1100"/>
                </a:pPr>
                <a:r>
                  <a:rPr lang="ja-JP" sz="1100"/>
                  <a:t>設備停止時間</a:t>
                </a:r>
              </a:p>
            </c:rich>
          </c:tx>
          <c:layout>
            <c:manualLayout>
              <c:xMode val="edge"/>
              <c:yMode val="edge"/>
              <c:x val="5.4087097027890781E-2"/>
              <c:y val="0.27647361122387387"/>
            </c:manualLayout>
          </c:layout>
          <c:overlay val="0"/>
        </c:title>
        <c:numFmt formatCode="General" sourceLinked="1"/>
        <c:majorTickMark val="in"/>
        <c:minorTickMark val="none"/>
        <c:tickLblPos val="nextTo"/>
        <c:spPr>
          <a:ln>
            <a:solidFill>
              <a:srgbClr val="000000"/>
            </a:solidFill>
            <a:prstDash val="solid"/>
          </a:ln>
        </c:spPr>
        <c:txPr>
          <a:bodyPr/>
          <a:lstStyle/>
          <a:p>
            <a:pPr>
              <a:defRPr sz="900"/>
            </a:pPr>
            <a:endParaRPr lang="ja-JP"/>
          </a:p>
        </c:txPr>
        <c:crossAx val="1759062096"/>
        <c:crosses val="autoZero"/>
        <c:crossBetween val="between"/>
      </c:valAx>
      <c:catAx>
        <c:axId val="3"/>
        <c:scaling>
          <c:orientation val="minMax"/>
        </c:scaling>
        <c:delete val="0"/>
        <c:axPos val="t"/>
        <c:numFmt formatCode="General" sourceLinked="1"/>
        <c:majorTickMark val="none"/>
        <c:minorTickMark val="none"/>
        <c:tickLblPos val="nextTo"/>
        <c:spPr>
          <a:ln>
            <a:solidFill>
              <a:srgbClr val="000000"/>
            </a:solidFill>
            <a:prstDash val="solid"/>
          </a:ln>
        </c:spPr>
        <c:txPr>
          <a:bodyPr/>
          <a:lstStyle/>
          <a:p>
            <a:pPr>
              <a:defRPr sz="100"/>
            </a:pPr>
            <a:endParaRPr lang="ja-JP"/>
          </a:p>
        </c:txPr>
        <c:crossAx val="4"/>
        <c:crosses val="max"/>
        <c:auto val="1"/>
        <c:lblAlgn val="ctr"/>
        <c:lblOffset val="100"/>
        <c:noMultiLvlLbl val="0"/>
      </c:catAx>
      <c:valAx>
        <c:axId val="4"/>
        <c:scaling>
          <c:orientation val="minMax"/>
          <c:max val="100"/>
        </c:scaling>
        <c:delete val="0"/>
        <c:axPos val="r"/>
        <c:title>
          <c:tx>
            <c:rich>
              <a:bodyPr rot="0" vert="wordArtVertRtl"/>
              <a:lstStyle/>
              <a:p>
                <a:pPr>
                  <a:defRPr sz="1100"/>
                </a:pPr>
                <a:r>
                  <a:rPr lang="ja-JP" sz="1100"/>
                  <a:t>累積比率</a:t>
                </a:r>
              </a:p>
            </c:rich>
          </c:tx>
          <c:overlay val="0"/>
        </c:title>
        <c:numFmt formatCode="General" sourceLinked="1"/>
        <c:majorTickMark val="in"/>
        <c:minorTickMark val="none"/>
        <c:tickLblPos val="nextTo"/>
        <c:spPr>
          <a:ln>
            <a:solidFill>
              <a:srgbClr val="000000"/>
            </a:solidFill>
            <a:prstDash val="solid"/>
          </a:ln>
        </c:spPr>
        <c:txPr>
          <a:bodyPr/>
          <a:lstStyle/>
          <a:p>
            <a:pPr>
              <a:defRPr sz="900"/>
            </a:pPr>
            <a:endParaRPr lang="ja-JP"/>
          </a:p>
        </c:txPr>
        <c:crossAx val="3"/>
        <c:crosses val="max"/>
        <c:crossBetween val="midCat"/>
      </c:valAx>
    </c:plotArea>
    <c:plotVisOnly val="1"/>
    <c:dispBlanksAs val="gap"/>
    <c:showDLblsOverMax val="0"/>
  </c:chart>
  <c:spPr>
    <a:solidFill>
      <a:schemeClr val="bg1"/>
    </a:solidFill>
    <a:ln w="9525">
      <a:solidFill>
        <a:schemeClr val="tx1"/>
      </a:solidFill>
    </a:ln>
  </c:spPr>
  <c:txPr>
    <a:bodyPr/>
    <a:lstStyle/>
    <a:p>
      <a:pPr>
        <a:defRPr sz="900">
          <a:latin typeface="BIZ UDPゴシック" panose="020B0400000000000000" pitchFamily="50" charset="-128"/>
          <a:ea typeface="BIZ UDPゴシック" panose="020B0400000000000000" pitchFamily="50" charset="-128"/>
        </a:defRPr>
      </a:pPr>
      <a:endParaRPr lang="ja-JP"/>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latin typeface="BIZ UDPゴシック" panose="020B0400000000000000" pitchFamily="50" charset="-128"/>
                <a:ea typeface="BIZ UDPゴシック" panose="020B0400000000000000" pitchFamily="50" charset="-128"/>
              </a:defRPr>
            </a:pPr>
            <a:r>
              <a:rPr lang="en-US" altLang="ja-JP" sz="1000" dirty="0">
                <a:latin typeface="BIZ UDPゴシック" panose="020B0400000000000000" pitchFamily="50" charset="-128"/>
                <a:ea typeface="BIZ UDPゴシック" panose="020B0400000000000000" pitchFamily="50" charset="-128"/>
              </a:rPr>
              <a:t>No.2</a:t>
            </a:r>
            <a:r>
              <a:rPr lang="ja-JP" altLang="en-US" sz="1000" dirty="0">
                <a:latin typeface="BIZ UDPゴシック" panose="020B0400000000000000" pitchFamily="50" charset="-128"/>
                <a:ea typeface="BIZ UDPゴシック" panose="020B0400000000000000" pitchFamily="50" charset="-128"/>
              </a:rPr>
              <a:t>ライン設備稼働率低下要因</a:t>
            </a:r>
          </a:p>
        </c:rich>
      </c:tx>
      <c:layout>
        <c:manualLayout>
          <c:xMode val="edge"/>
          <c:yMode val="edge"/>
          <c:x val="0.11863814290964633"/>
          <c:y val="4.4555744147585464E-3"/>
        </c:manualLayout>
      </c:layout>
      <c:overlay val="0"/>
    </c:title>
    <c:autoTitleDeleted val="0"/>
    <c:plotArea>
      <c:layout>
        <c:manualLayout>
          <c:layoutTarget val="inner"/>
          <c:xMode val="edge"/>
          <c:yMode val="edge"/>
          <c:x val="0.19313987436963637"/>
          <c:y val="0.14777521103062988"/>
          <c:w val="0.58525583178507179"/>
          <c:h val="0.59843150120222688"/>
        </c:manualLayout>
      </c:layout>
      <c:barChart>
        <c:barDir val="col"/>
        <c:grouping val="clustered"/>
        <c:varyColors val="0"/>
        <c:ser>
          <c:idx val="0"/>
          <c:order val="0"/>
          <c:spPr>
            <a:solidFill>
              <a:schemeClr val="accent1">
                <a:lumMod val="60000"/>
                <a:lumOff val="40000"/>
              </a:schemeClr>
            </a:solidFill>
            <a:ln>
              <a:solidFill>
                <a:srgbClr val="000000"/>
              </a:solidFill>
              <a:prstDash val="solid"/>
            </a:ln>
          </c:spPr>
          <c:invertIfNegative val="0"/>
          <c:dLbls>
            <c:spPr>
              <a:noFill/>
              <a:ln>
                <a:noFill/>
              </a:ln>
              <a:effectLst/>
            </c:spPr>
            <c:txPr>
              <a:bodyPr wrap="square" lIns="38100" tIns="19050" rIns="38100" bIns="19050" anchor="ctr">
                <a:spAutoFit/>
              </a:bodyPr>
              <a:lstStyle/>
              <a:p>
                <a:pPr>
                  <a:defRPr sz="1600">
                    <a:latin typeface="BIZ UDPゴシック" panose="020B0400000000000000" pitchFamily="50" charset="-128"/>
                    <a:ea typeface="BIZ UDPゴシック" panose="020B0400000000000000" pitchFamily="50" charset="-128"/>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'設備故障率低下要因 対策後)'!$C$10:$C$13</c:f>
              <c:strCache>
                <c:ptCount val="4"/>
                <c:pt idx="0">
                  <c:v>自主点検</c:v>
                </c:pt>
                <c:pt idx="1">
                  <c:v>チョコ停</c:v>
                </c:pt>
                <c:pt idx="2">
                  <c:v>切粉詰まり</c:v>
                </c:pt>
                <c:pt idx="3">
                  <c:v>設備停止</c:v>
                </c:pt>
              </c:strCache>
            </c:strRef>
          </c:cat>
          <c:val>
            <c:numRef>
              <c:f>'設備故障率低下要因 対策後)'!$D$10:$D$13</c:f>
              <c:numCache>
                <c:formatCode>General</c:formatCode>
                <c:ptCount val="4"/>
                <c:pt idx="0">
                  <c:v>0</c:v>
                </c:pt>
                <c:pt idx="1">
                  <c:v>3</c:v>
                </c:pt>
                <c:pt idx="2">
                  <c:v>3</c:v>
                </c:pt>
                <c:pt idx="3">
                  <c:v>1</c:v>
                </c:pt>
              </c:numCache>
            </c:numRef>
          </c:val>
          <c:extLst>
            <c:ext xmlns:c16="http://schemas.microsoft.com/office/drawing/2014/chart" uri="{C3380CC4-5D6E-409C-BE32-E72D297353CC}">
              <c16:uniqueId val="{00000000-68D9-4759-BCAD-1AFFD57D55D9}"/>
            </c:ext>
          </c:extLst>
        </c:ser>
        <c:dLbls>
          <c:showLegendKey val="0"/>
          <c:showVal val="1"/>
          <c:showCatName val="0"/>
          <c:showSerName val="0"/>
          <c:showPercent val="0"/>
          <c:showBubbleSize val="0"/>
        </c:dLbls>
        <c:gapWidth val="0"/>
        <c:axId val="578190232"/>
        <c:axId val="1"/>
      </c:barChart>
      <c:lineChart>
        <c:grouping val="standard"/>
        <c:varyColors val="0"/>
        <c:ser>
          <c:idx val="1"/>
          <c:order val="1"/>
          <c:spPr>
            <a:ln w="25400">
              <a:solidFill>
                <a:srgbClr val="FF0000"/>
              </a:solidFill>
              <a:prstDash val="solid"/>
            </a:ln>
          </c:spPr>
          <c:marker>
            <c:symbol val="circle"/>
            <c:size val="6"/>
            <c:spPr>
              <a:solidFill>
                <a:srgbClr val="FF0000"/>
              </a:solidFill>
              <a:ln>
                <a:solidFill>
                  <a:srgbClr val="FF0000"/>
                </a:solidFill>
                <a:prstDash val="solid"/>
              </a:ln>
            </c:spPr>
          </c:marker>
          <c:dPt>
            <c:idx val="0"/>
            <c:marker>
              <c:spPr>
                <a:noFill/>
                <a:ln>
                  <a:noFill/>
                  <a:prstDash val="solid"/>
                </a:ln>
              </c:spPr>
            </c:marker>
            <c:bubble3D val="0"/>
            <c:extLst>
              <c:ext xmlns:c16="http://schemas.microsoft.com/office/drawing/2014/chart" uri="{C3380CC4-5D6E-409C-BE32-E72D297353CC}">
                <c16:uniqueId val="{00000001-68D9-4759-BCAD-1AFFD57D55D9}"/>
              </c:ext>
            </c:extLst>
          </c:dPt>
          <c:dPt>
            <c:idx val="1"/>
            <c:marker>
              <c:spPr>
                <a:noFill/>
                <a:ln>
                  <a:noFill/>
                  <a:prstDash val="solid"/>
                </a:ln>
              </c:spPr>
            </c:marker>
            <c:bubble3D val="0"/>
            <c:extLst>
              <c:ext xmlns:c16="http://schemas.microsoft.com/office/drawing/2014/chart" uri="{C3380CC4-5D6E-409C-BE32-E72D297353CC}">
                <c16:uniqueId val="{00000002-68D9-4759-BCAD-1AFFD57D55D9}"/>
              </c:ext>
            </c:extLst>
          </c:dPt>
          <c:dPt>
            <c:idx val="2"/>
            <c:marker>
              <c:spPr>
                <a:solidFill>
                  <a:srgbClr val="FF0000"/>
                </a:solidFill>
                <a:ln>
                  <a:noFill/>
                  <a:prstDash val="solid"/>
                </a:ln>
              </c:spPr>
            </c:marker>
            <c:bubble3D val="0"/>
            <c:extLst>
              <c:ext xmlns:c16="http://schemas.microsoft.com/office/drawing/2014/chart" uri="{C3380CC4-5D6E-409C-BE32-E72D297353CC}">
                <c16:uniqueId val="{00000003-68D9-4759-BCAD-1AFFD57D55D9}"/>
              </c:ext>
            </c:extLst>
          </c:dPt>
          <c:dLbls>
            <c:delete val="1"/>
          </c:dLbls>
          <c:val>
            <c:numRef>
              <c:f>'設備故障率低下要因 対策後)'!$E$9:$E$13</c:f>
              <c:numCache>
                <c:formatCode>0_ </c:formatCode>
                <c:ptCount val="5"/>
                <c:pt idx="0" formatCode="General">
                  <c:v>0</c:v>
                </c:pt>
                <c:pt idx="1">
                  <c:v>0</c:v>
                </c:pt>
                <c:pt idx="2">
                  <c:v>25</c:v>
                </c:pt>
                <c:pt idx="3">
                  <c:v>50</c:v>
                </c:pt>
                <c:pt idx="4">
                  <c:v>58</c:v>
                </c:pt>
              </c:numCache>
            </c:numRef>
          </c:val>
          <c:smooth val="0"/>
          <c:extLst>
            <c:ext xmlns:c16="http://schemas.microsoft.com/office/drawing/2014/chart" uri="{C3380CC4-5D6E-409C-BE32-E72D297353CC}">
              <c16:uniqueId val="{00000004-68D9-4759-BCAD-1AFFD57D55D9}"/>
            </c:ext>
          </c:extLst>
        </c:ser>
        <c:dLbls>
          <c:showLegendKey val="0"/>
          <c:showVal val="1"/>
          <c:showCatName val="0"/>
          <c:showSerName val="0"/>
          <c:showPercent val="0"/>
          <c:showBubbleSize val="0"/>
        </c:dLbls>
        <c:marker val="1"/>
        <c:smooth val="0"/>
        <c:axId val="3"/>
        <c:axId val="4"/>
      </c:lineChart>
      <c:catAx>
        <c:axId val="578190232"/>
        <c:scaling>
          <c:orientation val="minMax"/>
        </c:scaling>
        <c:delete val="0"/>
        <c:axPos val="b"/>
        <c:numFmt formatCode="General" sourceLinked="1"/>
        <c:majorTickMark val="in"/>
        <c:minorTickMark val="none"/>
        <c:tickLblPos val="nextTo"/>
        <c:spPr>
          <a:ln>
            <a:solidFill>
              <a:srgbClr val="000000"/>
            </a:solidFill>
            <a:prstDash val="solid"/>
          </a:ln>
        </c:spPr>
        <c:txPr>
          <a:bodyPr rot="0" vert="wordArtVertRtl"/>
          <a:lstStyle/>
          <a:p>
            <a:pPr>
              <a:defRPr sz="800">
                <a:latin typeface="BIZ UDPゴシック" panose="020B0400000000000000" pitchFamily="50" charset="-128"/>
                <a:ea typeface="BIZ UDPゴシック" panose="020B0400000000000000" pitchFamily="50" charset="-128"/>
              </a:defRPr>
            </a:pPr>
            <a:endParaRPr lang="ja-JP"/>
          </a:p>
        </c:txPr>
        <c:crossAx val="1"/>
        <c:crosses val="autoZero"/>
        <c:auto val="1"/>
        <c:lblAlgn val="ctr"/>
        <c:lblOffset val="100"/>
        <c:noMultiLvlLbl val="0"/>
      </c:catAx>
      <c:valAx>
        <c:axId val="1"/>
        <c:scaling>
          <c:orientation val="minMax"/>
          <c:max val="12"/>
          <c:min val="0"/>
        </c:scaling>
        <c:delete val="0"/>
        <c:axPos val="l"/>
        <c:title>
          <c:tx>
            <c:rich>
              <a:bodyPr rot="0" vert="wordArtVertRtl"/>
              <a:lstStyle/>
              <a:p>
                <a:pPr>
                  <a:defRPr sz="1100">
                    <a:latin typeface="BIZ UDPゴシック" panose="020B0400000000000000" pitchFamily="50" charset="-128"/>
                    <a:ea typeface="BIZ UDPゴシック" panose="020B0400000000000000" pitchFamily="50" charset="-128"/>
                  </a:defRPr>
                </a:pPr>
                <a:r>
                  <a:rPr lang="ja-JP" altLang="en-US" sz="1100" dirty="0">
                    <a:latin typeface="BIZ UDPゴシック" panose="020B0400000000000000" pitchFamily="50" charset="-128"/>
                    <a:ea typeface="BIZ UDPゴシック" panose="020B0400000000000000" pitchFamily="50" charset="-128"/>
                  </a:rPr>
                  <a:t>設備停止時間</a:t>
                </a:r>
              </a:p>
            </c:rich>
          </c:tx>
          <c:overlay val="0"/>
        </c:title>
        <c:numFmt formatCode="General" sourceLinked="1"/>
        <c:majorTickMark val="in"/>
        <c:minorTickMark val="none"/>
        <c:tickLblPos val="nextTo"/>
        <c:spPr>
          <a:ln>
            <a:solidFill>
              <a:srgbClr val="000000"/>
            </a:solidFill>
            <a:prstDash val="solid"/>
          </a:ln>
        </c:spPr>
        <c:txPr>
          <a:bodyPr/>
          <a:lstStyle/>
          <a:p>
            <a:pPr>
              <a:defRPr sz="900">
                <a:latin typeface="BIZ UDPゴシック" panose="020B0400000000000000" pitchFamily="50" charset="-128"/>
                <a:ea typeface="BIZ UDPゴシック" panose="020B0400000000000000" pitchFamily="50" charset="-128"/>
              </a:defRPr>
            </a:pPr>
            <a:endParaRPr lang="ja-JP"/>
          </a:p>
        </c:txPr>
        <c:crossAx val="578190232"/>
        <c:crosses val="autoZero"/>
        <c:crossBetween val="between"/>
        <c:majorUnit val="2"/>
      </c:valAx>
      <c:catAx>
        <c:axId val="3"/>
        <c:scaling>
          <c:orientation val="minMax"/>
        </c:scaling>
        <c:delete val="0"/>
        <c:axPos val="t"/>
        <c:numFmt formatCode="General" sourceLinked="1"/>
        <c:majorTickMark val="none"/>
        <c:minorTickMark val="none"/>
        <c:tickLblPos val="nextTo"/>
        <c:spPr>
          <a:ln>
            <a:solidFill>
              <a:srgbClr val="000000"/>
            </a:solidFill>
            <a:prstDash val="solid"/>
          </a:ln>
        </c:spPr>
        <c:txPr>
          <a:bodyPr/>
          <a:lstStyle/>
          <a:p>
            <a:pPr>
              <a:defRPr sz="400">
                <a:solidFill>
                  <a:srgbClr val="FFFFFF"/>
                </a:solidFill>
              </a:defRPr>
            </a:pPr>
            <a:endParaRPr lang="ja-JP"/>
          </a:p>
        </c:txPr>
        <c:crossAx val="4"/>
        <c:crosses val="max"/>
        <c:auto val="1"/>
        <c:lblAlgn val="ctr"/>
        <c:lblOffset val="100"/>
        <c:noMultiLvlLbl val="0"/>
      </c:catAx>
      <c:valAx>
        <c:axId val="4"/>
        <c:scaling>
          <c:orientation val="minMax"/>
          <c:max val="100"/>
          <c:min val="0"/>
        </c:scaling>
        <c:delete val="0"/>
        <c:axPos val="r"/>
        <c:title>
          <c:tx>
            <c:rich>
              <a:bodyPr rot="0" vert="wordArtVertRtl"/>
              <a:lstStyle/>
              <a:p>
                <a:pPr>
                  <a:defRPr sz="1050">
                    <a:latin typeface="BIZ UDPゴシック" panose="020B0400000000000000" pitchFamily="50" charset="-128"/>
                    <a:ea typeface="BIZ UDPゴシック" panose="020B0400000000000000" pitchFamily="50" charset="-128"/>
                  </a:defRPr>
                </a:pPr>
                <a:r>
                  <a:rPr lang="ja-JP" altLang="en-US" sz="1050">
                    <a:latin typeface="BIZ UDPゴシック" panose="020B0400000000000000" pitchFamily="50" charset="-128"/>
                    <a:ea typeface="BIZ UDPゴシック" panose="020B0400000000000000" pitchFamily="50" charset="-128"/>
                  </a:rPr>
                  <a:t>累積比率</a:t>
                </a:r>
              </a:p>
            </c:rich>
          </c:tx>
          <c:layout>
            <c:manualLayout>
              <c:xMode val="edge"/>
              <c:yMode val="edge"/>
              <c:x val="0.88422073318353644"/>
              <c:y val="0.34634045977368361"/>
            </c:manualLayout>
          </c:layout>
          <c:overlay val="0"/>
        </c:title>
        <c:numFmt formatCode="General" sourceLinked="1"/>
        <c:majorTickMark val="in"/>
        <c:minorTickMark val="none"/>
        <c:tickLblPos val="nextTo"/>
        <c:spPr>
          <a:ln>
            <a:solidFill>
              <a:srgbClr val="000000"/>
            </a:solidFill>
            <a:prstDash val="solid"/>
          </a:ln>
        </c:spPr>
        <c:txPr>
          <a:bodyPr/>
          <a:lstStyle/>
          <a:p>
            <a:pPr>
              <a:defRPr sz="900">
                <a:latin typeface="BIZ UDPゴシック" panose="020B0400000000000000" pitchFamily="50" charset="-128"/>
                <a:ea typeface="BIZ UDPゴシック" panose="020B0400000000000000" pitchFamily="50" charset="-128"/>
              </a:defRPr>
            </a:pPr>
            <a:endParaRPr lang="ja-JP"/>
          </a:p>
        </c:txPr>
        <c:crossAx val="3"/>
        <c:crosses val="max"/>
        <c:crossBetween val="midCat"/>
      </c:valAx>
    </c:plotArea>
    <c:plotVisOnly val="1"/>
    <c:dispBlanksAs val="gap"/>
    <c:showDLblsOverMax val="0"/>
  </c:chart>
  <c:spPr>
    <a:solidFill>
      <a:schemeClr val="bg1"/>
    </a:solidFill>
    <a:ln w="9525">
      <a:solidFill>
        <a:schemeClr val="tx1"/>
      </a:solidFill>
    </a:ln>
  </c:sp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absSizeAnchor xmlns:cdr="http://schemas.openxmlformats.org/drawingml/2006/chartDrawing">
    <cdr:from>
      <cdr:x>0.00982</cdr:x>
      <cdr:y>0.17183</cdr:y>
    </cdr:from>
    <cdr:ext cx="730188" cy="277461"/>
    <cdr:sp macro="" textlink="">
      <cdr:nvSpPr>
        <cdr:cNvPr id="2" name="正方形/長方形 1"/>
        <cdr:cNvSpPr/>
      </cdr:nvSpPr>
      <cdr:spPr>
        <a:xfrm xmlns:a="http://schemas.openxmlformats.org/drawingml/2006/main">
          <a:off x="41780" y="480923"/>
          <a:ext cx="730188" cy="277461"/>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l"/>
          <a:r>
            <a:rPr lang="en-US" altLang="ja-JP" sz="1100" b="0" i="0" dirty="0">
              <a:solidFill>
                <a:srgbClr val="000000"/>
              </a:solidFill>
              <a:latin typeface="BIZ UDPゴシック" panose="020B0400000000000000" pitchFamily="50" charset="-128"/>
              <a:ea typeface="BIZ UDPゴシック" panose="020B0400000000000000" pitchFamily="50" charset="-128"/>
            </a:rPr>
            <a:t>(</a:t>
          </a:r>
          <a:r>
            <a:rPr lang="ja-JP" altLang="en-US" sz="1100" b="0" i="0" dirty="0">
              <a:solidFill>
                <a:srgbClr val="000000"/>
              </a:solidFill>
              <a:latin typeface="BIZ UDPゴシック" panose="020B0400000000000000" pitchFamily="50" charset="-128"/>
              <a:ea typeface="BIZ UDPゴシック" panose="020B0400000000000000" pitchFamily="50" charset="-128"/>
            </a:rPr>
            <a:t>時間</a:t>
          </a:r>
          <a:r>
            <a:rPr lang="en-US" altLang="ja-JP" sz="1100" b="0" i="0" dirty="0">
              <a:solidFill>
                <a:srgbClr val="000000"/>
              </a:solidFill>
              <a:latin typeface="BIZ UDPゴシック" panose="020B0400000000000000" pitchFamily="50" charset="-128"/>
              <a:ea typeface="BIZ UDPゴシック" panose="020B0400000000000000" pitchFamily="50" charset="-128"/>
            </a:rPr>
            <a:t>)</a:t>
          </a:r>
          <a:endParaRPr lang="ja-JP" sz="1100" b="0" i="0" dirty="0">
            <a:solidFill>
              <a:srgbClr val="000000"/>
            </a:solidFill>
            <a:latin typeface="BIZ UDPゴシック" panose="020B0400000000000000" pitchFamily="50" charset="-128"/>
            <a:ea typeface="BIZ UDPゴシック" panose="020B0400000000000000" pitchFamily="50" charset="-128"/>
          </a:endParaRPr>
        </a:p>
      </cdr:txBody>
    </cdr:sp>
  </cdr:absSizeAnchor>
  <cdr:absSizeAnchor xmlns:cdr="http://schemas.openxmlformats.org/drawingml/2006/chartDrawing">
    <cdr:from>
      <cdr:x>0.81921</cdr:x>
      <cdr:y>0.21734</cdr:y>
    </cdr:from>
    <cdr:ext cx="732386" cy="288480"/>
    <cdr:sp macro="" textlink="">
      <cdr:nvSpPr>
        <cdr:cNvPr id="3" name="正方形/長方形 2"/>
        <cdr:cNvSpPr/>
      </cdr:nvSpPr>
      <cdr:spPr>
        <a:xfrm xmlns:a="http://schemas.openxmlformats.org/drawingml/2006/main">
          <a:off x="3979024" y="608317"/>
          <a:ext cx="732386" cy="288480"/>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en-US" altLang="ja-JP" sz="1100" b="0" i="0" dirty="0">
              <a:solidFill>
                <a:srgbClr val="000000"/>
              </a:solidFill>
              <a:latin typeface="BIZ UDPゴシック" panose="020B0400000000000000" pitchFamily="50" charset="-128"/>
              <a:ea typeface="BIZ UDPゴシック" panose="020B0400000000000000" pitchFamily="50" charset="-128"/>
            </a:rPr>
            <a:t>(</a:t>
          </a:r>
          <a:r>
            <a:rPr lang="ja-JP" altLang="en-US" sz="1100" b="0" i="0" dirty="0">
              <a:solidFill>
                <a:srgbClr val="000000"/>
              </a:solidFill>
              <a:latin typeface="BIZ UDPゴシック" panose="020B0400000000000000" pitchFamily="50" charset="-128"/>
              <a:ea typeface="BIZ UDPゴシック" panose="020B0400000000000000" pitchFamily="50" charset="-128"/>
            </a:rPr>
            <a:t>％</a:t>
          </a:r>
          <a:r>
            <a:rPr lang="en-US" altLang="ja-JP" sz="1100" b="0" i="0" dirty="0">
              <a:solidFill>
                <a:srgbClr val="000000"/>
              </a:solidFill>
              <a:latin typeface="BIZ UDPゴシック" panose="020B0400000000000000" pitchFamily="50" charset="-128"/>
              <a:ea typeface="BIZ UDPゴシック" panose="020B0400000000000000" pitchFamily="50" charset="-128"/>
            </a:rPr>
            <a:t>)</a:t>
          </a:r>
          <a:endParaRPr lang="ja-JP" sz="1100" b="0" i="0" dirty="0">
            <a:solidFill>
              <a:srgbClr val="000000"/>
            </a:solidFill>
            <a:latin typeface="BIZ UDPゴシック" panose="020B0400000000000000" pitchFamily="50" charset="-128"/>
            <a:ea typeface="BIZ UDPゴシック" panose="020B0400000000000000" pitchFamily="50" charset="-128"/>
          </a:endParaRPr>
        </a:p>
      </cdr:txBody>
    </cdr:sp>
  </cdr:absSizeAnchor>
</c:userShapes>
</file>

<file path=ppt/drawings/drawing2.xml><?xml version="1.0" encoding="utf-8"?>
<c:userShapes xmlns:c="http://schemas.openxmlformats.org/drawingml/2006/chart">
  <cdr:absSizeAnchor xmlns:cdr="http://schemas.openxmlformats.org/drawingml/2006/chartDrawing">
    <cdr:from>
      <cdr:x>0.06332</cdr:x>
      <cdr:y>0.05016</cdr:y>
    </cdr:from>
    <cdr:ext cx="730189" cy="277462"/>
    <cdr:sp macro="" textlink="">
      <cdr:nvSpPr>
        <cdr:cNvPr id="2" name="正方形/長方形 1"/>
        <cdr:cNvSpPr/>
      </cdr:nvSpPr>
      <cdr:spPr>
        <a:xfrm xmlns:a="http://schemas.openxmlformats.org/drawingml/2006/main">
          <a:off x="209983" y="216494"/>
          <a:ext cx="730189" cy="277462"/>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l"/>
          <a:r>
            <a:rPr lang="en-US" altLang="ja-JP" sz="1000" b="0" i="0" dirty="0">
              <a:solidFill>
                <a:srgbClr val="000000"/>
              </a:solidFill>
              <a:latin typeface="BIZ UDPゴシック" panose="020B0400000000000000" pitchFamily="50" charset="-128"/>
              <a:ea typeface="BIZ UDPゴシック" panose="020B0400000000000000" pitchFamily="50" charset="-128"/>
            </a:rPr>
            <a:t>(</a:t>
          </a:r>
          <a:r>
            <a:rPr lang="ja-JP" altLang="en-US" sz="1000" b="0" i="0" dirty="0">
              <a:solidFill>
                <a:srgbClr val="000000"/>
              </a:solidFill>
              <a:latin typeface="BIZ UDPゴシック" panose="020B0400000000000000" pitchFamily="50" charset="-128"/>
              <a:ea typeface="BIZ UDPゴシック" panose="020B0400000000000000" pitchFamily="50" charset="-128"/>
            </a:rPr>
            <a:t>時間</a:t>
          </a:r>
          <a:r>
            <a:rPr lang="en-US" altLang="ja-JP" sz="1000" b="0" i="0" dirty="0">
              <a:solidFill>
                <a:srgbClr val="000000"/>
              </a:solidFill>
              <a:latin typeface="BIZ UDPゴシック" panose="020B0400000000000000" pitchFamily="50" charset="-128"/>
              <a:ea typeface="BIZ UDPゴシック" panose="020B0400000000000000" pitchFamily="50" charset="-128"/>
            </a:rPr>
            <a:t>)</a:t>
          </a:r>
          <a:endParaRPr lang="ja-JP" sz="1000" b="0" i="0" dirty="0">
            <a:solidFill>
              <a:srgbClr val="000000"/>
            </a:solidFill>
            <a:latin typeface="BIZ UDPゴシック" panose="020B0400000000000000" pitchFamily="50" charset="-128"/>
            <a:ea typeface="BIZ UDPゴシック" panose="020B0400000000000000" pitchFamily="50" charset="-128"/>
          </a:endParaRPr>
        </a:p>
      </cdr:txBody>
    </cdr:sp>
  </cdr:absSizeAnchor>
  <cdr:absSizeAnchor xmlns:cdr="http://schemas.openxmlformats.org/drawingml/2006/chartDrawing">
    <cdr:from>
      <cdr:x>0.74745</cdr:x>
      <cdr:y>0.04761</cdr:y>
    </cdr:from>
    <cdr:ext cx="732387" cy="288481"/>
    <cdr:sp macro="" textlink="">
      <cdr:nvSpPr>
        <cdr:cNvPr id="3" name="正方形/長方形 2"/>
        <cdr:cNvSpPr/>
      </cdr:nvSpPr>
      <cdr:spPr>
        <a:xfrm xmlns:a="http://schemas.openxmlformats.org/drawingml/2006/main">
          <a:off x="2478892" y="205475"/>
          <a:ext cx="732387" cy="288481"/>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en-US" altLang="ja-JP" sz="1000" b="0" i="0" dirty="0">
              <a:solidFill>
                <a:srgbClr val="000000"/>
              </a:solidFill>
              <a:latin typeface="BIZ UDPゴシック" panose="020B0400000000000000" pitchFamily="50" charset="-128"/>
              <a:ea typeface="BIZ UDPゴシック" panose="020B0400000000000000" pitchFamily="50" charset="-128"/>
            </a:rPr>
            <a:t>(</a:t>
          </a:r>
          <a:r>
            <a:rPr lang="ja-JP" altLang="en-US" sz="1000" b="0" i="0" dirty="0">
              <a:solidFill>
                <a:srgbClr val="000000"/>
              </a:solidFill>
              <a:latin typeface="BIZ UDPゴシック" panose="020B0400000000000000" pitchFamily="50" charset="-128"/>
              <a:ea typeface="BIZ UDPゴシック" panose="020B0400000000000000" pitchFamily="50" charset="-128"/>
            </a:rPr>
            <a:t>％</a:t>
          </a:r>
          <a:r>
            <a:rPr lang="en-US" altLang="ja-JP" sz="1000" b="0" i="0" dirty="0">
              <a:solidFill>
                <a:srgbClr val="000000"/>
              </a:solidFill>
              <a:latin typeface="BIZ UDPゴシック" panose="020B0400000000000000" pitchFamily="50" charset="-128"/>
              <a:ea typeface="BIZ UDPゴシック" panose="020B0400000000000000" pitchFamily="50" charset="-128"/>
            </a:rPr>
            <a:t>)</a:t>
          </a:r>
          <a:endParaRPr lang="ja-JP" sz="1000" b="0" i="0" dirty="0">
            <a:solidFill>
              <a:srgbClr val="000000"/>
            </a:solidFill>
            <a:latin typeface="BIZ UDPゴシック" panose="020B0400000000000000" pitchFamily="50" charset="-128"/>
            <a:ea typeface="BIZ UDPゴシック" panose="020B0400000000000000" pitchFamily="50" charset="-128"/>
          </a:endParaRPr>
        </a:p>
      </cdr:txBody>
    </cdr:sp>
  </cdr:absSizeAnchor>
</c:userShapes>
</file>

<file path=ppt/drawings/drawing3.xml><?xml version="1.0" encoding="utf-8"?>
<c:userShapes xmlns:c="http://schemas.openxmlformats.org/drawingml/2006/chart">
  <cdr:absSizeAnchor xmlns:cdr="http://schemas.openxmlformats.org/drawingml/2006/chartDrawing">
    <cdr:from>
      <cdr:x>0.03898</cdr:x>
      <cdr:y>0.05573</cdr:y>
    </cdr:from>
    <cdr:ext cx="1270000" cy="228600"/>
    <cdr:sp macro="" textlink="">
      <cdr:nvSpPr>
        <cdr:cNvPr id="2" name="正方形/長方形 1"/>
        <cdr:cNvSpPr/>
      </cdr:nvSpPr>
      <cdr:spPr>
        <a:xfrm xmlns:a="http://schemas.openxmlformats.org/drawingml/2006/main">
          <a:off x="102025" y="158855"/>
          <a:ext cx="1270000" cy="228600"/>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l"/>
          <a:r>
            <a:rPr lang="en-US" altLang="ja-JP" sz="1000" b="0" i="0" dirty="0">
              <a:solidFill>
                <a:srgbClr val="000000"/>
              </a:solidFill>
              <a:latin typeface="BIZ UDPゴシック" panose="020B0400000000000000" pitchFamily="50" charset="-128"/>
              <a:ea typeface="BIZ UDPゴシック" panose="020B0400000000000000" pitchFamily="50" charset="-128"/>
            </a:rPr>
            <a:t>(</a:t>
          </a:r>
          <a:r>
            <a:rPr lang="ja-JP" altLang="en-US" sz="1000" dirty="0">
              <a:solidFill>
                <a:srgbClr val="000000"/>
              </a:solidFill>
              <a:latin typeface="BIZ UDPゴシック" panose="020B0400000000000000" pitchFamily="50" charset="-128"/>
              <a:ea typeface="BIZ UDPゴシック" panose="020B0400000000000000" pitchFamily="50" charset="-128"/>
            </a:rPr>
            <a:t>時間</a:t>
          </a:r>
          <a:r>
            <a:rPr lang="en-US" altLang="ja-JP" sz="1000" b="0" i="0" dirty="0">
              <a:solidFill>
                <a:srgbClr val="000000"/>
              </a:solidFill>
              <a:latin typeface="BIZ UDPゴシック" panose="020B0400000000000000" pitchFamily="50" charset="-128"/>
              <a:ea typeface="BIZ UDPゴシック" panose="020B0400000000000000" pitchFamily="50" charset="-128"/>
            </a:rPr>
            <a:t>)</a:t>
          </a:r>
          <a:endParaRPr lang="ja-JP" sz="1000" b="0" i="0" dirty="0">
            <a:solidFill>
              <a:srgbClr val="000000"/>
            </a:solidFill>
            <a:latin typeface="BIZ UDPゴシック" panose="020B0400000000000000" pitchFamily="50" charset="-128"/>
            <a:ea typeface="BIZ UDPゴシック" panose="020B0400000000000000" pitchFamily="50" charset="-128"/>
          </a:endParaRPr>
        </a:p>
      </cdr:txBody>
    </cdr:sp>
  </cdr:absSizeAnchor>
  <cdr:absSizeAnchor xmlns:cdr="http://schemas.openxmlformats.org/drawingml/2006/chartDrawing">
    <cdr:from>
      <cdr:x>0.74414</cdr:x>
      <cdr:y>0.05106</cdr:y>
    </cdr:from>
    <cdr:ext cx="669717" cy="228600"/>
    <cdr:sp macro="" textlink="">
      <cdr:nvSpPr>
        <cdr:cNvPr id="3" name="正方形/長方形 2"/>
        <cdr:cNvSpPr/>
      </cdr:nvSpPr>
      <cdr:spPr>
        <a:xfrm xmlns:a="http://schemas.openxmlformats.org/drawingml/2006/main">
          <a:off x="1947797" y="145533"/>
          <a:ext cx="669717" cy="228600"/>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en-US" altLang="ja-JP" sz="1000" b="0" i="0" dirty="0">
              <a:solidFill>
                <a:srgbClr val="000000"/>
              </a:solidFill>
              <a:latin typeface="BIZ UDPゴシック" panose="020B0400000000000000" pitchFamily="50" charset="-128"/>
              <a:ea typeface="BIZ UDPゴシック" panose="020B0400000000000000" pitchFamily="50" charset="-128"/>
            </a:rPr>
            <a:t>(</a:t>
          </a:r>
          <a:r>
            <a:rPr lang="ja-JP" altLang="en-US" sz="1000" b="0" i="0" dirty="0">
              <a:solidFill>
                <a:srgbClr val="000000"/>
              </a:solidFill>
              <a:latin typeface="BIZ UDPゴシック" panose="020B0400000000000000" pitchFamily="50" charset="-128"/>
              <a:ea typeface="BIZ UDPゴシック" panose="020B0400000000000000" pitchFamily="50" charset="-128"/>
            </a:rPr>
            <a:t>％</a:t>
          </a:r>
          <a:r>
            <a:rPr lang="en-US" altLang="ja-JP" sz="1000" b="0" i="0" dirty="0">
              <a:solidFill>
                <a:srgbClr val="000000"/>
              </a:solidFill>
              <a:latin typeface="BIZ UDPゴシック" panose="020B0400000000000000" pitchFamily="50" charset="-128"/>
              <a:ea typeface="BIZ UDPゴシック" panose="020B0400000000000000" pitchFamily="50" charset="-128"/>
            </a:rPr>
            <a:t>)</a:t>
          </a:r>
          <a:endParaRPr lang="ja-JP" sz="1000" b="0" i="0" dirty="0">
            <a:solidFill>
              <a:srgbClr val="000000"/>
            </a:solidFill>
            <a:latin typeface="BIZ UDPゴシック" panose="020B0400000000000000" pitchFamily="50" charset="-128"/>
            <a:ea typeface="BIZ UDPゴシック" panose="020B0400000000000000" pitchFamily="50" charset="-128"/>
          </a:endParaRPr>
        </a:p>
      </cdr:txBody>
    </cdr:sp>
  </cdr:abs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4307047" cy="34154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9994" y="0"/>
            <a:ext cx="4307047" cy="341542"/>
          </a:xfrm>
          <a:prstGeom prst="rect">
            <a:avLst/>
          </a:prstGeom>
        </p:spPr>
        <p:txBody>
          <a:bodyPr vert="horz" lIns="91440" tIns="45720" rIns="91440" bIns="45720" rtlCol="0"/>
          <a:lstStyle>
            <a:lvl1pPr algn="r">
              <a:defRPr sz="1200"/>
            </a:lvl1pPr>
          </a:lstStyle>
          <a:p>
            <a:fld id="{6ED9D658-43FE-4889-993A-4E2EAE842EAB}" type="datetimeFigureOut">
              <a:rPr kumimoji="1" lang="ja-JP" altLang="en-US" smtClean="0"/>
              <a:t>2026/8/18</a:t>
            </a:fld>
            <a:endParaRPr kumimoji="1" lang="ja-JP" altLang="en-US"/>
          </a:p>
        </p:txBody>
      </p:sp>
      <p:sp>
        <p:nvSpPr>
          <p:cNvPr id="4" name="スライド イメージ プレースホルダー 3"/>
          <p:cNvSpPr>
            <a:spLocks noGrp="1" noRot="1" noChangeAspect="1"/>
          </p:cNvSpPr>
          <p:nvPr>
            <p:ph type="sldImg" idx="2"/>
          </p:nvPr>
        </p:nvSpPr>
        <p:spPr>
          <a:xfrm>
            <a:off x="2927350" y="850900"/>
            <a:ext cx="4084638" cy="229711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3934" y="3275965"/>
            <a:ext cx="7951470" cy="268033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6465660"/>
            <a:ext cx="4307047" cy="341541"/>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9994" y="6465660"/>
            <a:ext cx="4307047" cy="341541"/>
          </a:xfrm>
          <a:prstGeom prst="rect">
            <a:avLst/>
          </a:prstGeom>
        </p:spPr>
        <p:txBody>
          <a:bodyPr vert="horz" lIns="91440" tIns="45720" rIns="91440" bIns="45720" rtlCol="0" anchor="b"/>
          <a:lstStyle>
            <a:lvl1pPr algn="r">
              <a:defRPr sz="1200"/>
            </a:lvl1pPr>
          </a:lstStyle>
          <a:p>
            <a:fld id="{213F8A78-868C-4A0F-A3F1-4861D7053FCA}" type="slidenum">
              <a:rPr kumimoji="1" lang="ja-JP" altLang="en-US" smtClean="0"/>
              <a:t>‹#›</a:t>
            </a:fld>
            <a:endParaRPr kumimoji="1" lang="ja-JP" altLang="en-US"/>
          </a:p>
        </p:txBody>
      </p:sp>
    </p:spTree>
    <p:extLst>
      <p:ext uri="{BB962C8B-B14F-4D97-AF65-F5344CB8AC3E}">
        <p14:creationId xmlns:p14="http://schemas.microsoft.com/office/powerpoint/2010/main" val="6421480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ただいまより、「安定操業への第一歩 </a:t>
            </a:r>
            <a:r>
              <a:rPr kumimoji="1" lang="en-US" altLang="ja-JP" dirty="0"/>
              <a:t>― </a:t>
            </a:r>
            <a:r>
              <a:rPr kumimoji="1" lang="ja-JP" altLang="en-US" dirty="0"/>
              <a:t>生産ラインにおける設備点検時間の短縮 </a:t>
            </a:r>
            <a:r>
              <a:rPr kumimoji="1" lang="en-US" altLang="ja-JP" dirty="0"/>
              <a:t>―</a:t>
            </a:r>
            <a:r>
              <a:rPr kumimoji="1" lang="ja-JP" altLang="en-US" dirty="0"/>
              <a:t>」について発表いたします。</a:t>
            </a:r>
            <a:endParaRPr kumimoji="1" lang="en-US" altLang="ja-JP" dirty="0"/>
          </a:p>
          <a:p>
            <a:r>
              <a:rPr kumimoji="1" lang="ja-JP" altLang="en-US" dirty="0"/>
              <a:t>神戸製鋼所 大安製造所 溶解鋳造室 加工組、ジャンボサークルの島田です。</a:t>
            </a:r>
            <a:endParaRPr kumimoji="1" lang="en-US" altLang="ja-JP" dirty="0"/>
          </a:p>
          <a:p>
            <a:r>
              <a:rPr kumimoji="1" lang="ja-JP" altLang="en-US" dirty="0"/>
              <a:t>本日は、経験差のある職場において、人に依存しない“仕組み化”によって主力ラインの安定操業を実現した</a:t>
            </a:r>
            <a:endParaRPr kumimoji="1" lang="en-US" altLang="ja-JP" dirty="0"/>
          </a:p>
          <a:p>
            <a:r>
              <a:rPr kumimoji="1" lang="en-US" altLang="ja-JP" dirty="0"/>
              <a:t>QC</a:t>
            </a:r>
            <a:r>
              <a:rPr kumimoji="1" lang="ja-JP" altLang="en-US" dirty="0"/>
              <a:t>活動についてご紹介いたします。</a:t>
            </a:r>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a:t>
            </a:fld>
            <a:endParaRPr kumimoji="1" lang="ja-JP" altLang="en-US"/>
          </a:p>
        </p:txBody>
      </p:sp>
    </p:spTree>
    <p:extLst>
      <p:ext uri="{BB962C8B-B14F-4D97-AF65-F5344CB8AC3E}">
        <p14:creationId xmlns:p14="http://schemas.microsoft.com/office/powerpoint/2010/main" val="2388080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はじめに、本活動の背景について簡単にご説明いたします。</a:t>
            </a:r>
            <a:endParaRPr kumimoji="1" lang="en-US" altLang="ja-JP" dirty="0"/>
          </a:p>
          <a:p>
            <a:r>
              <a:rPr kumimoji="1" lang="ja-JP" altLang="en-US" dirty="0"/>
              <a:t>当職場では、今後の生産増加を見据え、設備の安定操業が経営上の重要課題となっていました。</a:t>
            </a:r>
            <a:endParaRPr kumimoji="1" lang="en-US" altLang="ja-JP" dirty="0"/>
          </a:p>
          <a:p>
            <a:r>
              <a:rPr kumimoji="1" lang="ja-JP" altLang="en-US" dirty="0"/>
              <a:t>しかし、主力設備である</a:t>
            </a:r>
            <a:r>
              <a:rPr kumimoji="1" lang="en-US" altLang="ja-JP" dirty="0"/>
              <a:t>No.2</a:t>
            </a:r>
            <a:r>
              <a:rPr kumimoji="1" lang="ja-JP" altLang="en-US" dirty="0"/>
              <a:t>ピーリングラインでは、稼働率のばらつきが大きく、生産計画の安定的な遂行に支障をきたしていました。</a:t>
            </a:r>
            <a:endParaRPr kumimoji="1" lang="en-US" altLang="ja-JP" dirty="0"/>
          </a:p>
          <a:p>
            <a:r>
              <a:rPr kumimoji="1" lang="ja-JP" altLang="en-US" dirty="0"/>
              <a:t>そこで私たちは、「なぜ主力ラインが安定しないのか」を現場視点で徹底的に掘り下げることから活動を開始しました。</a:t>
            </a:r>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a:t>
            </a:fld>
            <a:endParaRPr kumimoji="1" lang="ja-JP" altLang="en-US"/>
          </a:p>
        </p:txBody>
      </p:sp>
    </p:spTree>
    <p:extLst>
      <p:ext uri="{BB962C8B-B14F-4D97-AF65-F5344CB8AC3E}">
        <p14:creationId xmlns:p14="http://schemas.microsoft.com/office/powerpoint/2010/main" val="158423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私たちの働いている大安製造所は、１９９５年に名古屋市内から</a:t>
            </a:r>
            <a:endParaRPr lang="en-US" altLang="ja-JP" sz="1200" dirty="0"/>
          </a:p>
          <a:p>
            <a:r>
              <a:rPr lang="ja-JP" altLang="en-US" sz="1200" dirty="0"/>
              <a:t>三重県いなべ市大安町に移転・設立され、</a:t>
            </a:r>
            <a:endParaRPr lang="en-US" altLang="ja-JP" sz="1200" dirty="0"/>
          </a:p>
          <a:p>
            <a:pPr eaLnBrk="1" hangingPunct="1"/>
            <a:r>
              <a:rPr lang="ja-JP" altLang="en-US" sz="1200" dirty="0"/>
              <a:t>私たちは神戸製鋼所素形材部門、大安製造所の中にある、サスペンション工場で働いています。●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3</a:t>
            </a:fld>
            <a:endParaRPr kumimoji="1" lang="ja-JP" altLang="en-US"/>
          </a:p>
        </p:txBody>
      </p:sp>
    </p:spTree>
    <p:extLst>
      <p:ext uri="{BB962C8B-B14F-4D97-AF65-F5344CB8AC3E}">
        <p14:creationId xmlns:p14="http://schemas.microsoft.com/office/powerpoint/2010/main" val="3333669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spcBef>
                <a:spcPct val="0"/>
              </a:spcBef>
            </a:pPr>
            <a:r>
              <a:rPr lang="ja-JP" altLang="en-US" sz="1200" dirty="0"/>
              <a:t>生産しているサスペンション部品は</a:t>
            </a:r>
            <a:endParaRPr lang="en-US" altLang="ja-JP" sz="1200" dirty="0"/>
          </a:p>
          <a:p>
            <a:pPr eaLnBrk="1" hangingPunct="1">
              <a:spcBef>
                <a:spcPct val="0"/>
              </a:spcBef>
            </a:pPr>
            <a:r>
              <a:rPr lang="ja-JP" altLang="en-US" sz="1200" dirty="0"/>
              <a:t>自動車の安定性や乗り心地を左右する重要な部品です。</a:t>
            </a:r>
            <a:endParaRPr lang="en-US" altLang="ja-JP" sz="1200" dirty="0"/>
          </a:p>
          <a:p>
            <a:pPr eaLnBrk="1" hangingPunct="1">
              <a:spcBef>
                <a:spcPct val="0"/>
              </a:spcBef>
            </a:pPr>
            <a:r>
              <a:rPr lang="ja-JP" altLang="en-US" sz="1200" dirty="0"/>
              <a:t>世界的な排ガス規制を背景に、</a:t>
            </a:r>
            <a:endParaRPr lang="en-US" altLang="ja-JP" sz="1200" dirty="0"/>
          </a:p>
          <a:p>
            <a:pPr eaLnBrk="1" hangingPunct="1">
              <a:spcBef>
                <a:spcPct val="0"/>
              </a:spcBef>
            </a:pPr>
            <a:r>
              <a:rPr lang="ja-JP" altLang="en-US" sz="1200" dirty="0"/>
              <a:t>自動車メーカー各社は燃費の向上を図るため</a:t>
            </a:r>
            <a:endParaRPr lang="en-US" altLang="ja-JP" sz="1200" dirty="0"/>
          </a:p>
          <a:p>
            <a:pPr eaLnBrk="1" hangingPunct="1">
              <a:spcBef>
                <a:spcPct val="0"/>
              </a:spcBef>
            </a:pPr>
            <a:r>
              <a:rPr lang="ja-JP" altLang="en-US" sz="1200" dirty="0"/>
              <a:t>近年は、アルミニウムサスペンション部品の採用による軽量化を拡大しています。●</a:t>
            </a:r>
            <a:endParaRPr lang="en-US" altLang="ja-JP"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4</a:t>
            </a:fld>
            <a:endParaRPr kumimoji="1" lang="ja-JP" altLang="en-US"/>
          </a:p>
        </p:txBody>
      </p:sp>
    </p:spTree>
    <p:extLst>
      <p:ext uri="{BB962C8B-B14F-4D97-AF65-F5344CB8AC3E}">
        <p14:creationId xmlns:p14="http://schemas.microsoft.com/office/powerpoint/2010/main" val="2889155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私たちジャンボサークルは、結成</a:t>
            </a:r>
            <a:r>
              <a:rPr kumimoji="1" lang="en-US" altLang="ja-JP" dirty="0"/>
              <a:t>2</a:t>
            </a:r>
            <a:r>
              <a:rPr kumimoji="1" lang="ja-JP" altLang="en-US" dirty="0"/>
              <a:t>年目の</a:t>
            </a:r>
            <a:r>
              <a:rPr kumimoji="1" lang="en-US" altLang="ja-JP" dirty="0"/>
              <a:t>6</a:t>
            </a:r>
            <a:r>
              <a:rPr kumimoji="1" lang="ja-JP" altLang="en-US" dirty="0"/>
              <a:t>名で構成され、班長を除く多くが経験</a:t>
            </a:r>
            <a:r>
              <a:rPr kumimoji="1" lang="en-US" altLang="ja-JP" dirty="0"/>
              <a:t>5</a:t>
            </a:r>
            <a:r>
              <a:rPr kumimoji="1" lang="ja-JP" altLang="en-US" dirty="0"/>
              <a:t>年未満の若手作業者です。</a:t>
            </a:r>
            <a:endParaRPr kumimoji="1" lang="en-US" altLang="ja-JP" dirty="0"/>
          </a:p>
          <a:p>
            <a:r>
              <a:rPr kumimoji="1" lang="ja-JP" altLang="en-US" dirty="0"/>
              <a:t>技能・経験にばらつきがある中で、毎日必須の点検作業をいかに安定運用するか。これが、本活動の根本的な課題でした。</a:t>
            </a:r>
            <a:endParaRPr kumimoji="1" lang="en-US" altLang="ja-JP"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5</a:t>
            </a:fld>
            <a:endParaRPr kumimoji="1" lang="ja-JP" altLang="en-US"/>
          </a:p>
        </p:txBody>
      </p:sp>
    </p:spTree>
    <p:extLst>
      <p:ext uri="{BB962C8B-B14F-4D97-AF65-F5344CB8AC3E}">
        <p14:creationId xmlns:p14="http://schemas.microsoft.com/office/powerpoint/2010/main" val="296968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サークルレベルは</a:t>
            </a:r>
            <a:r>
              <a:rPr lang="ja-JP" altLang="en-US"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班長以外は</a:t>
            </a:r>
            <a:r>
              <a:rPr lang="en-US"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QC</a:t>
            </a:r>
            <a:r>
              <a:rPr lang="ja-JP" altLang="en-US"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活動経験が少なく、恥ずかしながら最低ランクの</a:t>
            </a:r>
            <a:r>
              <a:rPr lang="en-US"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D</a:t>
            </a:r>
            <a:r>
              <a:rPr lang="ja-JP"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ゾーン。</a:t>
            </a:r>
            <a:br>
              <a:rPr lang="en-US"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br>
            <a:r>
              <a:rPr lang="ja-JP"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今回の活動で、なんとしても</a:t>
            </a:r>
            <a:r>
              <a:rPr lang="ja-JP" altLang="en-US"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a:t>
            </a:r>
            <a:r>
              <a:rPr lang="en-US" altLang="ja-JP" sz="1200" b="0" kern="100" dirty="0">
                <a:effectLst/>
                <a:latin typeface="游明朝" panose="02020400000000000000" pitchFamily="18" charset="-128"/>
                <a:ea typeface="BIZ UDPゴシック" panose="020B0400000000000000" pitchFamily="50" charset="-128"/>
                <a:cs typeface="Times New Roman" panose="02020603050405020304" pitchFamily="18" charset="0"/>
              </a:rPr>
              <a:t>C</a:t>
            </a:r>
            <a:r>
              <a:rPr lang="ja-JP" altLang="ja-JP" sz="1200" b="0" kern="100" dirty="0">
                <a:effectLst/>
                <a:latin typeface="游明朝" panose="02020400000000000000" pitchFamily="18" charset="-128"/>
                <a:ea typeface="BIZ UDPゴシック" panose="020B0400000000000000" pitchFamily="50" charset="-128"/>
                <a:cs typeface="Times New Roman" panose="02020603050405020304" pitchFamily="18" charset="0"/>
              </a:rPr>
              <a:t>ゾーンへ行こう </a:t>
            </a:r>
            <a:r>
              <a:rPr lang="ja-JP"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と気持ちを一つにしました。</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6</a:t>
            </a:fld>
            <a:endParaRPr kumimoji="1" lang="ja-JP" altLang="en-US"/>
          </a:p>
        </p:txBody>
      </p:sp>
    </p:spTree>
    <p:extLst>
      <p:ext uri="{BB962C8B-B14F-4D97-AF65-F5344CB8AC3E}">
        <p14:creationId xmlns:p14="http://schemas.microsoft.com/office/powerpoint/2010/main" val="393452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ここからテーマ選定理由について説明します。</a:t>
            </a:r>
            <a:endParaRPr kumimoji="1" lang="en-US" altLang="ja-JP" dirty="0"/>
          </a:p>
          <a:p>
            <a:r>
              <a:rPr lang="ja-JP" altLang="en-US" dirty="0"/>
              <a:t>こちらは、加工組の生産計画を表したグラフです。</a:t>
            </a:r>
            <a:endParaRPr lang="en-US" altLang="ja-JP" dirty="0"/>
          </a:p>
          <a:p>
            <a:r>
              <a:rPr lang="en-US" altLang="ja-JP" dirty="0"/>
              <a:t>26</a:t>
            </a:r>
            <a:r>
              <a:rPr lang="ja-JP" altLang="en-US" dirty="0"/>
              <a:t>年度には、生産本数が</a:t>
            </a:r>
            <a:r>
              <a:rPr lang="en-US" altLang="ja-JP" dirty="0"/>
              <a:t>56</a:t>
            </a:r>
            <a:r>
              <a:rPr lang="ja-JP" altLang="en-US" dirty="0"/>
              <a:t>万本と大幅な増加が見込まれており、</a:t>
            </a:r>
            <a:endParaRPr lang="en-US" altLang="ja-JP" dirty="0"/>
          </a:p>
          <a:p>
            <a:r>
              <a:rPr lang="ja-JP" altLang="en-US" dirty="0"/>
              <a:t>室方針として「黒字化の生産体制を確立」する為</a:t>
            </a:r>
            <a:endParaRPr lang="en-US" altLang="ja-JP" dirty="0"/>
          </a:p>
          <a:p>
            <a:r>
              <a:rPr lang="ja-JP" altLang="en-US" dirty="0"/>
              <a:t>加工組の方針として、設備の安定操業化などが掲げられています。</a:t>
            </a:r>
            <a:endParaRPr lang="en-US" altLang="ja-JP" dirty="0"/>
          </a:p>
          <a:p>
            <a:endParaRPr lang="ja-JP"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溶解鋳造室ではピーリングラインと呼ばれる切削加工ラインを</a:t>
            </a:r>
            <a:r>
              <a:rPr kumimoji="1" lang="en-US" altLang="ja-JP" sz="1200" kern="1200" dirty="0">
                <a:solidFill>
                  <a:schemeClr val="tx1"/>
                </a:solidFill>
                <a:effectLst/>
                <a:latin typeface="+mn-lt"/>
                <a:ea typeface="+mn-ea"/>
                <a:cs typeface="+mn-cs"/>
              </a:rPr>
              <a:t>3</a:t>
            </a:r>
            <a:r>
              <a:rPr kumimoji="1" lang="ja-JP" altLang="en-US" sz="1200" kern="1200" dirty="0">
                <a:solidFill>
                  <a:schemeClr val="tx1"/>
                </a:solidFill>
                <a:effectLst/>
                <a:latin typeface="+mn-lt"/>
                <a:ea typeface="+mn-ea"/>
                <a:cs typeface="+mn-cs"/>
              </a:rPr>
              <a:t>基所有しています。</a:t>
            </a:r>
            <a:endParaRPr kumimoji="1" lang="en-US"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7</a:t>
            </a:fld>
            <a:endParaRPr kumimoji="1" lang="ja-JP" altLang="en-US"/>
          </a:p>
        </p:txBody>
      </p:sp>
    </p:spTree>
    <p:extLst>
      <p:ext uri="{BB962C8B-B14F-4D97-AF65-F5344CB8AC3E}">
        <p14:creationId xmlns:p14="http://schemas.microsoft.com/office/powerpoint/2010/main" val="3647589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こちらは、ライン別の設備稼働率を比較したグラフです。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t>No.1</a:t>
            </a:r>
            <a:r>
              <a:rPr kumimoji="1" lang="ja-JP" altLang="en-US" dirty="0"/>
              <a:t>ラインおよび</a:t>
            </a:r>
            <a:r>
              <a:rPr kumimoji="1" lang="en-US" altLang="ja-JP" dirty="0"/>
              <a:t>No.3</a:t>
            </a:r>
            <a:r>
              <a:rPr kumimoji="1" lang="ja-JP" altLang="en-US" dirty="0"/>
              <a:t>ラインは、目標稼働率を概ね達成している一方で、</a:t>
            </a:r>
            <a:r>
              <a:rPr kumimoji="1" lang="en-US" altLang="ja-JP" dirty="0"/>
              <a:t>No.2</a:t>
            </a:r>
            <a:r>
              <a:rPr kumimoji="1" lang="ja-JP" altLang="en-US" dirty="0"/>
              <a:t>ラインについては目標未達月が多く、</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稼働率のばらつきが顕著でした。このことから、</a:t>
            </a:r>
            <a:r>
              <a:rPr kumimoji="1" lang="en-US" altLang="ja-JP" dirty="0"/>
              <a:t>No.2</a:t>
            </a:r>
            <a:r>
              <a:rPr kumimoji="1" lang="ja-JP" altLang="en-US" dirty="0"/>
              <a:t>ラインの安定操業が職場全体のボトルネックであると判断しました。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●次に、</a:t>
            </a:r>
            <a:r>
              <a:rPr kumimoji="1" lang="en-US" altLang="ja-JP" dirty="0"/>
              <a:t>No.2</a:t>
            </a:r>
            <a:r>
              <a:rPr kumimoji="1" lang="ja-JP" altLang="en-US" dirty="0"/>
              <a:t>ラインの設備停止時間を要因別に分析しました。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その結果、停止時間超過の主要因は、「自主点検」「チョコ停」「切粉除去」「設備故障」の</a:t>
            </a:r>
            <a:r>
              <a:rPr kumimoji="1" lang="en-US" altLang="ja-JP" dirty="0"/>
              <a:t>4</a:t>
            </a:r>
            <a:r>
              <a:rPr kumimoji="1" lang="ja-JP" altLang="en-US" dirty="0"/>
              <a:t>点あり</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その中でも「自主点検」の超過時間が全体の</a:t>
            </a:r>
            <a:r>
              <a:rPr kumimoji="1" lang="en-US" altLang="ja-JP" dirty="0"/>
              <a:t>4</a:t>
            </a:r>
            <a:r>
              <a:rPr kumimoji="1" lang="ja-JP" altLang="en-US" dirty="0"/>
              <a:t>割以上を占めていたため、今回は「自主点検」の時間超過を改善テーマとして取り上げました。</a:t>
            </a:r>
            <a:endParaRPr kumimoji="1" lang="en-US" altLang="ja-JP"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8</a:t>
            </a:fld>
            <a:endParaRPr kumimoji="1" lang="ja-JP" altLang="en-US"/>
          </a:p>
        </p:txBody>
      </p:sp>
    </p:spTree>
    <p:extLst>
      <p:ext uri="{BB962C8B-B14F-4D97-AF65-F5344CB8AC3E}">
        <p14:creationId xmlns:p14="http://schemas.microsoft.com/office/powerpoint/2010/main" val="3840680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ja-JP"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ここから現状把握となります。自主点検について説明します。</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自主点検は、</a:t>
            </a:r>
            <a:r>
              <a:rPr lang="ja-JP" altLang="en-US"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a:t>
            </a:r>
            <a:r>
              <a:rPr lang="ja-JP"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 </a:t>
            </a:r>
            <a:r>
              <a:rPr lang="ja-JP" altLang="ja-JP" sz="1200" b="1" kern="100" dirty="0">
                <a:effectLst/>
                <a:latin typeface="游明朝" panose="02020400000000000000" pitchFamily="18" charset="-128"/>
                <a:ea typeface="BIZ UDPゴシック" panose="020B0400000000000000" pitchFamily="50" charset="-128"/>
                <a:cs typeface="Times New Roman" panose="02020603050405020304" pitchFamily="18" charset="0"/>
              </a:rPr>
              <a:t>「較正作業」</a:t>
            </a:r>
            <a:r>
              <a:rPr lang="ja-JP"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 と</a:t>
            </a:r>
            <a:r>
              <a:rPr lang="ja-JP" altLang="en-US"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a:t>
            </a:r>
            <a:r>
              <a:rPr lang="ja-JP"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 </a:t>
            </a:r>
            <a:r>
              <a:rPr lang="ja-JP" altLang="ja-JP" sz="1200" b="1" kern="100" dirty="0">
                <a:effectLst/>
                <a:latin typeface="游明朝" panose="02020400000000000000" pitchFamily="18" charset="-128"/>
                <a:ea typeface="BIZ UDPゴシック" panose="020B0400000000000000" pitchFamily="50" charset="-128"/>
                <a:cs typeface="Times New Roman" panose="02020603050405020304" pitchFamily="18" charset="0"/>
              </a:rPr>
              <a:t>「設備点検作業」</a:t>
            </a:r>
            <a:r>
              <a:rPr lang="ja-JP" altLang="ja-JP" sz="1200" kern="100" dirty="0">
                <a:effectLst/>
                <a:latin typeface="游明朝" panose="02020400000000000000" pitchFamily="18" charset="-128"/>
                <a:ea typeface="BIZ UDPゴシック" panose="020B0400000000000000" pitchFamily="50" charset="-128"/>
                <a:cs typeface="Times New Roman" panose="02020603050405020304" pitchFamily="18" charset="0"/>
              </a:rPr>
              <a:t> の二つに分かれており、</a:t>
            </a:r>
            <a:r>
              <a:rPr lang="ja-JP" altLang="ja-JP" sz="1200" dirty="0">
                <a:effectLst/>
                <a:ea typeface="BIZ UDPゴシック" panose="020B0400000000000000" pitchFamily="50" charset="-128"/>
                <a:cs typeface="Times New Roman" panose="02020603050405020304" pitchFamily="18" charset="0"/>
              </a:rPr>
              <a:t>二人一組で同時に行っています。</a:t>
            </a:r>
            <a:endParaRPr lang="ja-JP" altLang="en-US" b="0" dirty="0"/>
          </a:p>
          <a:p>
            <a:pPr marL="0" marR="0" lvl="0" indent="0" algn="l" defTabSz="914400" rtl="0" eaLnBrk="1" fontAlgn="t"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較正作業はその中でも超音波感度確認作業</a:t>
            </a:r>
            <a:r>
              <a:rPr lang="en-US" altLang="ja-JP" b="0" i="0" dirty="0">
                <a:effectLst/>
                <a:latin typeface="Segoe UI" panose="020B0502040204020203" pitchFamily="34" charset="0"/>
              </a:rPr>
              <a:t>2</a:t>
            </a:r>
            <a:r>
              <a:rPr lang="ja-JP" altLang="en-US" b="0" i="0" dirty="0">
                <a:effectLst/>
                <a:latin typeface="Segoe UI" panose="020B0502040204020203" pitchFamily="34" charset="0"/>
              </a:rPr>
              <a:t>台分とカメラ感度確認作業</a:t>
            </a:r>
            <a:r>
              <a:rPr lang="en-US" altLang="ja-JP" b="0" i="0" dirty="0">
                <a:effectLst/>
                <a:latin typeface="Segoe UI" panose="020B0502040204020203" pitchFamily="34" charset="0"/>
              </a:rPr>
              <a:t>2</a:t>
            </a:r>
            <a:r>
              <a:rPr lang="ja-JP" altLang="en-US" b="0" i="0" dirty="0">
                <a:effectLst/>
                <a:latin typeface="Segoe UI" panose="020B0502040204020203" pitchFamily="34" charset="0"/>
              </a:rPr>
              <a:t>台分の</a:t>
            </a:r>
            <a:r>
              <a:rPr lang="en-US" altLang="ja-JP" b="0" i="0" dirty="0">
                <a:effectLst/>
                <a:latin typeface="Segoe UI" panose="020B0502040204020203" pitchFamily="34" charset="0"/>
              </a:rPr>
              <a:t>2</a:t>
            </a:r>
            <a:r>
              <a:rPr lang="ja-JP" altLang="en-US" b="0" i="0" dirty="0">
                <a:effectLst/>
                <a:latin typeface="Segoe UI" panose="020B0502040204020203" pitchFamily="34" charset="0"/>
              </a:rPr>
              <a:t>種類あり、</a:t>
            </a:r>
            <a:endParaRPr lang="en-US" altLang="ja-JP" b="0" i="0" dirty="0">
              <a:effectLst/>
              <a:latin typeface="Segoe UI" panose="020B0502040204020203"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合計</a:t>
            </a:r>
            <a:r>
              <a:rPr lang="en-US" altLang="ja-JP" b="0" i="0" dirty="0">
                <a:effectLst/>
                <a:latin typeface="Segoe UI" panose="020B0502040204020203" pitchFamily="34" charset="0"/>
              </a:rPr>
              <a:t>15</a:t>
            </a:r>
            <a:r>
              <a:rPr lang="ja-JP" altLang="en-US" b="0" i="0" dirty="0">
                <a:effectLst/>
                <a:latin typeface="Segoe UI" panose="020B0502040204020203" pitchFamily="34" charset="0"/>
              </a:rPr>
              <a:t>分の設備停止時間を確保し、●品質を担保するため、毎日欠かさずに行っています。</a:t>
            </a:r>
            <a:endParaRPr lang="en-US" altLang="ja-JP" b="0" i="0" dirty="0">
              <a:effectLst/>
              <a:latin typeface="Segoe UI" panose="020B0502040204020203"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altLang="ja-JP" b="0" i="0" dirty="0">
              <a:effectLst/>
              <a:latin typeface="Segoe UI" panose="020B0502040204020203"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設備点検作業は、●日々・週・月の</a:t>
            </a:r>
            <a:r>
              <a:rPr lang="en-US" altLang="ja-JP" b="0" i="0" dirty="0">
                <a:effectLst/>
                <a:latin typeface="Segoe UI" panose="020B0502040204020203" pitchFamily="34" charset="0"/>
              </a:rPr>
              <a:t>3</a:t>
            </a:r>
            <a:r>
              <a:rPr lang="ja-JP" altLang="en-US" b="0" i="0" dirty="0">
                <a:effectLst/>
                <a:latin typeface="Segoe UI" panose="020B0502040204020203" pitchFamily="34" charset="0"/>
              </a:rPr>
              <a:t>種類に分かれており、</a:t>
            </a:r>
            <a:br>
              <a:rPr lang="ja-JP" altLang="en-US" b="0" i="0" dirty="0">
                <a:effectLst/>
                <a:latin typeface="Segoe UI" panose="020B0502040204020203" pitchFamily="34" charset="0"/>
              </a:rPr>
            </a:br>
            <a:r>
              <a:rPr lang="ja-JP" altLang="en-US" b="0" i="0" dirty="0">
                <a:effectLst/>
                <a:latin typeface="Segoe UI" panose="020B0502040204020203" pitchFamily="34" charset="0"/>
              </a:rPr>
              <a:t>設備停止が必要な点検作業は●このようになり点検量に大きな差があります。</a:t>
            </a:r>
            <a:br>
              <a:rPr lang="ja-JP" altLang="en-US" b="0" i="0" dirty="0">
                <a:effectLst/>
                <a:latin typeface="Segoe UI" panose="020B0502040204020203" pitchFamily="34" charset="0"/>
              </a:rPr>
            </a:br>
            <a:r>
              <a:rPr lang="ja-JP" altLang="en-US" b="0" i="0" dirty="0">
                <a:effectLst/>
                <a:latin typeface="Segoe UI" panose="020B0502040204020203" pitchFamily="34" charset="0"/>
              </a:rPr>
              <a:t>これらをカレンダーのように日割り・曜日割りで平準化し、</a:t>
            </a:r>
            <a:br>
              <a:rPr lang="ja-JP" altLang="en-US" b="0" i="0" dirty="0">
                <a:effectLst/>
                <a:latin typeface="Segoe UI" panose="020B0502040204020203" pitchFamily="34" charset="0"/>
              </a:rPr>
            </a:br>
            <a:r>
              <a:rPr lang="ja-JP" altLang="en-US" b="0" i="0" dirty="0">
                <a:effectLst/>
                <a:latin typeface="Segoe UI" panose="020B0502040204020203" pitchFamily="34" charset="0"/>
              </a:rPr>
              <a:t>較正作業を含め ●</a:t>
            </a:r>
            <a:r>
              <a:rPr lang="ja-JP" altLang="en-US" b="1" i="0" dirty="0">
                <a:effectLst/>
                <a:latin typeface="Segoe UI" panose="020B0502040204020203" pitchFamily="34" charset="0"/>
              </a:rPr>
              <a:t>設備停止時間が</a:t>
            </a:r>
            <a:r>
              <a:rPr lang="en-US" altLang="ja-JP" b="1" i="0" dirty="0">
                <a:effectLst/>
                <a:latin typeface="Segoe UI" panose="020B0502040204020203" pitchFamily="34" charset="0"/>
              </a:rPr>
              <a:t>1</a:t>
            </a:r>
            <a:r>
              <a:rPr lang="ja-JP" altLang="en-US" b="1" i="0" dirty="0">
                <a:effectLst/>
                <a:latin typeface="Segoe UI" panose="020B0502040204020203" pitchFamily="34" charset="0"/>
              </a:rPr>
              <a:t>日</a:t>
            </a:r>
            <a:r>
              <a:rPr lang="en-US" altLang="ja-JP" b="1" i="0" dirty="0">
                <a:effectLst/>
                <a:latin typeface="Segoe UI" panose="020B0502040204020203" pitchFamily="34" charset="0"/>
              </a:rPr>
              <a:t>15</a:t>
            </a:r>
            <a:r>
              <a:rPr lang="ja-JP" altLang="en-US" b="1" i="0" dirty="0">
                <a:effectLst/>
                <a:latin typeface="Segoe UI" panose="020B0502040204020203" pitchFamily="34" charset="0"/>
              </a:rPr>
              <a:t>分以内に収まるように運用している</a:t>
            </a:r>
            <a:r>
              <a:rPr lang="ja-JP" altLang="en-US" b="0" i="0" dirty="0">
                <a:effectLst/>
                <a:latin typeface="Segoe UI" panose="020B0502040204020203" pitchFamily="34" charset="0"/>
              </a:rPr>
              <a:t> という現状です。</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altLang="ja-JP" b="0" i="0" dirty="0">
              <a:effectLst/>
              <a:latin typeface="Segoe UI" panose="020B0502040204020203" pitchFamily="34" charset="0"/>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9</a:t>
            </a:fld>
            <a:endParaRPr kumimoji="1" lang="ja-JP" altLang="en-US"/>
          </a:p>
        </p:txBody>
      </p:sp>
    </p:spTree>
    <p:extLst>
      <p:ext uri="{BB962C8B-B14F-4D97-AF65-F5344CB8AC3E}">
        <p14:creationId xmlns:p14="http://schemas.microsoft.com/office/powerpoint/2010/main" val="3814065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次に、</a:t>
            </a:r>
            <a:r>
              <a:rPr lang="en-US" altLang="ja-JP" b="0" i="0" dirty="0">
                <a:effectLst/>
                <a:latin typeface="Segoe UI" panose="020B0502040204020203" pitchFamily="34" charset="0"/>
              </a:rPr>
              <a:t>No.2</a:t>
            </a:r>
            <a:r>
              <a:rPr lang="ja-JP" altLang="en-US" b="0" i="0" dirty="0">
                <a:effectLst/>
                <a:latin typeface="Segoe UI" panose="020B0502040204020203" pitchFamily="34" charset="0"/>
              </a:rPr>
              <a:t>ラインの設備停止時間を分析しました。</a:t>
            </a:r>
            <a:endParaRPr lang="en-US" altLang="ja-JP"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その結果、自主点検による設備停止時間は、計画</a:t>
            </a:r>
            <a:r>
              <a:rPr lang="en-US" altLang="ja-JP" b="0" i="0" dirty="0">
                <a:effectLst/>
                <a:latin typeface="Segoe UI" panose="020B0502040204020203" pitchFamily="34" charset="0"/>
              </a:rPr>
              <a:t>450</a:t>
            </a:r>
            <a:r>
              <a:rPr lang="ja-JP" altLang="en-US" b="0" i="0" dirty="0">
                <a:effectLst/>
                <a:latin typeface="Segoe UI" panose="020B0502040204020203" pitchFamily="34" charset="0"/>
              </a:rPr>
              <a:t>分に対し、実績は</a:t>
            </a:r>
            <a:r>
              <a:rPr lang="en-US" altLang="ja-JP" b="0" i="0" dirty="0">
                <a:effectLst/>
                <a:latin typeface="Segoe UI" panose="020B0502040204020203" pitchFamily="34" charset="0"/>
              </a:rPr>
              <a:t>750</a:t>
            </a:r>
            <a:r>
              <a:rPr lang="ja-JP" altLang="en-US" b="0" i="0" dirty="0">
                <a:effectLst/>
                <a:latin typeface="Segoe UI" panose="020B0502040204020203" pitchFamily="34" charset="0"/>
              </a:rPr>
              <a:t>分と、●月</a:t>
            </a:r>
            <a:r>
              <a:rPr lang="en-US" altLang="ja-JP" b="0" i="0" dirty="0">
                <a:effectLst/>
                <a:latin typeface="Segoe UI" panose="020B0502040204020203" pitchFamily="34" charset="0"/>
              </a:rPr>
              <a:t>300</a:t>
            </a:r>
            <a:r>
              <a:rPr lang="ja-JP" altLang="en-US" b="0" i="0" dirty="0">
                <a:effectLst/>
                <a:latin typeface="Segoe UI" panose="020B0502040204020203" pitchFamily="34" charset="0"/>
              </a:rPr>
              <a:t>分の超過が発生していました。</a:t>
            </a:r>
            <a:endParaRPr lang="en-US" altLang="ja-JP"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しかし、この自主点検は、品質保証上、毎日欠かすことのできない作業です。</a:t>
            </a:r>
            <a:endParaRPr lang="en-US" altLang="ja-JP"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そこで私たちは、この“必須作業”をいかに安定的・効率的に行うかを改善テーマとして設定しました。</a:t>
            </a:r>
            <a:endParaRPr lang="en-US" altLang="ja-JP" b="0" i="0" dirty="0">
              <a:effectLst/>
              <a:latin typeface="Segoe UI" panose="020B0502040204020203" pitchFamily="34" charset="0"/>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10</a:t>
            </a:fld>
            <a:endParaRPr kumimoji="1" lang="ja-JP" altLang="en-US"/>
          </a:p>
        </p:txBody>
      </p:sp>
    </p:spTree>
    <p:extLst>
      <p:ext uri="{BB962C8B-B14F-4D97-AF65-F5344CB8AC3E}">
        <p14:creationId xmlns:p14="http://schemas.microsoft.com/office/powerpoint/2010/main" val="2971346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本活動のテーマを、「</a:t>
            </a:r>
            <a:r>
              <a:rPr kumimoji="1" lang="en-US" altLang="ja-JP" dirty="0"/>
              <a:t>No.2</a:t>
            </a:r>
            <a:r>
              <a:rPr kumimoji="1" lang="ja-JP" altLang="en-US" dirty="0"/>
              <a:t>ピーリングラインにおける自主点検時間の超過解消」と設定しました。</a:t>
            </a:r>
            <a:endParaRPr kumimoji="1" lang="en-US" altLang="ja-JP" dirty="0"/>
          </a:p>
          <a:p>
            <a:r>
              <a:rPr kumimoji="1" lang="ja-JP" altLang="en-US" dirty="0"/>
              <a:t>目標は、自主点検を</a:t>
            </a:r>
            <a:r>
              <a:rPr kumimoji="1" lang="en-US" altLang="ja-JP" dirty="0"/>
              <a:t>1</a:t>
            </a:r>
            <a:r>
              <a:rPr kumimoji="1" lang="ja-JP" altLang="en-US" dirty="0"/>
              <a:t>日</a:t>
            </a:r>
            <a:r>
              <a:rPr kumimoji="1" lang="en-US" altLang="ja-JP" dirty="0"/>
              <a:t>15</a:t>
            </a:r>
            <a:r>
              <a:rPr kumimoji="1" lang="ja-JP" altLang="en-US" dirty="0"/>
              <a:t>分以内、設備停止時間をひと月</a:t>
            </a:r>
            <a:r>
              <a:rPr kumimoji="1" lang="en-US" altLang="ja-JP" dirty="0"/>
              <a:t>450</a:t>
            </a:r>
            <a:r>
              <a:rPr kumimoji="1" lang="ja-JP" altLang="en-US" dirty="0"/>
              <a:t>分以内とし、</a:t>
            </a:r>
            <a:endParaRPr kumimoji="1" lang="en-US" altLang="ja-JP" dirty="0"/>
          </a:p>
          <a:p>
            <a:r>
              <a:rPr kumimoji="1" lang="ja-JP" altLang="en-US" dirty="0"/>
              <a:t>設備稼働率</a:t>
            </a:r>
            <a:r>
              <a:rPr kumimoji="1" lang="en-US" altLang="ja-JP" dirty="0"/>
              <a:t>86.2</a:t>
            </a:r>
            <a:r>
              <a:rPr kumimoji="1" lang="ja-JP" altLang="en-US" dirty="0"/>
              <a:t>％以上を安定して達成することです。</a:t>
            </a:r>
            <a:endParaRPr kumimoji="1" lang="en-US" altLang="ja-JP" dirty="0"/>
          </a:p>
          <a:p>
            <a:r>
              <a:rPr kumimoji="1" lang="ja-JP" altLang="en-US" dirty="0"/>
              <a:t>経験差のある作業者全員で、毎日必須の点検作業を時間内に収める、決して容易ではない挑戦でした。</a:t>
            </a:r>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11</a:t>
            </a:fld>
            <a:endParaRPr kumimoji="1" lang="ja-JP" altLang="en-US"/>
          </a:p>
        </p:txBody>
      </p:sp>
    </p:spTree>
    <p:extLst>
      <p:ext uri="{BB962C8B-B14F-4D97-AF65-F5344CB8AC3E}">
        <p14:creationId xmlns:p14="http://schemas.microsoft.com/office/powerpoint/2010/main" val="3944597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活動計画はこのようになります。</a:t>
            </a:r>
            <a:endParaRPr kumimoji="1" lang="en-US" altLang="ja-JP" dirty="0"/>
          </a:p>
          <a:p>
            <a:r>
              <a:rPr kumimoji="1" lang="ja-JP" altLang="en-US" dirty="0"/>
              <a:t>現状把握に時間がかかってしまいましたが、メンバー全員で協力して何とか期間内に活動を終えることが出来ました。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12</a:t>
            </a:fld>
            <a:endParaRPr kumimoji="1" lang="ja-JP" altLang="en-US"/>
          </a:p>
        </p:txBody>
      </p:sp>
    </p:spTree>
    <p:extLst>
      <p:ext uri="{BB962C8B-B14F-4D97-AF65-F5344CB8AC3E}">
        <p14:creationId xmlns:p14="http://schemas.microsoft.com/office/powerpoint/2010/main" val="1422973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a:t>まず、要因解析を行いました。</a:t>
            </a:r>
            <a:endParaRPr kumimoji="1" lang="en-US" altLang="ja-JP" sz="1200" dirty="0"/>
          </a:p>
          <a:p>
            <a:r>
              <a:rPr kumimoji="1" lang="ja-JP" altLang="en-US" sz="1200" dirty="0"/>
              <a:t>特性要因図を用いて検討した結果、自主点検時間の超過には、主に三つの要因があると考えました。</a:t>
            </a:r>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13</a:t>
            </a:fld>
            <a:endParaRPr kumimoji="1" lang="ja-JP" altLang="en-US"/>
          </a:p>
        </p:txBody>
      </p:sp>
    </p:spTree>
    <p:extLst>
      <p:ext uri="{BB962C8B-B14F-4D97-AF65-F5344CB8AC3E}">
        <p14:creationId xmlns:p14="http://schemas.microsoft.com/office/powerpoint/2010/main" val="3878250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一つ目は、作業標準が整備されていないこと。</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二つ目は、必要工具や作業手順が明確でないこと。</a:t>
            </a:r>
            <a:endParaRPr kumimoji="1"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三つ目は、点検作業自体の順序が最適化されていないことです。</a:t>
            </a:r>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14</a:t>
            </a:fld>
            <a:endParaRPr kumimoji="1" lang="ja-JP" altLang="en-US"/>
          </a:p>
        </p:txBody>
      </p:sp>
    </p:spTree>
    <p:extLst>
      <p:ext uri="{BB962C8B-B14F-4D97-AF65-F5344CB8AC3E}">
        <p14:creationId xmlns:p14="http://schemas.microsoft.com/office/powerpoint/2010/main" val="352371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要因検証を始める前に作業者ごとに点検時間にばらつきが無いかを測定しました。</a:t>
            </a:r>
            <a:endParaRPr lang="en-US" altLang="ja-JP"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その結果●経験の浅い作業者ほど時間超過が大きく、</a:t>
            </a:r>
            <a:endParaRPr lang="en-US" altLang="ja-JP"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作業が人の記憶や経験に依存している実態が明らかになりました。</a:t>
            </a:r>
            <a:endParaRPr lang="en-US" altLang="ja-JP" b="0" i="0" dirty="0">
              <a:effectLst/>
              <a:latin typeface="Segoe UI" panose="020B0502040204020203" pitchFamily="34" charset="0"/>
            </a:endParaRPr>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15</a:t>
            </a:fld>
            <a:endParaRPr kumimoji="1" lang="ja-JP" altLang="en-US"/>
          </a:p>
        </p:txBody>
      </p:sp>
    </p:spTree>
    <p:extLst>
      <p:ext uri="{BB962C8B-B14F-4D97-AF65-F5344CB8AC3E}">
        <p14:creationId xmlns:p14="http://schemas.microsoft.com/office/powerpoint/2010/main" val="3534938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ここから要因検証を行います。</a:t>
            </a:r>
            <a:endParaRPr kumimoji="1" lang="en-US" altLang="ja-JP" dirty="0"/>
          </a:p>
          <a:p>
            <a:r>
              <a:rPr kumimoji="1" lang="ja-JP" altLang="en-US" dirty="0"/>
              <a:t>まずは「作業方法を統一した標準が存在しない」についてです。</a:t>
            </a:r>
            <a:endParaRPr kumimoji="1" lang="en-US" altLang="ja-JP" dirty="0"/>
          </a:p>
          <a:p>
            <a:r>
              <a:rPr kumimoji="1" lang="ja-JP" altLang="en-US" dirty="0"/>
              <a:t>現在、作業標準は整備されておらず、明確な点検方法が記載されていない為、</a:t>
            </a:r>
            <a:endParaRPr kumimoji="1" lang="en-US" altLang="ja-JP" dirty="0"/>
          </a:p>
          <a:p>
            <a:r>
              <a:rPr kumimoji="1" lang="ja-JP" altLang="en-US" dirty="0"/>
              <a:t>スキル</a:t>
            </a:r>
            <a:r>
              <a:rPr kumimoji="1" lang="en-US" altLang="ja-JP" dirty="0"/>
              <a:t>3</a:t>
            </a:r>
            <a:r>
              <a:rPr kumimoji="1" lang="ja-JP" altLang="en-US" dirty="0"/>
              <a:t>の作業者は設備名称や手順を●思い出しながら作業しており、</a:t>
            </a:r>
            <a:endParaRPr kumimoji="1" lang="en-US" altLang="ja-JP" dirty="0"/>
          </a:p>
          <a:p>
            <a:r>
              <a:rPr kumimoji="1" lang="ja-JP" altLang="en-US" dirty="0"/>
              <a:t>スキル</a:t>
            </a:r>
            <a:r>
              <a:rPr kumimoji="1" lang="en-US" altLang="ja-JP" dirty="0"/>
              <a:t>4</a:t>
            </a:r>
            <a:r>
              <a:rPr kumimoji="1" lang="ja-JP" altLang="en-US" dirty="0"/>
              <a:t>の作業者と比較すると週点検・月点検で合計</a:t>
            </a:r>
            <a:r>
              <a:rPr kumimoji="1" lang="en-US" altLang="ja-JP" dirty="0"/>
              <a:t>4</a:t>
            </a:r>
            <a:r>
              <a:rPr kumimoji="1" lang="ja-JP" altLang="en-US" dirty="0"/>
              <a:t>分の差となり、よって真因と判断。</a:t>
            </a: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16</a:t>
            </a:fld>
            <a:endParaRPr kumimoji="1" lang="ja-JP" altLang="en-US"/>
          </a:p>
        </p:txBody>
      </p:sp>
    </p:spTree>
    <p:extLst>
      <p:ext uri="{BB962C8B-B14F-4D97-AF65-F5344CB8AC3E}">
        <p14:creationId xmlns:p14="http://schemas.microsoft.com/office/powerpoint/2010/main" val="4069369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次に「必要工具が明確化されていない」についてです。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スキル</a:t>
            </a:r>
            <a:r>
              <a:rPr kumimoji="1" lang="en-US" altLang="ja-JP" dirty="0"/>
              <a:t>3</a:t>
            </a:r>
            <a:r>
              <a:rPr kumimoji="1" lang="ja-JP" altLang="en-US" dirty="0"/>
              <a:t>以下は●必要工具の準備が不十分で、作業中に取りに戻る無駄が発生しており</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スキル</a:t>
            </a:r>
            <a:r>
              <a:rPr kumimoji="1" lang="en-US" altLang="ja-JP" dirty="0"/>
              <a:t>4</a:t>
            </a:r>
            <a:r>
              <a:rPr kumimoji="1" lang="ja-JP" altLang="en-US" dirty="0"/>
              <a:t>の作業者と比較すると、●ここでも週・月点検でそれぞれ</a:t>
            </a:r>
            <a:r>
              <a:rPr kumimoji="1" lang="en-US" altLang="ja-JP" dirty="0"/>
              <a:t>1</a:t>
            </a:r>
            <a:r>
              <a:rPr kumimoji="1" lang="ja-JP" altLang="en-US" dirty="0"/>
              <a:t>分で計２分のロスがあり、真因と判断。</a:t>
            </a: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17</a:t>
            </a:fld>
            <a:endParaRPr kumimoji="1" lang="ja-JP" altLang="en-US"/>
          </a:p>
        </p:txBody>
      </p:sp>
    </p:spTree>
    <p:extLst>
      <p:ext uri="{BB962C8B-B14F-4D97-AF65-F5344CB8AC3E}">
        <p14:creationId xmlns:p14="http://schemas.microsoft.com/office/powerpoint/2010/main" val="392109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次に「実施手順が明確ではない」についてです。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こちらはとある日の週、月点検作業の一例で、週、月点検共に切断機の点検を実施します。</a:t>
            </a:r>
            <a:endParaRPr kumimoji="1" lang="en-US" altLang="ja-JP" dirty="0"/>
          </a:p>
          <a:p>
            <a:r>
              <a:rPr kumimoji="1" lang="ja-JP" altLang="en-US" dirty="0"/>
              <a:t>設備点検作業は項目によって、●自動運転中に行う点検と、●設備を停止する点検があります。</a:t>
            </a:r>
          </a:p>
          <a:p>
            <a:endParaRPr kumimoji="1" lang="en-US" altLang="ja-JP" dirty="0"/>
          </a:p>
          <a:p>
            <a:r>
              <a:rPr kumimoji="1" lang="ja-JP" altLang="en-US" dirty="0"/>
              <a:t>設備を停止する点検は電源入り状態で実施する作業と、電源を切って行う作業の</a:t>
            </a:r>
            <a:r>
              <a:rPr kumimoji="1" lang="en-US" altLang="ja-JP" dirty="0"/>
              <a:t>2</a:t>
            </a:r>
            <a:r>
              <a:rPr kumimoji="1" lang="ja-JP" altLang="en-US" dirty="0"/>
              <a:t>種類あり</a:t>
            </a:r>
            <a:endParaRPr kumimoji="1" lang="en-US" altLang="ja-JP" dirty="0"/>
          </a:p>
          <a:p>
            <a:r>
              <a:rPr kumimoji="1" lang="ja-JP" altLang="en-US" dirty="0"/>
              <a:t>●後者の作業は電源のオンオフや移動、設備の立ち上げに一回</a:t>
            </a:r>
            <a:r>
              <a:rPr kumimoji="1" lang="en-US" altLang="ja-JP" dirty="0"/>
              <a:t>2</a:t>
            </a:r>
            <a:r>
              <a:rPr kumimoji="1" lang="ja-JP" altLang="en-US" dirty="0"/>
              <a:t>分ほど要します。</a:t>
            </a:r>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18</a:t>
            </a:fld>
            <a:endParaRPr kumimoji="1" lang="ja-JP" altLang="en-US"/>
          </a:p>
        </p:txBody>
      </p:sp>
    </p:spTree>
    <p:extLst>
      <p:ext uri="{BB962C8B-B14F-4D97-AF65-F5344CB8AC3E}">
        <p14:creationId xmlns:p14="http://schemas.microsoft.com/office/powerpoint/2010/main" val="1601474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スキル</a:t>
            </a:r>
            <a:r>
              <a:rPr kumimoji="1" lang="en-US" altLang="ja-JP" dirty="0"/>
              <a:t>3</a:t>
            </a:r>
            <a:r>
              <a:rPr kumimoji="1" lang="ja-JP" altLang="en-US" dirty="0"/>
              <a:t>の作業者は●点検表を上から順に実施していたため、●電源を切る作業を</a:t>
            </a:r>
            <a:r>
              <a:rPr kumimoji="1" lang="en-US" altLang="ja-JP" dirty="0"/>
              <a:t>3</a:t>
            </a:r>
            <a:r>
              <a:rPr kumimoji="1" lang="ja-JP" altLang="en-US" dirty="0"/>
              <a:t>回行い、移動や復旧だけで</a:t>
            </a:r>
            <a:r>
              <a:rPr kumimoji="1" lang="en-US" altLang="ja-JP" dirty="0"/>
              <a:t>6</a:t>
            </a:r>
            <a:r>
              <a:rPr kumimoji="1" lang="ja-JP" altLang="en-US" dirty="0"/>
              <a:t>分かかっていました。</a:t>
            </a:r>
          </a:p>
          <a:p>
            <a:r>
              <a:rPr kumimoji="1" lang="ja-JP" altLang="en-US" dirty="0"/>
              <a:t>対して●スキル</a:t>
            </a:r>
            <a:r>
              <a:rPr kumimoji="1" lang="en-US" altLang="ja-JP" dirty="0"/>
              <a:t>4</a:t>
            </a:r>
            <a:r>
              <a:rPr kumimoji="1" lang="ja-JP" altLang="en-US" dirty="0"/>
              <a:t>の作業者は●作業前に順番を組み替え、電源を切る作業を</a:t>
            </a:r>
            <a:r>
              <a:rPr kumimoji="1" lang="en-US" altLang="ja-JP" dirty="0"/>
              <a:t>1</a:t>
            </a:r>
            <a:r>
              <a:rPr kumimoji="1" lang="ja-JP" altLang="en-US" dirty="0"/>
              <a:t>回で済ませており、ロスは</a:t>
            </a:r>
            <a:r>
              <a:rPr kumimoji="1" lang="en-US" altLang="ja-JP" dirty="0"/>
              <a:t>2</a:t>
            </a:r>
            <a:r>
              <a:rPr kumimoji="1" lang="ja-JP" altLang="en-US" dirty="0"/>
              <a:t>分でした。点検時間の比較では</a:t>
            </a:r>
            <a:r>
              <a:rPr kumimoji="1" lang="en-US" altLang="ja-JP" dirty="0"/>
              <a:t>4</a:t>
            </a:r>
            <a:r>
              <a:rPr kumimoji="1" lang="ja-JP" altLang="en-US" dirty="0"/>
              <a:t>分の差があり、これも真因と判断しました。</a:t>
            </a: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19</a:t>
            </a:fld>
            <a:endParaRPr kumimoji="1" lang="ja-JP" altLang="en-US"/>
          </a:p>
        </p:txBody>
      </p:sp>
    </p:spTree>
    <p:extLst>
      <p:ext uri="{BB962C8B-B14F-4D97-AF65-F5344CB8AC3E}">
        <p14:creationId xmlns:p14="http://schemas.microsoft.com/office/powerpoint/2010/main" val="2575585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検証結果から、合計で約</a:t>
            </a:r>
            <a:r>
              <a:rPr lang="en-US" altLang="ja-JP" b="0" i="0" dirty="0">
                <a:effectLst/>
                <a:latin typeface="Segoe UI" panose="020B0502040204020203" pitchFamily="34" charset="0"/>
              </a:rPr>
              <a:t>10</a:t>
            </a:r>
            <a:r>
              <a:rPr lang="ja-JP" altLang="en-US" b="0" i="0" dirty="0">
                <a:effectLst/>
                <a:latin typeface="Segoe UI" panose="020B0502040204020203" pitchFamily="34" charset="0"/>
              </a:rPr>
              <a:t>分の作業ロスが発生していることが確認できました。</a:t>
            </a:r>
            <a:br>
              <a:rPr lang="ja-JP" altLang="en-US" b="0" i="0" dirty="0">
                <a:effectLst/>
                <a:latin typeface="Segoe UI" panose="020B0502040204020203" pitchFamily="34" charset="0"/>
              </a:rPr>
            </a:br>
            <a:r>
              <a:rPr lang="ja-JP" altLang="en-US" b="0" i="0" dirty="0">
                <a:effectLst/>
                <a:latin typeface="Segoe UI" panose="020B0502040204020203" pitchFamily="34" charset="0"/>
              </a:rPr>
              <a:t>さらに、作業方法・使用工具・手順が●標準化されていないことで作業者によっても点検時間にさらにばらつきが生じていました。</a:t>
            </a:r>
          </a:p>
          <a:p>
            <a:pPr fontAlgn="t"/>
            <a:r>
              <a:rPr lang="ja-JP" altLang="en-US" b="0" i="0" dirty="0">
                <a:effectLst/>
                <a:latin typeface="Segoe UI" panose="020B0502040204020203" pitchFamily="34" charset="0"/>
              </a:rPr>
              <a:t>●これらを標準化することで、設備停止時間の目標（月</a:t>
            </a:r>
            <a:r>
              <a:rPr lang="en-US" altLang="ja-JP" b="0" i="0" dirty="0">
                <a:effectLst/>
                <a:latin typeface="Segoe UI" panose="020B0502040204020203" pitchFamily="34" charset="0"/>
              </a:rPr>
              <a:t>450</a:t>
            </a:r>
            <a:r>
              <a:rPr lang="ja-JP" altLang="en-US" b="0" i="0" dirty="0">
                <a:effectLst/>
                <a:latin typeface="Segoe UI" panose="020B0502040204020203" pitchFamily="34" charset="0"/>
              </a:rPr>
              <a:t>分）も達成可能であることが明確になりました。</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20</a:t>
            </a:fld>
            <a:endParaRPr kumimoji="1" lang="ja-JP" altLang="en-US"/>
          </a:p>
        </p:txBody>
      </p:sp>
    </p:spTree>
    <p:extLst>
      <p:ext uri="{BB962C8B-B14F-4D97-AF65-F5344CB8AC3E}">
        <p14:creationId xmlns:p14="http://schemas.microsoft.com/office/powerpoint/2010/main" val="3822600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真因を踏まえ、対策立案を行いました。</a:t>
            </a:r>
            <a:endParaRPr kumimoji="1" lang="en-US" altLang="ja-JP" dirty="0"/>
          </a:p>
          <a:p>
            <a:r>
              <a:rPr kumimoji="1" lang="ja-JP" altLang="en-US" dirty="0"/>
              <a:t>本活動では、「人に頼る点検から、仕組みで回る点検へ」という考え方を対策の軸としました。</a:t>
            </a:r>
            <a:endParaRPr kumimoji="1" lang="en-US" altLang="ja-JP" dirty="0"/>
          </a:p>
          <a:p>
            <a:r>
              <a:rPr kumimoji="1" lang="ja-JP" altLang="en-US" dirty="0"/>
              <a:t>対策は、</a:t>
            </a:r>
            <a:r>
              <a:rPr kumimoji="1" lang="en-US" altLang="ja-JP" dirty="0"/>
              <a:t>1</a:t>
            </a:r>
            <a:r>
              <a:rPr kumimoji="1" lang="ja-JP" altLang="en-US" dirty="0"/>
              <a:t>つ目に作業手順書の作成による標準化、</a:t>
            </a:r>
            <a:r>
              <a:rPr kumimoji="1" lang="en-US" altLang="ja-JP" dirty="0"/>
              <a:t>2</a:t>
            </a:r>
            <a:r>
              <a:rPr kumimoji="1" lang="ja-JP" altLang="en-US" dirty="0"/>
              <a:t>つ目に点検表見直しによる作業順序の最適化、</a:t>
            </a:r>
            <a:r>
              <a:rPr kumimoji="1" lang="en-US" altLang="ja-JP" dirty="0"/>
              <a:t>3</a:t>
            </a:r>
            <a:r>
              <a:rPr kumimoji="1" lang="ja-JP" altLang="en-US" dirty="0"/>
              <a:t>つ目に月点検の外だし化と作業組み替え、</a:t>
            </a:r>
            <a:endParaRPr kumimoji="1" lang="en-US" altLang="ja-JP" dirty="0"/>
          </a:p>
          <a:p>
            <a:r>
              <a:rPr kumimoji="1" lang="ja-JP" altLang="en-US" dirty="0"/>
              <a:t>の三本柱で進めることとしました。</a:t>
            </a:r>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21</a:t>
            </a:fld>
            <a:endParaRPr kumimoji="1" lang="ja-JP" altLang="en-US"/>
          </a:p>
        </p:txBody>
      </p:sp>
    </p:spTree>
    <p:extLst>
      <p:ext uri="{BB962C8B-B14F-4D97-AF65-F5344CB8AC3E}">
        <p14:creationId xmlns:p14="http://schemas.microsoft.com/office/powerpoint/2010/main" val="517537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はじめに作業手順書の作成方法について検討します。</a:t>
            </a:r>
            <a:endParaRPr lang="en-US" altLang="ja-JP" dirty="0"/>
          </a:p>
          <a:p>
            <a:r>
              <a:rPr kumimoji="1" lang="ja-JP" altLang="en-US" dirty="0"/>
              <a:t>手順書を作成するうえで、どのような情報が必要か話し合い●必要な治具・工具、設備名称やその仕様、正しい作業手順を盛り込みたいということでした。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これらを踏まえて作成した手順書が●こちらです。</a:t>
            </a:r>
            <a:br>
              <a:rPr lang="ja-JP" altLang="en-US" b="0" i="0" dirty="0">
                <a:effectLst/>
                <a:latin typeface="Segoe UI" panose="020B0502040204020203" pitchFamily="34" charset="0"/>
              </a:rPr>
            </a:br>
            <a:r>
              <a:rPr lang="ja-JP" altLang="en-US" b="0" i="0" dirty="0">
                <a:effectLst/>
                <a:latin typeface="Segoe UI" panose="020B0502040204020203" pitchFamily="34" charset="0"/>
              </a:rPr>
              <a:t>作業手順に加え、必要工具、設備名称等も記載しており、</a:t>
            </a:r>
            <a:br>
              <a:rPr lang="ja-JP" altLang="en-US" b="0" i="0" dirty="0">
                <a:effectLst/>
                <a:latin typeface="Segoe UI" panose="020B0502040204020203" pitchFamily="34" charset="0"/>
              </a:rPr>
            </a:br>
            <a:r>
              <a:rPr lang="ja-JP" altLang="en-US" b="0" i="0" dirty="0">
                <a:effectLst/>
                <a:latin typeface="Segoe UI" panose="020B0502040204020203" pitchFamily="34" charset="0"/>
              </a:rPr>
              <a:t>●本手順書は、週点検および月点検の両方に対応した内容となります。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22</a:t>
            </a:fld>
            <a:endParaRPr kumimoji="1" lang="ja-JP" altLang="en-US"/>
          </a:p>
        </p:txBody>
      </p:sp>
    </p:spTree>
    <p:extLst>
      <p:ext uri="{BB962C8B-B14F-4D97-AF65-F5344CB8AC3E}">
        <p14:creationId xmlns:p14="http://schemas.microsoft.com/office/powerpoint/2010/main" val="40723870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実際に現場で使用してみると、</a:t>
            </a:r>
            <a:endParaRPr kumimoji="1" lang="en-US" altLang="ja-JP" dirty="0"/>
          </a:p>
          <a:p>
            <a:r>
              <a:rPr kumimoji="1" lang="ja-JP" altLang="en-US" dirty="0"/>
              <a:t>作業前に手順と必要工具の確認ができ、作業中に方法を忘れても容易に再確認することが出来るようになり</a:t>
            </a:r>
            <a:endParaRPr kumimoji="1" lang="en-US" altLang="ja-JP" dirty="0"/>
          </a:p>
          <a:p>
            <a:r>
              <a:rPr kumimoji="1" lang="ja-JP" altLang="en-US" dirty="0"/>
              <a:t>作業方法の判断、記憶を人から仕組みに変更することが出来ました。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23</a:t>
            </a:fld>
            <a:endParaRPr kumimoji="1" lang="ja-JP" altLang="en-US"/>
          </a:p>
        </p:txBody>
      </p:sp>
    </p:spTree>
    <p:extLst>
      <p:ext uri="{BB962C8B-B14F-4D97-AF65-F5344CB8AC3E}">
        <p14:creationId xmlns:p14="http://schemas.microsoft.com/office/powerpoint/2010/main" val="3616352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次に、点検表を見直し、設備停止が必要な作業をまとめて実施できるよう、作業順序を再構成しました。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スキル</a:t>
            </a:r>
            <a:r>
              <a:rPr kumimoji="1" lang="en-US" altLang="ja-JP" dirty="0"/>
              <a:t>3</a:t>
            </a:r>
            <a:r>
              <a:rPr kumimoji="1" lang="ja-JP" altLang="en-US" dirty="0"/>
              <a:t>の作業者は●上から順に点検を実施していますが、</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●スキル</a:t>
            </a:r>
            <a:r>
              <a:rPr kumimoji="1" lang="en-US" altLang="ja-JP" dirty="0"/>
              <a:t>4</a:t>
            </a:r>
            <a:r>
              <a:rPr kumimoji="1" lang="ja-JP" altLang="en-US" dirty="0"/>
              <a:t>の作業者は作業順を頭で整理し作業を行うので●電源切り作業の回数が異なり作業時間に差があります。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そこで、●点検表へ設備停止の条件を記載し順番を整理することで、無駄なく点検を出来るようにしました。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24</a:t>
            </a:fld>
            <a:endParaRPr kumimoji="1" lang="ja-JP" altLang="en-US"/>
          </a:p>
        </p:txBody>
      </p:sp>
    </p:spTree>
    <p:extLst>
      <p:ext uri="{BB962C8B-B14F-4D97-AF65-F5344CB8AC3E}">
        <p14:creationId xmlns:p14="http://schemas.microsoft.com/office/powerpoint/2010/main" val="3291714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現場で効果の確認を行うと</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●順番の最適化により電源切り作業が</a:t>
            </a:r>
            <a:r>
              <a:rPr lang="en-US" altLang="ja-JP" b="0" i="0" dirty="0">
                <a:effectLst/>
                <a:latin typeface="Segoe UI" panose="020B0502040204020203" pitchFamily="34" charset="0"/>
              </a:rPr>
              <a:t>1</a:t>
            </a:r>
            <a:r>
              <a:rPr lang="ja-JP" altLang="en-US" b="0" i="0" dirty="0">
                <a:effectLst/>
                <a:latin typeface="Segoe UI" panose="020B0502040204020203" pitchFamily="34" charset="0"/>
              </a:rPr>
              <a:t>回となり、停止回数最小化に成功しました。</a:t>
            </a:r>
            <a:endParaRPr lang="en-US" altLang="ja-JP"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25</a:t>
            </a:fld>
            <a:endParaRPr kumimoji="1" lang="ja-JP" altLang="en-US"/>
          </a:p>
        </p:txBody>
      </p:sp>
    </p:spTree>
    <p:extLst>
      <p:ext uri="{BB962C8B-B14F-4D97-AF65-F5344CB8AC3E}">
        <p14:creationId xmlns:p14="http://schemas.microsoft.com/office/powerpoint/2010/main" val="41411516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対策</a:t>
            </a:r>
            <a:r>
              <a:rPr kumimoji="1" lang="en-US" altLang="ja-JP" dirty="0"/>
              <a:t>3</a:t>
            </a:r>
            <a:r>
              <a:rPr kumimoji="1" lang="ja-JP" altLang="en-US" dirty="0"/>
              <a:t>つ目の点検方法の組み換えについてです。</a:t>
            </a:r>
            <a:endParaRPr kumimoji="1" lang="en-US" altLang="ja-JP" dirty="0"/>
          </a:p>
          <a:p>
            <a:r>
              <a:rPr kumimoji="1" lang="ja-JP" altLang="en-US" dirty="0"/>
              <a:t>週、月の点検が切断機と同一設備であれば停止処置は一度で済みますが、</a:t>
            </a:r>
            <a:endParaRPr kumimoji="1" lang="en-US" altLang="ja-JP" dirty="0"/>
          </a:p>
          <a:p>
            <a:r>
              <a:rPr kumimoji="1" lang="ja-JP" altLang="en-US" dirty="0"/>
              <a:t>ピーリングラインは様々な設備を取り扱うので、日によって週と月の点検設備が異なることがあり</a:t>
            </a:r>
            <a:endParaRPr kumimoji="1" lang="en-US" altLang="ja-JP" dirty="0"/>
          </a:p>
          <a:p>
            <a:r>
              <a:rPr kumimoji="1" lang="ja-JP" altLang="en-US" dirty="0"/>
              <a:t>●別設備を点検をする場合は無駄な電源を切る作業が発生するので</a:t>
            </a:r>
            <a:r>
              <a:rPr kumimoji="1" lang="en-US" altLang="ja-JP" dirty="0"/>
              <a:t>15</a:t>
            </a:r>
            <a:r>
              <a:rPr kumimoji="1" lang="ja-JP" altLang="en-US" dirty="0"/>
              <a:t>分以内に点検作業ができません。</a:t>
            </a:r>
            <a:endParaRPr kumimoji="1" lang="en-US" altLang="ja-JP" dirty="0"/>
          </a:p>
          <a:p>
            <a:endParaRPr kumimoji="1" lang="en-US" altLang="ja-JP" dirty="0"/>
          </a:p>
          <a:p>
            <a:r>
              <a:rPr lang="ja-JP" altLang="en-US" b="0" dirty="0"/>
              <a:t>●ここで一度、これまでの対策結果を、サークルメンバーと</a:t>
            </a:r>
            <a:r>
              <a:rPr lang="ja-JP" altLang="en-US" dirty="0"/>
              <a:t>共有すると</a:t>
            </a:r>
            <a:endParaRPr lang="en-US" altLang="ja-JP" dirty="0"/>
          </a:p>
          <a:p>
            <a:r>
              <a:rPr lang="ja-JP" altLang="en-US" dirty="0"/>
              <a:t>設備停止時間は現状の対策までで</a:t>
            </a:r>
            <a:r>
              <a:rPr lang="en-US" altLang="ja-JP" dirty="0"/>
              <a:t>510</a:t>
            </a:r>
            <a:r>
              <a:rPr lang="ja-JP" altLang="en-US" dirty="0"/>
              <a:t>分と、まだ</a:t>
            </a:r>
            <a:r>
              <a:rPr lang="en-US" altLang="ja-JP" dirty="0"/>
              <a:t>60</a:t>
            </a:r>
            <a:r>
              <a:rPr lang="ja-JP" altLang="en-US" dirty="0"/>
              <a:t>分の超過をしていることがわかりました。</a:t>
            </a:r>
          </a:p>
          <a:p>
            <a:r>
              <a:rPr lang="ja-JP" altLang="en-US" dirty="0"/>
              <a:t>これまで主に点検時間の短縮に取り組んできましたが、改善の糸口が見えにくくなり、●視点を設備停止時間に移してみることにしました。</a:t>
            </a:r>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26</a:t>
            </a:fld>
            <a:endParaRPr kumimoji="1" lang="ja-JP" altLang="en-US"/>
          </a:p>
        </p:txBody>
      </p:sp>
    </p:spTree>
    <p:extLst>
      <p:ext uri="{BB962C8B-B14F-4D97-AF65-F5344CB8AC3E}">
        <p14:creationId xmlns:p14="http://schemas.microsoft.com/office/powerpoint/2010/main" val="16733132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自主点検全体の時間を見直したところ、作業の組み合わせが改善の鍵であると感じました。</a:t>
            </a:r>
            <a:endParaRPr lang="en-US" altLang="ja-JP"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そこで、●月点検を外だしし、設備点検作業者をカメラ感度調整に回せないか・・・</a:t>
            </a:r>
            <a:endParaRPr lang="en-US" altLang="ja-JP"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●日々・週点検後にカメラ感度確認の準備を行い</a:t>
            </a:r>
            <a:endParaRPr lang="en-US" altLang="ja-JP"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dirty="0">
                <a:effectLst/>
                <a:latin typeface="Segoe UI" panose="020B0502040204020203" pitchFamily="34" charset="0"/>
              </a:rPr>
              <a:t>、その後に</a:t>
            </a:r>
            <a:r>
              <a:rPr lang="en-US" altLang="ja-JP" b="0" i="0" dirty="0">
                <a:effectLst/>
                <a:latin typeface="Segoe UI" panose="020B0502040204020203" pitchFamily="34" charset="0"/>
              </a:rPr>
              <a:t>2</a:t>
            </a:r>
            <a:r>
              <a:rPr lang="ja-JP" altLang="en-US" b="0" i="0" dirty="0">
                <a:effectLst/>
                <a:latin typeface="Segoe UI" panose="020B0502040204020203" pitchFamily="34" charset="0"/>
              </a:rPr>
              <a:t>人で較正作業を進めることで、較正時間を</a:t>
            </a:r>
            <a:r>
              <a:rPr lang="en-US" altLang="ja-JP" b="0" i="0" dirty="0">
                <a:effectLst/>
                <a:latin typeface="Segoe UI" panose="020B0502040204020203" pitchFamily="34" charset="0"/>
              </a:rPr>
              <a:t>3</a:t>
            </a:r>
            <a:r>
              <a:rPr lang="ja-JP" altLang="en-US" b="0" i="0" dirty="0">
                <a:effectLst/>
                <a:latin typeface="Segoe UI" panose="020B0502040204020203" pitchFamily="34" charset="0"/>
              </a:rPr>
              <a:t>分短縮でき、自主点検を</a:t>
            </a:r>
            <a:r>
              <a:rPr lang="en-US" altLang="ja-JP" b="0" i="0" dirty="0">
                <a:effectLst/>
                <a:latin typeface="Segoe UI" panose="020B0502040204020203" pitchFamily="34" charset="0"/>
              </a:rPr>
              <a:t>12</a:t>
            </a:r>
            <a:r>
              <a:rPr lang="ja-JP" altLang="en-US" b="0" i="0" dirty="0">
                <a:effectLst/>
                <a:latin typeface="Segoe UI" panose="020B0502040204020203" pitchFamily="34" charset="0"/>
              </a:rPr>
              <a:t>分で終えられる可能性が見えました。</a:t>
            </a: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27</a:t>
            </a:fld>
            <a:endParaRPr kumimoji="1" lang="ja-JP" altLang="en-US"/>
          </a:p>
        </p:txBody>
      </p:sp>
    </p:spTree>
    <p:extLst>
      <p:ext uri="{BB962C8B-B14F-4D97-AF65-F5344CB8AC3E}">
        <p14:creationId xmlns:p14="http://schemas.microsoft.com/office/powerpoint/2010/main" val="15981558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先ほど触れた●月点検の外だし化については、全ての月点検項目をまとめて行うと動力切り作業が</a:t>
            </a:r>
            <a:r>
              <a:rPr kumimoji="1" lang="en-US" altLang="ja-JP" dirty="0"/>
              <a:t>1</a:t>
            </a:r>
            <a:r>
              <a:rPr kumimoji="1" lang="ja-JP" altLang="en-US" dirty="0"/>
              <a:t>度で済むと考え、</a:t>
            </a:r>
            <a:endParaRPr kumimoji="1" lang="en-US" altLang="ja-JP" dirty="0"/>
          </a:p>
          <a:p>
            <a:r>
              <a:rPr kumimoji="1" lang="en-US" altLang="ja-JP" dirty="0"/>
              <a:t>1</a:t>
            </a:r>
            <a:r>
              <a:rPr kumimoji="1" lang="ja-JP" altLang="en-US" dirty="0"/>
              <a:t>日で全て行うことにしました。</a:t>
            </a:r>
            <a:endParaRPr kumimoji="1" lang="en-US" altLang="ja-JP" dirty="0"/>
          </a:p>
          <a:p>
            <a:r>
              <a:rPr kumimoji="1" lang="ja-JP" altLang="en-US" dirty="0"/>
              <a:t>●この条件で設備停止時間を計算してみます。</a:t>
            </a:r>
            <a:endParaRPr kumimoji="1" lang="en-US" altLang="ja-JP" dirty="0"/>
          </a:p>
          <a:p>
            <a:r>
              <a:rPr kumimoji="1" lang="ja-JP" altLang="en-US" dirty="0"/>
              <a:t>●まず設備点検時間は先ほどの検証で一日当たり</a:t>
            </a:r>
            <a:r>
              <a:rPr kumimoji="1" lang="en-US" altLang="ja-JP" dirty="0"/>
              <a:t>12</a:t>
            </a:r>
            <a:r>
              <a:rPr kumimoji="1" lang="ja-JP" altLang="en-US" dirty="0"/>
              <a:t>分と考えます。</a:t>
            </a:r>
            <a:endParaRPr kumimoji="1" lang="en-US" altLang="ja-JP" dirty="0"/>
          </a:p>
          <a:p>
            <a:r>
              <a:rPr kumimoji="1" lang="ja-JP" altLang="en-US" dirty="0"/>
              <a:t>●次に設備停止時間は、自主点検作業と外だし月点検の合計となり</a:t>
            </a:r>
            <a:endParaRPr kumimoji="1" lang="en-US" altLang="ja-JP" dirty="0"/>
          </a:p>
          <a:p>
            <a:r>
              <a:rPr kumimoji="1" lang="ja-JP" altLang="en-US" dirty="0"/>
              <a:t>　自主点検は一日当たり</a:t>
            </a:r>
            <a:r>
              <a:rPr kumimoji="1" lang="en-US" altLang="ja-JP" dirty="0"/>
              <a:t>12</a:t>
            </a:r>
            <a:r>
              <a:rPr kumimoji="1" lang="ja-JP" altLang="en-US" dirty="0"/>
              <a:t>分を</a:t>
            </a:r>
            <a:r>
              <a:rPr kumimoji="1" lang="en-US" altLang="ja-JP" dirty="0"/>
              <a:t>30</a:t>
            </a:r>
            <a:r>
              <a:rPr kumimoji="1" lang="ja-JP" altLang="en-US" dirty="0"/>
              <a:t>日分で</a:t>
            </a:r>
            <a:r>
              <a:rPr kumimoji="1" lang="en-US" altLang="ja-JP" dirty="0"/>
              <a:t>360</a:t>
            </a:r>
            <a:r>
              <a:rPr kumimoji="1" lang="ja-JP" altLang="en-US" dirty="0"/>
              <a:t>分。</a:t>
            </a:r>
            <a:endParaRPr kumimoji="1" lang="en-US" altLang="ja-JP" dirty="0"/>
          </a:p>
          <a:p>
            <a:r>
              <a:rPr kumimoji="1" lang="ja-JP" altLang="en-US" dirty="0"/>
              <a:t>●外だし月点検は一日当たり</a:t>
            </a:r>
            <a:r>
              <a:rPr kumimoji="1" lang="en-US" altLang="ja-JP" dirty="0"/>
              <a:t>6</a:t>
            </a:r>
            <a:r>
              <a:rPr kumimoji="1" lang="ja-JP" altLang="en-US" dirty="0"/>
              <a:t>分の</a:t>
            </a:r>
            <a:r>
              <a:rPr kumimoji="1" lang="en-US" altLang="ja-JP" dirty="0"/>
              <a:t>30</a:t>
            </a:r>
            <a:r>
              <a:rPr kumimoji="1" lang="ja-JP" altLang="en-US" dirty="0"/>
              <a:t>日分に、動力切り作業</a:t>
            </a:r>
            <a:r>
              <a:rPr kumimoji="1" lang="en-US" altLang="ja-JP" dirty="0"/>
              <a:t>2</a:t>
            </a:r>
            <a:r>
              <a:rPr kumimoji="1" lang="ja-JP" altLang="en-US" dirty="0"/>
              <a:t>分を足して</a:t>
            </a:r>
            <a:r>
              <a:rPr kumimoji="1" lang="en-US" altLang="ja-JP" dirty="0"/>
              <a:t>182</a:t>
            </a:r>
            <a:r>
              <a:rPr kumimoji="1" lang="ja-JP" altLang="en-US" dirty="0"/>
              <a:t>分で、合計は</a:t>
            </a:r>
            <a:r>
              <a:rPr kumimoji="1" lang="en-US" altLang="ja-JP" dirty="0"/>
              <a:t>542</a:t>
            </a:r>
            <a:r>
              <a:rPr kumimoji="1" lang="ja-JP" altLang="en-US" dirty="0"/>
              <a:t>分・・・</a:t>
            </a:r>
            <a:endParaRPr kumimoji="1" lang="en-US" altLang="ja-JP" dirty="0"/>
          </a:p>
          <a:p>
            <a:r>
              <a:rPr kumimoji="1" lang="ja-JP" altLang="en-US" dirty="0"/>
              <a:t>●これをさらに</a:t>
            </a:r>
            <a:r>
              <a:rPr kumimoji="1" lang="en-US" altLang="ja-JP" dirty="0"/>
              <a:t>2</a:t>
            </a:r>
            <a:r>
              <a:rPr kumimoji="1" lang="ja-JP" altLang="en-US" dirty="0"/>
              <a:t>人作業とした場合</a:t>
            </a:r>
            <a:r>
              <a:rPr kumimoji="1" lang="en-US" altLang="ja-JP" dirty="0"/>
              <a:t>…</a:t>
            </a:r>
          </a:p>
          <a:p>
            <a:r>
              <a:rPr kumimoji="1" lang="ja-JP" altLang="en-US" dirty="0"/>
              <a:t>●外だし月点検時間は半分の</a:t>
            </a:r>
            <a:r>
              <a:rPr kumimoji="1" lang="en-US" altLang="ja-JP" dirty="0"/>
              <a:t>91</a:t>
            </a:r>
            <a:r>
              <a:rPr kumimoji="1" lang="ja-JP" altLang="en-US" dirty="0"/>
              <a:t>分となり合計が</a:t>
            </a:r>
            <a:r>
              <a:rPr kumimoji="1" lang="en-US" altLang="ja-JP" dirty="0"/>
              <a:t>451</a:t>
            </a:r>
            <a:r>
              <a:rPr kumimoji="1" lang="ja-JP" altLang="en-US" dirty="0"/>
              <a:t>分。これなら目標達成が見えてきます。</a:t>
            </a:r>
            <a:endParaRPr kumimoji="1" lang="en-US" altLang="ja-JP" dirty="0"/>
          </a:p>
          <a:p>
            <a:endParaRPr kumimoji="1" lang="en-US" altLang="ja-JP" dirty="0"/>
          </a:p>
          <a:p>
            <a:r>
              <a:rPr kumimoji="1" lang="ja-JP" altLang="en-US" dirty="0"/>
              <a:t>●目標達成の兆しがつかめたので、一度実施してみることにしました。！！</a:t>
            </a:r>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28</a:t>
            </a:fld>
            <a:endParaRPr kumimoji="1" lang="ja-JP" altLang="en-US"/>
          </a:p>
        </p:txBody>
      </p:sp>
    </p:spTree>
    <p:extLst>
      <p:ext uri="{BB962C8B-B14F-4D97-AF65-F5344CB8AC3E}">
        <p14:creationId xmlns:p14="http://schemas.microsoft.com/office/powerpoint/2010/main" val="3924347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いざ点検作業を開始。</a:t>
            </a:r>
            <a:endParaRPr kumimoji="1" lang="en-US" altLang="ja-JP" sz="1200" b="0" i="0" kern="1200" dirty="0">
              <a:solidFill>
                <a:schemeClr val="tx1"/>
              </a:solidFill>
              <a:effectLst/>
              <a:latin typeface="+mn-lt"/>
              <a:ea typeface="+mn-ea"/>
              <a:cs typeface="+mn-cs"/>
            </a:endParaRPr>
          </a:p>
          <a:p>
            <a:r>
              <a:rPr kumimoji="1" lang="ja-JP" altLang="en-US" dirty="0"/>
              <a:t>まずは、自主点検が</a:t>
            </a:r>
            <a:r>
              <a:rPr kumimoji="1" lang="en-US" altLang="ja-JP" dirty="0"/>
              <a:t>12</a:t>
            </a:r>
            <a:r>
              <a:rPr kumimoji="1" lang="ja-JP" altLang="en-US" dirty="0"/>
              <a:t>分で実施できるのかを確認します。</a:t>
            </a:r>
            <a:endParaRPr kumimoji="1" lang="en-US" altLang="ja-JP" dirty="0"/>
          </a:p>
          <a:p>
            <a:r>
              <a:rPr kumimoji="1" lang="ja-JP" altLang="en-US" dirty="0"/>
              <a:t>●作業者</a:t>
            </a:r>
            <a:r>
              <a:rPr kumimoji="1" lang="en-US" altLang="ja-JP" dirty="0"/>
              <a:t>AB</a:t>
            </a:r>
            <a:r>
              <a:rPr kumimoji="1" lang="ja-JP" altLang="en-US" dirty="0"/>
              <a:t>それぞれ、設備点検と較正作業を同時に開始。</a:t>
            </a:r>
            <a:endParaRPr kumimoji="1" lang="en-US" altLang="ja-JP" dirty="0"/>
          </a:p>
          <a:p>
            <a:r>
              <a:rPr kumimoji="1" lang="ja-JP" altLang="en-US" dirty="0"/>
              <a:t>作業者</a:t>
            </a:r>
            <a:r>
              <a:rPr kumimoji="1" lang="en-US" altLang="ja-JP" dirty="0"/>
              <a:t>A</a:t>
            </a:r>
            <a:r>
              <a:rPr kumimoji="1" lang="ja-JP" altLang="en-US" dirty="0"/>
              <a:t>は日々、週点検が</a:t>
            </a:r>
            <a:r>
              <a:rPr kumimoji="1" lang="en-US" altLang="ja-JP" dirty="0"/>
              <a:t>9</a:t>
            </a:r>
            <a:r>
              <a:rPr kumimoji="1" lang="ja-JP" altLang="en-US" dirty="0"/>
              <a:t>分で終わるので●その後カメラ感度確認の準備を行い、作業者</a:t>
            </a:r>
            <a:r>
              <a:rPr kumimoji="1" lang="en-US" altLang="ja-JP" dirty="0"/>
              <a:t>B</a:t>
            </a:r>
            <a:r>
              <a:rPr kumimoji="1" lang="ja-JP" altLang="en-US" dirty="0"/>
              <a:t>の超音波感度確認が終わるのを確認してからカメラ感度確認を手伝います。</a:t>
            </a:r>
            <a:endParaRPr kumimoji="1" lang="en-US" altLang="ja-JP" dirty="0"/>
          </a:p>
          <a:p>
            <a:r>
              <a:rPr kumimoji="1" lang="ja-JP" altLang="en-US" dirty="0"/>
              <a:t>この流れで自主点検は●日当たり</a:t>
            </a:r>
            <a:r>
              <a:rPr kumimoji="1" lang="en-US" altLang="ja-JP" dirty="0"/>
              <a:t>12</a:t>
            </a:r>
            <a:r>
              <a:rPr kumimoji="1" lang="ja-JP" altLang="en-US" dirty="0"/>
              <a:t>分、月の停止時間を</a:t>
            </a:r>
            <a:r>
              <a:rPr kumimoji="1" lang="en-US" altLang="ja-JP" dirty="0"/>
              <a:t>360</a:t>
            </a:r>
            <a:r>
              <a:rPr kumimoji="1" lang="ja-JP" altLang="en-US" dirty="0"/>
              <a:t>分にすることが出来ました。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29</a:t>
            </a:fld>
            <a:endParaRPr kumimoji="1" lang="ja-JP" altLang="en-US"/>
          </a:p>
        </p:txBody>
      </p:sp>
    </p:spTree>
    <p:extLst>
      <p:ext uri="{BB962C8B-B14F-4D97-AF65-F5344CB8AC3E}">
        <p14:creationId xmlns:p14="http://schemas.microsoft.com/office/powerpoint/2010/main" val="12917605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次は外だしした月点検作業です。</a:t>
            </a:r>
            <a:endParaRPr lang="en-US" altLang="ja-JP" dirty="0"/>
          </a:p>
          <a:p>
            <a:r>
              <a:rPr lang="ja-JP" altLang="en-US" dirty="0"/>
              <a:t>作業者</a:t>
            </a:r>
            <a:r>
              <a:rPr lang="en-US" altLang="ja-JP" dirty="0"/>
              <a:t>A</a:t>
            </a:r>
            <a:r>
              <a:rPr lang="ja-JP" altLang="en-US" dirty="0"/>
              <a:t>は●切断機からピーリング装置まで、作業者</a:t>
            </a:r>
            <a:r>
              <a:rPr lang="en-US" altLang="ja-JP" dirty="0"/>
              <a:t>B</a:t>
            </a:r>
            <a:r>
              <a:rPr lang="ja-JP" altLang="en-US" dirty="0"/>
              <a:t>はラッキング装置から</a:t>
            </a:r>
            <a:r>
              <a:rPr lang="en-US" altLang="ja-JP" dirty="0"/>
              <a:t>UT</a:t>
            </a:r>
            <a:r>
              <a:rPr lang="ja-JP" altLang="en-US" dirty="0"/>
              <a:t>装置までを同時に点検します。</a:t>
            </a:r>
            <a:endParaRPr lang="en-US" altLang="ja-JP" dirty="0"/>
          </a:p>
          <a:p>
            <a:br>
              <a:rPr lang="ja-JP" altLang="en-US" dirty="0"/>
            </a:br>
            <a:r>
              <a:rPr lang="ja-JP" altLang="en-US" dirty="0"/>
              <a:t>テストの結果、●点検作業時間は予想以上に短縮され</a:t>
            </a:r>
            <a:r>
              <a:rPr lang="en-US" altLang="ja-JP" dirty="0"/>
              <a:t>60</a:t>
            </a:r>
            <a:r>
              <a:rPr lang="ja-JP" altLang="en-US" dirty="0"/>
              <a:t>分で完了。従来の月点検時間を大きく下回る非常に良い成果となりました。</a:t>
            </a:r>
            <a:endParaRPr lang="en-US" altLang="ja-JP" dirty="0"/>
          </a:p>
          <a:p>
            <a:endParaRPr kumimoji="1" lang="en-US" altLang="ja-JP" dirty="0"/>
          </a:p>
          <a:p>
            <a:r>
              <a:rPr kumimoji="1" lang="ja-JP" altLang="en-US" dirty="0"/>
              <a:t>これらの対策により、作業判断を人から仕組みに移すことができました。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30</a:t>
            </a:fld>
            <a:endParaRPr kumimoji="1" lang="ja-JP" altLang="en-US"/>
          </a:p>
        </p:txBody>
      </p:sp>
    </p:spTree>
    <p:extLst>
      <p:ext uri="{BB962C8B-B14F-4D97-AF65-F5344CB8AC3E}">
        <p14:creationId xmlns:p14="http://schemas.microsoft.com/office/powerpoint/2010/main" val="2760221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対策の結果、●自主点検時間は日当たり</a:t>
            </a:r>
            <a:r>
              <a:rPr kumimoji="1" lang="en-US" altLang="ja-JP" dirty="0"/>
              <a:t>12</a:t>
            </a:r>
            <a:r>
              <a:rPr kumimoji="1" lang="ja-JP" altLang="en-US" dirty="0"/>
              <a:t>分で実施可能となり、設備停止時間は●月</a:t>
            </a:r>
            <a:r>
              <a:rPr kumimoji="1" lang="en-US" altLang="ja-JP" dirty="0"/>
              <a:t>750</a:t>
            </a:r>
            <a:r>
              <a:rPr kumimoji="1" lang="ja-JP" altLang="en-US" dirty="0"/>
              <a:t>分から</a:t>
            </a:r>
            <a:r>
              <a:rPr kumimoji="1" lang="en-US" altLang="ja-JP" dirty="0"/>
              <a:t>420</a:t>
            </a:r>
            <a:r>
              <a:rPr kumimoji="1" lang="ja-JP" altLang="en-US" dirty="0"/>
              <a:t>分へ削減できました。</a:t>
            </a:r>
            <a:endParaRPr kumimoji="1" lang="en-US" altLang="ja-JP" dirty="0"/>
          </a:p>
          <a:p>
            <a:r>
              <a:rPr kumimoji="1" lang="ja-JP" altLang="en-US" dirty="0"/>
              <a:t>これにより、</a:t>
            </a:r>
            <a:r>
              <a:rPr kumimoji="1" lang="en-US" altLang="ja-JP" dirty="0"/>
              <a:t>No.2</a:t>
            </a:r>
            <a:r>
              <a:rPr kumimoji="1" lang="ja-JP" altLang="en-US" dirty="0"/>
              <a:t>ピーリングラインの稼働率は、●目標である</a:t>
            </a:r>
            <a:r>
              <a:rPr kumimoji="1" lang="en-US" altLang="ja-JP" dirty="0"/>
              <a:t>86.2</a:t>
            </a:r>
            <a:r>
              <a:rPr kumimoji="1" lang="ja-JP" altLang="en-US" dirty="0"/>
              <a:t>％以上を安定して達成しています。</a:t>
            </a:r>
            <a:endParaRPr kumimoji="1" lang="en-US" altLang="ja-JP" dirty="0"/>
          </a:p>
          <a:p>
            <a:r>
              <a:rPr kumimoji="1" lang="ja-JP" altLang="en-US" dirty="0"/>
              <a:t>また、年間の効果金額は、約</a:t>
            </a:r>
            <a:r>
              <a:rPr kumimoji="1" lang="en-US" altLang="ja-JP" dirty="0"/>
              <a:t>520</a:t>
            </a:r>
            <a:r>
              <a:rPr kumimoji="1" lang="ja-JP" altLang="en-US" dirty="0"/>
              <a:t>万円となり、追加投資を伴わない原価改善にもつながりました。</a:t>
            </a:r>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31</a:t>
            </a:fld>
            <a:endParaRPr kumimoji="1" lang="ja-JP" altLang="en-US"/>
          </a:p>
        </p:txBody>
      </p:sp>
    </p:spTree>
    <p:extLst>
      <p:ext uri="{BB962C8B-B14F-4D97-AF65-F5344CB8AC3E}">
        <p14:creationId xmlns:p14="http://schemas.microsoft.com/office/powerpoint/2010/main" val="3503091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t>本活動を通じて、若手作業者が自ら分析し、標準を作成し、改善を設計できるようになりました。</a:t>
            </a:r>
            <a:endParaRPr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t>その結果、サークルレベルは●</a:t>
            </a:r>
            <a:r>
              <a:rPr lang="en-US" altLang="ja-JP" sz="1200" dirty="0"/>
              <a:t>D</a:t>
            </a:r>
            <a:r>
              <a:rPr lang="ja-JP" altLang="en-US" sz="1200" dirty="0"/>
              <a:t>ゾーンから</a:t>
            </a:r>
            <a:r>
              <a:rPr lang="en-US" altLang="ja-JP" sz="1200" dirty="0"/>
              <a:t>C</a:t>
            </a:r>
            <a:r>
              <a:rPr lang="ja-JP" altLang="en-US" sz="1200" dirty="0"/>
              <a:t>ゾーンへ向上し、改善を通じた人材育成を実感することができました。</a:t>
            </a:r>
            <a:endParaRPr lang="en-US" altLang="ja-JP" sz="1200"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32</a:t>
            </a:fld>
            <a:endParaRPr kumimoji="1" lang="ja-JP" altLang="en-US"/>
          </a:p>
        </p:txBody>
      </p:sp>
    </p:spTree>
    <p:extLst>
      <p:ext uri="{BB962C8B-B14F-4D97-AF65-F5344CB8AC3E}">
        <p14:creationId xmlns:p14="http://schemas.microsoft.com/office/powerpoint/2010/main" val="34119301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0" dirty="0">
                <a:latin typeface="Meiryo UI" panose="020B0604030504040204" pitchFamily="50" charset="-128"/>
                <a:ea typeface="Meiryo UI" panose="020B0604030504040204" pitchFamily="50" charset="-128"/>
              </a:rPr>
              <a:t>標準化と管理の定着化として、</a:t>
            </a:r>
            <a:endParaRPr lang="en-US" altLang="ja-JP" sz="1200" b="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0" dirty="0">
                <a:latin typeface="Meiryo UI" panose="020B0604030504040204" pitchFamily="50" charset="-128"/>
                <a:ea typeface="Meiryo UI" panose="020B0604030504040204" pitchFamily="50" charset="-128"/>
              </a:rPr>
              <a:t>改善を一過性で終わらせないため、作業手順書による教育、点検項目変更時の管理ルールを整備しました。</a:t>
            </a:r>
            <a:endParaRPr lang="en-US" altLang="ja-JP" sz="1200" b="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0" dirty="0">
                <a:latin typeface="Meiryo UI" panose="020B0604030504040204" pitchFamily="50" charset="-128"/>
                <a:ea typeface="Meiryo UI" panose="020B0604030504040204" pitchFamily="50" charset="-128"/>
              </a:rPr>
              <a:t>●班長会議で承認した内容のみを標準に反映することで、安定操業の継続を図っています。</a:t>
            </a:r>
            <a:endParaRPr lang="en-US" altLang="ja-JP" sz="1200" b="0"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33</a:t>
            </a:fld>
            <a:endParaRPr kumimoji="1" lang="ja-JP" altLang="en-US"/>
          </a:p>
        </p:txBody>
      </p:sp>
    </p:spTree>
    <p:extLst>
      <p:ext uri="{BB962C8B-B14F-4D97-AF65-F5344CB8AC3E}">
        <p14:creationId xmlns:p14="http://schemas.microsoft.com/office/powerpoint/2010/main" val="37941451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反省と今後の進め方として</a:t>
            </a:r>
            <a:endParaRPr lang="en-US" altLang="ja-JP" dirty="0"/>
          </a:p>
          <a:p>
            <a:r>
              <a:rPr lang="ja-JP" altLang="en-US" dirty="0"/>
              <a:t>本活動では、●若手中心の職場において、仕組みづくりにより自主点検時間を短縮し、主力ラインの安定操業を実現しました。</a:t>
            </a:r>
            <a:endParaRPr lang="en-US" altLang="ja-JP" dirty="0"/>
          </a:p>
          <a:p>
            <a:r>
              <a:rPr lang="ja-JP" altLang="en-US" dirty="0"/>
              <a:t>人に頼るのではなく、仕組みで安定させることの重要性を学んだ</a:t>
            </a:r>
            <a:r>
              <a:rPr lang="en-US" altLang="ja-JP" dirty="0"/>
              <a:t>QC</a:t>
            </a:r>
            <a:r>
              <a:rPr lang="ja-JP" altLang="en-US" dirty="0"/>
              <a:t>活動でした。</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反省点としては●活動計画にずれが生じてしまった</a:t>
            </a:r>
            <a:r>
              <a:rPr kumimoji="1" lang="ja-JP" altLang="en-US" sz="1200" dirty="0">
                <a:solidFill>
                  <a:sysClr val="windowText" lastClr="000000"/>
                </a:solidFill>
                <a:latin typeface="BIZ UDPゴシック" panose="020B0400000000000000" pitchFamily="50" charset="-128"/>
                <a:ea typeface="BIZ UDPゴシック" panose="020B0400000000000000" pitchFamily="50" charset="-128"/>
              </a:rPr>
              <a:t>ことなどが挙げられます。</a:t>
            </a:r>
            <a:endParaRPr kumimoji="1" lang="en-US" altLang="ja-JP" dirty="0"/>
          </a:p>
          <a:p>
            <a:r>
              <a:rPr lang="ja-JP" altLang="en-US" dirty="0"/>
              <a:t>今後は●メンバー間でより意見を出し合い、計画作成段階から明確な活動計画を立てていきます。</a:t>
            </a: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34</a:t>
            </a:fld>
            <a:endParaRPr kumimoji="1" lang="ja-JP" altLang="en-US"/>
          </a:p>
        </p:txBody>
      </p:sp>
    </p:spTree>
    <p:extLst>
      <p:ext uri="{BB962C8B-B14F-4D97-AF65-F5344CB8AC3E}">
        <p14:creationId xmlns:p14="http://schemas.microsoft.com/office/powerpoint/2010/main" val="36716429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dirty="0"/>
              <a:t>以上で発表を終わります。</a:t>
            </a:r>
            <a:endParaRPr lang="en-US" altLang="ja-JP" dirty="0"/>
          </a:p>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dirty="0"/>
              <a:t>ご清聴ありがとうございました。ご安全に。</a:t>
            </a:r>
          </a:p>
          <a:p>
            <a:endParaRPr kumimoji="1" lang="ja-JP" altLang="en-US" dirty="0"/>
          </a:p>
        </p:txBody>
      </p:sp>
      <p:sp>
        <p:nvSpPr>
          <p:cNvPr id="4" name="スライド番号プレースホルダー 3"/>
          <p:cNvSpPr>
            <a:spLocks noGrp="1"/>
          </p:cNvSpPr>
          <p:nvPr>
            <p:ph type="sldNum" sz="quarter" idx="5"/>
          </p:nvPr>
        </p:nvSpPr>
        <p:spPr/>
        <p:txBody>
          <a:bodyPr/>
          <a:lstStyle/>
          <a:p>
            <a:fld id="{213F8A78-868C-4A0F-A3F1-4861D7053FCA}" type="slidenum">
              <a:rPr kumimoji="1" lang="ja-JP" altLang="en-US" smtClean="0"/>
              <a:t>35</a:t>
            </a:fld>
            <a:endParaRPr kumimoji="1" lang="ja-JP" altLang="en-US"/>
          </a:p>
        </p:txBody>
      </p:sp>
    </p:spTree>
    <p:extLst>
      <p:ext uri="{BB962C8B-B14F-4D97-AF65-F5344CB8AC3E}">
        <p14:creationId xmlns:p14="http://schemas.microsoft.com/office/powerpoint/2010/main" val="1674279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950A63-A606-4BE1-BF6E-FCE2AF9BEF9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BED6151-0AF2-42C2-BFB6-9EBB6D65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F9431E3-3036-40A2-8AED-8D95587835BB}"/>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4772143D-B65C-402F-935D-FA6072CB5F4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3A8320F-CFC2-4866-BB37-4F7726291831}"/>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2490040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A853DC-2A7B-4069-B939-8261CB234DA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4ACBA30-9585-49B5-A02C-00A39E75C1E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7B81D8C-4493-41D6-A430-4AD9F07F988F}"/>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61EAD658-30F7-4A2F-A331-D96F7B76CEA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8364B38-F628-46E0-A4BC-158C3360CD4F}"/>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2464891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D3906B-C67F-4F37-9D23-6E78AAA41D0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B6316AB-4B93-4098-8521-E093B7A191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24CB78A9-568C-482C-BB8C-C88474D1381A}"/>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5C90DC67-5F66-493F-93D1-018924A1295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8936793-8010-4B86-BF0D-C1807C8848D4}"/>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2517091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56186A-15F4-4BC3-82FF-6E1E3CAFD47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DC4F874-5BFF-4C1F-83DB-EF11DF1E800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9051269-F291-4024-939A-235F3800234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D6055D6-0D75-4608-8C10-13381E4DBD2C}"/>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6" name="フッター プレースホルダー 5">
            <a:extLst>
              <a:ext uri="{FF2B5EF4-FFF2-40B4-BE49-F238E27FC236}">
                <a16:creationId xmlns:a16="http://schemas.microsoft.com/office/drawing/2014/main" id="{05984663-DEFB-4E23-9713-D184F5328D8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D23BAE3-01E7-457D-9408-DA4810D7234E}"/>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1084584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DDC9B3-51EA-41D4-AAAE-65024F74EC9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972353B-658A-4953-9C89-353D236AF8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8E7F56C-AB0E-41A8-876B-CED5736159F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E33C2A4-2ED4-4F56-BB5B-7E17935C3B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BCB7FB5-B6AC-43D5-99A1-FFB2A258609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9C7E253-1071-494F-9065-E319B358BE66}"/>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8" name="フッター プレースホルダー 7">
            <a:extLst>
              <a:ext uri="{FF2B5EF4-FFF2-40B4-BE49-F238E27FC236}">
                <a16:creationId xmlns:a16="http://schemas.microsoft.com/office/drawing/2014/main" id="{4DB76EF3-3BA8-43C4-9848-8399C566E5D5}"/>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1AF57DA-525C-4652-A6C4-BA6F60464E9A}"/>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1981661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45B096-0C2F-461E-BAB9-75DD059D32EF}"/>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3FB805E-1D7D-49D5-9B31-E6115999EBFC}"/>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4" name="フッター プレースホルダー 3">
            <a:extLst>
              <a:ext uri="{FF2B5EF4-FFF2-40B4-BE49-F238E27FC236}">
                <a16:creationId xmlns:a16="http://schemas.microsoft.com/office/drawing/2014/main" id="{8B65BC59-6090-4C9D-B4E3-8C5E06F81D7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6D8F898-5056-49D8-B641-C6588BB2D189}"/>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217817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D7700FE-CEDA-41A8-9841-913849D71EB3}"/>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3" name="フッター プレースホルダー 2">
            <a:extLst>
              <a:ext uri="{FF2B5EF4-FFF2-40B4-BE49-F238E27FC236}">
                <a16:creationId xmlns:a16="http://schemas.microsoft.com/office/drawing/2014/main" id="{38B766BA-BFFB-488C-AF98-66DF0DA7E553}"/>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AF2F259-8400-4AB9-8D4D-384A860CE2EB}"/>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1398010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9C4560-BA98-4422-9B1E-4AC91935370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2D1FDBD-6D58-4A5D-8661-99EED3C259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82777D1-9CE1-422D-A10F-4C94CF6AFE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50179FF-E9AA-4A64-9BDC-51309C649B2D}"/>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6" name="フッター プレースホルダー 5">
            <a:extLst>
              <a:ext uri="{FF2B5EF4-FFF2-40B4-BE49-F238E27FC236}">
                <a16:creationId xmlns:a16="http://schemas.microsoft.com/office/drawing/2014/main" id="{0121697F-AAE2-49E6-A97C-22A2F30B618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FC8C909-53C9-45D5-A18A-02A92C617ACB}"/>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2294264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CCD1FE-4661-438A-B29D-35DE3E19809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96C9F2E-6034-43F2-8BC0-899C81D4E0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EAD2B0C1-279F-4275-B7D3-0E3AB5EE04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EAF9F85-E0C7-4E24-BEF4-13B13AC2B65D}"/>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6" name="フッター プレースホルダー 5">
            <a:extLst>
              <a:ext uri="{FF2B5EF4-FFF2-40B4-BE49-F238E27FC236}">
                <a16:creationId xmlns:a16="http://schemas.microsoft.com/office/drawing/2014/main" id="{3DE5A77C-B161-420F-ACCA-61CA0C4EB1E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231B1BD-CA0D-41F7-9AAC-3A1EABD632F4}"/>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3967262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A7AE84-DF98-4220-A29A-631B7696D78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1E1B9F1-578D-48F7-9779-4AA2AF18583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A0821F7-19FD-4207-A56A-FF43E8BF46ED}"/>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A6E64E63-F037-4D8F-9F2B-BC304586CC2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C60B48E-E542-41A3-865A-4D90916FB956}"/>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4241595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974B759-4844-448A-BA19-0F10FD22D61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BC06686-9073-4C1F-A944-6D62729CA63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967BA7A-7D64-428C-A727-479746025F1D}"/>
              </a:ext>
            </a:extLst>
          </p:cNvPr>
          <p:cNvSpPr>
            <a:spLocks noGrp="1"/>
          </p:cNvSpPr>
          <p:nvPr>
            <p:ph type="dt" sz="half" idx="10"/>
          </p:nvPr>
        </p:nvSpPr>
        <p:spPr/>
        <p:txBody>
          <a:bodyPr/>
          <a:lstStyle/>
          <a:p>
            <a:fld id="{029BC778-08F3-4ED7-A439-0A22FC982C14}"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B72F24FD-0C36-471B-971B-2454337161F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750D7E-A479-4F98-945A-3EF0ED7B15BC}"/>
              </a:ext>
            </a:extLst>
          </p:cNvPr>
          <p:cNvSpPr>
            <a:spLocks noGrp="1"/>
          </p:cNvSpPr>
          <p:nvPr>
            <p:ph type="sldNum" sz="quarter" idx="12"/>
          </p:nvPr>
        </p:nvSpPr>
        <p:spPr/>
        <p:txBody>
          <a:body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1216157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レイアウト①">
    <p:spTree>
      <p:nvGrpSpPr>
        <p:cNvPr id="1" name=""/>
        <p:cNvGrpSpPr/>
        <p:nvPr/>
      </p:nvGrpSpPr>
      <p:grpSpPr>
        <a:xfrm>
          <a:off x="0" y="0"/>
          <a:ext cx="0" cy="0"/>
          <a:chOff x="0" y="0"/>
          <a:chExt cx="0" cy="0"/>
        </a:xfrm>
      </p:grpSpPr>
      <p:pic>
        <p:nvPicPr>
          <p:cNvPr id="4" name="Picture 32">
            <a:extLst>
              <a:ext uri="{FF2B5EF4-FFF2-40B4-BE49-F238E27FC236}">
                <a16:creationId xmlns:a16="http://schemas.microsoft.com/office/drawing/2014/main" id="{84F6CACB-A829-438C-AE0E-893FA707576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04813"/>
            <a:ext cx="1219200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テキスト ボックス 4">
            <a:extLst>
              <a:ext uri="{FF2B5EF4-FFF2-40B4-BE49-F238E27FC236}">
                <a16:creationId xmlns:a16="http://schemas.microsoft.com/office/drawing/2014/main" id="{2C203491-E052-45FC-B8A1-100AF48808F1}"/>
              </a:ext>
            </a:extLst>
          </p:cNvPr>
          <p:cNvSpPr txBox="1"/>
          <p:nvPr userDrawn="1"/>
        </p:nvSpPr>
        <p:spPr>
          <a:xfrm>
            <a:off x="10615085" y="44450"/>
            <a:ext cx="1559983" cy="433388"/>
          </a:xfrm>
          <a:prstGeom prst="rect">
            <a:avLst/>
          </a:prstGeom>
          <a:noFill/>
        </p:spPr>
        <p:txBody>
          <a:bodyPr>
            <a:spAutoFit/>
          </a:bodyPr>
          <a:lstStyle>
            <a:lvl1pPr>
              <a:defRPr kumimoji="1">
                <a:solidFill>
                  <a:schemeClr val="tx1"/>
                </a:solidFill>
                <a:latin typeface="游ゴシック" panose="020B0400000000000000" pitchFamily="50" charset="-128"/>
                <a:ea typeface="游ゴシック" panose="020B0400000000000000" pitchFamily="50" charset="-128"/>
              </a:defRPr>
            </a:lvl1pPr>
            <a:lvl2pPr marL="742950" indent="-285750">
              <a:defRPr kumimoji="1">
                <a:solidFill>
                  <a:schemeClr val="tx1"/>
                </a:solidFill>
                <a:latin typeface="游ゴシック" panose="020B0400000000000000" pitchFamily="50" charset="-128"/>
                <a:ea typeface="游ゴシック" panose="020B0400000000000000" pitchFamily="50" charset="-128"/>
              </a:defRPr>
            </a:lvl2pPr>
            <a:lvl3pPr marL="1143000" indent="-228600">
              <a:defRPr kumimoji="1">
                <a:solidFill>
                  <a:schemeClr val="tx1"/>
                </a:solidFill>
                <a:latin typeface="游ゴシック" panose="020B0400000000000000" pitchFamily="50" charset="-128"/>
                <a:ea typeface="游ゴシック" panose="020B0400000000000000" pitchFamily="50" charset="-128"/>
              </a:defRPr>
            </a:lvl3pPr>
            <a:lvl4pPr marL="1600200" indent="-228600">
              <a:defRPr kumimoji="1">
                <a:solidFill>
                  <a:schemeClr val="tx1"/>
                </a:solidFill>
                <a:latin typeface="游ゴシック" panose="020B0400000000000000" pitchFamily="50" charset="-128"/>
                <a:ea typeface="游ゴシック" panose="020B0400000000000000" pitchFamily="50" charset="-128"/>
              </a:defRPr>
            </a:lvl4pPr>
            <a:lvl5pPr marL="2057400" indent="-228600">
              <a:defRPr kumimoji="1">
                <a:solidFill>
                  <a:schemeClr val="tx1"/>
                </a:solidFill>
                <a:latin typeface="游ゴシック" panose="020B0400000000000000" pitchFamily="50" charset="-128"/>
                <a:ea typeface="游ゴシック" panose="020B0400000000000000" pitchFamily="50" charset="-128"/>
              </a:defRPr>
            </a:lvl5pPr>
            <a:lvl6pPr marL="2514600" indent="-228600" eaLnBrk="0" fontAlgn="base" hangingPunct="0">
              <a:spcBef>
                <a:spcPct val="0"/>
              </a:spcBef>
              <a:spcAft>
                <a:spcPct val="0"/>
              </a:spcAft>
              <a:defRPr kumimoji="1">
                <a:solidFill>
                  <a:schemeClr val="tx1"/>
                </a:solidFill>
                <a:latin typeface="游ゴシック" panose="020B0400000000000000" pitchFamily="50" charset="-128"/>
                <a:ea typeface="游ゴシック" panose="020B0400000000000000" pitchFamily="50" charset="-128"/>
              </a:defRPr>
            </a:lvl6pPr>
            <a:lvl7pPr marL="2971800" indent="-228600" eaLnBrk="0" fontAlgn="base" hangingPunct="0">
              <a:spcBef>
                <a:spcPct val="0"/>
              </a:spcBef>
              <a:spcAft>
                <a:spcPct val="0"/>
              </a:spcAft>
              <a:defRPr kumimoji="1">
                <a:solidFill>
                  <a:schemeClr val="tx1"/>
                </a:solidFill>
                <a:latin typeface="游ゴシック" panose="020B0400000000000000" pitchFamily="50" charset="-128"/>
                <a:ea typeface="游ゴシック" panose="020B0400000000000000" pitchFamily="50" charset="-128"/>
              </a:defRPr>
            </a:lvl7pPr>
            <a:lvl8pPr marL="3429000" indent="-228600" eaLnBrk="0" fontAlgn="base" hangingPunct="0">
              <a:spcBef>
                <a:spcPct val="0"/>
              </a:spcBef>
              <a:spcAft>
                <a:spcPct val="0"/>
              </a:spcAft>
              <a:defRPr kumimoji="1">
                <a:solidFill>
                  <a:schemeClr val="tx1"/>
                </a:solidFill>
                <a:latin typeface="游ゴシック" panose="020B0400000000000000" pitchFamily="50" charset="-128"/>
                <a:ea typeface="游ゴシック" panose="020B0400000000000000" pitchFamily="50" charset="-128"/>
              </a:defRPr>
            </a:lvl8pPr>
            <a:lvl9pPr marL="3886200" indent="-228600" eaLnBrk="0" fontAlgn="base" hangingPunct="0">
              <a:spcBef>
                <a:spcPct val="0"/>
              </a:spcBef>
              <a:spcAft>
                <a:spcPct val="0"/>
              </a:spcAft>
              <a:defRPr kumimoji="1">
                <a:solidFill>
                  <a:schemeClr val="tx1"/>
                </a:solidFill>
                <a:latin typeface="游ゴシック" panose="020B0400000000000000" pitchFamily="50" charset="-128"/>
                <a:ea typeface="游ゴシック" panose="020B0400000000000000" pitchFamily="50" charset="-128"/>
              </a:defRPr>
            </a:lvl9pPr>
          </a:lstStyle>
          <a:p>
            <a:pPr algn="r">
              <a:defRPr/>
            </a:pPr>
            <a:r>
              <a:rPr lang="en-US" altLang="ja-JP" sz="2200" b="1" dirty="0">
                <a:latin typeface="メイリオ" panose="020B0604030504040204" pitchFamily="50" charset="-128"/>
                <a:ea typeface="メイリオ" panose="020B0604030504040204" pitchFamily="50" charset="-128"/>
              </a:rPr>
              <a:t>P</a:t>
            </a:r>
            <a:fld id="{0314048D-57FB-4761-9BE5-45EDDC1DBBBA}" type="slidenum">
              <a:rPr lang="ja-JP" altLang="en-US" sz="2200" b="1" smtClean="0">
                <a:latin typeface="メイリオ" panose="020B0604030504040204" pitchFamily="50" charset="-128"/>
                <a:ea typeface="メイリオ" panose="020B0604030504040204" pitchFamily="50" charset="-128"/>
              </a:rPr>
              <a:pPr algn="r">
                <a:defRPr/>
              </a:pPr>
              <a:t>‹#›</a:t>
            </a:fld>
            <a:endParaRPr lang="ja-JP" altLang="en-US" sz="2200" b="1" dirty="0">
              <a:latin typeface="メイリオ" panose="020B0604030504040204" pitchFamily="50" charset="-128"/>
              <a:ea typeface="メイリオ" panose="020B0604030504040204" pitchFamily="50" charset="-128"/>
            </a:endParaRPr>
          </a:p>
        </p:txBody>
      </p:sp>
      <p:sp>
        <p:nvSpPr>
          <p:cNvPr id="7" name="動作設定ボタン : 戻る 7">
            <a:hlinkClick r:id="" action="ppaction://noaction" highlightClick="1"/>
            <a:extLst>
              <a:ext uri="{FF2B5EF4-FFF2-40B4-BE49-F238E27FC236}">
                <a16:creationId xmlns:a16="http://schemas.microsoft.com/office/drawing/2014/main" id="{94364D5B-1D91-435A-9CC8-08C46C6A4E41}"/>
              </a:ext>
            </a:extLst>
          </p:cNvPr>
          <p:cNvSpPr>
            <a:spLocks noChangeAspect="1"/>
          </p:cNvSpPr>
          <p:nvPr userDrawn="1"/>
        </p:nvSpPr>
        <p:spPr>
          <a:xfrm rot="5400000" flipV="1">
            <a:off x="10900569" y="55828"/>
            <a:ext cx="290512" cy="378883"/>
          </a:xfrm>
          <a:prstGeom prst="actionButtonReturn">
            <a:avLst/>
          </a:prstGeom>
          <a:noFill/>
          <a:ln>
            <a:solidFill>
              <a:srgbClr val="0068B7"/>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ja-JP" altLang="en-US" sz="1800" dirty="0"/>
          </a:p>
        </p:txBody>
      </p:sp>
      <p:sp>
        <p:nvSpPr>
          <p:cNvPr id="3" name="タイトル 1"/>
          <p:cNvSpPr>
            <a:spLocks noGrp="1"/>
          </p:cNvSpPr>
          <p:nvPr>
            <p:ph type="title"/>
          </p:nvPr>
        </p:nvSpPr>
        <p:spPr>
          <a:xfrm>
            <a:off x="1" y="5089"/>
            <a:ext cx="5146157" cy="523220"/>
          </a:xfrm>
          <a:prstGeom prst="rect">
            <a:avLst/>
          </a:prstGeom>
        </p:spPr>
        <p:txBody>
          <a:bodyPr>
            <a:normAutofit/>
          </a:bodyPr>
          <a:lstStyle>
            <a:lvl1pPr algn="l">
              <a:defRPr sz="2215" b="1">
                <a:solidFill>
                  <a:schemeClr val="tx2"/>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dirty="0"/>
              <a:t>マスター タイトルの書式設定</a:t>
            </a:r>
          </a:p>
        </p:txBody>
      </p:sp>
      <p:pic>
        <p:nvPicPr>
          <p:cNvPr id="8" name="図 7">
            <a:extLst>
              <a:ext uri="{FF2B5EF4-FFF2-40B4-BE49-F238E27FC236}">
                <a16:creationId xmlns:a16="http://schemas.microsoft.com/office/drawing/2014/main" id="{B467B9F0-59E0-42CF-90C8-3E94584AB9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38572" y="59830"/>
            <a:ext cx="1978010" cy="370877"/>
          </a:xfrm>
          <a:prstGeom prst="rect">
            <a:avLst/>
          </a:prstGeom>
        </p:spPr>
      </p:pic>
      <p:pic>
        <p:nvPicPr>
          <p:cNvPr id="10" name="図 9">
            <a:extLst>
              <a:ext uri="{FF2B5EF4-FFF2-40B4-BE49-F238E27FC236}">
                <a16:creationId xmlns:a16="http://schemas.microsoft.com/office/drawing/2014/main" id="{1AD8BBBE-5B99-419F-BF84-EF5DEE6E9BE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6582" y="140478"/>
            <a:ext cx="200053" cy="209579"/>
          </a:xfrm>
          <a:prstGeom prst="rect">
            <a:avLst/>
          </a:prstGeom>
        </p:spPr>
      </p:pic>
      <p:pic>
        <p:nvPicPr>
          <p:cNvPr id="12" name="図 11">
            <a:extLst>
              <a:ext uri="{FF2B5EF4-FFF2-40B4-BE49-F238E27FC236}">
                <a16:creationId xmlns:a16="http://schemas.microsoft.com/office/drawing/2014/main" id="{1B0665EB-BF9B-4A0A-9A1F-C0D57C54AFE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94378" y="25670"/>
            <a:ext cx="641307" cy="405037"/>
          </a:xfrm>
          <a:prstGeom prst="rect">
            <a:avLst/>
          </a:prstGeom>
        </p:spPr>
      </p:pic>
    </p:spTree>
    <p:extLst>
      <p:ext uri="{BB962C8B-B14F-4D97-AF65-F5344CB8AC3E}">
        <p14:creationId xmlns:p14="http://schemas.microsoft.com/office/powerpoint/2010/main" val="3896195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レイアウト①">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B32631-1683-A08C-03F0-4227CCD856FC}"/>
              </a:ext>
            </a:extLst>
          </p:cNvPr>
          <p:cNvSpPr/>
          <p:nvPr userDrawn="1"/>
        </p:nvSpPr>
        <p:spPr>
          <a:xfrm>
            <a:off x="0" y="0"/>
            <a:ext cx="12192000" cy="5283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2C203491-E052-45FC-B8A1-100AF48808F1}"/>
              </a:ext>
            </a:extLst>
          </p:cNvPr>
          <p:cNvSpPr txBox="1"/>
          <p:nvPr userDrawn="1"/>
        </p:nvSpPr>
        <p:spPr>
          <a:xfrm>
            <a:off x="10615085" y="44450"/>
            <a:ext cx="1559983" cy="433388"/>
          </a:xfrm>
          <a:prstGeom prst="rect">
            <a:avLst/>
          </a:prstGeom>
          <a:noFill/>
        </p:spPr>
        <p:txBody>
          <a:bodyPr>
            <a:spAutoFit/>
          </a:bodyPr>
          <a:lstStyle>
            <a:lvl1pPr>
              <a:defRPr kumimoji="1">
                <a:solidFill>
                  <a:schemeClr val="tx1"/>
                </a:solidFill>
                <a:latin typeface="游ゴシック" panose="020B0400000000000000" pitchFamily="50" charset="-128"/>
                <a:ea typeface="游ゴシック" panose="020B0400000000000000" pitchFamily="50" charset="-128"/>
              </a:defRPr>
            </a:lvl1pPr>
            <a:lvl2pPr marL="742950" indent="-285750">
              <a:defRPr kumimoji="1">
                <a:solidFill>
                  <a:schemeClr val="tx1"/>
                </a:solidFill>
                <a:latin typeface="游ゴシック" panose="020B0400000000000000" pitchFamily="50" charset="-128"/>
                <a:ea typeface="游ゴシック" panose="020B0400000000000000" pitchFamily="50" charset="-128"/>
              </a:defRPr>
            </a:lvl2pPr>
            <a:lvl3pPr marL="1143000" indent="-228600">
              <a:defRPr kumimoji="1">
                <a:solidFill>
                  <a:schemeClr val="tx1"/>
                </a:solidFill>
                <a:latin typeface="游ゴシック" panose="020B0400000000000000" pitchFamily="50" charset="-128"/>
                <a:ea typeface="游ゴシック" panose="020B0400000000000000" pitchFamily="50" charset="-128"/>
              </a:defRPr>
            </a:lvl3pPr>
            <a:lvl4pPr marL="1600200" indent="-228600">
              <a:defRPr kumimoji="1">
                <a:solidFill>
                  <a:schemeClr val="tx1"/>
                </a:solidFill>
                <a:latin typeface="游ゴシック" panose="020B0400000000000000" pitchFamily="50" charset="-128"/>
                <a:ea typeface="游ゴシック" panose="020B0400000000000000" pitchFamily="50" charset="-128"/>
              </a:defRPr>
            </a:lvl4pPr>
            <a:lvl5pPr marL="2057400" indent="-228600">
              <a:defRPr kumimoji="1">
                <a:solidFill>
                  <a:schemeClr val="tx1"/>
                </a:solidFill>
                <a:latin typeface="游ゴシック" panose="020B0400000000000000" pitchFamily="50" charset="-128"/>
                <a:ea typeface="游ゴシック" panose="020B0400000000000000" pitchFamily="50" charset="-128"/>
              </a:defRPr>
            </a:lvl5pPr>
            <a:lvl6pPr marL="2514600" indent="-228600" eaLnBrk="0" fontAlgn="base" hangingPunct="0">
              <a:spcBef>
                <a:spcPct val="0"/>
              </a:spcBef>
              <a:spcAft>
                <a:spcPct val="0"/>
              </a:spcAft>
              <a:defRPr kumimoji="1">
                <a:solidFill>
                  <a:schemeClr val="tx1"/>
                </a:solidFill>
                <a:latin typeface="游ゴシック" panose="020B0400000000000000" pitchFamily="50" charset="-128"/>
                <a:ea typeface="游ゴシック" panose="020B0400000000000000" pitchFamily="50" charset="-128"/>
              </a:defRPr>
            </a:lvl6pPr>
            <a:lvl7pPr marL="2971800" indent="-228600" eaLnBrk="0" fontAlgn="base" hangingPunct="0">
              <a:spcBef>
                <a:spcPct val="0"/>
              </a:spcBef>
              <a:spcAft>
                <a:spcPct val="0"/>
              </a:spcAft>
              <a:defRPr kumimoji="1">
                <a:solidFill>
                  <a:schemeClr val="tx1"/>
                </a:solidFill>
                <a:latin typeface="游ゴシック" panose="020B0400000000000000" pitchFamily="50" charset="-128"/>
                <a:ea typeface="游ゴシック" panose="020B0400000000000000" pitchFamily="50" charset="-128"/>
              </a:defRPr>
            </a:lvl7pPr>
            <a:lvl8pPr marL="3429000" indent="-228600" eaLnBrk="0" fontAlgn="base" hangingPunct="0">
              <a:spcBef>
                <a:spcPct val="0"/>
              </a:spcBef>
              <a:spcAft>
                <a:spcPct val="0"/>
              </a:spcAft>
              <a:defRPr kumimoji="1">
                <a:solidFill>
                  <a:schemeClr val="tx1"/>
                </a:solidFill>
                <a:latin typeface="游ゴシック" panose="020B0400000000000000" pitchFamily="50" charset="-128"/>
                <a:ea typeface="游ゴシック" panose="020B0400000000000000" pitchFamily="50" charset="-128"/>
              </a:defRPr>
            </a:lvl8pPr>
            <a:lvl9pPr marL="3886200" indent="-228600" eaLnBrk="0" fontAlgn="base" hangingPunct="0">
              <a:spcBef>
                <a:spcPct val="0"/>
              </a:spcBef>
              <a:spcAft>
                <a:spcPct val="0"/>
              </a:spcAft>
              <a:defRPr kumimoji="1">
                <a:solidFill>
                  <a:schemeClr val="tx1"/>
                </a:solidFill>
                <a:latin typeface="游ゴシック" panose="020B0400000000000000" pitchFamily="50" charset="-128"/>
                <a:ea typeface="游ゴシック" panose="020B0400000000000000" pitchFamily="50" charset="-128"/>
              </a:defRPr>
            </a:lvl9pPr>
          </a:lstStyle>
          <a:p>
            <a:pPr algn="r">
              <a:defRPr/>
            </a:pPr>
            <a:r>
              <a:rPr lang="en-US" altLang="ja-JP" sz="2200" b="1" dirty="0">
                <a:latin typeface="BIZ UDPゴシック" panose="020B0400000000000000" pitchFamily="50" charset="-128"/>
                <a:ea typeface="BIZ UDPゴシック" panose="020B0400000000000000" pitchFamily="50" charset="-128"/>
              </a:rPr>
              <a:t>P</a:t>
            </a:r>
            <a:fld id="{0314048D-57FB-4761-9BE5-45EDDC1DBBBA}" type="slidenum">
              <a:rPr lang="ja-JP" altLang="en-US" sz="2200" b="1" smtClean="0">
                <a:latin typeface="BIZ UDPゴシック" panose="020B0400000000000000" pitchFamily="50" charset="-128"/>
                <a:ea typeface="BIZ UDPゴシック" panose="020B0400000000000000" pitchFamily="50" charset="-128"/>
              </a:rPr>
              <a:pPr algn="r">
                <a:defRPr/>
              </a:pPr>
              <a:t>‹#›</a:t>
            </a:fld>
            <a:endParaRPr lang="ja-JP" altLang="en-US" sz="2200" b="1" dirty="0">
              <a:latin typeface="BIZ UDPゴシック" panose="020B0400000000000000" pitchFamily="50" charset="-128"/>
              <a:ea typeface="BIZ UDPゴシック" panose="020B0400000000000000" pitchFamily="50" charset="-128"/>
            </a:endParaRPr>
          </a:p>
        </p:txBody>
      </p:sp>
      <p:sp>
        <p:nvSpPr>
          <p:cNvPr id="7" name="動作設定ボタン : 戻る 7">
            <a:hlinkClick r:id="" action="ppaction://noaction" highlightClick="1"/>
            <a:extLst>
              <a:ext uri="{FF2B5EF4-FFF2-40B4-BE49-F238E27FC236}">
                <a16:creationId xmlns:a16="http://schemas.microsoft.com/office/drawing/2014/main" id="{94364D5B-1D91-435A-9CC8-08C46C6A4E41}"/>
              </a:ext>
            </a:extLst>
          </p:cNvPr>
          <p:cNvSpPr>
            <a:spLocks noChangeAspect="1"/>
          </p:cNvSpPr>
          <p:nvPr userDrawn="1"/>
        </p:nvSpPr>
        <p:spPr>
          <a:xfrm rot="5400000" flipV="1">
            <a:off x="10900569" y="55828"/>
            <a:ext cx="290512" cy="378883"/>
          </a:xfrm>
          <a:prstGeom prst="actionButtonReturn">
            <a:avLst/>
          </a:prstGeom>
          <a:noFill/>
          <a:ln>
            <a:solidFill>
              <a:srgbClr val="0068B7"/>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ja-JP" altLang="en-US" sz="1800" dirty="0"/>
          </a:p>
        </p:txBody>
      </p:sp>
      <p:sp>
        <p:nvSpPr>
          <p:cNvPr id="3" name="タイトル 1"/>
          <p:cNvSpPr>
            <a:spLocks noGrp="1"/>
          </p:cNvSpPr>
          <p:nvPr>
            <p:ph type="title"/>
          </p:nvPr>
        </p:nvSpPr>
        <p:spPr>
          <a:xfrm>
            <a:off x="1" y="5089"/>
            <a:ext cx="10970387" cy="523220"/>
          </a:xfrm>
          <a:prstGeom prst="rect">
            <a:avLst/>
          </a:prstGeom>
        </p:spPr>
        <p:txBody>
          <a:bodyPr>
            <a:normAutofit/>
          </a:bodyPr>
          <a:lstStyle>
            <a:lvl1pPr algn="l">
              <a:defRPr sz="2215" b="1">
                <a:solidFill>
                  <a:schemeClr val="tx2"/>
                </a:solidFill>
                <a:latin typeface="BIZ UDPゴシック" panose="020B0400000000000000" pitchFamily="50" charset="-128"/>
                <a:ea typeface="BIZ UDPゴシック" panose="020B0400000000000000" pitchFamily="50" charset="-128"/>
                <a:cs typeface="BIZ UDPゴシック" panose="020B0400000000000000" pitchFamily="50" charset="-128"/>
              </a:defRPr>
            </a:lvl1pPr>
          </a:lstStyle>
          <a:p>
            <a:r>
              <a:rPr lang="ja-JP" altLang="en-US" dirty="0"/>
              <a:t>マスター タイトルの書式設定</a:t>
            </a:r>
          </a:p>
        </p:txBody>
      </p:sp>
      <p:pic>
        <p:nvPicPr>
          <p:cNvPr id="2" name="図 1">
            <a:extLst>
              <a:ext uri="{FF2B5EF4-FFF2-40B4-BE49-F238E27FC236}">
                <a16:creationId xmlns:a16="http://schemas.microsoft.com/office/drawing/2014/main" id="{7F371CE8-4E70-BF02-957B-DEDC40D98AF6}"/>
              </a:ext>
            </a:extLst>
          </p:cNvPr>
          <p:cNvPicPr>
            <a:picLocks noChangeAspect="1"/>
          </p:cNvPicPr>
          <p:nvPr userDrawn="1"/>
        </p:nvPicPr>
        <p:blipFill rotWithShape="1">
          <a:blip r:embed="rId2"/>
          <a:srcRect l="620" t="12832" r="642" b="36902"/>
          <a:stretch/>
        </p:blipFill>
        <p:spPr>
          <a:xfrm>
            <a:off x="8695931" y="17848"/>
            <a:ext cx="2094451" cy="449541"/>
          </a:xfrm>
          <a:prstGeom prst="rect">
            <a:avLst/>
          </a:prstGeom>
        </p:spPr>
      </p:pic>
    </p:spTree>
    <p:extLst>
      <p:ext uri="{BB962C8B-B14F-4D97-AF65-F5344CB8AC3E}">
        <p14:creationId xmlns:p14="http://schemas.microsoft.com/office/powerpoint/2010/main" val="3084647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70FB020-4C8C-4211-B66B-E1553A9B97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81C3BDC-F05C-4B2C-A9A3-2D9BD6DF04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2AE2577-6B00-4803-9414-0EC1258CBE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BC778-08F3-4ED7-A439-0A22FC982C14}"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D968680F-6250-4E24-B666-5CAAE6928B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993AF86-20BB-4EAD-8F68-16A832373B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779B28-9C69-41E1-AA77-5A0C418A8766}" type="slidenum">
              <a:rPr kumimoji="1" lang="ja-JP" altLang="en-US" smtClean="0"/>
              <a:t>‹#›</a:t>
            </a:fld>
            <a:endParaRPr kumimoji="1" lang="ja-JP" altLang="en-US"/>
          </a:p>
        </p:txBody>
      </p:sp>
    </p:spTree>
    <p:extLst>
      <p:ext uri="{BB962C8B-B14F-4D97-AF65-F5344CB8AC3E}">
        <p14:creationId xmlns:p14="http://schemas.microsoft.com/office/powerpoint/2010/main" val="3612131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0" r:id="rId1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notesSlide" Target="../notesSlides/notesSlide1.xml"/><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0.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3.xml"/><Relationship Id="rId7" Type="http://schemas.openxmlformats.org/officeDocument/2006/relationships/image" Target="../media/image14.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3.png"/><Relationship Id="rId11" Type="http://schemas.openxmlformats.org/officeDocument/2006/relationships/image" Target="../media/image10.pn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notesSlide" Target="../notesSlides/notesSlide3.xml"/><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microsoft.com/office/2007/relationships/hdphoto" Target="../media/hdphoto6.wdp"/><Relationship Id="rId3" Type="http://schemas.openxmlformats.org/officeDocument/2006/relationships/slideLayout" Target="../slideLayouts/slideLayout13.xml"/><Relationship Id="rId7" Type="http://schemas.microsoft.com/office/2007/relationships/hdphoto" Target="../media/hdphoto3.wdp"/><Relationship Id="rId12" Type="http://schemas.openxmlformats.org/officeDocument/2006/relationships/image" Target="../media/image20.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7.png"/><Relationship Id="rId11" Type="http://schemas.microsoft.com/office/2007/relationships/hdphoto" Target="../media/hdphoto5.wdp"/><Relationship Id="rId5" Type="http://schemas.openxmlformats.org/officeDocument/2006/relationships/image" Target="../media/image11.jpeg"/><Relationship Id="rId10" Type="http://schemas.openxmlformats.org/officeDocument/2006/relationships/image" Target="../media/image19.png"/><Relationship Id="rId4" Type="http://schemas.openxmlformats.org/officeDocument/2006/relationships/notesSlide" Target="../notesSlides/notesSlide4.xml"/><Relationship Id="rId9" Type="http://schemas.microsoft.com/office/2007/relationships/hdphoto" Target="../media/hdphoto4.wdp"/><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27.png"/><Relationship Id="rId3" Type="http://schemas.openxmlformats.org/officeDocument/2006/relationships/slideLayout" Target="../slideLayouts/slideLayout13.xml"/><Relationship Id="rId7" Type="http://schemas.openxmlformats.org/officeDocument/2006/relationships/image" Target="../media/image22.png"/><Relationship Id="rId12" Type="http://schemas.openxmlformats.org/officeDocument/2006/relationships/image" Target="../media/image2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1.png"/><Relationship Id="rId11" Type="http://schemas.openxmlformats.org/officeDocument/2006/relationships/image" Target="../media/image25.png"/><Relationship Id="rId5" Type="http://schemas.openxmlformats.org/officeDocument/2006/relationships/image" Target="../media/image11.jpeg"/><Relationship Id="rId15" Type="http://schemas.openxmlformats.org/officeDocument/2006/relationships/image" Target="../media/image10.png"/><Relationship Id="rId10" Type="http://schemas.openxmlformats.org/officeDocument/2006/relationships/image" Target="../media/image24.png"/><Relationship Id="rId4" Type="http://schemas.openxmlformats.org/officeDocument/2006/relationships/notesSlide" Target="../notesSlides/notesSlide5.xml"/><Relationship Id="rId9" Type="http://schemas.openxmlformats.org/officeDocument/2006/relationships/image" Target="../media/image23.png"/><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audio" Target="../media/media6.m4a"/><Relationship Id="rId7" Type="http://schemas.openxmlformats.org/officeDocument/2006/relationships/image" Target="../media/image29.png"/><Relationship Id="rId2" Type="http://schemas.microsoft.com/office/2007/relationships/media" Target="../media/media6.m4a"/><Relationship Id="rId1" Type="http://schemas.openxmlformats.org/officeDocument/2006/relationships/tags" Target="../tags/tag1.xml"/><Relationship Id="rId6" Type="http://schemas.openxmlformats.org/officeDocument/2006/relationships/image" Target="../media/image11.jpeg"/><Relationship Id="rId5" Type="http://schemas.openxmlformats.org/officeDocument/2006/relationships/notesSlide" Target="../notesSlides/notesSlide6.xml"/><Relationship Id="rId4" Type="http://schemas.openxmlformats.org/officeDocument/2006/relationships/slideLayout" Target="../slideLayouts/slideLayout13.xml"/><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6.png"/><Relationship Id="rId3" Type="http://schemas.openxmlformats.org/officeDocument/2006/relationships/slideLayout" Target="../slideLayouts/slideLayout13.xml"/><Relationship Id="rId7" Type="http://schemas.openxmlformats.org/officeDocument/2006/relationships/image" Target="../media/image31.png"/><Relationship Id="rId12" Type="http://schemas.openxmlformats.org/officeDocument/2006/relationships/image" Target="../media/image3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1.png"/><Relationship Id="rId11" Type="http://schemas.openxmlformats.org/officeDocument/2006/relationships/image" Target="../media/image34.png"/><Relationship Id="rId5" Type="http://schemas.openxmlformats.org/officeDocument/2006/relationships/image" Target="../media/image11.jpeg"/><Relationship Id="rId15" Type="http://schemas.openxmlformats.org/officeDocument/2006/relationships/image" Target="../media/image10.png"/><Relationship Id="rId10" Type="http://schemas.openxmlformats.org/officeDocument/2006/relationships/image" Target="../media/image33.png"/><Relationship Id="rId4" Type="http://schemas.openxmlformats.org/officeDocument/2006/relationships/notesSlide" Target="../notesSlides/notesSlide7.xml"/><Relationship Id="rId9" Type="http://schemas.openxmlformats.org/officeDocument/2006/relationships/image" Target="../media/image32.png"/><Relationship Id="rId14" Type="http://schemas.openxmlformats.org/officeDocument/2006/relationships/image" Target="../media/image37.png"/></Relationships>
</file>

<file path=ppt/slides/_rels/slide8.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audio" Target="../media/media8.m4a"/><Relationship Id="rId7" Type="http://schemas.openxmlformats.org/officeDocument/2006/relationships/chart" Target="../charts/chart1.xml"/><Relationship Id="rId2" Type="http://schemas.microsoft.com/office/2007/relationships/media" Target="../media/media8.m4a"/><Relationship Id="rId1" Type="http://schemas.openxmlformats.org/officeDocument/2006/relationships/tags" Target="../tags/tag2.xml"/><Relationship Id="rId6" Type="http://schemas.openxmlformats.org/officeDocument/2006/relationships/image" Target="../media/image11.jpeg"/><Relationship Id="rId5" Type="http://schemas.openxmlformats.org/officeDocument/2006/relationships/notesSlide" Target="../notesSlides/notesSlide8.xml"/><Relationship Id="rId4" Type="http://schemas.openxmlformats.org/officeDocument/2006/relationships/slideLayout" Target="../slideLayouts/slideLayout13.xml"/><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media9.m4a"/><Relationship Id="rId7" Type="http://schemas.openxmlformats.org/officeDocument/2006/relationships/image" Target="../media/image38.png"/><Relationship Id="rId12" Type="http://schemas.openxmlformats.org/officeDocument/2006/relationships/image" Target="../media/image10.png"/><Relationship Id="rId2" Type="http://schemas.microsoft.com/office/2007/relationships/media" Target="../media/media9.m4a"/><Relationship Id="rId1" Type="http://schemas.openxmlformats.org/officeDocument/2006/relationships/tags" Target="../tags/tag3.xml"/><Relationship Id="rId6" Type="http://schemas.openxmlformats.org/officeDocument/2006/relationships/image" Target="../media/image11.jpeg"/><Relationship Id="rId11" Type="http://schemas.openxmlformats.org/officeDocument/2006/relationships/image" Target="../media/image42.png"/><Relationship Id="rId5" Type="http://schemas.openxmlformats.org/officeDocument/2006/relationships/notesSlide" Target="../notesSlides/notesSlide9.xml"/><Relationship Id="rId10" Type="http://schemas.openxmlformats.org/officeDocument/2006/relationships/image" Target="../media/image41.png"/><Relationship Id="rId4" Type="http://schemas.openxmlformats.org/officeDocument/2006/relationships/slideLayout" Target="../slideLayouts/slideLayout13.xml"/><Relationship Id="rId9"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25.png"/><Relationship Id="rId3" Type="http://schemas.openxmlformats.org/officeDocument/2006/relationships/audio" Target="../media/media10.m4a"/><Relationship Id="rId7" Type="http://schemas.openxmlformats.org/officeDocument/2006/relationships/chart" Target="../charts/chart3.xml"/><Relationship Id="rId12" Type="http://schemas.openxmlformats.org/officeDocument/2006/relationships/image" Target="../media/image45.png"/><Relationship Id="rId2" Type="http://schemas.microsoft.com/office/2007/relationships/media" Target="../media/media10.m4a"/><Relationship Id="rId1" Type="http://schemas.openxmlformats.org/officeDocument/2006/relationships/tags" Target="../tags/tag4.xml"/><Relationship Id="rId6" Type="http://schemas.openxmlformats.org/officeDocument/2006/relationships/image" Target="../media/image11.jpeg"/><Relationship Id="rId11" Type="http://schemas.microsoft.com/office/2007/relationships/hdphoto" Target="../media/hdphoto9.wdp"/><Relationship Id="rId5" Type="http://schemas.openxmlformats.org/officeDocument/2006/relationships/notesSlide" Target="../notesSlides/notesSlide10.xml"/><Relationship Id="rId10" Type="http://schemas.openxmlformats.org/officeDocument/2006/relationships/image" Target="../media/image44.png"/><Relationship Id="rId4" Type="http://schemas.openxmlformats.org/officeDocument/2006/relationships/slideLayout" Target="../slideLayouts/slideLayout13.xml"/><Relationship Id="rId9" Type="http://schemas.microsoft.com/office/2007/relationships/hdphoto" Target="../media/hdphoto8.wdp"/><Relationship Id="rId1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0.png"/><Relationship Id="rId5" Type="http://schemas.openxmlformats.org/officeDocument/2006/relationships/image" Target="../media/image11.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0.png"/><Relationship Id="rId5" Type="http://schemas.openxmlformats.org/officeDocument/2006/relationships/image" Target="../media/image11.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0.png"/><Relationship Id="rId5" Type="http://schemas.openxmlformats.org/officeDocument/2006/relationships/image" Target="../media/image11.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0.png"/><Relationship Id="rId5" Type="http://schemas.openxmlformats.org/officeDocument/2006/relationships/image" Target="../media/image11.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27.png"/><Relationship Id="rId3" Type="http://schemas.openxmlformats.org/officeDocument/2006/relationships/audio" Target="../media/media15.m4a"/><Relationship Id="rId7" Type="http://schemas.openxmlformats.org/officeDocument/2006/relationships/image" Target="../media/image46.png"/><Relationship Id="rId12" Type="http://schemas.openxmlformats.org/officeDocument/2006/relationships/image" Target="../media/image51.png"/><Relationship Id="rId2" Type="http://schemas.microsoft.com/office/2007/relationships/media" Target="../media/media15.m4a"/><Relationship Id="rId16" Type="http://schemas.openxmlformats.org/officeDocument/2006/relationships/image" Target="../media/image10.png"/><Relationship Id="rId1" Type="http://schemas.openxmlformats.org/officeDocument/2006/relationships/tags" Target="../tags/tag5.xml"/><Relationship Id="rId6" Type="http://schemas.openxmlformats.org/officeDocument/2006/relationships/image" Target="../media/image11.jpeg"/><Relationship Id="rId11" Type="http://schemas.openxmlformats.org/officeDocument/2006/relationships/image" Target="../media/image50.png"/><Relationship Id="rId5" Type="http://schemas.openxmlformats.org/officeDocument/2006/relationships/notesSlide" Target="../notesSlides/notesSlide15.xml"/><Relationship Id="rId15" Type="http://schemas.openxmlformats.org/officeDocument/2006/relationships/image" Target="../media/image53.png"/><Relationship Id="rId10" Type="http://schemas.openxmlformats.org/officeDocument/2006/relationships/image" Target="../media/image49.jpeg"/><Relationship Id="rId4" Type="http://schemas.openxmlformats.org/officeDocument/2006/relationships/slideLayout" Target="../slideLayouts/slideLayout13.xml"/><Relationship Id="rId9" Type="http://schemas.openxmlformats.org/officeDocument/2006/relationships/image" Target="../media/image48.png"/><Relationship Id="rId14" Type="http://schemas.openxmlformats.org/officeDocument/2006/relationships/image" Target="../media/image52.png"/></Relationships>
</file>

<file path=ppt/slides/_rels/slide16.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jpg"/><Relationship Id="rId18" Type="http://schemas.openxmlformats.org/officeDocument/2006/relationships/image" Target="../media/image65.png"/><Relationship Id="rId3" Type="http://schemas.openxmlformats.org/officeDocument/2006/relationships/audio" Target="../media/media16.m4a"/><Relationship Id="rId7" Type="http://schemas.openxmlformats.org/officeDocument/2006/relationships/image" Target="../media/image54.png"/><Relationship Id="rId12" Type="http://schemas.openxmlformats.org/officeDocument/2006/relationships/image" Target="../media/image59.jpg"/><Relationship Id="rId17" Type="http://schemas.openxmlformats.org/officeDocument/2006/relationships/image" Target="../media/image64.png"/><Relationship Id="rId2" Type="http://schemas.microsoft.com/office/2007/relationships/media" Target="../media/media16.m4a"/><Relationship Id="rId16" Type="http://schemas.openxmlformats.org/officeDocument/2006/relationships/image" Target="../media/image63.jpg"/><Relationship Id="rId1" Type="http://schemas.openxmlformats.org/officeDocument/2006/relationships/tags" Target="../tags/tag6.xml"/><Relationship Id="rId6" Type="http://schemas.openxmlformats.org/officeDocument/2006/relationships/image" Target="../media/image11.jpeg"/><Relationship Id="rId11" Type="http://schemas.openxmlformats.org/officeDocument/2006/relationships/image" Target="../media/image58.jpg"/><Relationship Id="rId5" Type="http://schemas.openxmlformats.org/officeDocument/2006/relationships/notesSlide" Target="../notesSlides/notesSlide16.xml"/><Relationship Id="rId15" Type="http://schemas.openxmlformats.org/officeDocument/2006/relationships/image" Target="../media/image62.jpg"/><Relationship Id="rId10" Type="http://schemas.openxmlformats.org/officeDocument/2006/relationships/image" Target="../media/image57.png"/><Relationship Id="rId19"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image" Target="../media/image56.png"/><Relationship Id="rId14" Type="http://schemas.openxmlformats.org/officeDocument/2006/relationships/image" Target="../media/image61.jpg"/></Relationships>
</file>

<file path=ppt/slides/_rels/slide17.xml.rels><?xml version="1.0" encoding="UTF-8" standalone="yes"?>
<Relationships xmlns="http://schemas.openxmlformats.org/package/2006/relationships"><Relationship Id="rId8" Type="http://schemas.openxmlformats.org/officeDocument/2006/relationships/image" Target="../media/image67.jpeg"/><Relationship Id="rId13" Type="http://schemas.openxmlformats.org/officeDocument/2006/relationships/image" Target="../media/image10.png"/><Relationship Id="rId3" Type="http://schemas.openxmlformats.org/officeDocument/2006/relationships/audio" Target="../media/media17.m4a"/><Relationship Id="rId7" Type="http://schemas.openxmlformats.org/officeDocument/2006/relationships/image" Target="../media/image66.png"/><Relationship Id="rId12" Type="http://schemas.openxmlformats.org/officeDocument/2006/relationships/image" Target="../media/image71.png"/><Relationship Id="rId2" Type="http://schemas.microsoft.com/office/2007/relationships/media" Target="../media/media17.m4a"/><Relationship Id="rId1" Type="http://schemas.openxmlformats.org/officeDocument/2006/relationships/tags" Target="../tags/tag7.xml"/><Relationship Id="rId6" Type="http://schemas.openxmlformats.org/officeDocument/2006/relationships/image" Target="../media/image11.jpeg"/><Relationship Id="rId11" Type="http://schemas.openxmlformats.org/officeDocument/2006/relationships/image" Target="../media/image70.png"/><Relationship Id="rId5" Type="http://schemas.openxmlformats.org/officeDocument/2006/relationships/notesSlide" Target="../notesSlides/notesSlide17.xml"/><Relationship Id="rId10" Type="http://schemas.openxmlformats.org/officeDocument/2006/relationships/image" Target="../media/image69.png"/><Relationship Id="rId4" Type="http://schemas.openxmlformats.org/officeDocument/2006/relationships/slideLayout" Target="../slideLayouts/slideLayout13.xml"/><Relationship Id="rId9" Type="http://schemas.openxmlformats.org/officeDocument/2006/relationships/image" Target="../media/image68.jpeg"/></Relationships>
</file>

<file path=ppt/slides/_rels/slide18.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10.png"/><Relationship Id="rId3" Type="http://schemas.openxmlformats.org/officeDocument/2006/relationships/audio" Target="../media/media18.m4a"/><Relationship Id="rId7" Type="http://schemas.openxmlformats.org/officeDocument/2006/relationships/image" Target="../media/image72.png"/><Relationship Id="rId12" Type="http://schemas.openxmlformats.org/officeDocument/2006/relationships/image" Target="../media/image77.png"/><Relationship Id="rId2" Type="http://schemas.microsoft.com/office/2007/relationships/media" Target="../media/media18.m4a"/><Relationship Id="rId1" Type="http://schemas.openxmlformats.org/officeDocument/2006/relationships/tags" Target="../tags/tag8.xml"/><Relationship Id="rId6" Type="http://schemas.openxmlformats.org/officeDocument/2006/relationships/image" Target="../media/image11.jpeg"/><Relationship Id="rId11" Type="http://schemas.openxmlformats.org/officeDocument/2006/relationships/image" Target="../media/image76.png"/><Relationship Id="rId5" Type="http://schemas.openxmlformats.org/officeDocument/2006/relationships/notesSlide" Target="../notesSlides/notesSlide18.xml"/><Relationship Id="rId10" Type="http://schemas.openxmlformats.org/officeDocument/2006/relationships/image" Target="../media/image75.png"/><Relationship Id="rId4" Type="http://schemas.openxmlformats.org/officeDocument/2006/relationships/slideLayout" Target="../slideLayouts/slideLayout13.xml"/><Relationship Id="rId9" Type="http://schemas.openxmlformats.org/officeDocument/2006/relationships/image" Target="../media/image74.png"/></Relationships>
</file>

<file path=ppt/slides/_rels/slide19.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audio" Target="../media/media19.m4a"/><Relationship Id="rId7" Type="http://schemas.openxmlformats.org/officeDocument/2006/relationships/image" Target="../media/image78.png"/><Relationship Id="rId2" Type="http://schemas.microsoft.com/office/2007/relationships/media" Target="../media/media19.m4a"/><Relationship Id="rId1" Type="http://schemas.openxmlformats.org/officeDocument/2006/relationships/tags" Target="../tags/tag9.xml"/><Relationship Id="rId6" Type="http://schemas.openxmlformats.org/officeDocument/2006/relationships/image" Target="../media/image11.jpeg"/><Relationship Id="rId5" Type="http://schemas.openxmlformats.org/officeDocument/2006/relationships/notesSlide" Target="../notesSlides/notesSlide19.xml"/><Relationship Id="rId10"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image" Target="../media/image80.png"/></Relationships>
</file>

<file path=ppt/slides/_rels/slide2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audio" Target="../media/media20.m4a"/><Relationship Id="rId7" Type="http://schemas.openxmlformats.org/officeDocument/2006/relationships/image" Target="../media/image25.png"/><Relationship Id="rId2" Type="http://schemas.microsoft.com/office/2007/relationships/media" Target="../media/media20.m4a"/><Relationship Id="rId1" Type="http://schemas.openxmlformats.org/officeDocument/2006/relationships/tags" Target="../tags/tag10.xml"/><Relationship Id="rId6" Type="http://schemas.openxmlformats.org/officeDocument/2006/relationships/image" Target="../media/image11.jpeg"/><Relationship Id="rId5" Type="http://schemas.openxmlformats.org/officeDocument/2006/relationships/notesSlide" Target="../notesSlides/notesSlide20.xml"/><Relationship Id="rId10" Type="http://schemas.openxmlformats.org/officeDocument/2006/relationships/image" Target="../media/image10.png"/><Relationship Id="rId4" Type="http://schemas.openxmlformats.org/officeDocument/2006/relationships/slideLayout" Target="../slideLayouts/slideLayout13.xml"/><Relationship Id="rId9" Type="http://schemas.openxmlformats.org/officeDocument/2006/relationships/image" Target="../media/image8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0.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83.png"/><Relationship Id="rId5" Type="http://schemas.openxmlformats.org/officeDocument/2006/relationships/image" Target="../media/image11.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85.emf"/><Relationship Id="rId3" Type="http://schemas.openxmlformats.org/officeDocument/2006/relationships/audio" Target="../media/media22.m4a"/><Relationship Id="rId7" Type="http://schemas.openxmlformats.org/officeDocument/2006/relationships/image" Target="../media/image84.png"/><Relationship Id="rId12" Type="http://schemas.openxmlformats.org/officeDocument/2006/relationships/image" Target="../media/image10.png"/><Relationship Id="rId2" Type="http://schemas.microsoft.com/office/2007/relationships/media" Target="../media/media22.m4a"/><Relationship Id="rId1" Type="http://schemas.openxmlformats.org/officeDocument/2006/relationships/tags" Target="../tags/tag11.xml"/><Relationship Id="rId6" Type="http://schemas.openxmlformats.org/officeDocument/2006/relationships/image" Target="../media/image11.jpeg"/><Relationship Id="rId11" Type="http://schemas.openxmlformats.org/officeDocument/2006/relationships/image" Target="../media/image88.png"/><Relationship Id="rId5" Type="http://schemas.openxmlformats.org/officeDocument/2006/relationships/notesSlide" Target="../notesSlides/notesSlide22.xml"/><Relationship Id="rId10" Type="http://schemas.openxmlformats.org/officeDocument/2006/relationships/image" Target="../media/image87.png"/><Relationship Id="rId4" Type="http://schemas.openxmlformats.org/officeDocument/2006/relationships/slideLayout" Target="../slideLayouts/slideLayout13.xml"/><Relationship Id="rId9" Type="http://schemas.openxmlformats.org/officeDocument/2006/relationships/image" Target="../media/image86.emf"/></Relationships>
</file>

<file path=ppt/slides/_rels/slide23.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slideLayout" Target="../slideLayouts/slideLayout13.xml"/><Relationship Id="rId7" Type="http://schemas.openxmlformats.org/officeDocument/2006/relationships/image" Target="../media/image90.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89.png"/><Relationship Id="rId11" Type="http://schemas.openxmlformats.org/officeDocument/2006/relationships/image" Target="../media/image10.png"/><Relationship Id="rId5" Type="http://schemas.openxmlformats.org/officeDocument/2006/relationships/image" Target="../media/image11.jpeg"/><Relationship Id="rId10" Type="http://schemas.openxmlformats.org/officeDocument/2006/relationships/image" Target="../media/image69.png"/><Relationship Id="rId4" Type="http://schemas.openxmlformats.org/officeDocument/2006/relationships/notesSlide" Target="../notesSlides/notesSlide23.xml"/><Relationship Id="rId9" Type="http://schemas.openxmlformats.org/officeDocument/2006/relationships/image" Target="../media/image59.jpg"/></Relationships>
</file>

<file path=ppt/slides/_rels/slide24.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10.png"/><Relationship Id="rId3" Type="http://schemas.openxmlformats.org/officeDocument/2006/relationships/audio" Target="../media/media24.m4a"/><Relationship Id="rId7" Type="http://schemas.openxmlformats.org/officeDocument/2006/relationships/image" Target="../media/image28.png"/><Relationship Id="rId12" Type="http://schemas.openxmlformats.org/officeDocument/2006/relationships/image" Target="../media/image94.png"/><Relationship Id="rId2" Type="http://schemas.microsoft.com/office/2007/relationships/media" Target="../media/media24.m4a"/><Relationship Id="rId1" Type="http://schemas.openxmlformats.org/officeDocument/2006/relationships/tags" Target="../tags/tag12.xml"/><Relationship Id="rId6" Type="http://schemas.openxmlformats.org/officeDocument/2006/relationships/image" Target="../media/image11.jpeg"/><Relationship Id="rId11" Type="http://schemas.openxmlformats.org/officeDocument/2006/relationships/image" Target="../media/image93.png"/><Relationship Id="rId5" Type="http://schemas.openxmlformats.org/officeDocument/2006/relationships/notesSlide" Target="../notesSlides/notesSlide24.xml"/><Relationship Id="rId10" Type="http://schemas.openxmlformats.org/officeDocument/2006/relationships/image" Target="../media/image92.png"/><Relationship Id="rId4" Type="http://schemas.openxmlformats.org/officeDocument/2006/relationships/slideLayout" Target="../slideLayouts/slideLayout13.xml"/><Relationship Id="rId9" Type="http://schemas.openxmlformats.org/officeDocument/2006/relationships/image" Target="../media/image52.png"/></Relationships>
</file>

<file path=ppt/slides/_rels/slide25.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audio" Target="../media/media25.m4a"/><Relationship Id="rId7" Type="http://schemas.openxmlformats.org/officeDocument/2006/relationships/image" Target="../media/image78.png"/><Relationship Id="rId2" Type="http://schemas.microsoft.com/office/2007/relationships/media" Target="../media/media25.m4a"/><Relationship Id="rId1" Type="http://schemas.openxmlformats.org/officeDocument/2006/relationships/tags" Target="../tags/tag13.xml"/><Relationship Id="rId6" Type="http://schemas.openxmlformats.org/officeDocument/2006/relationships/image" Target="../media/image11.jpeg"/><Relationship Id="rId11" Type="http://schemas.openxmlformats.org/officeDocument/2006/relationships/image" Target="../media/image10.png"/><Relationship Id="rId5" Type="http://schemas.openxmlformats.org/officeDocument/2006/relationships/notesSlide" Target="../notesSlides/notesSlide25.xml"/><Relationship Id="rId10" Type="http://schemas.openxmlformats.org/officeDocument/2006/relationships/image" Target="../media/image97.png"/><Relationship Id="rId4" Type="http://schemas.openxmlformats.org/officeDocument/2006/relationships/slideLayout" Target="../slideLayouts/slideLayout13.xml"/><Relationship Id="rId9" Type="http://schemas.openxmlformats.org/officeDocument/2006/relationships/image" Target="../media/image96.png"/></Relationships>
</file>

<file path=ppt/slides/_rels/slide26.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94.png"/><Relationship Id="rId3" Type="http://schemas.openxmlformats.org/officeDocument/2006/relationships/audio" Target="../media/media26.m4a"/><Relationship Id="rId7" Type="http://schemas.openxmlformats.org/officeDocument/2006/relationships/chart" Target="../charts/chart4.xml"/><Relationship Id="rId12" Type="http://schemas.openxmlformats.org/officeDocument/2006/relationships/image" Target="../media/image102.png"/><Relationship Id="rId2" Type="http://schemas.microsoft.com/office/2007/relationships/media" Target="../media/media26.m4a"/><Relationship Id="rId1" Type="http://schemas.openxmlformats.org/officeDocument/2006/relationships/tags" Target="../tags/tag14.xml"/><Relationship Id="rId6" Type="http://schemas.openxmlformats.org/officeDocument/2006/relationships/image" Target="../media/image11.jpeg"/><Relationship Id="rId11" Type="http://schemas.openxmlformats.org/officeDocument/2006/relationships/image" Target="../media/image101.png"/><Relationship Id="rId5" Type="http://schemas.openxmlformats.org/officeDocument/2006/relationships/notesSlide" Target="../notesSlides/notesSlide26.xml"/><Relationship Id="rId10" Type="http://schemas.openxmlformats.org/officeDocument/2006/relationships/image" Target="../media/image100.png"/><Relationship Id="rId4" Type="http://schemas.openxmlformats.org/officeDocument/2006/relationships/slideLayout" Target="../slideLayouts/slideLayout13.xml"/><Relationship Id="rId9" Type="http://schemas.openxmlformats.org/officeDocument/2006/relationships/image" Target="../media/image99.png"/><Relationship Id="rId14" Type="http://schemas.openxmlformats.org/officeDocument/2006/relationships/image" Target="../media/image10.png"/></Relationships>
</file>

<file path=ppt/slides/_rels/slide2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107.png"/><Relationship Id="rId18" Type="http://schemas.openxmlformats.org/officeDocument/2006/relationships/image" Target="../media/image112.png"/><Relationship Id="rId26" Type="http://schemas.openxmlformats.org/officeDocument/2006/relationships/image" Target="../media/image10.png"/><Relationship Id="rId3" Type="http://schemas.openxmlformats.org/officeDocument/2006/relationships/audio" Target="../media/media27.m4a"/><Relationship Id="rId21" Type="http://schemas.openxmlformats.org/officeDocument/2006/relationships/image" Target="../media/image115.png"/><Relationship Id="rId7" Type="http://schemas.openxmlformats.org/officeDocument/2006/relationships/image" Target="../media/image103.emf"/><Relationship Id="rId12" Type="http://schemas.openxmlformats.org/officeDocument/2006/relationships/image" Target="../media/image106.png"/><Relationship Id="rId17" Type="http://schemas.openxmlformats.org/officeDocument/2006/relationships/image" Target="../media/image111.png"/><Relationship Id="rId25" Type="http://schemas.openxmlformats.org/officeDocument/2006/relationships/image" Target="../media/image118.png"/><Relationship Id="rId2" Type="http://schemas.microsoft.com/office/2007/relationships/media" Target="../media/media27.m4a"/><Relationship Id="rId16" Type="http://schemas.openxmlformats.org/officeDocument/2006/relationships/image" Target="../media/image110.png"/><Relationship Id="rId20" Type="http://schemas.openxmlformats.org/officeDocument/2006/relationships/image" Target="../media/image114.png"/><Relationship Id="rId1" Type="http://schemas.openxmlformats.org/officeDocument/2006/relationships/tags" Target="../tags/tag15.xml"/><Relationship Id="rId6" Type="http://schemas.openxmlformats.org/officeDocument/2006/relationships/image" Target="../media/image11.jpeg"/><Relationship Id="rId11" Type="http://schemas.openxmlformats.org/officeDocument/2006/relationships/image" Target="../media/image105.png"/><Relationship Id="rId24" Type="http://schemas.openxmlformats.org/officeDocument/2006/relationships/image" Target="../media/image81.png"/><Relationship Id="rId5" Type="http://schemas.openxmlformats.org/officeDocument/2006/relationships/notesSlide" Target="../notesSlides/notesSlide27.xml"/><Relationship Id="rId15" Type="http://schemas.openxmlformats.org/officeDocument/2006/relationships/image" Target="../media/image109.png"/><Relationship Id="rId23" Type="http://schemas.openxmlformats.org/officeDocument/2006/relationships/image" Target="../media/image117.png"/><Relationship Id="rId10" Type="http://schemas.openxmlformats.org/officeDocument/2006/relationships/image" Target="../media/image104.png"/><Relationship Id="rId19" Type="http://schemas.openxmlformats.org/officeDocument/2006/relationships/image" Target="../media/image113.png"/><Relationship Id="rId4" Type="http://schemas.openxmlformats.org/officeDocument/2006/relationships/slideLayout" Target="../slideLayouts/slideLayout13.xml"/><Relationship Id="rId9" Type="http://schemas.openxmlformats.org/officeDocument/2006/relationships/image" Target="../media/image27.png"/><Relationship Id="rId14" Type="http://schemas.openxmlformats.org/officeDocument/2006/relationships/image" Target="../media/image108.png"/><Relationship Id="rId22" Type="http://schemas.openxmlformats.org/officeDocument/2006/relationships/image" Target="../media/image116.png"/></Relationships>
</file>

<file path=ppt/slides/_rels/slide28.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26.png"/><Relationship Id="rId18" Type="http://schemas.openxmlformats.org/officeDocument/2006/relationships/image" Target="../media/image123.emf"/><Relationship Id="rId3" Type="http://schemas.openxmlformats.org/officeDocument/2006/relationships/audio" Target="../media/media28.m4a"/><Relationship Id="rId7" Type="http://schemas.openxmlformats.org/officeDocument/2006/relationships/image" Target="../media/image119.png"/><Relationship Id="rId12" Type="http://schemas.openxmlformats.org/officeDocument/2006/relationships/image" Target="../media/image122.png"/><Relationship Id="rId17" Type="http://schemas.openxmlformats.org/officeDocument/2006/relationships/image" Target="../media/image106.png"/><Relationship Id="rId2" Type="http://schemas.microsoft.com/office/2007/relationships/media" Target="../media/media28.m4a"/><Relationship Id="rId16" Type="http://schemas.openxmlformats.org/officeDocument/2006/relationships/image" Target="../media/image105.png"/><Relationship Id="rId20" Type="http://schemas.openxmlformats.org/officeDocument/2006/relationships/image" Target="../media/image10.png"/><Relationship Id="rId1" Type="http://schemas.openxmlformats.org/officeDocument/2006/relationships/tags" Target="../tags/tag16.xml"/><Relationship Id="rId6" Type="http://schemas.openxmlformats.org/officeDocument/2006/relationships/image" Target="../media/image11.jpeg"/><Relationship Id="rId11" Type="http://schemas.openxmlformats.org/officeDocument/2006/relationships/image" Target="../media/image121.png"/><Relationship Id="rId5" Type="http://schemas.openxmlformats.org/officeDocument/2006/relationships/notesSlide" Target="../notesSlides/notesSlide28.xml"/><Relationship Id="rId15" Type="http://schemas.openxmlformats.org/officeDocument/2006/relationships/image" Target="../media/image104.png"/><Relationship Id="rId10" Type="http://schemas.openxmlformats.org/officeDocument/2006/relationships/image" Target="../media/image120.png"/><Relationship Id="rId19" Type="http://schemas.openxmlformats.org/officeDocument/2006/relationships/image" Target="../media/image124.png"/><Relationship Id="rId4" Type="http://schemas.openxmlformats.org/officeDocument/2006/relationships/slideLayout" Target="../slideLayouts/slideLayout13.xml"/><Relationship Id="rId9" Type="http://schemas.openxmlformats.org/officeDocument/2006/relationships/image" Target="../media/image81.png"/><Relationship Id="rId14" Type="http://schemas.openxmlformats.org/officeDocument/2006/relationships/image" Target="../media/image27.png"/></Relationships>
</file>

<file path=ppt/slides/_rels/slide29.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65.png"/><Relationship Id="rId18" Type="http://schemas.openxmlformats.org/officeDocument/2006/relationships/image" Target="../media/image129.png"/><Relationship Id="rId26" Type="http://schemas.openxmlformats.org/officeDocument/2006/relationships/image" Target="../media/image52.png"/><Relationship Id="rId3" Type="http://schemas.openxmlformats.org/officeDocument/2006/relationships/audio" Target="../media/media29.m4a"/><Relationship Id="rId21" Type="http://schemas.openxmlformats.org/officeDocument/2006/relationships/image" Target="../media/image132.png"/><Relationship Id="rId7" Type="http://schemas.openxmlformats.org/officeDocument/2006/relationships/image" Target="../media/image125.emf"/><Relationship Id="rId12" Type="http://schemas.openxmlformats.org/officeDocument/2006/relationships/image" Target="../media/image128.jpeg"/><Relationship Id="rId17" Type="http://schemas.openxmlformats.org/officeDocument/2006/relationships/image" Target="../media/image115.png"/><Relationship Id="rId25" Type="http://schemas.openxmlformats.org/officeDocument/2006/relationships/image" Target="../media/image27.png"/><Relationship Id="rId2" Type="http://schemas.microsoft.com/office/2007/relationships/media" Target="../media/media29.m4a"/><Relationship Id="rId16" Type="http://schemas.openxmlformats.org/officeDocument/2006/relationships/image" Target="../media/image114.png"/><Relationship Id="rId20" Type="http://schemas.openxmlformats.org/officeDocument/2006/relationships/image" Target="../media/image131.png"/><Relationship Id="rId29" Type="http://schemas.openxmlformats.org/officeDocument/2006/relationships/image" Target="../media/image81.png"/><Relationship Id="rId1" Type="http://schemas.openxmlformats.org/officeDocument/2006/relationships/tags" Target="../tags/tag17.xml"/><Relationship Id="rId6" Type="http://schemas.openxmlformats.org/officeDocument/2006/relationships/image" Target="../media/image11.jpeg"/><Relationship Id="rId11" Type="http://schemas.openxmlformats.org/officeDocument/2006/relationships/image" Target="../media/image116.png"/><Relationship Id="rId24" Type="http://schemas.openxmlformats.org/officeDocument/2006/relationships/image" Target="../media/image79.png"/><Relationship Id="rId5" Type="http://schemas.openxmlformats.org/officeDocument/2006/relationships/notesSlide" Target="../notesSlides/notesSlide29.xml"/><Relationship Id="rId15" Type="http://schemas.openxmlformats.org/officeDocument/2006/relationships/image" Target="../media/image113.png"/><Relationship Id="rId23" Type="http://schemas.openxmlformats.org/officeDocument/2006/relationships/image" Target="../media/image105.png"/><Relationship Id="rId28" Type="http://schemas.openxmlformats.org/officeDocument/2006/relationships/image" Target="../media/image133.png"/><Relationship Id="rId10" Type="http://schemas.openxmlformats.org/officeDocument/2006/relationships/image" Target="../media/image127.jpeg"/><Relationship Id="rId19" Type="http://schemas.openxmlformats.org/officeDocument/2006/relationships/image" Target="../media/image130.png"/><Relationship Id="rId4" Type="http://schemas.openxmlformats.org/officeDocument/2006/relationships/slideLayout" Target="../slideLayouts/slideLayout13.xml"/><Relationship Id="rId9" Type="http://schemas.openxmlformats.org/officeDocument/2006/relationships/image" Target="../media/image74.png"/><Relationship Id="rId14" Type="http://schemas.openxmlformats.org/officeDocument/2006/relationships/image" Target="../media/image64.png"/><Relationship Id="rId22" Type="http://schemas.openxmlformats.org/officeDocument/2006/relationships/image" Target="../media/image107.png"/><Relationship Id="rId27" Type="http://schemas.openxmlformats.org/officeDocument/2006/relationships/image" Target="../media/image117.png"/><Relationship Id="rId30" Type="http://schemas.openxmlformats.org/officeDocument/2006/relationships/image" Target="../media/image10.png"/></Relationships>
</file>

<file path=ppt/slides/_rels/slide30.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27.png"/><Relationship Id="rId3" Type="http://schemas.openxmlformats.org/officeDocument/2006/relationships/audio" Target="../media/media30.m4a"/><Relationship Id="rId7" Type="http://schemas.openxmlformats.org/officeDocument/2006/relationships/image" Target="../media/image134.png"/><Relationship Id="rId12" Type="http://schemas.openxmlformats.org/officeDocument/2006/relationships/image" Target="../media/image137.png"/><Relationship Id="rId17" Type="http://schemas.openxmlformats.org/officeDocument/2006/relationships/image" Target="../media/image10.png"/><Relationship Id="rId2" Type="http://schemas.microsoft.com/office/2007/relationships/media" Target="../media/media30.m4a"/><Relationship Id="rId16" Type="http://schemas.openxmlformats.org/officeDocument/2006/relationships/image" Target="../media/image138.png"/><Relationship Id="rId1" Type="http://schemas.openxmlformats.org/officeDocument/2006/relationships/tags" Target="../tags/tag18.xml"/><Relationship Id="rId6" Type="http://schemas.openxmlformats.org/officeDocument/2006/relationships/image" Target="../media/image11.jpeg"/><Relationship Id="rId11" Type="http://schemas.openxmlformats.org/officeDocument/2006/relationships/image" Target="../media/image136.png"/><Relationship Id="rId5" Type="http://schemas.openxmlformats.org/officeDocument/2006/relationships/notesSlide" Target="../notesSlides/notesSlide30.xml"/><Relationship Id="rId15" Type="http://schemas.openxmlformats.org/officeDocument/2006/relationships/image" Target="../media/image105.png"/><Relationship Id="rId10" Type="http://schemas.openxmlformats.org/officeDocument/2006/relationships/image" Target="../media/image135.png"/><Relationship Id="rId4" Type="http://schemas.openxmlformats.org/officeDocument/2006/relationships/slideLayout" Target="../slideLayouts/slideLayout13.xml"/><Relationship Id="rId9" Type="http://schemas.openxmlformats.org/officeDocument/2006/relationships/image" Target="../media/image79.png"/><Relationship Id="rId14" Type="http://schemas.openxmlformats.org/officeDocument/2006/relationships/image" Target="../media/image52.png"/></Relationships>
</file>

<file path=ppt/slides/_rels/slide31.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83.png"/><Relationship Id="rId18" Type="http://schemas.openxmlformats.org/officeDocument/2006/relationships/chart" Target="../charts/chart6.xml"/><Relationship Id="rId3" Type="http://schemas.openxmlformats.org/officeDocument/2006/relationships/audio" Target="../media/media31.m4a"/><Relationship Id="rId21" Type="http://schemas.openxmlformats.org/officeDocument/2006/relationships/image" Target="../media/image12.png"/><Relationship Id="rId7" Type="http://schemas.openxmlformats.org/officeDocument/2006/relationships/image" Target="../media/image139.png"/><Relationship Id="rId12" Type="http://schemas.openxmlformats.org/officeDocument/2006/relationships/image" Target="../media/image143.png"/><Relationship Id="rId17" Type="http://schemas.openxmlformats.org/officeDocument/2006/relationships/chart" Target="../charts/chart5.xml"/><Relationship Id="rId2" Type="http://schemas.microsoft.com/office/2007/relationships/media" Target="../media/media31.m4a"/><Relationship Id="rId16" Type="http://schemas.openxmlformats.org/officeDocument/2006/relationships/image" Target="../media/image145.png"/><Relationship Id="rId20" Type="http://schemas.microsoft.com/office/2007/relationships/hdphoto" Target="../media/hdphoto7.wdp"/><Relationship Id="rId1" Type="http://schemas.openxmlformats.org/officeDocument/2006/relationships/tags" Target="../tags/tag19.xml"/><Relationship Id="rId6" Type="http://schemas.openxmlformats.org/officeDocument/2006/relationships/image" Target="../media/image11.jpeg"/><Relationship Id="rId11" Type="http://schemas.openxmlformats.org/officeDocument/2006/relationships/image" Target="../media/image142.png"/><Relationship Id="rId24" Type="http://schemas.openxmlformats.org/officeDocument/2006/relationships/image" Target="../media/image10.png"/><Relationship Id="rId5" Type="http://schemas.openxmlformats.org/officeDocument/2006/relationships/notesSlide" Target="../notesSlides/notesSlide31.xml"/><Relationship Id="rId15" Type="http://schemas.openxmlformats.org/officeDocument/2006/relationships/image" Target="../media/image144.png"/><Relationship Id="rId23" Type="http://schemas.openxmlformats.org/officeDocument/2006/relationships/image" Target="../media/image147.png"/><Relationship Id="rId10" Type="http://schemas.openxmlformats.org/officeDocument/2006/relationships/image" Target="../media/image141.png"/><Relationship Id="rId19" Type="http://schemas.openxmlformats.org/officeDocument/2006/relationships/image" Target="../media/image22.png"/><Relationship Id="rId4" Type="http://schemas.openxmlformats.org/officeDocument/2006/relationships/slideLayout" Target="../slideLayouts/slideLayout13.xml"/><Relationship Id="rId9" Type="http://schemas.openxmlformats.org/officeDocument/2006/relationships/image" Target="../media/image140.png"/><Relationship Id="rId14" Type="http://schemas.openxmlformats.org/officeDocument/2006/relationships/image" Target="../media/image133.png"/><Relationship Id="rId22" Type="http://schemas.openxmlformats.org/officeDocument/2006/relationships/image" Target="../media/image146.png"/></Relationships>
</file>

<file path=ppt/slides/_rels/slide32.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144.png"/><Relationship Id="rId3" Type="http://schemas.openxmlformats.org/officeDocument/2006/relationships/audio" Target="../media/media32.m4a"/><Relationship Id="rId7" Type="http://schemas.openxmlformats.org/officeDocument/2006/relationships/image" Target="../media/image148.png"/><Relationship Id="rId12" Type="http://schemas.openxmlformats.org/officeDocument/2006/relationships/image" Target="../media/image133.png"/><Relationship Id="rId2" Type="http://schemas.microsoft.com/office/2007/relationships/media" Target="../media/media32.m4a"/><Relationship Id="rId1" Type="http://schemas.openxmlformats.org/officeDocument/2006/relationships/tags" Target="../tags/tag20.xml"/><Relationship Id="rId6" Type="http://schemas.openxmlformats.org/officeDocument/2006/relationships/image" Target="../media/image11.jpeg"/><Relationship Id="rId11" Type="http://schemas.openxmlformats.org/officeDocument/2006/relationships/image" Target="../media/image83.png"/><Relationship Id="rId5" Type="http://schemas.openxmlformats.org/officeDocument/2006/relationships/notesSlide" Target="../notesSlides/notesSlide32.xml"/><Relationship Id="rId15" Type="http://schemas.openxmlformats.org/officeDocument/2006/relationships/image" Target="../media/image10.png"/><Relationship Id="rId10" Type="http://schemas.openxmlformats.org/officeDocument/2006/relationships/image" Target="../media/image143.png"/><Relationship Id="rId4" Type="http://schemas.openxmlformats.org/officeDocument/2006/relationships/slideLayout" Target="../slideLayouts/slideLayout13.xml"/><Relationship Id="rId9" Type="http://schemas.openxmlformats.org/officeDocument/2006/relationships/image" Target="../media/image117.png"/><Relationship Id="rId14" Type="http://schemas.openxmlformats.org/officeDocument/2006/relationships/image" Target="../media/image145.png"/></Relationships>
</file>

<file path=ppt/slides/_rels/slide33.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0.png"/><Relationship Id="rId3" Type="http://schemas.openxmlformats.org/officeDocument/2006/relationships/audio" Target="../media/media33.m4a"/><Relationship Id="rId7" Type="http://schemas.openxmlformats.org/officeDocument/2006/relationships/image" Target="../media/image150.emf"/><Relationship Id="rId12" Type="http://schemas.openxmlformats.org/officeDocument/2006/relationships/image" Target="../media/image154.png"/><Relationship Id="rId2" Type="http://schemas.microsoft.com/office/2007/relationships/media" Target="../media/media33.m4a"/><Relationship Id="rId1" Type="http://schemas.openxmlformats.org/officeDocument/2006/relationships/tags" Target="../tags/tag21.xml"/><Relationship Id="rId6" Type="http://schemas.openxmlformats.org/officeDocument/2006/relationships/image" Target="../media/image11.jpeg"/><Relationship Id="rId11" Type="http://schemas.openxmlformats.org/officeDocument/2006/relationships/image" Target="../media/image153.png"/><Relationship Id="rId5" Type="http://schemas.openxmlformats.org/officeDocument/2006/relationships/notesSlide" Target="../notesSlides/notesSlide33.xml"/><Relationship Id="rId10" Type="http://schemas.microsoft.com/office/2007/relationships/hdphoto" Target="../media/hdphoto11.wdp"/><Relationship Id="rId4" Type="http://schemas.openxmlformats.org/officeDocument/2006/relationships/slideLayout" Target="../slideLayouts/slideLayout13.xml"/><Relationship Id="rId9" Type="http://schemas.openxmlformats.org/officeDocument/2006/relationships/image" Target="../media/image152.png"/></Relationships>
</file>

<file path=ppt/slides/_rels/slide34.xml.rels><?xml version="1.0" encoding="UTF-8" standalone="yes"?>
<Relationships xmlns="http://schemas.openxmlformats.org/package/2006/relationships"><Relationship Id="rId3" Type="http://schemas.openxmlformats.org/officeDocument/2006/relationships/audio" Target="../media/media34.m4a"/><Relationship Id="rId7" Type="http://schemas.openxmlformats.org/officeDocument/2006/relationships/image" Target="../media/image10.png"/><Relationship Id="rId2" Type="http://schemas.microsoft.com/office/2007/relationships/media" Target="../media/media34.m4a"/><Relationship Id="rId1" Type="http://schemas.openxmlformats.org/officeDocument/2006/relationships/tags" Target="../tags/tag22.xml"/><Relationship Id="rId6" Type="http://schemas.openxmlformats.org/officeDocument/2006/relationships/image" Target="../media/image11.jpeg"/><Relationship Id="rId5" Type="http://schemas.openxmlformats.org/officeDocument/2006/relationships/notesSlide" Target="../notesSlides/notesSlide34.xml"/><Relationship Id="rId4"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8" Type="http://schemas.openxmlformats.org/officeDocument/2006/relationships/image" Target="../media/image143.png"/><Relationship Id="rId13" Type="http://schemas.openxmlformats.org/officeDocument/2006/relationships/image" Target="../media/image82.png"/><Relationship Id="rId3" Type="http://schemas.openxmlformats.org/officeDocument/2006/relationships/slideLayout" Target="../slideLayouts/slideLayout13.xml"/><Relationship Id="rId7" Type="http://schemas.openxmlformats.org/officeDocument/2006/relationships/image" Target="../media/image117.png"/><Relationship Id="rId12" Type="http://schemas.openxmlformats.org/officeDocument/2006/relationships/image" Target="../media/image145.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8.png"/><Relationship Id="rId11" Type="http://schemas.openxmlformats.org/officeDocument/2006/relationships/image" Target="../media/image144.png"/><Relationship Id="rId5" Type="http://schemas.openxmlformats.org/officeDocument/2006/relationships/image" Target="../media/image11.jpeg"/><Relationship Id="rId10" Type="http://schemas.openxmlformats.org/officeDocument/2006/relationships/image" Target="../media/image133.png"/><Relationship Id="rId4" Type="http://schemas.openxmlformats.org/officeDocument/2006/relationships/notesSlide" Target="../notesSlides/notesSlide35.xml"/><Relationship Id="rId9" Type="http://schemas.openxmlformats.org/officeDocument/2006/relationships/image" Target="../media/image83.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E25F6BF-E211-C98B-FA28-71BE32641D88}"/>
              </a:ext>
            </a:extLst>
          </p:cNvPr>
          <p:cNvPicPr>
            <a:picLocks noChangeAspect="1"/>
          </p:cNvPicPr>
          <p:nvPr/>
        </p:nvPicPr>
        <p:blipFill>
          <a:blip r:embed="rId5"/>
          <a:srcRect l="25424" r="5333" b="7648"/>
          <a:stretch/>
        </p:blipFill>
        <p:spPr>
          <a:xfrm rot="5400000">
            <a:off x="1153319" y="2956719"/>
            <a:ext cx="2671762" cy="4749801"/>
          </a:xfrm>
          <a:prstGeom prst="rect">
            <a:avLst/>
          </a:prstGeom>
        </p:spPr>
      </p:pic>
      <p:sp>
        <p:nvSpPr>
          <p:cNvPr id="5" name="タイトル 4">
            <a:extLst>
              <a:ext uri="{FF2B5EF4-FFF2-40B4-BE49-F238E27FC236}">
                <a16:creationId xmlns:a16="http://schemas.microsoft.com/office/drawing/2014/main" id="{EBB3299E-42AB-9D46-AFD3-C4F12A625FD6}"/>
              </a:ext>
            </a:extLst>
          </p:cNvPr>
          <p:cNvSpPr txBox="1">
            <a:spLocks/>
          </p:cNvSpPr>
          <p:nvPr/>
        </p:nvSpPr>
        <p:spPr>
          <a:xfrm>
            <a:off x="-310629" y="1365918"/>
            <a:ext cx="11821007" cy="919139"/>
          </a:xfrm>
          <a:prstGeom prst="rect">
            <a:avLst/>
          </a:prstGeom>
        </p:spPr>
        <p:txBody>
          <a:bodyPr vert="horz" lIns="91440" tIns="45720" rIns="91440" bIns="45720" rtlCol="0" anchor="ctr" anchorCtr="1">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5400" dirty="0">
                <a:latin typeface="BIZ UDPゴシック" panose="020B0400000000000000" pitchFamily="50" charset="-128"/>
                <a:ea typeface="BIZ UDPゴシック" panose="020B0400000000000000" pitchFamily="50" charset="-128"/>
              </a:rPr>
              <a:t>安定操業への第一歩</a:t>
            </a:r>
          </a:p>
        </p:txBody>
      </p:sp>
      <p:sp>
        <p:nvSpPr>
          <p:cNvPr id="6" name="テキスト ボックス 5">
            <a:extLst>
              <a:ext uri="{FF2B5EF4-FFF2-40B4-BE49-F238E27FC236}">
                <a16:creationId xmlns:a16="http://schemas.microsoft.com/office/drawing/2014/main" id="{CF841C5F-6131-B187-0217-43F99CDE36EC}"/>
              </a:ext>
            </a:extLst>
          </p:cNvPr>
          <p:cNvSpPr txBox="1"/>
          <p:nvPr/>
        </p:nvSpPr>
        <p:spPr>
          <a:xfrm>
            <a:off x="863742" y="2819025"/>
            <a:ext cx="10464515" cy="523220"/>
          </a:xfrm>
          <a:prstGeom prst="rect">
            <a:avLst/>
          </a:prstGeom>
          <a:noFill/>
        </p:spPr>
        <p:txBody>
          <a:bodyPr wrap="square" rtlCol="0">
            <a:spAutoFit/>
          </a:bodyPr>
          <a:lstStyle/>
          <a:p>
            <a:pPr algn="ctr"/>
            <a:r>
              <a:rPr lang="ja-JP" altLang="en-US" sz="2800" dirty="0">
                <a:latin typeface="BIZ UDPゴシック" panose="020B0400000000000000" pitchFamily="50" charset="-128"/>
                <a:ea typeface="BIZ UDPゴシック" panose="020B0400000000000000" pitchFamily="50" charset="-128"/>
              </a:rPr>
              <a:t>～人に依存しない点検設計による設備停止時間削減～</a:t>
            </a:r>
            <a:endParaRPr kumimoji="1" lang="ja-JP" altLang="en-US" sz="2800" dirty="0">
              <a:latin typeface="BIZ UDPゴシック" panose="020B0400000000000000" pitchFamily="50" charset="-128"/>
              <a:ea typeface="BIZ UDPゴシック" panose="020B0400000000000000" pitchFamily="50" charset="-128"/>
            </a:endParaRPr>
          </a:p>
        </p:txBody>
      </p:sp>
      <p:sp>
        <p:nvSpPr>
          <p:cNvPr id="7" name="サブタイトル 2">
            <a:extLst>
              <a:ext uri="{FF2B5EF4-FFF2-40B4-BE49-F238E27FC236}">
                <a16:creationId xmlns:a16="http://schemas.microsoft.com/office/drawing/2014/main" id="{219C6DE6-5F5A-832D-7B3A-E4514BC8B743}"/>
              </a:ext>
            </a:extLst>
          </p:cNvPr>
          <p:cNvSpPr txBox="1">
            <a:spLocks/>
          </p:cNvSpPr>
          <p:nvPr/>
        </p:nvSpPr>
        <p:spPr>
          <a:xfrm>
            <a:off x="7442201" y="4739137"/>
            <a:ext cx="4522895" cy="2118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r"/>
            <a:r>
              <a:rPr lang="ja-JP" altLang="en-US" sz="2000" b="1" dirty="0">
                <a:solidFill>
                  <a:srgbClr val="027DC8"/>
                </a:solidFill>
                <a:latin typeface="+mn-ea"/>
              </a:rPr>
              <a:t>株式会社 神戸製鋼所　大安製造所</a:t>
            </a:r>
            <a:endParaRPr lang="en-US" altLang="ja-JP" sz="2000" b="1" dirty="0">
              <a:solidFill>
                <a:srgbClr val="027DC8"/>
              </a:solidFill>
              <a:latin typeface="+mn-ea"/>
            </a:endParaRPr>
          </a:p>
          <a:p>
            <a:pPr algn="r"/>
            <a:r>
              <a:rPr lang="ja-JP" altLang="en-US" sz="2000" b="1" dirty="0">
                <a:latin typeface="+mn-ea"/>
              </a:rPr>
              <a:t>溶解鋳造室　加工組 </a:t>
            </a:r>
            <a:endParaRPr lang="en-US" altLang="ja-JP" sz="2000" b="1" dirty="0">
              <a:latin typeface="+mn-ea"/>
            </a:endParaRPr>
          </a:p>
          <a:p>
            <a:pPr algn="r"/>
            <a:r>
              <a:rPr lang="ja-JP" altLang="en-US" sz="2000" b="1" dirty="0">
                <a:latin typeface="+mn-ea"/>
              </a:rPr>
              <a:t>ジャンボサークル</a:t>
            </a:r>
            <a:endParaRPr lang="en-US" altLang="ja-JP" sz="2000" b="1" dirty="0">
              <a:latin typeface="+mn-ea"/>
            </a:endParaRPr>
          </a:p>
          <a:p>
            <a:pPr algn="r"/>
            <a:r>
              <a:rPr lang="ja-JP" altLang="en-US" sz="2000" b="1" dirty="0">
                <a:latin typeface="+mn-ea"/>
              </a:rPr>
              <a:t>発表者 ：  島田 靖大　　</a:t>
            </a:r>
            <a:endParaRPr lang="en-US" altLang="ja-JP" sz="2000" b="1" dirty="0">
              <a:latin typeface="+mn-ea"/>
            </a:endParaRPr>
          </a:p>
          <a:p>
            <a:pPr algn="r"/>
            <a:r>
              <a:rPr lang="ja-JP" altLang="en-US" sz="2000" b="1" dirty="0">
                <a:latin typeface="+mn-ea"/>
              </a:rPr>
              <a:t>補助者 ：  鈴木 寛也　 </a:t>
            </a:r>
            <a:endParaRPr lang="en-US" altLang="ja-JP" sz="2000" b="1" dirty="0">
              <a:latin typeface="+mn-ea"/>
            </a:endParaRPr>
          </a:p>
        </p:txBody>
      </p:sp>
      <p:sp>
        <p:nvSpPr>
          <p:cNvPr id="8" name="テキスト ボックス 7">
            <a:extLst>
              <a:ext uri="{FF2B5EF4-FFF2-40B4-BE49-F238E27FC236}">
                <a16:creationId xmlns:a16="http://schemas.microsoft.com/office/drawing/2014/main" id="{07018305-17C5-3E5D-EDDA-FFC1F527B7C6}"/>
              </a:ext>
            </a:extLst>
          </p:cNvPr>
          <p:cNvSpPr txBox="1"/>
          <p:nvPr/>
        </p:nvSpPr>
        <p:spPr>
          <a:xfrm>
            <a:off x="6578709" y="3998771"/>
            <a:ext cx="5386387" cy="523220"/>
          </a:xfrm>
          <a:prstGeom prst="rect">
            <a:avLst/>
          </a:prstGeom>
          <a:noFill/>
        </p:spPr>
        <p:txBody>
          <a:bodyPr wrap="square" rtlCol="0">
            <a:spAutoFit/>
          </a:bodyPr>
          <a:lstStyle/>
          <a:p>
            <a:r>
              <a:rPr kumimoji="1" lang="ja-JP" altLang="en-US" sz="2800" b="1" dirty="0"/>
              <a:t>活動期間：</a:t>
            </a:r>
            <a:r>
              <a:rPr kumimoji="1" lang="en-US" altLang="ja-JP" sz="2800" b="1" dirty="0"/>
              <a:t>2024.4.1</a:t>
            </a:r>
            <a:r>
              <a:rPr kumimoji="1" lang="ja-JP" altLang="en-US" sz="2800" b="1" dirty="0"/>
              <a:t>～</a:t>
            </a:r>
            <a:r>
              <a:rPr kumimoji="1" lang="en-US" altLang="ja-JP" sz="2800" b="1" dirty="0"/>
              <a:t>2025.3.31</a:t>
            </a:r>
            <a:endParaRPr kumimoji="1" lang="ja-JP" altLang="en-US" sz="2800" b="1" dirty="0"/>
          </a:p>
        </p:txBody>
      </p:sp>
      <p:pic>
        <p:nvPicPr>
          <p:cNvPr id="2" name="図 1">
            <a:extLst>
              <a:ext uri="{FF2B5EF4-FFF2-40B4-BE49-F238E27FC236}">
                <a16:creationId xmlns:a16="http://schemas.microsoft.com/office/drawing/2014/main" id="{28FDAD78-8BC7-C7AF-D60D-7122D5B64E00}"/>
              </a:ext>
            </a:extLst>
          </p:cNvPr>
          <p:cNvPicPr>
            <a:picLocks noChangeAspect="1"/>
          </p:cNvPicPr>
          <p:nvPr/>
        </p:nvPicPr>
        <p:blipFill>
          <a:blip r:embed="rId6"/>
          <a:srcRect l="22365" r="18990"/>
          <a:stretch/>
        </p:blipFill>
        <p:spPr>
          <a:xfrm>
            <a:off x="23092" y="1541222"/>
            <a:ext cx="1949986" cy="2261079"/>
          </a:xfrm>
          <a:prstGeom prst="rect">
            <a:avLst/>
          </a:prstGeom>
        </p:spPr>
      </p:pic>
      <p:pic>
        <p:nvPicPr>
          <p:cNvPr id="3" name="図 2">
            <a:extLst>
              <a:ext uri="{FF2B5EF4-FFF2-40B4-BE49-F238E27FC236}">
                <a16:creationId xmlns:a16="http://schemas.microsoft.com/office/drawing/2014/main" id="{2D08BD30-8C99-2983-0944-B7C2FB0B2329}"/>
              </a:ext>
            </a:extLst>
          </p:cNvPr>
          <p:cNvPicPr>
            <a:picLocks noChangeAspect="1"/>
          </p:cNvPicPr>
          <p:nvPr/>
        </p:nvPicPr>
        <p:blipFill>
          <a:blip r:embed="rId7"/>
          <a:stretch>
            <a:fillRect/>
          </a:stretch>
        </p:blipFill>
        <p:spPr>
          <a:xfrm>
            <a:off x="9226671" y="280113"/>
            <a:ext cx="2617428" cy="1630528"/>
          </a:xfrm>
          <a:prstGeom prst="rect">
            <a:avLst/>
          </a:prstGeom>
        </p:spPr>
      </p:pic>
      <p:pic>
        <p:nvPicPr>
          <p:cNvPr id="9" name="図 8">
            <a:extLst>
              <a:ext uri="{FF2B5EF4-FFF2-40B4-BE49-F238E27FC236}">
                <a16:creationId xmlns:a16="http://schemas.microsoft.com/office/drawing/2014/main" id="{62B14182-2DCC-E710-34E2-16986F7AB892}"/>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875" b="83125" l="500" r="98500">
                        <a14:foregroundMark x1="18243" y1="37205" x2="16750" y2="37500"/>
                        <a14:foregroundMark x1="26250" y1="35625" x2="24799" y2="35911"/>
                        <a14:foregroundMark x1="50500" y1="38125" x2="50000" y2="55000"/>
                        <a14:foregroundMark x1="61250" y1="36250" x2="60500" y2="58750"/>
                        <a14:foregroundMark x1="66750" y1="41875" x2="66750" y2="61250"/>
                        <a14:foregroundMark x1="75750" y1="46250" x2="75750" y2="63750"/>
                        <a14:foregroundMark x1="19642" y1="34841" x2="19500" y2="35625"/>
                        <a14:foregroundMark x1="22750" y1="33750" x2="21818" y2="35692"/>
                        <a14:foregroundMark x1="28250" y1="1875" x2="28250" y2="1875"/>
                        <a14:foregroundMark x1="19500" y1="30000" x2="21000" y2="30000"/>
                        <a14:foregroundMark x1="10603" y1="37956" x2="10750" y2="47500"/>
                        <a14:foregroundMark x1="10500" y1="31250" x2="10519" y2="32501"/>
                        <a14:foregroundMark x1="10417" y1="36250" x2="10500" y2="37500"/>
                        <a14:foregroundMark x1="10250" y1="33125" x2="10750" y2="36875"/>
                        <a14:foregroundMark x1="500" y1="25000" x2="13500" y2="47500"/>
                        <a14:foregroundMark x1="5500" y1="28125" x2="6250" y2="70000"/>
                        <a14:foregroundMark x1="2750" y1="36875" x2="3750" y2="80625"/>
                        <a14:foregroundMark x1="6000" y1="71250" x2="42000" y2="75000"/>
                        <a14:foregroundMark x1="16750" y1="54375" x2="25500" y2="45000"/>
                        <a14:foregroundMark x1="20750" y1="43125" x2="89000" y2="47500"/>
                        <a14:foregroundMark x1="63250" y1="65625" x2="91500" y2="70000"/>
                        <a14:foregroundMark x1="50250" y1="74375" x2="81500" y2="72500"/>
                        <a14:foregroundMark x1="38750" y1="69375" x2="54750" y2="71250"/>
                        <a14:foregroundMark x1="54750" y1="71250" x2="64250" y2="70625"/>
                        <a14:foregroundMark x1="50250" y1="61250" x2="62500" y2="59375"/>
                        <a14:foregroundMark x1="11250" y1="26875" x2="44000" y2="28125"/>
                        <a14:foregroundMark x1="2000" y1="23750" x2="20250" y2="23750"/>
                        <a14:foregroundMark x1="750" y1="23125" x2="44250" y2="26875"/>
                        <a14:foregroundMark x1="33500" y1="20000" x2="53500" y2="23750"/>
                        <a14:foregroundMark x1="55250" y1="22500" x2="72750" y2="25625"/>
                        <a14:foregroundMark x1="80500" y1="25000" x2="91000" y2="39375"/>
                        <a14:foregroundMark x1="94500" y1="28750" x2="97750" y2="58750"/>
                        <a14:foregroundMark x1="96500" y1="34375" x2="98000" y2="66875"/>
                        <a14:foregroundMark x1="98000" y1="66875" x2="97750" y2="71250"/>
                        <a14:foregroundMark x1="97750" y1="63750" x2="90500" y2="78125"/>
                        <a14:foregroundMark x1="95250" y1="74375" x2="88500" y2="75000"/>
                        <a14:foregroundMark x1="98000" y1="75000" x2="66500" y2="76250"/>
                        <a14:foregroundMark x1="41000" y1="75000" x2="70000" y2="78125"/>
                        <a14:foregroundMark x1="4250" y1="75000" x2="27500" y2="72500"/>
                        <a14:foregroundMark x1="27500" y1="72500" x2="52250" y2="78125"/>
                        <a14:foregroundMark x1="11500" y1="76250" x2="33750" y2="76250"/>
                        <a14:foregroundMark x1="5250" y1="75000" x2="16750" y2="76250"/>
                        <a14:foregroundMark x1="8000" y1="77500" x2="22250" y2="80000"/>
                        <a14:foregroundMark x1="31500" y1="56875" x2="56000" y2="56875"/>
                        <a14:foregroundMark x1="46500" y1="60625" x2="94750" y2="72500"/>
                        <a14:foregroundMark x1="94750" y1="72500" x2="79500" y2="72500"/>
                        <a14:foregroundMark x1="74000" y1="78125" x2="97750" y2="78750"/>
                        <a14:foregroundMark x1="98500" y1="25000" x2="59000" y2="32500"/>
                        <a14:foregroundMark x1="81750" y1="23125" x2="57500" y2="25625"/>
                        <a14:foregroundMark x1="62000" y1="20000" x2="96500" y2="25000"/>
                        <a14:foregroundMark x1="98500" y1="20625" x2="76000" y2="20625"/>
                        <a14:foregroundMark x1="98000" y1="20000" x2="39000" y2="19375"/>
                        <a14:foregroundMark x1="46000" y1="18750" x2="4750" y2="18125"/>
                        <a14:foregroundMark x1="12000" y1="17500" x2="1000" y2="18125"/>
                        <a14:foregroundMark x1="750" y1="19375" x2="25250" y2="32500"/>
                        <a14:foregroundMark x1="25250" y1="32500" x2="4750" y2="59375"/>
                        <a14:foregroundMark x1="23250" y1="27500" x2="14500" y2="71250"/>
                        <a14:foregroundMark x1="10750" y1="73125" x2="37250" y2="70625"/>
                        <a14:foregroundMark x1="37250" y1="70625" x2="46750" y2="83125"/>
                        <a14:foregroundMark x1="33750" y1="80625" x2="42500" y2="74375"/>
                      </a14:backgroundRemoval>
                    </a14:imgEffect>
                  </a14:imgLayer>
                </a14:imgProps>
              </a:ext>
            </a:extLst>
          </a:blip>
          <a:srcRect l="289" t="17981" r="-289" b="21707"/>
          <a:stretch/>
        </p:blipFill>
        <p:spPr>
          <a:xfrm>
            <a:off x="134131" y="176238"/>
            <a:ext cx="3810000" cy="919139"/>
          </a:xfrm>
          <a:prstGeom prst="rect">
            <a:avLst/>
          </a:prstGeom>
        </p:spPr>
      </p:pic>
      <p:pic>
        <p:nvPicPr>
          <p:cNvPr id="41" name="オーディオ 40">
            <a:hlinkClick r:id="" action="ppaction://media"/>
            <a:extLst>
              <a:ext uri="{FF2B5EF4-FFF2-40B4-BE49-F238E27FC236}">
                <a16:creationId xmlns:a16="http://schemas.microsoft.com/office/drawing/2014/main" id="{55E50811-6F80-3ED0-DBC8-CA4A39342CE2}"/>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78137352"/>
      </p:ext>
    </p:extLst>
  </p:cSld>
  <p:clrMapOvr>
    <a:masterClrMapping/>
  </p:clrMapOvr>
  <mc:AlternateContent xmlns:mc="http://schemas.openxmlformats.org/markup-compatibility/2006" xmlns:p14="http://schemas.microsoft.com/office/powerpoint/2010/main">
    <mc:Choice Requires="p14">
      <p:transition spd="slow" p14:dur="2000" advTm="24477"/>
    </mc:Choice>
    <mc:Fallback xmlns="">
      <p:transition spd="slow" advTm="24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B2207302-FB00-D908-0E67-05CAC8567FD8}"/>
              </a:ext>
            </a:extLst>
          </p:cNvPr>
          <p:cNvSpPr/>
          <p:nvPr/>
        </p:nvSpPr>
        <p:spPr>
          <a:xfrm>
            <a:off x="452063" y="803143"/>
            <a:ext cx="10161141" cy="995380"/>
          </a:xfrm>
          <a:prstGeom prst="roundRect">
            <a:avLst>
              <a:gd name="adj" fmla="val 5234"/>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dirty="0">
                <a:solidFill>
                  <a:schemeClr val="tx1"/>
                </a:solidFill>
                <a:latin typeface="BIZ UDPゴシック" panose="020B0400000000000000" pitchFamily="50" charset="-128"/>
                <a:ea typeface="BIZ UDPゴシック" panose="020B0400000000000000" pitchFamily="50" charset="-128"/>
              </a:rPr>
              <a:t>≪課 題≫</a:t>
            </a:r>
          </a:p>
          <a:p>
            <a:endParaRPr kumimoji="1" lang="en-US" altLang="ja-JP" sz="400" dirty="0">
              <a:solidFill>
                <a:schemeClr val="tx1"/>
              </a:solidFill>
              <a:latin typeface="BIZ UDPゴシック" panose="020B0400000000000000" pitchFamily="50" charset="-128"/>
              <a:ea typeface="BIZ UDPゴシック" panose="020B0400000000000000" pitchFamily="50" charset="-128"/>
            </a:endParaRPr>
          </a:p>
          <a:p>
            <a:r>
              <a:rPr kumimoji="1" lang="ja-JP" altLang="en-US" dirty="0">
                <a:solidFill>
                  <a:schemeClr val="tx1"/>
                </a:solidFill>
                <a:latin typeface="BIZ UDPゴシック" panose="020B0400000000000000" pitchFamily="50" charset="-128"/>
                <a:ea typeface="BIZ UDPゴシック" panose="020B0400000000000000" pitchFamily="50" charset="-128"/>
              </a:rPr>
              <a:t>→</a:t>
            </a:r>
            <a:r>
              <a:rPr kumimoji="1" lang="en-US" altLang="ja-JP" dirty="0">
                <a:solidFill>
                  <a:schemeClr val="tx1"/>
                </a:solidFill>
                <a:latin typeface="BIZ UDPゴシック" panose="020B0400000000000000" pitchFamily="50" charset="-128"/>
                <a:ea typeface="BIZ UDPゴシック" panose="020B0400000000000000" pitchFamily="50" charset="-128"/>
              </a:rPr>
              <a:t>No,2</a:t>
            </a:r>
            <a:r>
              <a:rPr kumimoji="1" lang="ja-JP" altLang="en-US" dirty="0">
                <a:solidFill>
                  <a:schemeClr val="tx1"/>
                </a:solidFill>
                <a:latin typeface="BIZ UDPゴシック" panose="020B0400000000000000" pitchFamily="50" charset="-128"/>
                <a:ea typeface="BIZ UDPゴシック" panose="020B0400000000000000" pitchFamily="50" charset="-128"/>
              </a:rPr>
              <a:t>ライン</a:t>
            </a:r>
            <a:r>
              <a:rPr kumimoji="1" lang="ja-JP" altLang="en-US" dirty="0">
                <a:solidFill>
                  <a:srgbClr val="FF0000"/>
                </a:solidFill>
                <a:latin typeface="BIZ UDPゴシック" panose="020B0400000000000000" pitchFamily="50" charset="-128"/>
                <a:ea typeface="BIZ UDPゴシック" panose="020B0400000000000000" pitchFamily="50" charset="-128"/>
              </a:rPr>
              <a:t>設備稼働率が不安定　</a:t>
            </a:r>
            <a:r>
              <a:rPr kumimoji="1" lang="ja-JP" altLang="en-US" dirty="0">
                <a:solidFill>
                  <a:schemeClr val="tx1"/>
                </a:solidFill>
                <a:latin typeface="BIZ UDPゴシック" panose="020B0400000000000000" pitchFamily="50" charset="-128"/>
                <a:ea typeface="BIZ UDPゴシック" panose="020B0400000000000000" pitchFamily="50" charset="-128"/>
              </a:rPr>
              <a:t>（目標 </a:t>
            </a:r>
            <a:r>
              <a:rPr kumimoji="1" lang="en-US" altLang="ja-JP" dirty="0">
                <a:solidFill>
                  <a:schemeClr val="tx1"/>
                </a:solidFill>
                <a:latin typeface="BIZ UDPゴシック" panose="020B0400000000000000" pitchFamily="50" charset="-128"/>
                <a:ea typeface="BIZ UDPゴシック" panose="020B0400000000000000" pitchFamily="50" charset="-128"/>
              </a:rPr>
              <a:t>86.2</a:t>
            </a:r>
            <a:r>
              <a:rPr kumimoji="1" lang="en-US" altLang="ja-JP" sz="1600" dirty="0">
                <a:solidFill>
                  <a:schemeClr val="tx1"/>
                </a:solidFill>
                <a:latin typeface="BIZ UDPゴシック" panose="020B0400000000000000" pitchFamily="50" charset="-128"/>
                <a:ea typeface="BIZ UDPゴシック" panose="020B0400000000000000" pitchFamily="50" charset="-128"/>
              </a:rPr>
              <a:t>%</a:t>
            </a:r>
            <a:r>
              <a:rPr kumimoji="1" lang="en-US" altLang="ja-JP" dirty="0">
                <a:solidFill>
                  <a:schemeClr val="tx1"/>
                </a:solidFill>
                <a:latin typeface="BIZ UDPゴシック" panose="020B0400000000000000" pitchFamily="50" charset="-128"/>
                <a:ea typeface="BIZ UDPゴシック" panose="020B0400000000000000" pitchFamily="50" charset="-128"/>
              </a:rPr>
              <a:t> </a:t>
            </a:r>
            <a:r>
              <a:rPr kumimoji="1" lang="ja-JP" altLang="en-US" dirty="0">
                <a:solidFill>
                  <a:schemeClr val="tx1"/>
                </a:solidFill>
                <a:latin typeface="BIZ UDPゴシック" panose="020B0400000000000000" pitchFamily="50" charset="-128"/>
                <a:ea typeface="BIZ UDPゴシック" panose="020B0400000000000000" pitchFamily="50" charset="-128"/>
              </a:rPr>
              <a:t>を継続達成できない）　 </a:t>
            </a:r>
          </a:p>
        </p:txBody>
      </p:sp>
      <p:sp>
        <p:nvSpPr>
          <p:cNvPr id="5" name="四角形: 角を丸くする 4">
            <a:extLst>
              <a:ext uri="{FF2B5EF4-FFF2-40B4-BE49-F238E27FC236}">
                <a16:creationId xmlns:a16="http://schemas.microsoft.com/office/drawing/2014/main" id="{4193D807-CD61-8B81-FD51-B367BFA9A874}"/>
              </a:ext>
            </a:extLst>
          </p:cNvPr>
          <p:cNvSpPr/>
          <p:nvPr/>
        </p:nvSpPr>
        <p:spPr>
          <a:xfrm>
            <a:off x="452062" y="4399309"/>
            <a:ext cx="10161141" cy="995380"/>
          </a:xfrm>
          <a:prstGeom prst="roundRect">
            <a:avLst>
              <a:gd name="adj" fmla="val 5234"/>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dirty="0">
                <a:solidFill>
                  <a:schemeClr val="tx1"/>
                </a:solidFill>
                <a:latin typeface="BIZ UDPゴシック" panose="020B0400000000000000" pitchFamily="50" charset="-128"/>
                <a:ea typeface="BIZ UDPゴシック" panose="020B0400000000000000" pitchFamily="50" charset="-128"/>
              </a:rPr>
              <a:t>≪成 果≫</a:t>
            </a:r>
            <a:endParaRPr kumimoji="1" lang="en-US" altLang="ja-JP" sz="2000" dirty="0">
              <a:solidFill>
                <a:schemeClr val="tx1"/>
              </a:solidFill>
              <a:latin typeface="BIZ UDPゴシック" panose="020B0400000000000000" pitchFamily="50" charset="-128"/>
              <a:ea typeface="BIZ UDPゴシック" panose="020B0400000000000000" pitchFamily="50" charset="-128"/>
            </a:endParaRPr>
          </a:p>
          <a:p>
            <a:endParaRPr lang="en-US" altLang="ja-JP" sz="400" dirty="0">
              <a:solidFill>
                <a:schemeClr val="tx1"/>
              </a:solidFill>
              <a:latin typeface="BIZ UDPゴシック" panose="020B0400000000000000" pitchFamily="50" charset="-128"/>
              <a:ea typeface="BIZ UDPゴシック" panose="020B0400000000000000" pitchFamily="50" charset="-128"/>
            </a:endParaRPr>
          </a:p>
          <a:p>
            <a:r>
              <a:rPr lang="ja-JP" altLang="en-US" dirty="0">
                <a:solidFill>
                  <a:schemeClr val="tx1"/>
                </a:solidFill>
                <a:latin typeface="BIZ UDPゴシック" panose="020B0400000000000000" pitchFamily="50" charset="-128"/>
                <a:ea typeface="BIZ UDPゴシック" panose="020B0400000000000000" pitchFamily="50" charset="-128"/>
              </a:rPr>
              <a:t>→</a:t>
            </a:r>
            <a:r>
              <a:rPr kumimoji="1" lang="ja-JP" altLang="en-US" dirty="0">
                <a:solidFill>
                  <a:schemeClr val="tx1"/>
                </a:solidFill>
                <a:latin typeface="BIZ UDPゴシック" panose="020B0400000000000000" pitchFamily="50" charset="-128"/>
                <a:ea typeface="BIZ UDPゴシック" panose="020B0400000000000000" pitchFamily="50" charset="-128"/>
              </a:rPr>
              <a:t>停止時間 </a:t>
            </a:r>
            <a:r>
              <a:rPr kumimoji="1" lang="en-US" altLang="ja-JP" dirty="0">
                <a:solidFill>
                  <a:srgbClr val="FF0000"/>
                </a:solidFill>
                <a:latin typeface="BIZ UDPゴシック" panose="020B0400000000000000" pitchFamily="50" charset="-128"/>
                <a:ea typeface="BIZ UDPゴシック" panose="020B0400000000000000" pitchFamily="50" charset="-128"/>
              </a:rPr>
              <a:t>750</a:t>
            </a:r>
            <a:r>
              <a:rPr kumimoji="1" lang="en-US" altLang="ja-JP" dirty="0">
                <a:solidFill>
                  <a:schemeClr val="tx1"/>
                </a:solidFill>
                <a:latin typeface="BIZ UDPゴシック" panose="020B0400000000000000" pitchFamily="50" charset="-128"/>
                <a:ea typeface="BIZ UDPゴシック" panose="020B0400000000000000" pitchFamily="50" charset="-128"/>
              </a:rPr>
              <a:t>→</a:t>
            </a:r>
            <a:r>
              <a:rPr kumimoji="1" lang="en-US" altLang="ja-JP" dirty="0">
                <a:solidFill>
                  <a:srgbClr val="0000FF"/>
                </a:solidFill>
                <a:latin typeface="BIZ UDPゴシック" panose="020B0400000000000000" pitchFamily="50" charset="-128"/>
                <a:ea typeface="BIZ UDPゴシック" panose="020B0400000000000000" pitchFamily="50" charset="-128"/>
              </a:rPr>
              <a:t>420</a:t>
            </a:r>
            <a:r>
              <a:rPr kumimoji="1" lang="ja-JP" altLang="en-US" sz="1600" dirty="0">
                <a:solidFill>
                  <a:schemeClr val="tx1"/>
                </a:solidFill>
                <a:latin typeface="BIZ UDPゴシック" panose="020B0400000000000000" pitchFamily="50" charset="-128"/>
                <a:ea typeface="BIZ UDPゴシック" panose="020B0400000000000000" pitchFamily="50" charset="-128"/>
              </a:rPr>
              <a:t>分</a:t>
            </a:r>
            <a:r>
              <a:rPr kumimoji="1" lang="en-US" altLang="ja-JP" sz="1600" dirty="0">
                <a:solidFill>
                  <a:schemeClr val="tx1"/>
                </a:solidFill>
                <a:latin typeface="BIZ UDPゴシック" panose="020B0400000000000000" pitchFamily="50" charset="-128"/>
                <a:ea typeface="BIZ UDPゴシック" panose="020B0400000000000000" pitchFamily="50" charset="-128"/>
              </a:rPr>
              <a:t>/</a:t>
            </a:r>
            <a:r>
              <a:rPr kumimoji="1" lang="ja-JP" altLang="en-US" sz="1600" dirty="0">
                <a:solidFill>
                  <a:schemeClr val="tx1"/>
                </a:solidFill>
                <a:latin typeface="BIZ UDPゴシック" panose="020B0400000000000000" pitchFamily="50" charset="-128"/>
                <a:ea typeface="BIZ UDPゴシック" panose="020B0400000000000000" pitchFamily="50" charset="-128"/>
              </a:rPr>
              <a:t>月</a:t>
            </a:r>
            <a:r>
              <a:rPr kumimoji="1" lang="ja-JP" altLang="en-US" dirty="0">
                <a:solidFill>
                  <a:schemeClr val="tx1"/>
                </a:solidFill>
                <a:latin typeface="BIZ UDPゴシック" panose="020B0400000000000000" pitchFamily="50" charset="-128"/>
                <a:ea typeface="BIZ UDPゴシック" panose="020B0400000000000000" pitchFamily="50" charset="-128"/>
              </a:rPr>
              <a:t>（▲</a:t>
            </a:r>
            <a:r>
              <a:rPr kumimoji="1" lang="en-US" altLang="ja-JP" dirty="0">
                <a:solidFill>
                  <a:schemeClr val="tx1"/>
                </a:solidFill>
                <a:latin typeface="BIZ UDPゴシック" panose="020B0400000000000000" pitchFamily="50" charset="-128"/>
                <a:ea typeface="BIZ UDPゴシック" panose="020B0400000000000000" pitchFamily="50" charset="-128"/>
              </a:rPr>
              <a:t>330</a:t>
            </a:r>
            <a:r>
              <a:rPr kumimoji="1" lang="ja-JP" altLang="en-US" sz="1600" dirty="0">
                <a:solidFill>
                  <a:schemeClr val="tx1"/>
                </a:solidFill>
                <a:latin typeface="BIZ UDPゴシック" panose="020B0400000000000000" pitchFamily="50" charset="-128"/>
                <a:ea typeface="BIZ UDPゴシック" panose="020B0400000000000000" pitchFamily="50" charset="-128"/>
              </a:rPr>
              <a:t>分</a:t>
            </a:r>
            <a:r>
              <a:rPr kumimoji="1" lang="en-US" altLang="ja-JP" sz="1600" dirty="0">
                <a:solidFill>
                  <a:schemeClr val="tx1"/>
                </a:solidFill>
                <a:latin typeface="BIZ UDPゴシック" panose="020B0400000000000000" pitchFamily="50" charset="-128"/>
                <a:ea typeface="BIZ UDPゴシック" panose="020B0400000000000000" pitchFamily="50" charset="-128"/>
              </a:rPr>
              <a:t>/</a:t>
            </a:r>
            <a:r>
              <a:rPr kumimoji="1" lang="ja-JP" altLang="en-US" sz="1600" dirty="0">
                <a:solidFill>
                  <a:schemeClr val="tx1"/>
                </a:solidFill>
                <a:latin typeface="BIZ UDPゴシック" panose="020B0400000000000000" pitchFamily="50" charset="-128"/>
                <a:ea typeface="BIZ UDPゴシック" panose="020B0400000000000000" pitchFamily="50" charset="-128"/>
              </a:rPr>
              <a:t>月</a:t>
            </a:r>
            <a:r>
              <a:rPr kumimoji="1" lang="ja-JP" altLang="en-US" dirty="0">
                <a:solidFill>
                  <a:schemeClr val="tx1"/>
                </a:solidFill>
                <a:latin typeface="BIZ UDPゴシック" panose="020B0400000000000000" pitchFamily="50" charset="-128"/>
                <a:ea typeface="BIZ UDPゴシック" panose="020B0400000000000000" pitchFamily="50" charset="-128"/>
              </a:rPr>
              <a:t>）、</a:t>
            </a:r>
            <a:r>
              <a:rPr kumimoji="1" lang="ja-JP" altLang="en-US" dirty="0">
                <a:solidFill>
                  <a:srgbClr val="1111FF"/>
                </a:solidFill>
                <a:latin typeface="BIZ UDPゴシック" panose="020B0400000000000000" pitchFamily="50" charset="-128"/>
                <a:ea typeface="BIZ UDPゴシック" panose="020B0400000000000000" pitchFamily="50" charset="-128"/>
              </a:rPr>
              <a:t>稼働率 </a:t>
            </a:r>
            <a:r>
              <a:rPr kumimoji="1" lang="en-US" altLang="ja-JP" sz="2000" b="1" dirty="0">
                <a:solidFill>
                  <a:srgbClr val="1111FF"/>
                </a:solidFill>
                <a:latin typeface="BIZ UDPゴシック" panose="020B0400000000000000" pitchFamily="50" charset="-128"/>
                <a:ea typeface="BIZ UDPゴシック" panose="020B0400000000000000" pitchFamily="50" charset="-128"/>
              </a:rPr>
              <a:t>86.2</a:t>
            </a:r>
            <a:r>
              <a:rPr kumimoji="1" lang="en-US" altLang="ja-JP" b="1" dirty="0">
                <a:solidFill>
                  <a:srgbClr val="1111FF"/>
                </a:solidFill>
                <a:latin typeface="BIZ UDPゴシック" panose="020B0400000000000000" pitchFamily="50" charset="-128"/>
                <a:ea typeface="BIZ UDPゴシック" panose="020B0400000000000000" pitchFamily="50" charset="-128"/>
              </a:rPr>
              <a:t>%</a:t>
            </a:r>
            <a:r>
              <a:rPr kumimoji="1" lang="ja-JP" altLang="en-US" dirty="0">
                <a:solidFill>
                  <a:srgbClr val="1111FF"/>
                </a:solidFill>
                <a:latin typeface="BIZ UDPゴシック" panose="020B0400000000000000" pitchFamily="50" charset="-128"/>
                <a:ea typeface="BIZ UDPゴシック" panose="020B0400000000000000" pitchFamily="50" charset="-128"/>
              </a:rPr>
              <a:t>以上を継続</a:t>
            </a:r>
            <a:r>
              <a:rPr kumimoji="1" lang="ja-JP" altLang="en-US" dirty="0">
                <a:solidFill>
                  <a:schemeClr val="tx1"/>
                </a:solidFill>
                <a:latin typeface="BIZ UDPゴシック" panose="020B0400000000000000" pitchFamily="50" charset="-128"/>
                <a:ea typeface="BIZ UDPゴシック" panose="020B0400000000000000" pitchFamily="50" charset="-128"/>
              </a:rPr>
              <a:t>、効果 </a:t>
            </a:r>
            <a:r>
              <a:rPr kumimoji="1" lang="ja-JP" altLang="en-US" dirty="0">
                <a:solidFill>
                  <a:srgbClr val="1111FF"/>
                </a:solidFill>
                <a:latin typeface="BIZ UDPゴシック" panose="020B0400000000000000" pitchFamily="50" charset="-128"/>
                <a:ea typeface="BIZ UDPゴシック" panose="020B0400000000000000" pitchFamily="50" charset="-128"/>
              </a:rPr>
              <a:t>約</a:t>
            </a:r>
            <a:r>
              <a:rPr kumimoji="1" lang="en-US" altLang="ja-JP" dirty="0">
                <a:solidFill>
                  <a:srgbClr val="1111FF"/>
                </a:solidFill>
                <a:latin typeface="BIZ UDPゴシック" panose="020B0400000000000000" pitchFamily="50" charset="-128"/>
                <a:ea typeface="BIZ UDPゴシック" panose="020B0400000000000000" pitchFamily="50" charset="-128"/>
              </a:rPr>
              <a:t>5,200</a:t>
            </a:r>
            <a:r>
              <a:rPr kumimoji="1" lang="ja-JP" altLang="en-US" sz="1600" dirty="0">
                <a:solidFill>
                  <a:srgbClr val="1111FF"/>
                </a:solidFill>
                <a:latin typeface="BIZ UDPゴシック" panose="020B0400000000000000" pitchFamily="50" charset="-128"/>
                <a:ea typeface="BIZ UDPゴシック" panose="020B0400000000000000" pitchFamily="50" charset="-128"/>
              </a:rPr>
              <a:t>千円</a:t>
            </a:r>
            <a:r>
              <a:rPr kumimoji="1" lang="en-US" altLang="ja-JP" sz="1600" dirty="0">
                <a:solidFill>
                  <a:srgbClr val="1111FF"/>
                </a:solidFill>
                <a:latin typeface="BIZ UDPゴシック" panose="020B0400000000000000" pitchFamily="50" charset="-128"/>
                <a:ea typeface="BIZ UDPゴシック" panose="020B0400000000000000" pitchFamily="50" charset="-128"/>
              </a:rPr>
              <a:t>/</a:t>
            </a:r>
            <a:r>
              <a:rPr kumimoji="1" lang="ja-JP" altLang="en-US" sz="1600" dirty="0">
                <a:solidFill>
                  <a:srgbClr val="1111FF"/>
                </a:solidFill>
                <a:latin typeface="BIZ UDPゴシック" panose="020B0400000000000000" pitchFamily="50" charset="-128"/>
                <a:ea typeface="BIZ UDPゴシック" panose="020B0400000000000000" pitchFamily="50" charset="-128"/>
              </a:rPr>
              <a:t>年</a:t>
            </a:r>
          </a:p>
        </p:txBody>
      </p:sp>
      <p:sp>
        <p:nvSpPr>
          <p:cNvPr id="8" name="四角形: 角を丸くする 7">
            <a:extLst>
              <a:ext uri="{FF2B5EF4-FFF2-40B4-BE49-F238E27FC236}">
                <a16:creationId xmlns:a16="http://schemas.microsoft.com/office/drawing/2014/main" id="{0B30FC23-B8C8-B0F9-6529-7C8C1E20F9DC}"/>
              </a:ext>
            </a:extLst>
          </p:cNvPr>
          <p:cNvSpPr/>
          <p:nvPr/>
        </p:nvSpPr>
        <p:spPr>
          <a:xfrm>
            <a:off x="452062" y="2001865"/>
            <a:ext cx="10161141" cy="995380"/>
          </a:xfrm>
          <a:prstGeom prst="roundRect">
            <a:avLst>
              <a:gd name="adj" fmla="val 5234"/>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dirty="0">
                <a:solidFill>
                  <a:schemeClr val="tx1"/>
                </a:solidFill>
                <a:latin typeface="BIZ UDPゴシック" panose="020B0400000000000000" pitchFamily="50" charset="-128"/>
                <a:ea typeface="BIZ UDPゴシック" panose="020B0400000000000000" pitchFamily="50" charset="-128"/>
              </a:rPr>
              <a:t>≪真 因≫</a:t>
            </a:r>
            <a:endParaRPr kumimoji="1" lang="en-US" altLang="ja-JP" sz="2000" dirty="0">
              <a:solidFill>
                <a:schemeClr val="tx1"/>
              </a:solidFill>
              <a:latin typeface="BIZ UDPゴシック" panose="020B0400000000000000" pitchFamily="50" charset="-128"/>
              <a:ea typeface="BIZ UDPゴシック" panose="020B0400000000000000" pitchFamily="50" charset="-128"/>
            </a:endParaRPr>
          </a:p>
          <a:p>
            <a:endParaRPr lang="en-US" altLang="ja-JP" sz="400" dirty="0">
              <a:solidFill>
                <a:schemeClr val="tx1"/>
              </a:solidFill>
              <a:latin typeface="BIZ UDPゴシック" panose="020B0400000000000000" pitchFamily="50" charset="-128"/>
              <a:ea typeface="BIZ UDPゴシック" panose="020B0400000000000000" pitchFamily="50" charset="-128"/>
            </a:endParaRPr>
          </a:p>
          <a:p>
            <a:r>
              <a:rPr lang="ja-JP" altLang="en-US" dirty="0">
                <a:solidFill>
                  <a:schemeClr val="tx1"/>
                </a:solidFill>
                <a:latin typeface="BIZ UDPゴシック" panose="020B0400000000000000" pitchFamily="50" charset="-128"/>
                <a:ea typeface="BIZ UDPゴシック" panose="020B0400000000000000" pitchFamily="50" charset="-128"/>
              </a:rPr>
              <a:t>→</a:t>
            </a:r>
            <a:r>
              <a:rPr kumimoji="1" lang="ja-JP" altLang="en-US" dirty="0">
                <a:solidFill>
                  <a:schemeClr val="tx1"/>
                </a:solidFill>
                <a:latin typeface="BIZ UDPゴシック" panose="020B0400000000000000" pitchFamily="50" charset="-128"/>
                <a:ea typeface="BIZ UDPゴシック" panose="020B0400000000000000" pitchFamily="50" charset="-128"/>
              </a:rPr>
              <a:t>自主点検の超過（計画 </a:t>
            </a:r>
            <a:r>
              <a:rPr kumimoji="1" lang="en-US" altLang="ja-JP" dirty="0">
                <a:solidFill>
                  <a:schemeClr val="tx1"/>
                </a:solidFill>
                <a:latin typeface="BIZ UDPゴシック" panose="020B0400000000000000" pitchFamily="50" charset="-128"/>
                <a:ea typeface="BIZ UDPゴシック" panose="020B0400000000000000" pitchFamily="50" charset="-128"/>
              </a:rPr>
              <a:t>450</a:t>
            </a:r>
            <a:r>
              <a:rPr kumimoji="1" lang="ja-JP" altLang="en-US" sz="1600" dirty="0">
                <a:solidFill>
                  <a:schemeClr val="tx1"/>
                </a:solidFill>
                <a:latin typeface="BIZ UDPゴシック" panose="020B0400000000000000" pitchFamily="50" charset="-128"/>
                <a:ea typeface="BIZ UDPゴシック" panose="020B0400000000000000" pitchFamily="50" charset="-128"/>
              </a:rPr>
              <a:t>分</a:t>
            </a:r>
            <a:r>
              <a:rPr kumimoji="1" lang="en-US" altLang="ja-JP" sz="1600" dirty="0">
                <a:solidFill>
                  <a:schemeClr val="tx1"/>
                </a:solidFill>
                <a:latin typeface="BIZ UDPゴシック" panose="020B0400000000000000" pitchFamily="50" charset="-128"/>
                <a:ea typeface="BIZ UDPゴシック" panose="020B0400000000000000" pitchFamily="50" charset="-128"/>
              </a:rPr>
              <a:t>/</a:t>
            </a:r>
            <a:r>
              <a:rPr kumimoji="1" lang="ja-JP" altLang="en-US" sz="1600" dirty="0">
                <a:solidFill>
                  <a:schemeClr val="tx1"/>
                </a:solidFill>
                <a:latin typeface="BIZ UDPゴシック" panose="020B0400000000000000" pitchFamily="50" charset="-128"/>
                <a:ea typeface="BIZ UDPゴシック" panose="020B0400000000000000" pitchFamily="50" charset="-128"/>
              </a:rPr>
              <a:t>月</a:t>
            </a:r>
            <a:r>
              <a:rPr kumimoji="1" lang="ja-JP" altLang="en-US" dirty="0">
                <a:solidFill>
                  <a:schemeClr val="tx1"/>
                </a:solidFill>
                <a:latin typeface="BIZ UDPゴシック" panose="020B0400000000000000" pitchFamily="50" charset="-128"/>
                <a:ea typeface="BIZ UDPゴシック" panose="020B0400000000000000" pitchFamily="50" charset="-128"/>
              </a:rPr>
              <a:t> → 実態 </a:t>
            </a:r>
            <a:r>
              <a:rPr kumimoji="1" lang="en-US" altLang="ja-JP" dirty="0">
                <a:solidFill>
                  <a:srgbClr val="FF0000"/>
                </a:solidFill>
                <a:latin typeface="BIZ UDPゴシック" panose="020B0400000000000000" pitchFamily="50" charset="-128"/>
                <a:ea typeface="BIZ UDPゴシック" panose="020B0400000000000000" pitchFamily="50" charset="-128"/>
              </a:rPr>
              <a:t>750</a:t>
            </a:r>
            <a:r>
              <a:rPr kumimoji="1" lang="ja-JP" altLang="en-US" sz="1600" dirty="0">
                <a:solidFill>
                  <a:schemeClr val="tx1"/>
                </a:solidFill>
                <a:latin typeface="BIZ UDPゴシック" panose="020B0400000000000000" pitchFamily="50" charset="-128"/>
                <a:ea typeface="BIZ UDPゴシック" panose="020B0400000000000000" pitchFamily="50" charset="-128"/>
              </a:rPr>
              <a:t>分</a:t>
            </a:r>
            <a:r>
              <a:rPr kumimoji="1" lang="en-US" altLang="ja-JP" sz="1600" dirty="0">
                <a:solidFill>
                  <a:schemeClr val="tx1"/>
                </a:solidFill>
                <a:latin typeface="BIZ UDPゴシック" panose="020B0400000000000000" pitchFamily="50" charset="-128"/>
                <a:ea typeface="BIZ UDPゴシック" panose="020B0400000000000000" pitchFamily="50" charset="-128"/>
              </a:rPr>
              <a:t>/</a:t>
            </a:r>
            <a:r>
              <a:rPr kumimoji="1" lang="ja-JP" altLang="en-US" sz="1600" dirty="0">
                <a:solidFill>
                  <a:schemeClr val="tx1"/>
                </a:solidFill>
                <a:latin typeface="BIZ UDPゴシック" panose="020B0400000000000000" pitchFamily="50" charset="-128"/>
                <a:ea typeface="BIZ UDPゴシック" panose="020B0400000000000000" pitchFamily="50" charset="-128"/>
              </a:rPr>
              <a:t>月</a:t>
            </a:r>
            <a:r>
              <a:rPr kumimoji="1" lang="ja-JP" altLang="en-US" dirty="0">
                <a:solidFill>
                  <a:schemeClr val="tx1"/>
                </a:solidFill>
                <a:latin typeface="BIZ UDPゴシック" panose="020B0400000000000000" pitchFamily="50" charset="-128"/>
                <a:ea typeface="BIZ UDPゴシック" panose="020B0400000000000000" pitchFamily="50" charset="-128"/>
              </a:rPr>
              <a:t>）</a:t>
            </a:r>
          </a:p>
        </p:txBody>
      </p:sp>
      <p:sp>
        <p:nvSpPr>
          <p:cNvPr id="11" name="四角形: 角を丸くする 10">
            <a:extLst>
              <a:ext uri="{FF2B5EF4-FFF2-40B4-BE49-F238E27FC236}">
                <a16:creationId xmlns:a16="http://schemas.microsoft.com/office/drawing/2014/main" id="{95BFACA3-D0AE-51F3-53BA-5E090D764080}"/>
              </a:ext>
            </a:extLst>
          </p:cNvPr>
          <p:cNvSpPr/>
          <p:nvPr/>
        </p:nvSpPr>
        <p:spPr>
          <a:xfrm>
            <a:off x="452062" y="3200587"/>
            <a:ext cx="10161141" cy="995380"/>
          </a:xfrm>
          <a:prstGeom prst="roundRect">
            <a:avLst>
              <a:gd name="adj" fmla="val 5234"/>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dirty="0">
                <a:solidFill>
                  <a:schemeClr val="tx1"/>
                </a:solidFill>
                <a:latin typeface="BIZ UDPゴシック" panose="020B0400000000000000" pitchFamily="50" charset="-128"/>
                <a:ea typeface="BIZ UDPゴシック" panose="020B0400000000000000" pitchFamily="50" charset="-128"/>
              </a:rPr>
              <a:t>≪対 策≫</a:t>
            </a:r>
            <a:endParaRPr kumimoji="1" lang="en-US" altLang="ja-JP" sz="2000" dirty="0">
              <a:solidFill>
                <a:schemeClr val="tx1"/>
              </a:solidFill>
              <a:latin typeface="BIZ UDPゴシック" panose="020B0400000000000000" pitchFamily="50" charset="-128"/>
              <a:ea typeface="BIZ UDPゴシック" panose="020B0400000000000000" pitchFamily="50" charset="-128"/>
            </a:endParaRPr>
          </a:p>
          <a:p>
            <a:endParaRPr lang="en-US" altLang="ja-JP" sz="400" dirty="0">
              <a:solidFill>
                <a:schemeClr val="tx1"/>
              </a:solidFill>
              <a:latin typeface="BIZ UDPゴシック" panose="020B0400000000000000" pitchFamily="50" charset="-128"/>
              <a:ea typeface="BIZ UDPゴシック" panose="020B0400000000000000" pitchFamily="50" charset="-128"/>
            </a:endParaRPr>
          </a:p>
          <a:p>
            <a:r>
              <a:rPr lang="ja-JP" altLang="en-US" dirty="0">
                <a:solidFill>
                  <a:schemeClr val="tx1"/>
                </a:solidFill>
                <a:latin typeface="BIZ UDPゴシック" panose="020B0400000000000000" pitchFamily="50" charset="-128"/>
                <a:ea typeface="BIZ UDPゴシック" panose="020B0400000000000000" pitchFamily="50" charset="-128"/>
              </a:rPr>
              <a:t>→</a:t>
            </a:r>
            <a:r>
              <a:rPr kumimoji="1" lang="ja-JP" altLang="en-US" dirty="0">
                <a:solidFill>
                  <a:schemeClr val="tx1"/>
                </a:solidFill>
                <a:latin typeface="BIZ UDPゴシック" panose="020B0400000000000000" pitchFamily="50" charset="-128"/>
                <a:ea typeface="BIZ UDPゴシック" panose="020B0400000000000000" pitchFamily="50" charset="-128"/>
              </a:rPr>
              <a:t>①点検手順の標準化 ②停止回数最小の順序設計 ③作業組み替え（外だし化＋二手作業）</a:t>
            </a:r>
          </a:p>
        </p:txBody>
      </p:sp>
      <p:sp>
        <p:nvSpPr>
          <p:cNvPr id="21" name="テキスト ボックス 20">
            <a:extLst>
              <a:ext uri="{FF2B5EF4-FFF2-40B4-BE49-F238E27FC236}">
                <a16:creationId xmlns:a16="http://schemas.microsoft.com/office/drawing/2014/main" id="{4AAB9F5E-A8C5-A927-24A4-0A2AAA0AC0E9}"/>
              </a:ext>
            </a:extLst>
          </p:cNvPr>
          <p:cNvSpPr txBox="1"/>
          <p:nvPr/>
        </p:nvSpPr>
        <p:spPr>
          <a:xfrm>
            <a:off x="686307" y="132816"/>
            <a:ext cx="7263527"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結論サマリー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点検を「人」から「仕組み」へ転換し、稼働率を安定達成</a:t>
            </a:r>
            <a:endParaRPr lang="ja-JP" altLang="en-US" sz="2800"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D3030EF2-EF44-451E-31C0-FED76CD7C3AC}"/>
              </a:ext>
            </a:extLst>
          </p:cNvPr>
          <p:cNvSpPr txBox="1"/>
          <p:nvPr/>
        </p:nvSpPr>
        <p:spPr>
          <a:xfrm>
            <a:off x="3107" y="20461"/>
            <a:ext cx="683200"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01</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23" name="四角形: 角を丸くする 22">
            <a:extLst>
              <a:ext uri="{FF2B5EF4-FFF2-40B4-BE49-F238E27FC236}">
                <a16:creationId xmlns:a16="http://schemas.microsoft.com/office/drawing/2014/main" id="{87388ADB-DED0-6E81-F9CB-8142C76F1A3E}"/>
              </a:ext>
            </a:extLst>
          </p:cNvPr>
          <p:cNvSpPr/>
          <p:nvPr/>
        </p:nvSpPr>
        <p:spPr>
          <a:xfrm>
            <a:off x="452061" y="5598031"/>
            <a:ext cx="10161141" cy="995380"/>
          </a:xfrm>
          <a:prstGeom prst="roundRect">
            <a:avLst>
              <a:gd name="adj" fmla="val 5234"/>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latin typeface="BIZ UDPゴシック" panose="020B0400000000000000" pitchFamily="50" charset="-128"/>
                <a:ea typeface="BIZ UDPゴシック" panose="020B0400000000000000" pitchFamily="50" charset="-128"/>
              </a:rPr>
              <a:t>≪横 展 開≫</a:t>
            </a:r>
            <a:endParaRPr kumimoji="1" lang="en-US" altLang="ja-JP" sz="2000" dirty="0">
              <a:solidFill>
                <a:schemeClr val="tx1"/>
              </a:solidFill>
              <a:latin typeface="BIZ UDPゴシック" panose="020B0400000000000000" pitchFamily="50" charset="-128"/>
              <a:ea typeface="BIZ UDPゴシック" panose="020B0400000000000000" pitchFamily="50" charset="-128"/>
            </a:endParaRPr>
          </a:p>
          <a:p>
            <a:endParaRPr lang="en-US" altLang="ja-JP" sz="400" dirty="0">
              <a:solidFill>
                <a:schemeClr val="tx1"/>
              </a:solidFill>
              <a:latin typeface="BIZ UDPゴシック" panose="020B0400000000000000" pitchFamily="50" charset="-128"/>
              <a:ea typeface="BIZ UDPゴシック" panose="020B0400000000000000" pitchFamily="50" charset="-128"/>
            </a:endParaRPr>
          </a:p>
          <a:p>
            <a:r>
              <a:rPr lang="ja-JP" altLang="en-US" dirty="0">
                <a:solidFill>
                  <a:schemeClr val="tx1"/>
                </a:solidFill>
                <a:latin typeface="BIZ UDPゴシック" panose="020B0400000000000000" pitchFamily="50" charset="-128"/>
                <a:ea typeface="BIZ UDPゴシック" panose="020B0400000000000000" pitchFamily="50" charset="-128"/>
              </a:rPr>
              <a:t>→</a:t>
            </a:r>
            <a:r>
              <a:rPr lang="en-US" altLang="ja-JP" dirty="0">
                <a:solidFill>
                  <a:srgbClr val="1111FF"/>
                </a:solidFill>
                <a:latin typeface="BIZ UDPゴシック" panose="020B0400000000000000" pitchFamily="50" charset="-128"/>
                <a:ea typeface="BIZ UDPゴシック" panose="020B0400000000000000" pitchFamily="50" charset="-128"/>
              </a:rPr>
              <a:t>No.1</a:t>
            </a:r>
            <a:r>
              <a:rPr lang="ja-JP" altLang="en-US" dirty="0">
                <a:solidFill>
                  <a:srgbClr val="1111FF"/>
                </a:solidFill>
                <a:latin typeface="BIZ UDPゴシック" panose="020B0400000000000000" pitchFamily="50" charset="-128"/>
                <a:ea typeface="BIZ UDPゴシック" panose="020B0400000000000000" pitchFamily="50" charset="-128"/>
              </a:rPr>
              <a:t>・</a:t>
            </a:r>
            <a:r>
              <a:rPr lang="en-US" altLang="ja-JP" dirty="0">
                <a:solidFill>
                  <a:srgbClr val="1111FF"/>
                </a:solidFill>
                <a:latin typeface="BIZ UDPゴシック" panose="020B0400000000000000" pitchFamily="50" charset="-128"/>
                <a:ea typeface="BIZ UDPゴシック" panose="020B0400000000000000" pitchFamily="50" charset="-128"/>
              </a:rPr>
              <a:t>No.3</a:t>
            </a:r>
            <a:r>
              <a:rPr lang="ja-JP" altLang="en-US" dirty="0">
                <a:solidFill>
                  <a:srgbClr val="1111FF"/>
                </a:solidFill>
                <a:latin typeface="BIZ UDPゴシック" panose="020B0400000000000000" pitchFamily="50" charset="-128"/>
                <a:ea typeface="BIZ UDPゴシック" panose="020B0400000000000000" pitchFamily="50" charset="-128"/>
              </a:rPr>
              <a:t>ラインにも展開</a:t>
            </a:r>
            <a:endParaRPr kumimoji="1" lang="ja-JP" altLang="en-US" sz="1600" dirty="0">
              <a:solidFill>
                <a:srgbClr val="1111FF"/>
              </a:solidFill>
              <a:latin typeface="BIZ UDPゴシック" panose="020B0400000000000000" pitchFamily="50" charset="-128"/>
              <a:ea typeface="BIZ UDPゴシック" panose="020B0400000000000000" pitchFamily="50" charset="-128"/>
            </a:endParaRPr>
          </a:p>
        </p:txBody>
      </p:sp>
      <p:pic>
        <p:nvPicPr>
          <p:cNvPr id="19" name="図 18" descr="座る, 小さい, 作品, テーブル が含まれている画像&#10;&#10;AI によって生成されたコンテンツは間違っている可能性があります。">
            <a:extLst>
              <a:ext uri="{FF2B5EF4-FFF2-40B4-BE49-F238E27FC236}">
                <a16:creationId xmlns:a16="http://schemas.microsoft.com/office/drawing/2014/main" id="{BCADBD39-B74C-C17B-CE55-36D8209D24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05041" y="5359881"/>
            <a:ext cx="1356818" cy="1356818"/>
          </a:xfrm>
          <a:prstGeom prst="rect">
            <a:avLst/>
          </a:prstGeom>
        </p:spPr>
      </p:pic>
      <p:pic>
        <p:nvPicPr>
          <p:cNvPr id="20" name="オーディオ 19">
            <a:hlinkClick r:id="" action="ppaction://media"/>
            <a:extLst>
              <a:ext uri="{FF2B5EF4-FFF2-40B4-BE49-F238E27FC236}">
                <a16:creationId xmlns:a16="http://schemas.microsoft.com/office/drawing/2014/main" id="{90A6C947-8483-E098-190F-0CD7C8D67F5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00277267"/>
      </p:ext>
    </p:extLst>
  </p:cSld>
  <p:clrMapOvr>
    <a:masterClrMapping/>
  </p:clrMapOvr>
  <mc:AlternateContent xmlns:mc="http://schemas.openxmlformats.org/markup-compatibility/2006" xmlns:p14="http://schemas.microsoft.com/office/powerpoint/2010/main">
    <mc:Choice Requires="p14">
      <p:transition spd="slow" p14:dur="2000" advTm="31101"/>
    </mc:Choice>
    <mc:Fallback xmlns="">
      <p:transition spd="slow" advTm="31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692BC312-8996-F012-A07F-E1A59F7F6C00}"/>
              </a:ext>
            </a:extLst>
          </p:cNvPr>
          <p:cNvSpPr/>
          <p:nvPr/>
        </p:nvSpPr>
        <p:spPr>
          <a:xfrm>
            <a:off x="6659763" y="910035"/>
            <a:ext cx="1396242" cy="3528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23">
              <a:defRPr/>
            </a:pPr>
            <a:r>
              <a:rPr lang="ja-JP" altLang="en-US" sz="1600" b="1" dirty="0">
                <a:solidFill>
                  <a:schemeClr val="tx1"/>
                </a:solidFill>
                <a:latin typeface="BIZ UDPゴシック" panose="020B0400000000000000" pitchFamily="50" charset="-128"/>
                <a:ea typeface="BIZ UDPゴシック" panose="020B0400000000000000" pitchFamily="50" charset="-128"/>
              </a:rPr>
              <a:t>大安製造所</a:t>
            </a:r>
          </a:p>
        </p:txBody>
      </p:sp>
      <p:cxnSp>
        <p:nvCxnSpPr>
          <p:cNvPr id="4" name="直線コネクタ 3">
            <a:extLst>
              <a:ext uri="{FF2B5EF4-FFF2-40B4-BE49-F238E27FC236}">
                <a16:creationId xmlns:a16="http://schemas.microsoft.com/office/drawing/2014/main" id="{75A8F1E2-0DFD-840C-6468-18EF9C4ED196}"/>
              </a:ext>
            </a:extLst>
          </p:cNvPr>
          <p:cNvCxnSpPr>
            <a:cxnSpLocks/>
          </p:cNvCxnSpPr>
          <p:nvPr/>
        </p:nvCxnSpPr>
        <p:spPr>
          <a:xfrm flipH="1" flipV="1">
            <a:off x="4489097" y="1098398"/>
            <a:ext cx="232280" cy="1"/>
          </a:xfrm>
          <a:prstGeom prst="line">
            <a:avLst/>
          </a:prstGeom>
          <a:ln w="25400"/>
        </p:spPr>
        <p:style>
          <a:lnRef idx="1">
            <a:schemeClr val="dk1"/>
          </a:lnRef>
          <a:fillRef idx="0">
            <a:schemeClr val="dk1"/>
          </a:fillRef>
          <a:effectRef idx="0">
            <a:schemeClr val="dk1"/>
          </a:effectRef>
          <a:fontRef idx="minor">
            <a:schemeClr val="tx1"/>
          </a:fontRef>
        </p:style>
      </p:cxnSp>
      <p:sp>
        <p:nvSpPr>
          <p:cNvPr id="5" name="正方形/長方形 4">
            <a:extLst>
              <a:ext uri="{FF2B5EF4-FFF2-40B4-BE49-F238E27FC236}">
                <a16:creationId xmlns:a16="http://schemas.microsoft.com/office/drawing/2014/main" id="{D51C6D18-735B-4A59-939A-CD865E8A22A3}"/>
              </a:ext>
            </a:extLst>
          </p:cNvPr>
          <p:cNvSpPr/>
          <p:nvPr/>
        </p:nvSpPr>
        <p:spPr>
          <a:xfrm>
            <a:off x="4707038" y="4241875"/>
            <a:ext cx="1688759" cy="326039"/>
          </a:xfrm>
          <a:prstGeom prst="rect">
            <a:avLst/>
          </a:prstGeom>
          <a:solidFill>
            <a:srgbClr val="004EA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23">
              <a:defRPr/>
            </a:pPr>
            <a:r>
              <a:rPr lang="ja-JP" altLang="en-US" sz="1600" dirty="0">
                <a:solidFill>
                  <a:prstClr val="white"/>
                </a:solidFill>
                <a:latin typeface="BIZ UDPゴシック" panose="020B0400000000000000" pitchFamily="50" charset="-128"/>
                <a:ea typeface="BIZ UDPゴシック" panose="020B0400000000000000" pitchFamily="50" charset="-128"/>
              </a:rPr>
              <a:t>電力</a:t>
            </a:r>
          </a:p>
        </p:txBody>
      </p:sp>
      <p:sp>
        <p:nvSpPr>
          <p:cNvPr id="6" name="正方形/長方形 5">
            <a:extLst>
              <a:ext uri="{FF2B5EF4-FFF2-40B4-BE49-F238E27FC236}">
                <a16:creationId xmlns:a16="http://schemas.microsoft.com/office/drawing/2014/main" id="{38A7623F-561B-13EC-C5CF-6693835A8860}"/>
              </a:ext>
            </a:extLst>
          </p:cNvPr>
          <p:cNvSpPr/>
          <p:nvPr/>
        </p:nvSpPr>
        <p:spPr>
          <a:xfrm>
            <a:off x="4707038" y="3695849"/>
            <a:ext cx="1688759" cy="326039"/>
          </a:xfrm>
          <a:prstGeom prst="rect">
            <a:avLst/>
          </a:prstGeom>
          <a:solidFill>
            <a:srgbClr val="004EA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23">
              <a:defRPr/>
            </a:pPr>
            <a:r>
              <a:rPr lang="ja-JP" altLang="en-US" sz="1600" dirty="0">
                <a:solidFill>
                  <a:prstClr val="white"/>
                </a:solidFill>
                <a:latin typeface="BIZ UDPゴシック" panose="020B0400000000000000" pitchFamily="50" charset="-128"/>
                <a:ea typeface="BIZ UDPゴシック" panose="020B0400000000000000" pitchFamily="50" charset="-128"/>
              </a:rPr>
              <a:t>建設機械</a:t>
            </a:r>
          </a:p>
        </p:txBody>
      </p:sp>
      <p:sp>
        <p:nvSpPr>
          <p:cNvPr id="7" name="正方形/長方形 6">
            <a:extLst>
              <a:ext uri="{FF2B5EF4-FFF2-40B4-BE49-F238E27FC236}">
                <a16:creationId xmlns:a16="http://schemas.microsoft.com/office/drawing/2014/main" id="{E7C42C3E-54EB-3A57-326B-E0B3D53B180F}"/>
              </a:ext>
            </a:extLst>
          </p:cNvPr>
          <p:cNvSpPr/>
          <p:nvPr/>
        </p:nvSpPr>
        <p:spPr>
          <a:xfrm>
            <a:off x="4707038" y="3149824"/>
            <a:ext cx="1688759" cy="326039"/>
          </a:xfrm>
          <a:prstGeom prst="rect">
            <a:avLst/>
          </a:prstGeom>
          <a:solidFill>
            <a:srgbClr val="004EA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23">
              <a:defRPr/>
            </a:pPr>
            <a:r>
              <a:rPr lang="ja-JP" altLang="en-US" sz="1600" dirty="0">
                <a:solidFill>
                  <a:prstClr val="white"/>
                </a:solidFill>
                <a:latin typeface="BIZ UDPゴシック" panose="020B0400000000000000" pitchFamily="50" charset="-128"/>
                <a:ea typeface="BIZ UDPゴシック" panose="020B0400000000000000" pitchFamily="50" charset="-128"/>
              </a:rPr>
              <a:t>エンジニアリング</a:t>
            </a:r>
          </a:p>
        </p:txBody>
      </p:sp>
      <p:sp>
        <p:nvSpPr>
          <p:cNvPr id="8" name="正方形/長方形 7">
            <a:extLst>
              <a:ext uri="{FF2B5EF4-FFF2-40B4-BE49-F238E27FC236}">
                <a16:creationId xmlns:a16="http://schemas.microsoft.com/office/drawing/2014/main" id="{D6429AD8-421E-2A42-8C1D-F46D07C4A9C4}"/>
              </a:ext>
            </a:extLst>
          </p:cNvPr>
          <p:cNvSpPr/>
          <p:nvPr/>
        </p:nvSpPr>
        <p:spPr>
          <a:xfrm>
            <a:off x="4707038" y="2603799"/>
            <a:ext cx="1688759" cy="326039"/>
          </a:xfrm>
          <a:prstGeom prst="rect">
            <a:avLst/>
          </a:prstGeom>
          <a:solidFill>
            <a:srgbClr val="004EA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23">
              <a:defRPr/>
            </a:pPr>
            <a:r>
              <a:rPr lang="ja-JP" altLang="en-US" sz="1600" dirty="0">
                <a:solidFill>
                  <a:prstClr val="white"/>
                </a:solidFill>
                <a:latin typeface="BIZ UDPゴシック" panose="020B0400000000000000" pitchFamily="50" charset="-128"/>
                <a:ea typeface="BIZ UDPゴシック" panose="020B0400000000000000" pitchFamily="50" charset="-128"/>
              </a:rPr>
              <a:t>機械</a:t>
            </a:r>
          </a:p>
        </p:txBody>
      </p:sp>
      <p:sp>
        <p:nvSpPr>
          <p:cNvPr id="9" name="正方形/長方形 8">
            <a:extLst>
              <a:ext uri="{FF2B5EF4-FFF2-40B4-BE49-F238E27FC236}">
                <a16:creationId xmlns:a16="http://schemas.microsoft.com/office/drawing/2014/main" id="{02FAFAD2-9F67-4B21-B4D4-F5B32FF6AE2E}"/>
              </a:ext>
            </a:extLst>
          </p:cNvPr>
          <p:cNvSpPr/>
          <p:nvPr/>
        </p:nvSpPr>
        <p:spPr>
          <a:xfrm>
            <a:off x="4707038" y="2057774"/>
            <a:ext cx="1688759" cy="326039"/>
          </a:xfrm>
          <a:prstGeom prst="rect">
            <a:avLst/>
          </a:prstGeom>
          <a:solidFill>
            <a:srgbClr val="004EA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23">
              <a:defRPr/>
            </a:pPr>
            <a:r>
              <a:rPr lang="ja-JP" altLang="en-US" sz="1600" dirty="0">
                <a:solidFill>
                  <a:prstClr val="white"/>
                </a:solidFill>
                <a:latin typeface="BIZ UDPゴシック" panose="020B0400000000000000" pitchFamily="50" charset="-128"/>
                <a:ea typeface="BIZ UDPゴシック" panose="020B0400000000000000" pitchFamily="50" charset="-128"/>
              </a:rPr>
              <a:t>溶接</a:t>
            </a:r>
          </a:p>
        </p:txBody>
      </p:sp>
      <p:sp>
        <p:nvSpPr>
          <p:cNvPr id="10" name="正方形/長方形 9">
            <a:extLst>
              <a:ext uri="{FF2B5EF4-FFF2-40B4-BE49-F238E27FC236}">
                <a16:creationId xmlns:a16="http://schemas.microsoft.com/office/drawing/2014/main" id="{38580049-075A-58C0-BA7E-57E7D4FF96B6}"/>
              </a:ext>
            </a:extLst>
          </p:cNvPr>
          <p:cNvSpPr/>
          <p:nvPr/>
        </p:nvSpPr>
        <p:spPr>
          <a:xfrm>
            <a:off x="4707038" y="1472675"/>
            <a:ext cx="1688759" cy="365113"/>
          </a:xfrm>
          <a:prstGeom prst="rect">
            <a:avLst/>
          </a:prstGeom>
          <a:solidFill>
            <a:srgbClr val="004EA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23">
              <a:defRPr/>
            </a:pPr>
            <a:r>
              <a:rPr lang="ja-JP" altLang="en-US" sz="1600" dirty="0">
                <a:solidFill>
                  <a:prstClr val="white"/>
                </a:solidFill>
                <a:latin typeface="BIZ UDPゴシック" panose="020B0400000000000000" pitchFamily="50" charset="-128"/>
                <a:ea typeface="BIZ UDPゴシック" panose="020B0400000000000000" pitchFamily="50" charset="-128"/>
              </a:rPr>
              <a:t>鉄鋼アルミ</a:t>
            </a:r>
          </a:p>
        </p:txBody>
      </p:sp>
      <p:grpSp>
        <p:nvGrpSpPr>
          <p:cNvPr id="11" name="グループ化 10">
            <a:extLst>
              <a:ext uri="{FF2B5EF4-FFF2-40B4-BE49-F238E27FC236}">
                <a16:creationId xmlns:a16="http://schemas.microsoft.com/office/drawing/2014/main" id="{CA5CE84B-3A3D-6FCD-4F0D-800481761016}"/>
              </a:ext>
            </a:extLst>
          </p:cNvPr>
          <p:cNvGrpSpPr/>
          <p:nvPr/>
        </p:nvGrpSpPr>
        <p:grpSpPr>
          <a:xfrm>
            <a:off x="502291" y="778735"/>
            <a:ext cx="3128602" cy="2919730"/>
            <a:chOff x="9398876" y="5106472"/>
            <a:chExt cx="2852898" cy="2654300"/>
          </a:xfrm>
        </p:grpSpPr>
        <p:grpSp>
          <p:nvGrpSpPr>
            <p:cNvPr id="12" name="グループ化 11">
              <a:extLst>
                <a:ext uri="{FF2B5EF4-FFF2-40B4-BE49-F238E27FC236}">
                  <a16:creationId xmlns:a16="http://schemas.microsoft.com/office/drawing/2014/main" id="{57525BF4-8642-A346-6F34-AE25E56AB916}"/>
                </a:ext>
              </a:extLst>
            </p:cNvPr>
            <p:cNvGrpSpPr/>
            <p:nvPr/>
          </p:nvGrpSpPr>
          <p:grpSpPr>
            <a:xfrm>
              <a:off x="9398876" y="5106472"/>
              <a:ext cx="2852898" cy="2654300"/>
              <a:chOff x="3044080" y="5591111"/>
              <a:chExt cx="2417809" cy="2520004"/>
            </a:xfrm>
          </p:grpSpPr>
          <p:sp>
            <p:nvSpPr>
              <p:cNvPr id="14" name="楕円 13">
                <a:extLst>
                  <a:ext uri="{FF2B5EF4-FFF2-40B4-BE49-F238E27FC236}">
                    <a16:creationId xmlns:a16="http://schemas.microsoft.com/office/drawing/2014/main" id="{FC13F490-CF39-47FD-5EA7-510A9CEAD74F}"/>
                  </a:ext>
                </a:extLst>
              </p:cNvPr>
              <p:cNvSpPr/>
              <p:nvPr/>
            </p:nvSpPr>
            <p:spPr>
              <a:xfrm>
                <a:off x="3044080" y="5591111"/>
                <a:ext cx="2417809" cy="2520004"/>
              </a:xfrm>
              <a:prstGeom prst="ellipse">
                <a:avLst/>
              </a:prstGeom>
              <a:solidFill>
                <a:srgbClr val="004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ja-JP" altLang="en-US" sz="1801" dirty="0">
                  <a:solidFill>
                    <a:prstClr val="white"/>
                  </a:solidFill>
                  <a:latin typeface="游ゴシック"/>
                  <a:ea typeface="游ゴシック" panose="020B0400000000000000" pitchFamily="50" charset="-128"/>
                </a:endParaRPr>
              </a:p>
            </p:txBody>
          </p:sp>
          <p:pic>
            <p:nvPicPr>
              <p:cNvPr id="15" name="図 14">
                <a:extLst>
                  <a:ext uri="{FF2B5EF4-FFF2-40B4-BE49-F238E27FC236}">
                    <a16:creationId xmlns:a16="http://schemas.microsoft.com/office/drawing/2014/main" id="{078A1B85-B21D-3FBD-FB75-A4D420D9339A}"/>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3277592" y="6465252"/>
                <a:ext cx="2115322" cy="771723"/>
              </a:xfrm>
              <a:prstGeom prst="rect">
                <a:avLst/>
              </a:prstGeom>
            </p:spPr>
          </p:pic>
        </p:grpSp>
        <p:sp>
          <p:nvSpPr>
            <p:cNvPr id="13" name="テキスト ボックス 12">
              <a:extLst>
                <a:ext uri="{FF2B5EF4-FFF2-40B4-BE49-F238E27FC236}">
                  <a16:creationId xmlns:a16="http://schemas.microsoft.com/office/drawing/2014/main" id="{68A7E34E-5F04-4BBA-0437-0D74EC97F4A1}"/>
                </a:ext>
              </a:extLst>
            </p:cNvPr>
            <p:cNvSpPr txBox="1"/>
            <p:nvPr/>
          </p:nvSpPr>
          <p:spPr>
            <a:xfrm>
              <a:off x="10250470" y="6688723"/>
              <a:ext cx="1228767" cy="338554"/>
            </a:xfrm>
            <a:prstGeom prst="rect">
              <a:avLst/>
            </a:prstGeom>
            <a:noFill/>
          </p:spPr>
          <p:txBody>
            <a:bodyPr wrap="square" rtlCol="0">
              <a:spAutoFit/>
            </a:bodyPr>
            <a:lstStyle/>
            <a:p>
              <a:pPr defTabSz="914423">
                <a:defRPr/>
              </a:pPr>
              <a:r>
                <a:rPr lang="ja-JP" altLang="en-US" sz="1600" dirty="0">
                  <a:solidFill>
                    <a:prstClr val="white"/>
                  </a:solidFill>
                  <a:latin typeface="游ゴシック"/>
                  <a:ea typeface="游ゴシック" panose="020B0400000000000000" pitchFamily="50" charset="-128"/>
                </a:rPr>
                <a:t>神戸製鋼所</a:t>
              </a:r>
            </a:p>
          </p:txBody>
        </p:sp>
      </p:grpSp>
      <p:cxnSp>
        <p:nvCxnSpPr>
          <p:cNvPr id="16" name="直線コネクタ 15">
            <a:extLst>
              <a:ext uri="{FF2B5EF4-FFF2-40B4-BE49-F238E27FC236}">
                <a16:creationId xmlns:a16="http://schemas.microsoft.com/office/drawing/2014/main" id="{2843E7B8-BECE-FB23-EC8B-CFC2D6322FA4}"/>
              </a:ext>
            </a:extLst>
          </p:cNvPr>
          <p:cNvCxnSpPr>
            <a:cxnSpLocks/>
          </p:cNvCxnSpPr>
          <p:nvPr/>
        </p:nvCxnSpPr>
        <p:spPr>
          <a:xfrm flipV="1">
            <a:off x="4487728" y="1086452"/>
            <a:ext cx="0" cy="3318439"/>
          </a:xfrm>
          <a:prstGeom prst="line">
            <a:avLst/>
          </a:prstGeom>
          <a:ln w="25400"/>
        </p:spPr>
        <p:style>
          <a:lnRef idx="1">
            <a:schemeClr val="dk1"/>
          </a:lnRef>
          <a:fillRef idx="0">
            <a:schemeClr val="dk1"/>
          </a:fillRef>
          <a:effectRef idx="0">
            <a:schemeClr val="dk1"/>
          </a:effectRef>
          <a:fontRef idx="minor">
            <a:schemeClr val="tx1"/>
          </a:fontRef>
        </p:style>
      </p:cxnSp>
      <p:cxnSp>
        <p:nvCxnSpPr>
          <p:cNvPr id="17" name="直線コネクタ 16">
            <a:extLst>
              <a:ext uri="{FF2B5EF4-FFF2-40B4-BE49-F238E27FC236}">
                <a16:creationId xmlns:a16="http://schemas.microsoft.com/office/drawing/2014/main" id="{FEE15216-5B25-5AE8-DB0D-684C9296FD68}"/>
              </a:ext>
            </a:extLst>
          </p:cNvPr>
          <p:cNvCxnSpPr>
            <a:cxnSpLocks/>
          </p:cNvCxnSpPr>
          <p:nvPr/>
        </p:nvCxnSpPr>
        <p:spPr>
          <a:xfrm flipH="1">
            <a:off x="4479695" y="1691360"/>
            <a:ext cx="247931" cy="0"/>
          </a:xfrm>
          <a:prstGeom prst="line">
            <a:avLst/>
          </a:prstGeom>
          <a:ln w="25400"/>
        </p:spPr>
        <p:style>
          <a:lnRef idx="1">
            <a:schemeClr val="dk1"/>
          </a:lnRef>
          <a:fillRef idx="0">
            <a:schemeClr val="dk1"/>
          </a:fillRef>
          <a:effectRef idx="0">
            <a:schemeClr val="dk1"/>
          </a:effectRef>
          <a:fontRef idx="minor">
            <a:schemeClr val="tx1"/>
          </a:fontRef>
        </p:style>
      </p:cxnSp>
      <p:sp>
        <p:nvSpPr>
          <p:cNvPr id="18" name="正方形/長方形 17">
            <a:extLst>
              <a:ext uri="{FF2B5EF4-FFF2-40B4-BE49-F238E27FC236}">
                <a16:creationId xmlns:a16="http://schemas.microsoft.com/office/drawing/2014/main" id="{708BE451-8005-3657-5719-D3FD8EA43082}"/>
              </a:ext>
            </a:extLst>
          </p:cNvPr>
          <p:cNvSpPr/>
          <p:nvPr/>
        </p:nvSpPr>
        <p:spPr>
          <a:xfrm>
            <a:off x="4707038" y="926650"/>
            <a:ext cx="1688759" cy="3260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23">
              <a:defRPr/>
            </a:pPr>
            <a:r>
              <a:rPr lang="ja-JP" altLang="en-US" sz="1600" b="1" dirty="0">
                <a:solidFill>
                  <a:schemeClr val="tx1"/>
                </a:solidFill>
                <a:latin typeface="BIZ UDPゴシック" panose="020B0400000000000000" pitchFamily="50" charset="-128"/>
                <a:ea typeface="BIZ UDPゴシック" panose="020B0400000000000000" pitchFamily="50" charset="-128"/>
              </a:rPr>
              <a:t>素形材</a:t>
            </a:r>
          </a:p>
        </p:txBody>
      </p:sp>
      <p:cxnSp>
        <p:nvCxnSpPr>
          <p:cNvPr id="19" name="直線コネクタ 18">
            <a:extLst>
              <a:ext uri="{FF2B5EF4-FFF2-40B4-BE49-F238E27FC236}">
                <a16:creationId xmlns:a16="http://schemas.microsoft.com/office/drawing/2014/main" id="{73D36F70-3F7C-527C-DD67-7BFC7D231AC4}"/>
              </a:ext>
            </a:extLst>
          </p:cNvPr>
          <p:cNvCxnSpPr>
            <a:cxnSpLocks/>
          </p:cNvCxnSpPr>
          <p:nvPr/>
        </p:nvCxnSpPr>
        <p:spPr>
          <a:xfrm flipH="1">
            <a:off x="4487731" y="4421177"/>
            <a:ext cx="247931"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20" name="直線コネクタ 19">
            <a:extLst>
              <a:ext uri="{FF2B5EF4-FFF2-40B4-BE49-F238E27FC236}">
                <a16:creationId xmlns:a16="http://schemas.microsoft.com/office/drawing/2014/main" id="{B9E8A9B3-EB53-831D-168E-B6A40D2009A8}"/>
              </a:ext>
            </a:extLst>
          </p:cNvPr>
          <p:cNvCxnSpPr>
            <a:cxnSpLocks/>
          </p:cNvCxnSpPr>
          <p:nvPr/>
        </p:nvCxnSpPr>
        <p:spPr>
          <a:xfrm flipH="1">
            <a:off x="4487731" y="3854167"/>
            <a:ext cx="247931"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288246DE-1FA7-FF91-53E7-7844330459CC}"/>
              </a:ext>
            </a:extLst>
          </p:cNvPr>
          <p:cNvCxnSpPr>
            <a:cxnSpLocks/>
          </p:cNvCxnSpPr>
          <p:nvPr/>
        </p:nvCxnSpPr>
        <p:spPr>
          <a:xfrm flipH="1">
            <a:off x="4487731" y="3325846"/>
            <a:ext cx="247931"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22" name="直線コネクタ 21">
            <a:extLst>
              <a:ext uri="{FF2B5EF4-FFF2-40B4-BE49-F238E27FC236}">
                <a16:creationId xmlns:a16="http://schemas.microsoft.com/office/drawing/2014/main" id="{4540880F-937E-1EDB-5A87-549B4A07AA90}"/>
              </a:ext>
            </a:extLst>
          </p:cNvPr>
          <p:cNvCxnSpPr>
            <a:cxnSpLocks/>
          </p:cNvCxnSpPr>
          <p:nvPr/>
        </p:nvCxnSpPr>
        <p:spPr>
          <a:xfrm flipH="1">
            <a:off x="4487731" y="2784826"/>
            <a:ext cx="247931"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B3ED8348-AD03-1730-3933-F5F6A50260A6}"/>
              </a:ext>
            </a:extLst>
          </p:cNvPr>
          <p:cNvCxnSpPr>
            <a:cxnSpLocks/>
          </p:cNvCxnSpPr>
          <p:nvPr/>
        </p:nvCxnSpPr>
        <p:spPr>
          <a:xfrm flipH="1">
            <a:off x="4479695" y="2231318"/>
            <a:ext cx="247931"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24" name="直線コネクタ 23">
            <a:extLst>
              <a:ext uri="{FF2B5EF4-FFF2-40B4-BE49-F238E27FC236}">
                <a16:creationId xmlns:a16="http://schemas.microsoft.com/office/drawing/2014/main" id="{567FE1E5-E843-544D-563F-9AE31FAD54BD}"/>
              </a:ext>
            </a:extLst>
          </p:cNvPr>
          <p:cNvCxnSpPr>
            <a:cxnSpLocks/>
          </p:cNvCxnSpPr>
          <p:nvPr/>
        </p:nvCxnSpPr>
        <p:spPr>
          <a:xfrm flipH="1">
            <a:off x="6399355" y="1110600"/>
            <a:ext cx="263966" cy="3218"/>
          </a:xfrm>
          <a:prstGeom prst="line">
            <a:avLst/>
          </a:prstGeom>
          <a:ln w="25400"/>
        </p:spPr>
        <p:style>
          <a:lnRef idx="1">
            <a:schemeClr val="dk1"/>
          </a:lnRef>
          <a:fillRef idx="0">
            <a:schemeClr val="dk1"/>
          </a:fillRef>
          <a:effectRef idx="0">
            <a:schemeClr val="dk1"/>
          </a:effectRef>
          <a:fontRef idx="minor">
            <a:schemeClr val="tx1"/>
          </a:fontRef>
        </p:style>
      </p:cxnSp>
      <p:pic>
        <p:nvPicPr>
          <p:cNvPr id="25" name="Picture 2" descr="近畿地方2府5県の地図のイラスト（都道府県） | かわいいフリー素材集 いらすとや">
            <a:extLst>
              <a:ext uri="{FF2B5EF4-FFF2-40B4-BE49-F238E27FC236}">
                <a16:creationId xmlns:a16="http://schemas.microsoft.com/office/drawing/2014/main" id="{AFC011AA-B897-075B-A02F-D7F24F2B7281}"/>
              </a:ext>
            </a:extLst>
          </p:cNvPr>
          <p:cNvPicPr>
            <a:picLocks noChangeAspect="1" noChangeArrowheads="1"/>
          </p:cNvPicPr>
          <p:nvPr/>
        </p:nvPicPr>
        <p:blipFill>
          <a:blip r:embed="rId7" cstate="email">
            <a:extLst>
              <a:ext uri="{BEBA8EAE-BF5A-486C-A8C5-ECC9F3942E4B}">
                <a14:imgProps xmlns:a14="http://schemas.microsoft.com/office/drawing/2010/main">
                  <a14:imgLayer r:embed="rId8">
                    <a14:imgEffect>
                      <a14:backgroundRemoval t="6982" b="94595" l="9632" r="89802">
                        <a14:foregroundMark x1="50992" y1="10811" x2="61473" y2="10811"/>
                        <a14:foregroundMark x1="58640" y1="10586" x2="54674" y2="7207"/>
                        <a14:foregroundMark x1="23229" y1="84685" x2="26629" y2="86261"/>
                        <a14:foregroundMark x1="23796" y1="88514" x2="24189" y2="92731"/>
                        <a14:backgroundMark x1="23513" y1="96396" x2="26346" y2="96622"/>
                        <a14:backgroundMark x1="24079" y1="94820" x2="26346" y2="95721"/>
                        <a14:backgroundMark x1="24079" y1="92793" x2="25779" y2="94369"/>
                      </a14:backgroundRemoval>
                    </a14:imgEffect>
                  </a14:imgLayer>
                </a14:imgProps>
              </a:ext>
              <a:ext uri="{28A0092B-C50C-407E-A947-70E740481C1C}">
                <a14:useLocalDpi xmlns:a14="http://schemas.microsoft.com/office/drawing/2010/main"/>
              </a:ext>
            </a:extLst>
          </a:blip>
          <a:srcRect/>
          <a:stretch>
            <a:fillRect/>
          </a:stretch>
        </p:blipFill>
        <p:spPr bwMode="auto">
          <a:xfrm>
            <a:off x="5374174" y="4911492"/>
            <a:ext cx="1662530" cy="2091115"/>
          </a:xfrm>
          <a:prstGeom prst="rect">
            <a:avLst/>
          </a:prstGeom>
          <a:noFill/>
          <a:extLst>
            <a:ext uri="{909E8E84-426E-40DD-AFC4-6F175D3DCCD1}">
              <a14:hiddenFill xmlns:a14="http://schemas.microsoft.com/office/drawing/2010/main">
                <a:solidFill>
                  <a:srgbClr val="FFFFFF"/>
                </a:solidFill>
              </a14:hiddenFill>
            </a:ext>
          </a:extLst>
        </p:spPr>
      </p:pic>
      <p:sp>
        <p:nvSpPr>
          <p:cNvPr id="26" name="フリーフォーム: 図形 3">
            <a:extLst>
              <a:ext uri="{FF2B5EF4-FFF2-40B4-BE49-F238E27FC236}">
                <a16:creationId xmlns:a16="http://schemas.microsoft.com/office/drawing/2014/main" id="{4779DF49-44A1-2DA0-D221-F17A4AA30874}"/>
              </a:ext>
            </a:extLst>
          </p:cNvPr>
          <p:cNvSpPr/>
          <p:nvPr/>
        </p:nvSpPr>
        <p:spPr>
          <a:xfrm>
            <a:off x="6169102" y="4981470"/>
            <a:ext cx="209551" cy="271463"/>
          </a:xfrm>
          <a:custGeom>
            <a:avLst/>
            <a:gdLst>
              <a:gd name="connsiteX0" fmla="*/ 157162 w 209550"/>
              <a:gd name="connsiteY0" fmla="*/ 9525 h 271462"/>
              <a:gd name="connsiteX1" fmla="*/ 42862 w 209550"/>
              <a:gd name="connsiteY1" fmla="*/ 0 h 271462"/>
              <a:gd name="connsiteX2" fmla="*/ 0 w 209550"/>
              <a:gd name="connsiteY2" fmla="*/ 66675 h 271462"/>
              <a:gd name="connsiteX3" fmla="*/ 19050 w 209550"/>
              <a:gd name="connsiteY3" fmla="*/ 147637 h 271462"/>
              <a:gd name="connsiteX4" fmla="*/ 19050 w 209550"/>
              <a:gd name="connsiteY4" fmla="*/ 214312 h 271462"/>
              <a:gd name="connsiteX5" fmla="*/ 19050 w 209550"/>
              <a:gd name="connsiteY5" fmla="*/ 238125 h 271462"/>
              <a:gd name="connsiteX6" fmla="*/ 138112 w 209550"/>
              <a:gd name="connsiteY6" fmla="*/ 271462 h 271462"/>
              <a:gd name="connsiteX7" fmla="*/ 185737 w 209550"/>
              <a:gd name="connsiteY7" fmla="*/ 214312 h 271462"/>
              <a:gd name="connsiteX8" fmla="*/ 157162 w 209550"/>
              <a:gd name="connsiteY8" fmla="*/ 157162 h 271462"/>
              <a:gd name="connsiteX9" fmla="*/ 209550 w 209550"/>
              <a:gd name="connsiteY9" fmla="*/ 119062 h 271462"/>
              <a:gd name="connsiteX10" fmla="*/ 157162 w 209550"/>
              <a:gd name="connsiteY10" fmla="*/ 9525 h 27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50" h="271462">
                <a:moveTo>
                  <a:pt x="157162" y="9525"/>
                </a:moveTo>
                <a:lnTo>
                  <a:pt x="42862" y="0"/>
                </a:lnTo>
                <a:lnTo>
                  <a:pt x="0" y="66675"/>
                </a:lnTo>
                <a:lnTo>
                  <a:pt x="19050" y="147637"/>
                </a:lnTo>
                <a:lnTo>
                  <a:pt x="19050" y="214312"/>
                </a:lnTo>
                <a:lnTo>
                  <a:pt x="19050" y="238125"/>
                </a:lnTo>
                <a:lnTo>
                  <a:pt x="138112" y="271462"/>
                </a:lnTo>
                <a:lnTo>
                  <a:pt x="185737" y="214312"/>
                </a:lnTo>
                <a:lnTo>
                  <a:pt x="157162" y="157162"/>
                </a:lnTo>
                <a:lnTo>
                  <a:pt x="209550" y="119062"/>
                </a:lnTo>
                <a:lnTo>
                  <a:pt x="157162" y="9525"/>
                </a:lnTo>
                <a:close/>
              </a:path>
            </a:pathLst>
          </a:custGeom>
          <a:solidFill>
            <a:srgbClr val="FF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ja-JP" altLang="en-US" sz="1801" dirty="0">
              <a:solidFill>
                <a:prstClr val="white"/>
              </a:solidFill>
              <a:latin typeface="BIZ UDPゴシック" panose="020B0400000000000000" pitchFamily="50" charset="-128"/>
              <a:ea typeface="BIZ UDPゴシック" panose="020B0400000000000000" pitchFamily="50" charset="-128"/>
            </a:endParaRPr>
          </a:p>
        </p:txBody>
      </p:sp>
      <p:sp>
        <p:nvSpPr>
          <p:cNvPr id="27" name="テキスト ボックス 26">
            <a:extLst>
              <a:ext uri="{FF2B5EF4-FFF2-40B4-BE49-F238E27FC236}">
                <a16:creationId xmlns:a16="http://schemas.microsoft.com/office/drawing/2014/main" id="{79592AE0-36B8-0A5A-3D78-CF516D3048CF}"/>
              </a:ext>
            </a:extLst>
          </p:cNvPr>
          <p:cNvSpPr txBox="1"/>
          <p:nvPr/>
        </p:nvSpPr>
        <p:spPr>
          <a:xfrm>
            <a:off x="7124621" y="1578364"/>
            <a:ext cx="4455066" cy="369460"/>
          </a:xfrm>
          <a:prstGeom prst="rect">
            <a:avLst/>
          </a:prstGeom>
          <a:noFill/>
        </p:spPr>
        <p:txBody>
          <a:bodyPr wrap="none" rtlCol="0">
            <a:spAutoFit/>
          </a:bodyPr>
          <a:lstStyle/>
          <a:p>
            <a:pPr defTabSz="914423">
              <a:defRPr/>
            </a:pPr>
            <a:r>
              <a:rPr lang="ja-JP" altLang="en-US" sz="1801" b="1" dirty="0">
                <a:solidFill>
                  <a:prstClr val="black"/>
                </a:solidFill>
                <a:latin typeface="BIZ UDPゴシック" panose="020B0400000000000000" pitchFamily="50" charset="-128"/>
                <a:ea typeface="BIZ UDPゴシック" panose="020B0400000000000000" pitchFamily="50" charset="-128"/>
              </a:rPr>
              <a:t>大安製造所　</a:t>
            </a:r>
            <a:r>
              <a:rPr lang="en-US" altLang="ja-JP" sz="1801" b="1" dirty="0">
                <a:solidFill>
                  <a:prstClr val="black"/>
                </a:solidFill>
                <a:latin typeface="BIZ UDPゴシック" panose="020B0400000000000000" pitchFamily="50" charset="-128"/>
                <a:ea typeface="BIZ UDPゴシック" panose="020B0400000000000000" pitchFamily="50" charset="-128"/>
              </a:rPr>
              <a:t>1995</a:t>
            </a:r>
            <a:r>
              <a:rPr lang="ja-JP" altLang="en-US" sz="1801" b="1" dirty="0">
                <a:solidFill>
                  <a:prstClr val="black"/>
                </a:solidFill>
                <a:latin typeface="BIZ UDPゴシック" panose="020B0400000000000000" pitchFamily="50" charset="-128"/>
                <a:ea typeface="BIZ UDPゴシック" panose="020B0400000000000000" pitchFamily="50" charset="-128"/>
              </a:rPr>
              <a:t>年に名古屋市から移転</a:t>
            </a:r>
          </a:p>
        </p:txBody>
      </p:sp>
      <p:pic>
        <p:nvPicPr>
          <p:cNvPr id="28" name="Picture 9" descr="F:\#0 総務・庶務（Ｎｅｗ）\#4カタログ・ビデオ改訂\大安工場航空写真\実空撮.jpg">
            <a:extLst>
              <a:ext uri="{FF2B5EF4-FFF2-40B4-BE49-F238E27FC236}">
                <a16:creationId xmlns:a16="http://schemas.microsoft.com/office/drawing/2014/main" id="{F1E82877-61BF-E63B-AAB9-6DAB82E2475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18427"/>
          <a:stretch>
            <a:fillRect/>
          </a:stretch>
        </p:blipFill>
        <p:spPr bwMode="auto">
          <a:xfrm>
            <a:off x="6999190" y="2102223"/>
            <a:ext cx="4730477" cy="3106873"/>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cxnSp>
        <p:nvCxnSpPr>
          <p:cNvPr id="29" name="直線コネクタ 28">
            <a:extLst>
              <a:ext uri="{FF2B5EF4-FFF2-40B4-BE49-F238E27FC236}">
                <a16:creationId xmlns:a16="http://schemas.microsoft.com/office/drawing/2014/main" id="{A8459673-90F2-0FB2-1ABB-98F0A48A7B68}"/>
              </a:ext>
            </a:extLst>
          </p:cNvPr>
          <p:cNvCxnSpPr>
            <a:cxnSpLocks/>
            <a:stCxn id="14" idx="6"/>
          </p:cNvCxnSpPr>
          <p:nvPr/>
        </p:nvCxnSpPr>
        <p:spPr>
          <a:xfrm>
            <a:off x="3630893" y="2238600"/>
            <a:ext cx="848802"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30" name="テキスト ボックス 29">
            <a:extLst>
              <a:ext uri="{FF2B5EF4-FFF2-40B4-BE49-F238E27FC236}">
                <a16:creationId xmlns:a16="http://schemas.microsoft.com/office/drawing/2014/main" id="{76903089-A693-8963-1B4F-B6B62F26CE43}"/>
              </a:ext>
            </a:extLst>
          </p:cNvPr>
          <p:cNvSpPr txBox="1"/>
          <p:nvPr/>
        </p:nvSpPr>
        <p:spPr>
          <a:xfrm>
            <a:off x="7403399" y="4660535"/>
            <a:ext cx="3922058" cy="442674"/>
          </a:xfrm>
          <a:prstGeom prst="roundRect">
            <a:avLst/>
          </a:prstGeom>
          <a:solidFill>
            <a:schemeClr val="bg1"/>
          </a:solidFill>
        </p:spPr>
        <p:txBody>
          <a:bodyPr wrap="square" rtlCol="0">
            <a:spAutoFit/>
          </a:bodyPr>
          <a:lstStyle/>
          <a:p>
            <a:pPr algn="ctr"/>
            <a:r>
              <a:rPr kumimoji="1" lang="ja-JP" altLang="en-US" sz="2000" dirty="0">
                <a:latin typeface="BIZ UDPゴシック" panose="020B0400000000000000" pitchFamily="50" charset="-128"/>
                <a:ea typeface="BIZ UDPゴシック" panose="020B0400000000000000" pitchFamily="50" charset="-128"/>
              </a:rPr>
              <a:t>大安製造所 ： 創業 </a:t>
            </a:r>
            <a:r>
              <a:rPr kumimoji="1" lang="en-US" altLang="ja-JP" sz="2000" b="1" dirty="0">
                <a:latin typeface="BIZ UDPゴシック" panose="020B0400000000000000" pitchFamily="50" charset="-128"/>
                <a:ea typeface="BIZ UDPゴシック" panose="020B0400000000000000" pitchFamily="50" charset="-128"/>
              </a:rPr>
              <a:t>30</a:t>
            </a:r>
            <a:r>
              <a:rPr kumimoji="1" lang="ja-JP" altLang="en-US" sz="2000" b="1" dirty="0">
                <a:latin typeface="BIZ UDPゴシック" panose="020B0400000000000000" pitchFamily="50" charset="-128"/>
                <a:ea typeface="BIZ UDPゴシック" panose="020B0400000000000000" pitchFamily="50" charset="-128"/>
              </a:rPr>
              <a:t>周年</a:t>
            </a:r>
          </a:p>
        </p:txBody>
      </p:sp>
      <p:pic>
        <p:nvPicPr>
          <p:cNvPr id="31" name="図 30">
            <a:extLst>
              <a:ext uri="{FF2B5EF4-FFF2-40B4-BE49-F238E27FC236}">
                <a16:creationId xmlns:a16="http://schemas.microsoft.com/office/drawing/2014/main" id="{517B2A1C-22E1-42DE-DF94-C126365ADB1B}"/>
              </a:ext>
            </a:extLst>
          </p:cNvPr>
          <p:cNvPicPr>
            <a:picLocks noChangeAspect="1"/>
          </p:cNvPicPr>
          <p:nvPr/>
        </p:nvPicPr>
        <p:blipFill>
          <a:blip r:embed="rId10"/>
          <a:srcRect l="9606" t="10123" r="11349" b="11722"/>
          <a:stretch/>
        </p:blipFill>
        <p:spPr>
          <a:xfrm>
            <a:off x="10574006" y="2123439"/>
            <a:ext cx="1392185" cy="13764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2" name="四角形: 角を丸くする 113">
            <a:extLst>
              <a:ext uri="{FF2B5EF4-FFF2-40B4-BE49-F238E27FC236}">
                <a16:creationId xmlns:a16="http://schemas.microsoft.com/office/drawing/2014/main" id="{560B197A-AF54-0A1C-CED0-847FAF654BB1}"/>
              </a:ext>
            </a:extLst>
          </p:cNvPr>
          <p:cNvSpPr/>
          <p:nvPr/>
        </p:nvSpPr>
        <p:spPr>
          <a:xfrm>
            <a:off x="6999190" y="5708125"/>
            <a:ext cx="4730477" cy="99596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23">
              <a:defRPr/>
            </a:pPr>
            <a:r>
              <a:rPr lang="ja-JP" altLang="en-US" sz="2400" b="1" dirty="0">
                <a:solidFill>
                  <a:schemeClr val="tx1"/>
                </a:solidFill>
                <a:latin typeface="BIZ UDPゴシック" panose="020B0400000000000000" pitchFamily="50" charset="-128"/>
                <a:ea typeface="BIZ UDPゴシック" panose="020B0400000000000000" pitchFamily="50" charset="-128"/>
              </a:rPr>
              <a:t>所在地：三重県いなべ市大安町</a:t>
            </a:r>
            <a:endParaRPr lang="en-US" altLang="ja-JP" sz="2400" b="1" dirty="0">
              <a:solidFill>
                <a:schemeClr val="tx1"/>
              </a:solidFill>
              <a:latin typeface="BIZ UDPゴシック" panose="020B0400000000000000" pitchFamily="50" charset="-128"/>
              <a:ea typeface="BIZ UDPゴシック" panose="020B0400000000000000" pitchFamily="50" charset="-128"/>
            </a:endParaRPr>
          </a:p>
          <a:p>
            <a:pPr defTabSz="914423">
              <a:defRPr/>
            </a:pPr>
            <a:r>
              <a:rPr lang="ja-JP" altLang="en-US" sz="2400" b="1" dirty="0">
                <a:solidFill>
                  <a:schemeClr val="tx1"/>
                </a:solidFill>
                <a:latin typeface="BIZ UDPゴシック" panose="020B0400000000000000" pitchFamily="50" charset="-128"/>
                <a:ea typeface="BIZ UDPゴシック" panose="020B0400000000000000" pitchFamily="50" charset="-128"/>
              </a:rPr>
              <a:t>社員数：約</a:t>
            </a:r>
            <a:r>
              <a:rPr lang="en-US" altLang="ja-JP" sz="2400" b="1" dirty="0">
                <a:solidFill>
                  <a:schemeClr val="tx1"/>
                </a:solidFill>
                <a:latin typeface="BIZ UDPゴシック" panose="020B0400000000000000" pitchFamily="50" charset="-128"/>
                <a:ea typeface="BIZ UDPゴシック" panose="020B0400000000000000" pitchFamily="50" charset="-128"/>
              </a:rPr>
              <a:t>850</a:t>
            </a:r>
            <a:r>
              <a:rPr lang="ja-JP" altLang="en-US" sz="2400" b="1" dirty="0">
                <a:solidFill>
                  <a:schemeClr val="tx1"/>
                </a:solidFill>
                <a:latin typeface="BIZ UDPゴシック" panose="020B0400000000000000" pitchFamily="50" charset="-128"/>
                <a:ea typeface="BIZ UDPゴシック" panose="020B0400000000000000" pitchFamily="50" charset="-128"/>
              </a:rPr>
              <a:t>人</a:t>
            </a:r>
          </a:p>
        </p:txBody>
      </p:sp>
      <p:cxnSp>
        <p:nvCxnSpPr>
          <p:cNvPr id="33" name="直線コネクタ 32">
            <a:extLst>
              <a:ext uri="{FF2B5EF4-FFF2-40B4-BE49-F238E27FC236}">
                <a16:creationId xmlns:a16="http://schemas.microsoft.com/office/drawing/2014/main" id="{3812F15D-2344-2D0D-3851-C70A7D1A3F7F}"/>
              </a:ext>
            </a:extLst>
          </p:cNvPr>
          <p:cNvCxnSpPr>
            <a:cxnSpLocks/>
            <a:stCxn id="26" idx="7"/>
            <a:endCxn id="32" idx="1"/>
          </p:cNvCxnSpPr>
          <p:nvPr/>
        </p:nvCxnSpPr>
        <p:spPr>
          <a:xfrm>
            <a:off x="6354840" y="5195783"/>
            <a:ext cx="644350" cy="1010326"/>
          </a:xfrm>
          <a:prstGeom prst="line">
            <a:avLst/>
          </a:prstGeom>
          <a:ln w="22225">
            <a:solidFill>
              <a:schemeClr val="accent1">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9B9861D9-2FA2-0BCB-E280-E79E3224A7DE}"/>
              </a:ext>
            </a:extLst>
          </p:cNvPr>
          <p:cNvSpPr txBox="1"/>
          <p:nvPr/>
        </p:nvSpPr>
        <p:spPr>
          <a:xfrm>
            <a:off x="593242" y="4533537"/>
            <a:ext cx="2946700" cy="1223881"/>
          </a:xfrm>
          <a:prstGeom prst="roundRect">
            <a:avLst/>
          </a:prstGeom>
          <a:solidFill>
            <a:schemeClr val="bg1"/>
          </a:solidFill>
        </p:spPr>
        <p:txBody>
          <a:bodyPr wrap="square" rtlCol="0">
            <a:spAutoFit/>
          </a:bodyPr>
          <a:lstStyle/>
          <a:p>
            <a:pPr algn="ctr">
              <a:lnSpc>
                <a:spcPct val="150000"/>
              </a:lnSpc>
            </a:pPr>
            <a:r>
              <a:rPr kumimoji="1" lang="ja-JP" altLang="en-US" sz="2400" dirty="0">
                <a:latin typeface="BIZ UDPゴシック" panose="020B0400000000000000" pitchFamily="50" charset="-128"/>
                <a:ea typeface="BIZ UDPゴシック" panose="020B0400000000000000" pitchFamily="50" charset="-128"/>
              </a:rPr>
              <a:t>神戸製鋼所</a:t>
            </a:r>
            <a:endParaRPr kumimoji="1" lang="en-US" altLang="ja-JP" sz="2400" dirty="0">
              <a:latin typeface="BIZ UDPゴシック" panose="020B0400000000000000" pitchFamily="50" charset="-128"/>
              <a:ea typeface="BIZ UDPゴシック" panose="020B0400000000000000" pitchFamily="50" charset="-128"/>
            </a:endParaRPr>
          </a:p>
          <a:p>
            <a:pPr algn="ctr">
              <a:lnSpc>
                <a:spcPct val="150000"/>
              </a:lnSpc>
            </a:pPr>
            <a:r>
              <a:rPr kumimoji="1" lang="ja-JP" altLang="en-US" sz="2400" dirty="0">
                <a:latin typeface="BIZ UDPゴシック" panose="020B0400000000000000" pitchFamily="50" charset="-128"/>
                <a:ea typeface="BIZ UDPゴシック" panose="020B0400000000000000" pitchFamily="50" charset="-128"/>
              </a:rPr>
              <a:t> 創業 </a:t>
            </a:r>
            <a:r>
              <a:rPr kumimoji="1" lang="en-US" altLang="ja-JP" sz="2400" b="1" dirty="0">
                <a:latin typeface="BIZ UDPゴシック" panose="020B0400000000000000" pitchFamily="50" charset="-128"/>
                <a:ea typeface="BIZ UDPゴシック" panose="020B0400000000000000" pitchFamily="50" charset="-128"/>
              </a:rPr>
              <a:t>120</a:t>
            </a:r>
            <a:r>
              <a:rPr kumimoji="1" lang="ja-JP" altLang="en-US" sz="2400" b="1" dirty="0">
                <a:latin typeface="BIZ UDPゴシック" panose="020B0400000000000000" pitchFamily="50" charset="-128"/>
                <a:ea typeface="BIZ UDPゴシック" panose="020B0400000000000000" pitchFamily="50" charset="-128"/>
              </a:rPr>
              <a:t>周年</a:t>
            </a:r>
          </a:p>
        </p:txBody>
      </p:sp>
      <p:sp>
        <p:nvSpPr>
          <p:cNvPr id="36" name="正方形/長方形 35">
            <a:extLst>
              <a:ext uri="{FF2B5EF4-FFF2-40B4-BE49-F238E27FC236}">
                <a16:creationId xmlns:a16="http://schemas.microsoft.com/office/drawing/2014/main" id="{19D873D1-E22D-25B3-E58C-5CA465F43F6C}"/>
              </a:ext>
            </a:extLst>
          </p:cNvPr>
          <p:cNvSpPr/>
          <p:nvPr/>
        </p:nvSpPr>
        <p:spPr>
          <a:xfrm>
            <a:off x="8294358" y="902115"/>
            <a:ext cx="2044238" cy="3528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23">
              <a:defRPr/>
            </a:pPr>
            <a:r>
              <a:rPr lang="ja-JP" altLang="en-US" sz="1600" b="1" dirty="0">
                <a:solidFill>
                  <a:schemeClr val="tx1"/>
                </a:solidFill>
                <a:latin typeface="BIZ UDPゴシック" panose="020B0400000000000000" pitchFamily="50" charset="-128"/>
                <a:ea typeface="BIZ UDPゴシック" panose="020B0400000000000000" pitchFamily="50" charset="-128"/>
              </a:rPr>
              <a:t>サスペンション工場</a:t>
            </a:r>
          </a:p>
        </p:txBody>
      </p:sp>
      <p:cxnSp>
        <p:nvCxnSpPr>
          <p:cNvPr id="37" name="直線コネクタ 36">
            <a:extLst>
              <a:ext uri="{FF2B5EF4-FFF2-40B4-BE49-F238E27FC236}">
                <a16:creationId xmlns:a16="http://schemas.microsoft.com/office/drawing/2014/main" id="{C60B658F-1EBE-523C-5503-DBFD18E3F2C8}"/>
              </a:ext>
            </a:extLst>
          </p:cNvPr>
          <p:cNvCxnSpPr>
            <a:cxnSpLocks/>
          </p:cNvCxnSpPr>
          <p:nvPr/>
        </p:nvCxnSpPr>
        <p:spPr>
          <a:xfrm flipH="1">
            <a:off x="8033950" y="1110600"/>
            <a:ext cx="263966" cy="3218"/>
          </a:xfrm>
          <a:prstGeom prst="line">
            <a:avLst/>
          </a:prstGeom>
          <a:ln w="25400"/>
        </p:spPr>
        <p:style>
          <a:lnRef idx="1">
            <a:schemeClr val="dk1"/>
          </a:lnRef>
          <a:fillRef idx="0">
            <a:schemeClr val="dk1"/>
          </a:fillRef>
          <a:effectRef idx="0">
            <a:schemeClr val="dk1"/>
          </a:effectRef>
          <a:fontRef idx="minor">
            <a:schemeClr val="tx1"/>
          </a:fontRef>
        </p:style>
      </p:cxnSp>
      <p:sp>
        <p:nvSpPr>
          <p:cNvPr id="38" name="テキスト ボックス 37">
            <a:extLst>
              <a:ext uri="{FF2B5EF4-FFF2-40B4-BE49-F238E27FC236}">
                <a16:creationId xmlns:a16="http://schemas.microsoft.com/office/drawing/2014/main" id="{2E2AA5BE-4BF3-B767-6E67-CF19305A8ADC}"/>
              </a:ext>
            </a:extLst>
          </p:cNvPr>
          <p:cNvSpPr txBox="1"/>
          <p:nvPr/>
        </p:nvSpPr>
        <p:spPr>
          <a:xfrm>
            <a:off x="697171" y="120116"/>
            <a:ext cx="2614818"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職場紹介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大安製造所</a:t>
            </a:r>
            <a:endParaRPr lang="ja-JP" altLang="en-US" sz="2800" dirty="0">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F8B5806A-143D-9AAF-ED55-C33F97223BA1}"/>
              </a:ext>
            </a:extLst>
          </p:cNvPr>
          <p:cNvSpPr txBox="1"/>
          <p:nvPr/>
        </p:nvSpPr>
        <p:spPr>
          <a:xfrm>
            <a:off x="11552" y="-2572"/>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02</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44" name="オーディオ 43">
            <a:hlinkClick r:id="" action="ppaction://media"/>
            <a:extLst>
              <a:ext uri="{FF2B5EF4-FFF2-40B4-BE49-F238E27FC236}">
                <a16:creationId xmlns:a16="http://schemas.microsoft.com/office/drawing/2014/main" id="{08C9C201-1175-E085-008E-BF7D0E6EC05F}"/>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08277475"/>
      </p:ext>
    </p:extLst>
  </p:cSld>
  <p:clrMapOvr>
    <a:masterClrMapping/>
  </p:clrMapOvr>
  <mc:AlternateContent xmlns:mc="http://schemas.openxmlformats.org/markup-compatibility/2006" xmlns:p14="http://schemas.microsoft.com/office/powerpoint/2010/main">
    <mc:Choice Requires="p14">
      <p:transition spd="slow" p14:dur="2000" advTm="16867"/>
    </mc:Choice>
    <mc:Fallback xmlns="">
      <p:transition spd="slow" advTm="16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sp>
        <p:nvSpPr>
          <p:cNvPr id="3" name="下矢印 76">
            <a:extLst>
              <a:ext uri="{FF2B5EF4-FFF2-40B4-BE49-F238E27FC236}">
                <a16:creationId xmlns:a16="http://schemas.microsoft.com/office/drawing/2014/main" id="{DFF64DD8-5206-D9EA-B165-D808FB35AB69}"/>
              </a:ext>
            </a:extLst>
          </p:cNvPr>
          <p:cNvSpPr/>
          <p:nvPr/>
        </p:nvSpPr>
        <p:spPr>
          <a:xfrm>
            <a:off x="10106688" y="1305880"/>
            <a:ext cx="324297" cy="394461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endParaRPr lang="ja-JP" altLang="en-US" sz="1801" dirty="0">
              <a:solidFill>
                <a:prstClr val="white"/>
              </a:solidFill>
              <a:latin typeface="BIZ UDPゴシック" panose="020B0400000000000000" pitchFamily="50" charset="-128"/>
              <a:ea typeface="BIZ UDPゴシック" panose="020B0400000000000000" pitchFamily="50" charset="-128"/>
            </a:endParaRPr>
          </a:p>
        </p:txBody>
      </p:sp>
      <p:sp>
        <p:nvSpPr>
          <p:cNvPr id="4" name="Text Box 20">
            <a:extLst>
              <a:ext uri="{FF2B5EF4-FFF2-40B4-BE49-F238E27FC236}">
                <a16:creationId xmlns:a16="http://schemas.microsoft.com/office/drawing/2014/main" id="{CCD29E19-82E4-E0D2-7F30-4669B0988B51}"/>
              </a:ext>
            </a:extLst>
          </p:cNvPr>
          <p:cNvSpPr txBox="1">
            <a:spLocks noChangeArrowheads="1"/>
          </p:cNvSpPr>
          <p:nvPr/>
        </p:nvSpPr>
        <p:spPr bwMode="auto">
          <a:xfrm>
            <a:off x="115732" y="1070296"/>
            <a:ext cx="3899205" cy="646587"/>
          </a:xfrm>
          <a:prstGeom prst="rect">
            <a:avLst/>
          </a:prstGeom>
          <a:solidFill>
            <a:schemeClr val="accent3">
              <a:lumMod val="60000"/>
              <a:lumOff val="40000"/>
            </a:schemeClr>
          </a:solidFill>
          <a:ln>
            <a:noFill/>
          </a:ln>
          <a:effectLst>
            <a:outerShdw dist="107763" dir="2700000" algn="ctr" rotWithShape="0">
              <a:schemeClr val="bg2"/>
            </a:outerShdw>
          </a:effectLst>
        </p:spPr>
        <p:txBody>
          <a:bodyPr wrap="square">
            <a:spAutoFit/>
          </a:bodyPr>
          <a:lstStyle>
            <a:lvl1pPr marL="190500" indent="-190500"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marL="190504" indent="-190504" defTabSz="914423" eaLnBrk="1" hangingPunct="1">
              <a:buSzPct val="60000"/>
              <a:defRPr/>
            </a:pPr>
            <a:r>
              <a:rPr lang="ja-JP" altLang="en-US" sz="1801" dirty="0">
                <a:solidFill>
                  <a:prstClr val="black"/>
                </a:solidFill>
                <a:latin typeface="BIZ UDPゴシック" panose="020B0400000000000000" pitchFamily="50" charset="-128"/>
                <a:ea typeface="BIZ UDPゴシック" panose="020B0400000000000000" pitchFamily="50" charset="-128"/>
              </a:rPr>
              <a:t>・ボディ／シャーシとタイヤを連結</a:t>
            </a:r>
          </a:p>
          <a:p>
            <a:pPr marL="190504" indent="-190504" defTabSz="914423" eaLnBrk="1" hangingPunct="1">
              <a:buSzPct val="60000"/>
              <a:defRPr/>
            </a:pPr>
            <a:r>
              <a:rPr lang="ja-JP" altLang="en-US" sz="1801" dirty="0">
                <a:solidFill>
                  <a:prstClr val="black"/>
                </a:solidFill>
                <a:latin typeface="BIZ UDPゴシック" panose="020B0400000000000000" pitchFamily="50" charset="-128"/>
                <a:ea typeface="BIZ UDPゴシック" panose="020B0400000000000000" pitchFamily="50" charset="-128"/>
              </a:rPr>
              <a:t>・操縦安定性、乗り心地を左右する</a:t>
            </a:r>
          </a:p>
        </p:txBody>
      </p:sp>
      <p:pic>
        <p:nvPicPr>
          <p:cNvPr id="5" name="Picture 68" descr="crsm0000000001">
            <a:extLst>
              <a:ext uri="{FF2B5EF4-FFF2-40B4-BE49-F238E27FC236}">
                <a16:creationId xmlns:a16="http://schemas.microsoft.com/office/drawing/2014/main" id="{730B955C-A916-BCE3-48FD-70B4825CB514}"/>
              </a:ext>
            </a:extLst>
          </p:cNvPr>
          <p:cNvPicPr>
            <a:picLocks noChangeAspect="1" noChangeArrowheads="1"/>
          </p:cNvPicPr>
          <p:nvPr/>
        </p:nvPicPr>
        <p:blipFill>
          <a:blip r:embed="rId6" cstate="email">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4162307" y="925527"/>
            <a:ext cx="4249737"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8" descr="名称未設定 2">
            <a:extLst>
              <a:ext uri="{FF2B5EF4-FFF2-40B4-BE49-F238E27FC236}">
                <a16:creationId xmlns:a16="http://schemas.microsoft.com/office/drawing/2014/main" id="{D9DE3379-7DF2-A85C-09CB-5A4370FCFAE8}"/>
              </a:ext>
            </a:extLst>
          </p:cNvPr>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4400410" y="3464284"/>
            <a:ext cx="3827463" cy="2790825"/>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pic>
        <p:nvPicPr>
          <p:cNvPr id="7" name="Picture 60" descr="名称未設定 3">
            <a:extLst>
              <a:ext uri="{FF2B5EF4-FFF2-40B4-BE49-F238E27FC236}">
                <a16:creationId xmlns:a16="http://schemas.microsoft.com/office/drawing/2014/main" id="{D011FE6F-6671-1C30-EE9D-7F307D493A6B}"/>
              </a:ext>
            </a:extLst>
          </p:cNvPr>
          <p:cNvPicPr>
            <a:picLocks noChangeAspect="1" noChangeArrowheads="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464346" y="3479225"/>
            <a:ext cx="3744912" cy="2779713"/>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sp>
        <p:nvSpPr>
          <p:cNvPr id="8" name="Line 45">
            <a:extLst>
              <a:ext uri="{FF2B5EF4-FFF2-40B4-BE49-F238E27FC236}">
                <a16:creationId xmlns:a16="http://schemas.microsoft.com/office/drawing/2014/main" id="{646E04C8-97EB-9911-7D4F-8A7396E89151}"/>
              </a:ext>
            </a:extLst>
          </p:cNvPr>
          <p:cNvSpPr>
            <a:spLocks noChangeShapeType="1"/>
          </p:cNvSpPr>
          <p:nvPr/>
        </p:nvSpPr>
        <p:spPr bwMode="auto">
          <a:xfrm>
            <a:off x="1256505" y="3714175"/>
            <a:ext cx="576263" cy="720725"/>
          </a:xfrm>
          <a:prstGeom prst="line">
            <a:avLst/>
          </a:prstGeom>
          <a:noFill/>
          <a:ln w="28575">
            <a:solidFill>
              <a:srgbClr val="00B050"/>
            </a:solidFill>
            <a:round/>
            <a:headEnd/>
            <a:tailEnd type="oval" w="med" len="med"/>
          </a:ln>
          <a:extLst>
            <a:ext uri="{909E8E84-426E-40DD-AFC4-6F175D3DCCD1}">
              <a14:hiddenFill xmlns:a14="http://schemas.microsoft.com/office/drawing/2010/main">
                <a:noFill/>
              </a14:hiddenFill>
            </a:ext>
          </a:extLst>
        </p:spPr>
        <p:txBody>
          <a:bodyPr wrap="none" anchor="ctr"/>
          <a:lstStyle/>
          <a:p>
            <a:pPr defTabSz="914423">
              <a:defRPr/>
            </a:pPr>
            <a:endParaRPr lang="ja-JP" altLang="en-US" sz="1801" dirty="0">
              <a:solidFill>
                <a:prstClr val="black"/>
              </a:solidFill>
              <a:latin typeface="BIZ UDPゴシック" panose="020B0400000000000000" pitchFamily="50" charset="-128"/>
              <a:ea typeface="BIZ UDPゴシック" panose="020B0400000000000000" pitchFamily="50" charset="-128"/>
            </a:endParaRPr>
          </a:p>
        </p:txBody>
      </p:sp>
      <p:sp>
        <p:nvSpPr>
          <p:cNvPr id="9" name="Line 47">
            <a:extLst>
              <a:ext uri="{FF2B5EF4-FFF2-40B4-BE49-F238E27FC236}">
                <a16:creationId xmlns:a16="http://schemas.microsoft.com/office/drawing/2014/main" id="{8D78C2B0-59B4-6E0D-4B06-DFED9C7A5D76}"/>
              </a:ext>
            </a:extLst>
          </p:cNvPr>
          <p:cNvSpPr>
            <a:spLocks noChangeShapeType="1"/>
          </p:cNvSpPr>
          <p:nvPr/>
        </p:nvSpPr>
        <p:spPr bwMode="auto">
          <a:xfrm flipH="1" flipV="1">
            <a:off x="1762922" y="5303259"/>
            <a:ext cx="1220786" cy="404812"/>
          </a:xfrm>
          <a:prstGeom prst="line">
            <a:avLst/>
          </a:prstGeom>
          <a:noFill/>
          <a:ln w="28575">
            <a:solidFill>
              <a:srgbClr val="00B050"/>
            </a:solidFill>
            <a:round/>
            <a:headEnd/>
            <a:tailEnd type="oval" w="med" len="med"/>
          </a:ln>
          <a:extLst>
            <a:ext uri="{909E8E84-426E-40DD-AFC4-6F175D3DCCD1}">
              <a14:hiddenFill xmlns:a14="http://schemas.microsoft.com/office/drawing/2010/main">
                <a:noFill/>
              </a14:hiddenFill>
            </a:ext>
          </a:extLst>
        </p:spPr>
        <p:txBody>
          <a:bodyPr wrap="none" anchor="ctr"/>
          <a:lstStyle/>
          <a:p>
            <a:pPr defTabSz="914423">
              <a:defRPr/>
            </a:pPr>
            <a:endParaRPr lang="ja-JP" altLang="en-US" sz="1801" dirty="0">
              <a:solidFill>
                <a:prstClr val="black"/>
              </a:solidFill>
              <a:latin typeface="BIZ UDPゴシック" panose="020B0400000000000000" pitchFamily="50" charset="-128"/>
              <a:ea typeface="BIZ UDPゴシック" panose="020B0400000000000000" pitchFamily="50" charset="-128"/>
            </a:endParaRPr>
          </a:p>
        </p:txBody>
      </p:sp>
      <p:sp>
        <p:nvSpPr>
          <p:cNvPr id="10" name="Line 48">
            <a:extLst>
              <a:ext uri="{FF2B5EF4-FFF2-40B4-BE49-F238E27FC236}">
                <a16:creationId xmlns:a16="http://schemas.microsoft.com/office/drawing/2014/main" id="{08E3C2DE-C0DB-D3D0-0766-87EE4186109C}"/>
              </a:ext>
            </a:extLst>
          </p:cNvPr>
          <p:cNvSpPr>
            <a:spLocks noChangeShapeType="1"/>
          </p:cNvSpPr>
          <p:nvPr/>
        </p:nvSpPr>
        <p:spPr bwMode="auto">
          <a:xfrm flipH="1">
            <a:off x="6554930" y="4007333"/>
            <a:ext cx="792162" cy="762000"/>
          </a:xfrm>
          <a:prstGeom prst="line">
            <a:avLst/>
          </a:prstGeom>
          <a:noFill/>
          <a:ln w="28575">
            <a:solidFill>
              <a:srgbClr val="00B050"/>
            </a:solidFill>
            <a:round/>
            <a:headEnd/>
            <a:tailEnd type="oval" w="med" len="med"/>
          </a:ln>
          <a:extLst>
            <a:ext uri="{909E8E84-426E-40DD-AFC4-6F175D3DCCD1}">
              <a14:hiddenFill xmlns:a14="http://schemas.microsoft.com/office/drawing/2010/main">
                <a:noFill/>
              </a14:hiddenFill>
            </a:ext>
          </a:extLst>
        </p:spPr>
        <p:txBody>
          <a:bodyPr wrap="none" anchor="ctr"/>
          <a:lstStyle/>
          <a:p>
            <a:pPr defTabSz="914423">
              <a:defRPr/>
            </a:pPr>
            <a:endParaRPr lang="ja-JP" altLang="en-US" sz="1801" dirty="0">
              <a:solidFill>
                <a:prstClr val="black"/>
              </a:solidFill>
              <a:latin typeface="BIZ UDPゴシック" panose="020B0400000000000000" pitchFamily="50" charset="-128"/>
              <a:ea typeface="BIZ UDPゴシック" panose="020B0400000000000000" pitchFamily="50" charset="-128"/>
            </a:endParaRPr>
          </a:p>
        </p:txBody>
      </p:sp>
      <p:sp>
        <p:nvSpPr>
          <p:cNvPr id="11" name="AutoShape 56">
            <a:extLst>
              <a:ext uri="{FF2B5EF4-FFF2-40B4-BE49-F238E27FC236}">
                <a16:creationId xmlns:a16="http://schemas.microsoft.com/office/drawing/2014/main" id="{A7A3EE1A-3665-693A-9CDC-2BECE0492E0E}"/>
              </a:ext>
            </a:extLst>
          </p:cNvPr>
          <p:cNvSpPr>
            <a:spLocks noChangeArrowheads="1"/>
          </p:cNvSpPr>
          <p:nvPr/>
        </p:nvSpPr>
        <p:spPr bwMode="auto">
          <a:xfrm>
            <a:off x="0" y="3420687"/>
            <a:ext cx="2065338" cy="510778"/>
          </a:xfrm>
          <a:prstGeom prst="roundRect">
            <a:avLst>
              <a:gd name="adj" fmla="val 16667"/>
            </a:avLst>
          </a:prstGeom>
          <a:solidFill>
            <a:srgbClr val="92D050"/>
          </a:solidFill>
          <a:ln w="28575">
            <a:solidFill>
              <a:schemeClr val="tx2"/>
            </a:solidFill>
            <a:round/>
            <a:headEnd/>
            <a:tailEnd/>
          </a:ln>
        </p:spPr>
        <p:txBody>
          <a:bodyPr anchor="ctr">
            <a:spAutoFit/>
          </a:bodyPr>
          <a:lstStyle/>
          <a:p>
            <a:pPr algn="ctr" defTabSz="914423">
              <a:spcBef>
                <a:spcPct val="50000"/>
              </a:spcBef>
              <a:defRPr/>
            </a:pPr>
            <a:r>
              <a:rPr lang="en-US" altLang="ja-JP" sz="2400" dirty="0">
                <a:solidFill>
                  <a:prstClr val="black"/>
                </a:solidFill>
                <a:latin typeface="BIZ UDPゴシック" panose="020B0400000000000000" pitchFamily="50" charset="-128"/>
                <a:ea typeface="BIZ UDPゴシック" panose="020B0400000000000000" pitchFamily="50" charset="-128"/>
              </a:rPr>
              <a:t>Fr</a:t>
            </a:r>
            <a:r>
              <a:rPr lang="ja-JP" altLang="en-US" sz="2400" dirty="0">
                <a:solidFill>
                  <a:prstClr val="black"/>
                </a:solidFill>
                <a:latin typeface="BIZ UDPゴシック" panose="020B0400000000000000" pitchFamily="50" charset="-128"/>
                <a:ea typeface="BIZ UDPゴシック" panose="020B0400000000000000" pitchFamily="50" charset="-128"/>
              </a:rPr>
              <a:t>ｱｯﾊﾟｰｱｰﾑ</a:t>
            </a:r>
            <a:endParaRPr lang="ja-JP" altLang="en-US" sz="2800" dirty="0">
              <a:solidFill>
                <a:prstClr val="black"/>
              </a:solidFill>
              <a:latin typeface="BIZ UDPゴシック" panose="020B0400000000000000" pitchFamily="50" charset="-128"/>
              <a:ea typeface="BIZ UDPゴシック" panose="020B0400000000000000" pitchFamily="50" charset="-128"/>
            </a:endParaRPr>
          </a:p>
        </p:txBody>
      </p:sp>
      <p:sp>
        <p:nvSpPr>
          <p:cNvPr id="12" name="AutoShape 57">
            <a:extLst>
              <a:ext uri="{FF2B5EF4-FFF2-40B4-BE49-F238E27FC236}">
                <a16:creationId xmlns:a16="http://schemas.microsoft.com/office/drawing/2014/main" id="{7DE91018-89AF-0433-F3DA-F3F4166BE040}"/>
              </a:ext>
            </a:extLst>
          </p:cNvPr>
          <p:cNvSpPr>
            <a:spLocks noChangeArrowheads="1"/>
          </p:cNvSpPr>
          <p:nvPr/>
        </p:nvSpPr>
        <p:spPr bwMode="auto">
          <a:xfrm>
            <a:off x="5916287" y="3744975"/>
            <a:ext cx="2176462" cy="510778"/>
          </a:xfrm>
          <a:prstGeom prst="roundRect">
            <a:avLst>
              <a:gd name="adj" fmla="val 16667"/>
            </a:avLst>
          </a:prstGeom>
          <a:solidFill>
            <a:srgbClr val="92D050"/>
          </a:solidFill>
          <a:ln w="28575">
            <a:solidFill>
              <a:schemeClr val="tx2"/>
            </a:solidFill>
            <a:round/>
            <a:headEnd/>
            <a:tailEnd/>
          </a:ln>
        </p:spPr>
        <p:txBody>
          <a:bodyPr anchor="ctr">
            <a:spAutoFit/>
          </a:bodyPr>
          <a:lstStyle/>
          <a:p>
            <a:pPr algn="ctr" defTabSz="914423">
              <a:spcBef>
                <a:spcPct val="50000"/>
              </a:spcBef>
              <a:defRPr/>
            </a:pPr>
            <a:r>
              <a:rPr lang="en-US" altLang="ja-JP" sz="2400" dirty="0">
                <a:solidFill>
                  <a:prstClr val="black"/>
                </a:solidFill>
                <a:latin typeface="BIZ UDPゴシック" panose="020B0400000000000000" pitchFamily="50" charset="-128"/>
                <a:ea typeface="BIZ UDPゴシック" panose="020B0400000000000000" pitchFamily="50" charset="-128"/>
              </a:rPr>
              <a:t>Rr</a:t>
            </a:r>
            <a:r>
              <a:rPr lang="ja-JP" altLang="en-US" sz="2400" dirty="0">
                <a:solidFill>
                  <a:prstClr val="black"/>
                </a:solidFill>
                <a:latin typeface="BIZ UDPゴシック" panose="020B0400000000000000" pitchFamily="50" charset="-128"/>
                <a:ea typeface="BIZ UDPゴシック" panose="020B0400000000000000" pitchFamily="50" charset="-128"/>
              </a:rPr>
              <a:t>ｱｯﾊﾟｰｱｰﾑ</a:t>
            </a:r>
            <a:endParaRPr lang="ja-JP" altLang="en-US" sz="1801" dirty="0">
              <a:solidFill>
                <a:prstClr val="black"/>
              </a:solidFill>
              <a:latin typeface="BIZ UDPゴシック" panose="020B0400000000000000" pitchFamily="50" charset="-128"/>
              <a:ea typeface="BIZ UDPゴシック" panose="020B0400000000000000" pitchFamily="50" charset="-128"/>
            </a:endParaRPr>
          </a:p>
        </p:txBody>
      </p:sp>
      <p:sp>
        <p:nvSpPr>
          <p:cNvPr id="13" name="Line 64">
            <a:extLst>
              <a:ext uri="{FF2B5EF4-FFF2-40B4-BE49-F238E27FC236}">
                <a16:creationId xmlns:a16="http://schemas.microsoft.com/office/drawing/2014/main" id="{A18F9653-2E5B-4A85-7754-E018E4815F56}"/>
              </a:ext>
            </a:extLst>
          </p:cNvPr>
          <p:cNvSpPr>
            <a:spLocks noChangeShapeType="1"/>
          </p:cNvSpPr>
          <p:nvPr/>
        </p:nvSpPr>
        <p:spPr bwMode="auto">
          <a:xfrm flipH="1">
            <a:off x="2480471" y="4968299"/>
            <a:ext cx="1152526" cy="258763"/>
          </a:xfrm>
          <a:prstGeom prst="line">
            <a:avLst/>
          </a:prstGeom>
          <a:noFill/>
          <a:ln w="28575">
            <a:solidFill>
              <a:srgbClr val="00B050"/>
            </a:solidFill>
            <a:round/>
            <a:headEnd/>
            <a:tailEnd type="oval" w="med" len="med"/>
          </a:ln>
          <a:extLst>
            <a:ext uri="{909E8E84-426E-40DD-AFC4-6F175D3DCCD1}">
              <a14:hiddenFill xmlns:a14="http://schemas.microsoft.com/office/drawing/2010/main">
                <a:noFill/>
              </a14:hiddenFill>
            </a:ext>
          </a:extLst>
        </p:spPr>
        <p:txBody>
          <a:bodyPr wrap="none" anchor="ctr"/>
          <a:lstStyle/>
          <a:p>
            <a:pPr defTabSz="914423">
              <a:defRPr/>
            </a:pPr>
            <a:endParaRPr lang="ja-JP" altLang="en-US" sz="1801" dirty="0">
              <a:solidFill>
                <a:prstClr val="black"/>
              </a:solidFill>
              <a:latin typeface="BIZ UDPゴシック" panose="020B0400000000000000" pitchFamily="50" charset="-128"/>
              <a:ea typeface="BIZ UDPゴシック" panose="020B0400000000000000" pitchFamily="50" charset="-128"/>
            </a:endParaRPr>
          </a:p>
        </p:txBody>
      </p:sp>
      <p:sp>
        <p:nvSpPr>
          <p:cNvPr id="14" name="AutoShape 63">
            <a:extLst>
              <a:ext uri="{FF2B5EF4-FFF2-40B4-BE49-F238E27FC236}">
                <a16:creationId xmlns:a16="http://schemas.microsoft.com/office/drawing/2014/main" id="{FA2D933D-568C-2D8A-6F0A-9D0515166FB0}"/>
              </a:ext>
            </a:extLst>
          </p:cNvPr>
          <p:cNvSpPr>
            <a:spLocks noChangeArrowheads="1"/>
          </p:cNvSpPr>
          <p:nvPr/>
        </p:nvSpPr>
        <p:spPr bwMode="auto">
          <a:xfrm>
            <a:off x="2907710" y="4799217"/>
            <a:ext cx="1470036" cy="510778"/>
          </a:xfrm>
          <a:prstGeom prst="roundRect">
            <a:avLst>
              <a:gd name="adj" fmla="val 16667"/>
            </a:avLst>
          </a:prstGeom>
          <a:solidFill>
            <a:srgbClr val="92D050"/>
          </a:solidFill>
          <a:ln w="28575">
            <a:solidFill>
              <a:schemeClr val="tx2"/>
            </a:solidFill>
            <a:round/>
            <a:headEnd/>
            <a:tailEnd/>
          </a:ln>
        </p:spPr>
        <p:txBody>
          <a:bodyPr wrap="square" anchor="ctr">
            <a:spAutoFit/>
          </a:bodyPr>
          <a:lstStyle/>
          <a:p>
            <a:pPr algn="ctr" defTabSz="914423">
              <a:spcBef>
                <a:spcPct val="50000"/>
              </a:spcBef>
              <a:defRPr/>
            </a:pPr>
            <a:r>
              <a:rPr lang="en-US" altLang="ja-JP" sz="2400" dirty="0">
                <a:solidFill>
                  <a:prstClr val="black"/>
                </a:solidFill>
                <a:latin typeface="BIZ UDPゴシック" panose="020B0400000000000000" pitchFamily="50" charset="-128"/>
                <a:ea typeface="BIZ UDPゴシック" panose="020B0400000000000000" pitchFamily="50" charset="-128"/>
              </a:rPr>
              <a:t>Fr</a:t>
            </a:r>
            <a:r>
              <a:rPr lang="ja-JP" altLang="en-US" sz="2400" dirty="0">
                <a:solidFill>
                  <a:prstClr val="black"/>
                </a:solidFill>
                <a:latin typeface="BIZ UDPゴシック" panose="020B0400000000000000" pitchFamily="50" charset="-128"/>
                <a:ea typeface="BIZ UDPゴシック" panose="020B0400000000000000" pitchFamily="50" charset="-128"/>
              </a:rPr>
              <a:t>ﾛｱｱｰﾑ</a:t>
            </a:r>
            <a:endParaRPr lang="ja-JP" altLang="en-US" sz="2800" dirty="0">
              <a:solidFill>
                <a:prstClr val="black"/>
              </a:solidFill>
              <a:latin typeface="BIZ UDPゴシック" panose="020B0400000000000000" pitchFamily="50" charset="-128"/>
              <a:ea typeface="BIZ UDPゴシック" panose="020B0400000000000000" pitchFamily="50" charset="-128"/>
            </a:endParaRPr>
          </a:p>
        </p:txBody>
      </p:sp>
      <p:sp>
        <p:nvSpPr>
          <p:cNvPr id="15" name="AutoShape 46">
            <a:extLst>
              <a:ext uri="{FF2B5EF4-FFF2-40B4-BE49-F238E27FC236}">
                <a16:creationId xmlns:a16="http://schemas.microsoft.com/office/drawing/2014/main" id="{1724D26D-145B-0B5C-6C24-E0C2532F5D2B}"/>
              </a:ext>
            </a:extLst>
          </p:cNvPr>
          <p:cNvSpPr>
            <a:spLocks noChangeArrowheads="1"/>
          </p:cNvSpPr>
          <p:nvPr/>
        </p:nvSpPr>
        <p:spPr bwMode="auto">
          <a:xfrm>
            <a:off x="2609058" y="5670172"/>
            <a:ext cx="1405880" cy="510778"/>
          </a:xfrm>
          <a:prstGeom prst="roundRect">
            <a:avLst>
              <a:gd name="adj" fmla="val 16667"/>
            </a:avLst>
          </a:prstGeom>
          <a:solidFill>
            <a:srgbClr val="92D050"/>
          </a:solidFill>
          <a:ln w="28575">
            <a:solidFill>
              <a:schemeClr val="tx2"/>
            </a:solidFill>
            <a:round/>
            <a:headEnd/>
            <a:tailEnd/>
          </a:ln>
        </p:spPr>
        <p:txBody>
          <a:bodyPr wrap="square" anchor="ctr">
            <a:spAutoFit/>
          </a:bodyPr>
          <a:lstStyle/>
          <a:p>
            <a:pPr algn="ctr" defTabSz="914423">
              <a:spcBef>
                <a:spcPct val="50000"/>
              </a:spcBef>
              <a:defRPr/>
            </a:pPr>
            <a:r>
              <a:rPr lang="en-US" altLang="ja-JP" sz="2400" dirty="0">
                <a:solidFill>
                  <a:prstClr val="black"/>
                </a:solidFill>
                <a:latin typeface="BIZ UDPゴシック" panose="020B0400000000000000" pitchFamily="50" charset="-128"/>
                <a:ea typeface="BIZ UDPゴシック" panose="020B0400000000000000" pitchFamily="50" charset="-128"/>
              </a:rPr>
              <a:t>Fr</a:t>
            </a:r>
            <a:r>
              <a:rPr lang="ja-JP" altLang="en-US" sz="2400" dirty="0">
                <a:solidFill>
                  <a:prstClr val="black"/>
                </a:solidFill>
                <a:latin typeface="BIZ UDPゴシック" panose="020B0400000000000000" pitchFamily="50" charset="-128"/>
                <a:ea typeface="BIZ UDPゴシック" panose="020B0400000000000000" pitchFamily="50" charset="-128"/>
              </a:rPr>
              <a:t>ﾅｯｸﾙ</a:t>
            </a:r>
            <a:endParaRPr lang="ja-JP" altLang="en-US" sz="2800" dirty="0">
              <a:solidFill>
                <a:prstClr val="black"/>
              </a:solidFill>
              <a:latin typeface="BIZ UDPゴシック" panose="020B0400000000000000" pitchFamily="50" charset="-128"/>
              <a:ea typeface="BIZ UDPゴシック" panose="020B0400000000000000" pitchFamily="50" charset="-128"/>
            </a:endParaRPr>
          </a:p>
        </p:txBody>
      </p:sp>
      <p:pic>
        <p:nvPicPr>
          <p:cNvPr id="16" name="Picture 37" descr="65_dl0000377574">
            <a:extLst>
              <a:ext uri="{FF2B5EF4-FFF2-40B4-BE49-F238E27FC236}">
                <a16:creationId xmlns:a16="http://schemas.microsoft.com/office/drawing/2014/main" id="{CACCEED8-688D-85FC-2014-5A09437CDBB6}"/>
              </a:ext>
            </a:extLst>
          </p:cNvPr>
          <p:cNvPicPr>
            <a:picLocks noChangeAspect="1" noChangeArrowheads="1"/>
          </p:cNvPicPr>
          <p:nvPr/>
        </p:nvPicPr>
        <p:blipFill>
          <a:blip r:embed="rId12" cstate="email">
            <a:extLst>
              <a:ext uri="{BEBA8EAE-BF5A-486C-A8C5-ECC9F3942E4B}">
                <a14:imgProps xmlns:a14="http://schemas.microsoft.com/office/drawing/2010/main">
                  <a14:imgLayer r:embed="rId13">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332583" y="1979750"/>
            <a:ext cx="3760786"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Line 35">
            <a:extLst>
              <a:ext uri="{FF2B5EF4-FFF2-40B4-BE49-F238E27FC236}">
                <a16:creationId xmlns:a16="http://schemas.microsoft.com/office/drawing/2014/main" id="{CEEF17AB-88BA-4A79-4116-11CF83C16E19}"/>
              </a:ext>
            </a:extLst>
          </p:cNvPr>
          <p:cNvSpPr>
            <a:spLocks noChangeShapeType="1"/>
          </p:cNvSpPr>
          <p:nvPr/>
        </p:nvSpPr>
        <p:spPr bwMode="auto">
          <a:xfrm>
            <a:off x="2132012" y="2985428"/>
            <a:ext cx="522288" cy="449263"/>
          </a:xfrm>
          <a:prstGeom prst="line">
            <a:avLst/>
          </a:prstGeom>
          <a:noFill/>
          <a:ln w="44450">
            <a:solidFill>
              <a:schemeClr val="accent1">
                <a:lumMod val="75000"/>
              </a:schemeClr>
            </a:solidFill>
            <a:miter lim="800000"/>
            <a:headEnd type="oval" w="med" len="med"/>
            <a:tailEnd type="triangle" w="med" len="med"/>
          </a:ln>
          <a:extLst>
            <a:ext uri="{909E8E84-426E-40DD-AFC4-6F175D3DCCD1}">
              <a14:hiddenFill xmlns:a14="http://schemas.microsoft.com/office/drawing/2010/main">
                <a:noFill/>
              </a14:hiddenFill>
            </a:ext>
          </a:extLst>
        </p:spPr>
        <p:txBody>
          <a:bodyPr wrap="none"/>
          <a:lstStyle/>
          <a:p>
            <a:pPr defTabSz="914423">
              <a:defRPr/>
            </a:pPr>
            <a:endParaRPr lang="ja-JP" altLang="en-US" sz="1801" dirty="0">
              <a:solidFill>
                <a:prstClr val="black"/>
              </a:solidFill>
              <a:latin typeface="BIZ UDPゴシック" panose="020B0400000000000000" pitchFamily="50" charset="-128"/>
              <a:ea typeface="BIZ UDPゴシック" panose="020B0400000000000000" pitchFamily="50" charset="-128"/>
            </a:endParaRPr>
          </a:p>
        </p:txBody>
      </p:sp>
      <p:sp>
        <p:nvSpPr>
          <p:cNvPr id="18" name="Line 36">
            <a:extLst>
              <a:ext uri="{FF2B5EF4-FFF2-40B4-BE49-F238E27FC236}">
                <a16:creationId xmlns:a16="http://schemas.microsoft.com/office/drawing/2014/main" id="{9CD3E200-3D0A-35E7-5B8F-82634B138E68}"/>
              </a:ext>
            </a:extLst>
          </p:cNvPr>
          <p:cNvSpPr>
            <a:spLocks noChangeShapeType="1"/>
          </p:cNvSpPr>
          <p:nvPr/>
        </p:nvSpPr>
        <p:spPr bwMode="auto">
          <a:xfrm>
            <a:off x="3858253" y="2984011"/>
            <a:ext cx="1260690" cy="450684"/>
          </a:xfrm>
          <a:prstGeom prst="line">
            <a:avLst/>
          </a:prstGeom>
          <a:noFill/>
          <a:ln w="44450">
            <a:solidFill>
              <a:schemeClr val="accent1">
                <a:lumMod val="75000"/>
              </a:schemeClr>
            </a:solidFill>
            <a:miter lim="800000"/>
            <a:headEnd type="oval" w="med" len="med"/>
            <a:tailEnd type="triangle" w="med" len="med"/>
          </a:ln>
          <a:extLst>
            <a:ext uri="{909E8E84-426E-40DD-AFC4-6F175D3DCCD1}">
              <a14:hiddenFill xmlns:a14="http://schemas.microsoft.com/office/drawing/2010/main">
                <a:noFill/>
              </a14:hiddenFill>
            </a:ext>
          </a:extLst>
        </p:spPr>
        <p:txBody>
          <a:bodyPr wrap="none"/>
          <a:lstStyle/>
          <a:p>
            <a:pPr defTabSz="914423">
              <a:defRPr/>
            </a:pPr>
            <a:endParaRPr lang="ja-JP" altLang="en-US" sz="1801" dirty="0">
              <a:solidFill>
                <a:prstClr val="black"/>
              </a:solidFill>
              <a:latin typeface="BIZ UDPゴシック" panose="020B0400000000000000" pitchFamily="50" charset="-128"/>
              <a:ea typeface="BIZ UDPゴシック" panose="020B0400000000000000" pitchFamily="50" charset="-128"/>
            </a:endParaRPr>
          </a:p>
        </p:txBody>
      </p:sp>
      <p:sp>
        <p:nvSpPr>
          <p:cNvPr id="19" name="Text Box 38">
            <a:extLst>
              <a:ext uri="{FF2B5EF4-FFF2-40B4-BE49-F238E27FC236}">
                <a16:creationId xmlns:a16="http://schemas.microsoft.com/office/drawing/2014/main" id="{65D9749C-8525-97CC-8A4C-5DC0485D5F80}"/>
              </a:ext>
            </a:extLst>
          </p:cNvPr>
          <p:cNvSpPr txBox="1">
            <a:spLocks noChangeArrowheads="1"/>
          </p:cNvSpPr>
          <p:nvPr/>
        </p:nvSpPr>
        <p:spPr bwMode="auto">
          <a:xfrm>
            <a:off x="507184" y="5904920"/>
            <a:ext cx="923651"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defTabSz="914423" eaLnBrk="1" hangingPunct="1">
              <a:defRPr/>
            </a:pPr>
            <a:r>
              <a:rPr lang="ja-JP" altLang="en-US" sz="1600" dirty="0">
                <a:solidFill>
                  <a:prstClr val="black"/>
                </a:solidFill>
                <a:latin typeface="BIZ UDPゴシック" panose="020B0400000000000000" pitchFamily="50" charset="-128"/>
                <a:ea typeface="BIZ UDPゴシック" panose="020B0400000000000000" pitchFamily="50" charset="-128"/>
              </a:rPr>
              <a:t>タイヤ側</a:t>
            </a:r>
          </a:p>
        </p:txBody>
      </p:sp>
      <p:sp>
        <p:nvSpPr>
          <p:cNvPr id="20" name="Text Box 39">
            <a:extLst>
              <a:ext uri="{FF2B5EF4-FFF2-40B4-BE49-F238E27FC236}">
                <a16:creationId xmlns:a16="http://schemas.microsoft.com/office/drawing/2014/main" id="{EB89CFD1-AF81-B364-1714-5AE253988728}"/>
              </a:ext>
            </a:extLst>
          </p:cNvPr>
          <p:cNvSpPr txBox="1">
            <a:spLocks noChangeArrowheads="1"/>
          </p:cNvSpPr>
          <p:nvPr/>
        </p:nvSpPr>
        <p:spPr bwMode="auto">
          <a:xfrm>
            <a:off x="3128168" y="3671308"/>
            <a:ext cx="966931"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defTabSz="914423" eaLnBrk="1" hangingPunct="1">
              <a:defRPr/>
            </a:pPr>
            <a:r>
              <a:rPr lang="ja-JP" altLang="en-US" sz="1600" dirty="0">
                <a:solidFill>
                  <a:prstClr val="black"/>
                </a:solidFill>
                <a:latin typeface="BIZ UDPゴシック" panose="020B0400000000000000" pitchFamily="50" charset="-128"/>
                <a:ea typeface="BIZ UDPゴシック" panose="020B0400000000000000" pitchFamily="50" charset="-128"/>
              </a:rPr>
              <a:t>ボディ側</a:t>
            </a:r>
          </a:p>
        </p:txBody>
      </p:sp>
      <p:sp>
        <p:nvSpPr>
          <p:cNvPr id="21" name="Text Box 40">
            <a:extLst>
              <a:ext uri="{FF2B5EF4-FFF2-40B4-BE49-F238E27FC236}">
                <a16:creationId xmlns:a16="http://schemas.microsoft.com/office/drawing/2014/main" id="{F9228A36-3B0E-5267-ED73-A33D71DD9F86}"/>
              </a:ext>
            </a:extLst>
          </p:cNvPr>
          <p:cNvSpPr txBox="1">
            <a:spLocks noChangeArrowheads="1"/>
          </p:cNvSpPr>
          <p:nvPr/>
        </p:nvSpPr>
        <p:spPr bwMode="auto">
          <a:xfrm>
            <a:off x="4488598" y="5900495"/>
            <a:ext cx="923651"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defTabSz="914423" eaLnBrk="1" hangingPunct="1">
              <a:defRPr/>
            </a:pPr>
            <a:r>
              <a:rPr lang="ja-JP" altLang="en-US" sz="1600" dirty="0">
                <a:solidFill>
                  <a:prstClr val="black"/>
                </a:solidFill>
                <a:latin typeface="BIZ UDPゴシック" panose="020B0400000000000000" pitchFamily="50" charset="-128"/>
                <a:ea typeface="BIZ UDPゴシック" panose="020B0400000000000000" pitchFamily="50" charset="-128"/>
              </a:rPr>
              <a:t>タイヤ側</a:t>
            </a:r>
          </a:p>
        </p:txBody>
      </p:sp>
      <p:sp>
        <p:nvSpPr>
          <p:cNvPr id="22" name="Text Box 41">
            <a:extLst>
              <a:ext uri="{FF2B5EF4-FFF2-40B4-BE49-F238E27FC236}">
                <a16:creationId xmlns:a16="http://schemas.microsoft.com/office/drawing/2014/main" id="{DF242B3F-0A89-3BEE-E67C-0C4DAD2D939F}"/>
              </a:ext>
            </a:extLst>
          </p:cNvPr>
          <p:cNvSpPr txBox="1">
            <a:spLocks noChangeArrowheads="1"/>
          </p:cNvSpPr>
          <p:nvPr/>
        </p:nvSpPr>
        <p:spPr bwMode="auto">
          <a:xfrm>
            <a:off x="7255146" y="5039825"/>
            <a:ext cx="966931"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defTabSz="914423" eaLnBrk="1" hangingPunct="1">
              <a:defRPr/>
            </a:pPr>
            <a:r>
              <a:rPr lang="ja-JP" altLang="en-US" sz="1600" dirty="0">
                <a:solidFill>
                  <a:prstClr val="black"/>
                </a:solidFill>
                <a:latin typeface="BIZ UDPゴシック" panose="020B0400000000000000" pitchFamily="50" charset="-128"/>
                <a:ea typeface="BIZ UDPゴシック" panose="020B0400000000000000" pitchFamily="50" charset="-128"/>
              </a:rPr>
              <a:t>ボディ側</a:t>
            </a:r>
          </a:p>
        </p:txBody>
      </p:sp>
      <p:sp>
        <p:nvSpPr>
          <p:cNvPr id="23" name="Line 42">
            <a:extLst>
              <a:ext uri="{FF2B5EF4-FFF2-40B4-BE49-F238E27FC236}">
                <a16:creationId xmlns:a16="http://schemas.microsoft.com/office/drawing/2014/main" id="{6AA5C2E1-8684-1EE3-1933-9F72871CEBCC}"/>
              </a:ext>
            </a:extLst>
          </p:cNvPr>
          <p:cNvSpPr>
            <a:spLocks noChangeShapeType="1"/>
          </p:cNvSpPr>
          <p:nvPr/>
        </p:nvSpPr>
        <p:spPr bwMode="auto">
          <a:xfrm flipH="1" flipV="1">
            <a:off x="608807" y="4320595"/>
            <a:ext cx="215900" cy="287338"/>
          </a:xfrm>
          <a:prstGeom prst="line">
            <a:avLst/>
          </a:prstGeom>
          <a:noFill/>
          <a:ln w="31750">
            <a:solidFill>
              <a:srgbClr val="FFFF00"/>
            </a:solidFill>
            <a:miter lim="800000"/>
            <a:headEnd/>
            <a:tailEnd type="triangle" w="med" len="med"/>
          </a:ln>
          <a:extLst>
            <a:ext uri="{909E8E84-426E-40DD-AFC4-6F175D3DCCD1}">
              <a14:hiddenFill xmlns:a14="http://schemas.microsoft.com/office/drawing/2010/main">
                <a:noFill/>
              </a14:hiddenFill>
            </a:ext>
          </a:extLst>
        </p:spPr>
        <p:txBody>
          <a:bodyPr wrap="none"/>
          <a:lstStyle/>
          <a:p>
            <a:pPr defTabSz="914423">
              <a:defRPr/>
            </a:pPr>
            <a:endParaRPr lang="ja-JP" altLang="en-US" sz="1801" dirty="0">
              <a:solidFill>
                <a:prstClr val="black"/>
              </a:solidFill>
              <a:latin typeface="BIZ UDPゴシック" panose="020B0400000000000000" pitchFamily="50" charset="-128"/>
              <a:ea typeface="BIZ UDPゴシック" panose="020B0400000000000000" pitchFamily="50" charset="-128"/>
            </a:endParaRPr>
          </a:p>
        </p:txBody>
      </p:sp>
      <p:sp>
        <p:nvSpPr>
          <p:cNvPr id="24" name="Text Box 43">
            <a:extLst>
              <a:ext uri="{FF2B5EF4-FFF2-40B4-BE49-F238E27FC236}">
                <a16:creationId xmlns:a16="http://schemas.microsoft.com/office/drawing/2014/main" id="{BC54AB0F-25ED-935D-00BF-4B7F16D6715C}"/>
              </a:ext>
            </a:extLst>
          </p:cNvPr>
          <p:cNvSpPr txBox="1">
            <a:spLocks noChangeArrowheads="1"/>
          </p:cNvSpPr>
          <p:nvPr/>
        </p:nvSpPr>
        <p:spPr bwMode="auto">
          <a:xfrm>
            <a:off x="486423" y="4725469"/>
            <a:ext cx="1005403"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defTabSz="914423" eaLnBrk="1" hangingPunct="1">
              <a:defRPr/>
            </a:pPr>
            <a:r>
              <a:rPr lang="ja-JP" altLang="en-US" sz="1600" dirty="0">
                <a:solidFill>
                  <a:prstClr val="black"/>
                </a:solidFill>
                <a:latin typeface="BIZ UDPゴシック" panose="020B0400000000000000" pitchFamily="50" charset="-128"/>
                <a:ea typeface="BIZ UDPゴシック" panose="020B0400000000000000" pitchFamily="50" charset="-128"/>
              </a:rPr>
              <a:t>車両前側</a:t>
            </a:r>
          </a:p>
        </p:txBody>
      </p:sp>
      <p:sp>
        <p:nvSpPr>
          <p:cNvPr id="25" name="Line 44">
            <a:extLst>
              <a:ext uri="{FF2B5EF4-FFF2-40B4-BE49-F238E27FC236}">
                <a16:creationId xmlns:a16="http://schemas.microsoft.com/office/drawing/2014/main" id="{E9851F54-0EDF-2AB3-0950-32F32A3A6E27}"/>
              </a:ext>
            </a:extLst>
          </p:cNvPr>
          <p:cNvSpPr>
            <a:spLocks noChangeShapeType="1"/>
          </p:cNvSpPr>
          <p:nvPr/>
        </p:nvSpPr>
        <p:spPr bwMode="auto">
          <a:xfrm flipH="1" flipV="1">
            <a:off x="5423018" y="3871077"/>
            <a:ext cx="215900" cy="287338"/>
          </a:xfrm>
          <a:prstGeom prst="line">
            <a:avLst/>
          </a:prstGeom>
          <a:noFill/>
          <a:ln w="31750">
            <a:solidFill>
              <a:srgbClr val="FFFF00"/>
            </a:solidFill>
            <a:miter lim="800000"/>
            <a:headEnd/>
            <a:tailEnd type="triangle" w="med" len="med"/>
          </a:ln>
          <a:extLst>
            <a:ext uri="{909E8E84-426E-40DD-AFC4-6F175D3DCCD1}">
              <a14:hiddenFill xmlns:a14="http://schemas.microsoft.com/office/drawing/2010/main">
                <a:noFill/>
              </a14:hiddenFill>
            </a:ext>
          </a:extLst>
        </p:spPr>
        <p:txBody>
          <a:bodyPr wrap="none"/>
          <a:lstStyle/>
          <a:p>
            <a:pPr defTabSz="914423">
              <a:defRPr/>
            </a:pPr>
            <a:endParaRPr lang="ja-JP" altLang="en-US" sz="1801" dirty="0">
              <a:solidFill>
                <a:prstClr val="black"/>
              </a:solidFill>
              <a:latin typeface="BIZ UDPゴシック" panose="020B0400000000000000" pitchFamily="50" charset="-128"/>
              <a:ea typeface="BIZ UDPゴシック" panose="020B0400000000000000" pitchFamily="50" charset="-128"/>
            </a:endParaRPr>
          </a:p>
        </p:txBody>
      </p:sp>
      <p:sp>
        <p:nvSpPr>
          <p:cNvPr id="26" name="Text Box 45">
            <a:extLst>
              <a:ext uri="{FF2B5EF4-FFF2-40B4-BE49-F238E27FC236}">
                <a16:creationId xmlns:a16="http://schemas.microsoft.com/office/drawing/2014/main" id="{464C26BF-104F-2374-A066-7873792D764D}"/>
              </a:ext>
            </a:extLst>
          </p:cNvPr>
          <p:cNvSpPr txBox="1">
            <a:spLocks noChangeArrowheads="1"/>
          </p:cNvSpPr>
          <p:nvPr/>
        </p:nvSpPr>
        <p:spPr bwMode="auto">
          <a:xfrm>
            <a:off x="4437004" y="4131710"/>
            <a:ext cx="1005403"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algn="ctr"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algn="ctr"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algn="ctr"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algn="ctr" eaLnBrk="0" fontAlgn="base" hangingPunct="0">
              <a:spcBef>
                <a:spcPct val="0"/>
              </a:spcBef>
              <a:spcAft>
                <a:spcPct val="0"/>
              </a:spcAft>
              <a:defRPr kumimoji="1">
                <a:solidFill>
                  <a:schemeClr val="tx1"/>
                </a:solidFill>
                <a:latin typeface="Arial" charset="0"/>
                <a:ea typeface="ＭＳ Ｐゴシック" charset="-128"/>
              </a:defRPr>
            </a:lvl9pPr>
          </a:lstStyle>
          <a:p>
            <a:pPr defTabSz="914423" eaLnBrk="1" hangingPunct="1">
              <a:defRPr/>
            </a:pPr>
            <a:r>
              <a:rPr lang="ja-JP" altLang="en-US" sz="1600" dirty="0">
                <a:solidFill>
                  <a:prstClr val="black"/>
                </a:solidFill>
                <a:latin typeface="BIZ UDPゴシック" panose="020B0400000000000000" pitchFamily="50" charset="-128"/>
                <a:ea typeface="BIZ UDPゴシック" panose="020B0400000000000000" pitchFamily="50" charset="-128"/>
              </a:rPr>
              <a:t>車両前側</a:t>
            </a:r>
          </a:p>
        </p:txBody>
      </p:sp>
      <p:sp>
        <p:nvSpPr>
          <p:cNvPr id="27" name="Text Box 30">
            <a:extLst>
              <a:ext uri="{FF2B5EF4-FFF2-40B4-BE49-F238E27FC236}">
                <a16:creationId xmlns:a16="http://schemas.microsoft.com/office/drawing/2014/main" id="{63B797A1-D6E3-6B99-8308-13821F312892}"/>
              </a:ext>
            </a:extLst>
          </p:cNvPr>
          <p:cNvSpPr txBox="1">
            <a:spLocks noChangeArrowheads="1"/>
          </p:cNvSpPr>
          <p:nvPr/>
        </p:nvSpPr>
        <p:spPr bwMode="auto">
          <a:xfrm>
            <a:off x="86459" y="6447475"/>
            <a:ext cx="11831974" cy="338554"/>
          </a:xfrm>
          <a:prstGeom prst="rect">
            <a:avLst/>
          </a:prstGeom>
          <a:solidFill>
            <a:schemeClr val="hlink"/>
          </a:solidFill>
          <a:ln>
            <a:noFill/>
          </a:ln>
          <a:effectLst>
            <a:prstShdw prst="shdw17" dist="17961" dir="2700000">
              <a:schemeClr val="hlink">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defTabSz="914423">
              <a:spcBef>
                <a:spcPct val="50000"/>
              </a:spcBef>
              <a:defRPr/>
            </a:pPr>
            <a:r>
              <a:rPr lang="ja-JP" altLang="en-US" sz="1600" b="1" dirty="0">
                <a:solidFill>
                  <a:prstClr val="white"/>
                </a:solidFill>
                <a:latin typeface="BIZ UDPゴシック" panose="020B0400000000000000" pitchFamily="50" charset="-128"/>
                <a:ea typeface="BIZ UDPゴシック" panose="020B0400000000000000" pitchFamily="50" charset="-128"/>
              </a:rPr>
              <a:t>従来は鋳鉄や鉄プレス品が主流であったが、自動車メーカーは燃費の向上を図る為、</a:t>
            </a:r>
            <a:r>
              <a:rPr lang="ja-JP" altLang="en-US" sz="1600" b="1" u="sng" dirty="0">
                <a:solidFill>
                  <a:prstClr val="white"/>
                </a:solidFill>
                <a:latin typeface="BIZ UDPゴシック" panose="020B0400000000000000" pitchFamily="50" charset="-128"/>
                <a:ea typeface="BIZ UDPゴシック" panose="020B0400000000000000" pitchFamily="50" charset="-128"/>
              </a:rPr>
              <a:t>アルミ部品</a:t>
            </a:r>
            <a:r>
              <a:rPr lang="ja-JP" altLang="en-US" sz="1600" b="1" dirty="0">
                <a:solidFill>
                  <a:prstClr val="white"/>
                </a:solidFill>
                <a:latin typeface="BIZ UDPゴシック" panose="020B0400000000000000" pitchFamily="50" charset="-128"/>
                <a:ea typeface="BIZ UDPゴシック" panose="020B0400000000000000" pitchFamily="50" charset="-128"/>
              </a:rPr>
              <a:t>の採用による軽量化を拡大</a:t>
            </a:r>
          </a:p>
        </p:txBody>
      </p:sp>
      <p:sp>
        <p:nvSpPr>
          <p:cNvPr id="28" name="四角形: 角を丸くする 51">
            <a:extLst>
              <a:ext uri="{FF2B5EF4-FFF2-40B4-BE49-F238E27FC236}">
                <a16:creationId xmlns:a16="http://schemas.microsoft.com/office/drawing/2014/main" id="{884D08FD-3F27-8A31-5D5D-78590BF5CB60}"/>
              </a:ext>
            </a:extLst>
          </p:cNvPr>
          <p:cNvSpPr/>
          <p:nvPr/>
        </p:nvSpPr>
        <p:spPr>
          <a:xfrm>
            <a:off x="8512862" y="1261578"/>
            <a:ext cx="3575721" cy="98424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r>
              <a:rPr lang="ja-JP" altLang="en-US" sz="2400" b="1" dirty="0">
                <a:solidFill>
                  <a:prstClr val="white"/>
                </a:solidFill>
                <a:latin typeface="BIZ UDPゴシック" panose="020B0400000000000000" pitchFamily="50" charset="-128"/>
                <a:ea typeface="BIZ UDPゴシック" panose="020B0400000000000000" pitchFamily="50" charset="-128"/>
              </a:rPr>
              <a:t>自動車の軽量化に貢献</a:t>
            </a:r>
          </a:p>
        </p:txBody>
      </p:sp>
      <p:sp>
        <p:nvSpPr>
          <p:cNvPr id="29" name="四角形: 角を丸くする 52">
            <a:extLst>
              <a:ext uri="{FF2B5EF4-FFF2-40B4-BE49-F238E27FC236}">
                <a16:creationId xmlns:a16="http://schemas.microsoft.com/office/drawing/2014/main" id="{45F8013C-1702-2164-A1FE-905953E7982B}"/>
              </a:ext>
            </a:extLst>
          </p:cNvPr>
          <p:cNvSpPr/>
          <p:nvPr/>
        </p:nvSpPr>
        <p:spPr>
          <a:xfrm>
            <a:off x="8459406" y="2599760"/>
            <a:ext cx="3575719" cy="98424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r>
              <a:rPr lang="ja-JP" altLang="en-US" sz="2400" b="1" dirty="0">
                <a:solidFill>
                  <a:prstClr val="white"/>
                </a:solidFill>
                <a:latin typeface="BIZ UDPゴシック" panose="020B0400000000000000" pitchFamily="50" charset="-128"/>
                <a:ea typeface="BIZ UDPゴシック" panose="020B0400000000000000" pitchFamily="50" charset="-128"/>
              </a:rPr>
              <a:t>燃費向上</a:t>
            </a:r>
          </a:p>
        </p:txBody>
      </p:sp>
      <p:sp>
        <p:nvSpPr>
          <p:cNvPr id="30" name="四角形: 角を丸くする 53">
            <a:extLst>
              <a:ext uri="{FF2B5EF4-FFF2-40B4-BE49-F238E27FC236}">
                <a16:creationId xmlns:a16="http://schemas.microsoft.com/office/drawing/2014/main" id="{C3D3308D-0C61-A8C0-0C27-757AAEBF9371}"/>
              </a:ext>
            </a:extLst>
          </p:cNvPr>
          <p:cNvSpPr/>
          <p:nvPr/>
        </p:nvSpPr>
        <p:spPr>
          <a:xfrm>
            <a:off x="8470028" y="3951011"/>
            <a:ext cx="3554480" cy="98424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r>
              <a:rPr lang="en-US" altLang="ja-JP" sz="2400" b="1" dirty="0">
                <a:solidFill>
                  <a:prstClr val="white"/>
                </a:solidFill>
                <a:latin typeface="BIZ UDPゴシック" panose="020B0400000000000000" pitchFamily="50" charset="-128"/>
                <a:ea typeface="BIZ UDPゴシック" panose="020B0400000000000000" pitchFamily="50" charset="-128"/>
              </a:rPr>
              <a:t>CO</a:t>
            </a:r>
            <a:r>
              <a:rPr lang="ja-JP" altLang="en-US" sz="2400" b="1" dirty="0">
                <a:solidFill>
                  <a:prstClr val="white"/>
                </a:solidFill>
                <a:latin typeface="BIZ UDPゴシック" panose="020B0400000000000000" pitchFamily="50" charset="-128"/>
                <a:ea typeface="BIZ UDPゴシック" panose="020B0400000000000000" pitchFamily="50" charset="-128"/>
              </a:rPr>
              <a:t>２削減</a:t>
            </a:r>
          </a:p>
        </p:txBody>
      </p:sp>
      <p:sp>
        <p:nvSpPr>
          <p:cNvPr id="31" name="四角形: 角を丸くする 54">
            <a:extLst>
              <a:ext uri="{FF2B5EF4-FFF2-40B4-BE49-F238E27FC236}">
                <a16:creationId xmlns:a16="http://schemas.microsoft.com/office/drawing/2014/main" id="{4FF04193-8BD0-830E-8E59-80F32C36144C}"/>
              </a:ext>
            </a:extLst>
          </p:cNvPr>
          <p:cNvSpPr/>
          <p:nvPr/>
        </p:nvSpPr>
        <p:spPr>
          <a:xfrm>
            <a:off x="8480974" y="5250499"/>
            <a:ext cx="3575719" cy="98424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3">
              <a:defRPr/>
            </a:pPr>
            <a:r>
              <a:rPr lang="ja-JP" altLang="en-US" sz="2400" b="1" dirty="0">
                <a:solidFill>
                  <a:prstClr val="white"/>
                </a:solidFill>
                <a:latin typeface="BIZ UDPゴシック" panose="020B0400000000000000" pitchFamily="50" charset="-128"/>
                <a:ea typeface="BIZ UDPゴシック" panose="020B0400000000000000" pitchFamily="50" charset="-128"/>
              </a:rPr>
              <a:t>社会への貢献</a:t>
            </a:r>
          </a:p>
        </p:txBody>
      </p:sp>
      <p:sp>
        <p:nvSpPr>
          <p:cNvPr id="32" name="テキスト ボックス 31">
            <a:extLst>
              <a:ext uri="{FF2B5EF4-FFF2-40B4-BE49-F238E27FC236}">
                <a16:creationId xmlns:a16="http://schemas.microsoft.com/office/drawing/2014/main" id="{F20DEAEB-DBB1-7315-1B3B-520732B46A1A}"/>
              </a:ext>
            </a:extLst>
          </p:cNvPr>
          <p:cNvSpPr txBox="1"/>
          <p:nvPr/>
        </p:nvSpPr>
        <p:spPr>
          <a:xfrm>
            <a:off x="11555" y="-2572"/>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02</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33" name="テキスト ボックス 32">
            <a:extLst>
              <a:ext uri="{FF2B5EF4-FFF2-40B4-BE49-F238E27FC236}">
                <a16:creationId xmlns:a16="http://schemas.microsoft.com/office/drawing/2014/main" id="{69BEEEBE-A19E-5656-F7AA-ECD50838D0AA}"/>
              </a:ext>
            </a:extLst>
          </p:cNvPr>
          <p:cNvSpPr txBox="1"/>
          <p:nvPr/>
        </p:nvSpPr>
        <p:spPr>
          <a:xfrm>
            <a:off x="716757" y="131686"/>
            <a:ext cx="2614818"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職場紹介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大安製造所</a:t>
            </a:r>
            <a:endParaRPr lang="ja-JP" altLang="en-US" sz="2800" dirty="0">
              <a:latin typeface="BIZ UDPゴシック" panose="020B0400000000000000" pitchFamily="50" charset="-128"/>
              <a:ea typeface="BIZ UDPゴシック" panose="020B0400000000000000" pitchFamily="50" charset="-128"/>
            </a:endParaRPr>
          </a:p>
        </p:txBody>
      </p:sp>
      <p:pic>
        <p:nvPicPr>
          <p:cNvPr id="39" name="オーディオ 38">
            <a:hlinkClick r:id="" action="ppaction://media"/>
            <a:extLst>
              <a:ext uri="{FF2B5EF4-FFF2-40B4-BE49-F238E27FC236}">
                <a16:creationId xmlns:a16="http://schemas.microsoft.com/office/drawing/2014/main" id="{72E784F5-3619-6F61-CE7A-4F1C2EBF1578}"/>
              </a:ext>
            </a:extLst>
          </p:cNvPr>
          <p:cNvPicPr>
            <a:picLocks noChangeAspect="1"/>
          </p:cNvPicPr>
          <p:nvPr>
            <a:audioFile r:link="rId2"/>
            <p:extLst>
              <p:ext uri="{DAA4B4D4-6D71-4841-9C94-3DE7FCFB9230}">
                <p14:media xmlns:p14="http://schemas.microsoft.com/office/powerpoint/2010/main" r:embed="rId1"/>
              </p:ext>
            </p:extLst>
          </p:nvPr>
        </p:nvPicPr>
        <p:blipFill>
          <a:blip r:embed="rId1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28729201"/>
      </p:ext>
    </p:extLst>
  </p:cSld>
  <p:clrMapOvr>
    <a:masterClrMapping/>
  </p:clrMapOvr>
  <mc:AlternateContent xmlns:mc="http://schemas.openxmlformats.org/markup-compatibility/2006" xmlns:p14="http://schemas.microsoft.com/office/powerpoint/2010/main">
    <mc:Choice Requires="p14">
      <p:transition spd="slow" p14:dur="2000" advTm="18706"/>
    </mc:Choice>
    <mc:Fallback xmlns="">
      <p:transition spd="slow" advTm="18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A380ADF-EED5-BD19-61BA-C0D928D4F0B1}"/>
              </a:ext>
            </a:extLst>
          </p:cNvPr>
          <p:cNvSpPr/>
          <p:nvPr/>
        </p:nvSpPr>
        <p:spPr>
          <a:xfrm>
            <a:off x="9457014" y="3760434"/>
            <a:ext cx="2090902" cy="2987171"/>
          </a:xfrm>
          <a:prstGeom prst="roundRect">
            <a:avLst/>
          </a:prstGeom>
          <a:solidFill>
            <a:schemeClr val="tx2">
              <a:lumMod val="10000"/>
              <a:lumOff val="90000"/>
            </a:schemeClr>
          </a:solidFill>
          <a:ln w="5715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0FDBA536-D69D-F112-DFFF-F89F005DCC9C}"/>
              </a:ext>
            </a:extLst>
          </p:cNvPr>
          <p:cNvSpPr/>
          <p:nvPr/>
        </p:nvSpPr>
        <p:spPr>
          <a:xfrm>
            <a:off x="353078" y="1284569"/>
            <a:ext cx="11548869" cy="2334931"/>
          </a:xfrm>
          <a:prstGeom prst="roundRect">
            <a:avLst/>
          </a:prstGeom>
          <a:solidFill>
            <a:srgbClr val="E2F0D9"/>
          </a:solidFill>
          <a:ln w="5715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C86E96B-0B32-1A74-515A-37E638F40876}"/>
              </a:ext>
            </a:extLst>
          </p:cNvPr>
          <p:cNvSpPr txBox="1"/>
          <p:nvPr/>
        </p:nvSpPr>
        <p:spPr>
          <a:xfrm>
            <a:off x="318581" y="2745134"/>
            <a:ext cx="1949174" cy="861774"/>
          </a:xfrm>
          <a:prstGeom prst="rect">
            <a:avLst/>
          </a:prstGeom>
          <a:noFill/>
        </p:spPr>
        <p:txBody>
          <a:bodyPr wrap="square" rtlCol="0">
            <a:spAutoFit/>
          </a:bodyPr>
          <a:lstStyle/>
          <a:p>
            <a:pPr algn="ctr"/>
            <a:r>
              <a:rPr kumimoji="1" lang="ja-JP" altLang="en-US" sz="1600" dirty="0">
                <a:latin typeface="BIZ UDPゴシック" panose="020B0400000000000000" pitchFamily="50" charset="-128"/>
                <a:ea typeface="BIZ UDPゴシック" panose="020B0400000000000000" pitchFamily="50" charset="-128"/>
              </a:rPr>
              <a:t>鈴木　　</a:t>
            </a: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班長　</a:t>
            </a:r>
            <a:r>
              <a:rPr lang="en-US" altLang="ja-JP" sz="1600" dirty="0">
                <a:latin typeface="BIZ UDPゴシック" panose="020B0400000000000000" pitchFamily="50" charset="-128"/>
                <a:ea typeface="BIZ UDPゴシック" panose="020B0400000000000000" pitchFamily="50" charset="-128"/>
              </a:rPr>
              <a:t>35</a:t>
            </a:r>
            <a:r>
              <a:rPr lang="ja-JP" altLang="en-US" sz="1600" dirty="0">
                <a:latin typeface="BIZ UDPゴシック" panose="020B0400000000000000" pitchFamily="50" charset="-128"/>
                <a:ea typeface="BIZ UDPゴシック" panose="020B0400000000000000" pitchFamily="50" charset="-128"/>
              </a:rPr>
              <a:t>歳</a:t>
            </a: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経験年数　</a:t>
            </a:r>
            <a:r>
              <a:rPr kumimoji="1" lang="en-US" altLang="ja-JP" sz="1600" dirty="0">
                <a:latin typeface="BIZ UDPゴシック" panose="020B0400000000000000" pitchFamily="50" charset="-128"/>
                <a:ea typeface="BIZ UDPゴシック" panose="020B0400000000000000" pitchFamily="50" charset="-128"/>
              </a:rPr>
              <a:t>17</a:t>
            </a:r>
            <a:r>
              <a:rPr kumimoji="1" lang="ja-JP" altLang="en-US" sz="1600" dirty="0">
                <a:latin typeface="BIZ UDPゴシック" panose="020B0400000000000000" pitchFamily="50" charset="-128"/>
                <a:ea typeface="BIZ UDPゴシック" panose="020B0400000000000000" pitchFamily="50" charset="-128"/>
              </a:rPr>
              <a:t>年</a:t>
            </a:r>
          </a:p>
        </p:txBody>
      </p:sp>
      <p:sp>
        <p:nvSpPr>
          <p:cNvPr id="6" name="テキスト ボックス 5">
            <a:extLst>
              <a:ext uri="{FF2B5EF4-FFF2-40B4-BE49-F238E27FC236}">
                <a16:creationId xmlns:a16="http://schemas.microsoft.com/office/drawing/2014/main" id="{CAFF42F6-E3F9-04B2-3850-B834316257C2}"/>
              </a:ext>
            </a:extLst>
          </p:cNvPr>
          <p:cNvSpPr txBox="1"/>
          <p:nvPr/>
        </p:nvSpPr>
        <p:spPr>
          <a:xfrm>
            <a:off x="2341517" y="2745134"/>
            <a:ext cx="1951862" cy="861774"/>
          </a:xfrm>
          <a:prstGeom prst="rect">
            <a:avLst/>
          </a:prstGeom>
          <a:noFill/>
        </p:spPr>
        <p:txBody>
          <a:bodyPr wrap="square" rtlCol="0">
            <a:spAutoFit/>
          </a:bodyPr>
          <a:lstStyle/>
          <a:p>
            <a:pPr algn="ctr"/>
            <a:r>
              <a:rPr lang="ja-JP" altLang="en-US" sz="1600" dirty="0">
                <a:latin typeface="BIZ UDPゴシック" panose="020B0400000000000000" pitchFamily="50" charset="-128"/>
                <a:ea typeface="BIZ UDPゴシック" panose="020B0400000000000000" pitchFamily="50" charset="-128"/>
              </a:rPr>
              <a:t>加藤</a:t>
            </a:r>
            <a:endParaRPr lang="en-US" altLang="ja-JP" sz="1600" dirty="0">
              <a:latin typeface="BIZ UDPゴシック" panose="020B0400000000000000" pitchFamily="50" charset="-128"/>
              <a:ea typeface="BIZ UDPゴシック" panose="020B0400000000000000" pitchFamily="50" charset="-128"/>
            </a:endParaRPr>
          </a:p>
          <a:p>
            <a:pPr algn="ctr"/>
            <a:r>
              <a:rPr lang="en-US" altLang="ja-JP" sz="1600" dirty="0">
                <a:latin typeface="BIZ UDPゴシック" panose="020B0400000000000000" pitchFamily="50" charset="-128"/>
                <a:ea typeface="BIZ UDPゴシック" panose="020B0400000000000000" pitchFamily="50" charset="-128"/>
              </a:rPr>
              <a:t>32</a:t>
            </a:r>
            <a:r>
              <a:rPr lang="ja-JP" altLang="en-US" sz="1600" dirty="0">
                <a:latin typeface="BIZ UDPゴシック" panose="020B0400000000000000" pitchFamily="50" charset="-128"/>
                <a:ea typeface="BIZ UDPゴシック" panose="020B0400000000000000" pitchFamily="50" charset="-128"/>
              </a:rPr>
              <a:t>歳</a:t>
            </a: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経験年数　</a:t>
            </a:r>
            <a:r>
              <a:rPr kumimoji="1" lang="en-US" altLang="ja-JP" sz="1600" dirty="0">
                <a:solidFill>
                  <a:srgbClr val="FF0000"/>
                </a:solidFill>
                <a:latin typeface="BIZ UDPゴシック" panose="020B0400000000000000" pitchFamily="50" charset="-128"/>
                <a:ea typeface="BIZ UDPゴシック" panose="020B0400000000000000" pitchFamily="50" charset="-128"/>
              </a:rPr>
              <a:t>4</a:t>
            </a:r>
            <a:r>
              <a:rPr kumimoji="1" lang="ja-JP" altLang="en-US" sz="1600" dirty="0">
                <a:latin typeface="BIZ UDPゴシック" panose="020B0400000000000000" pitchFamily="50" charset="-128"/>
                <a:ea typeface="BIZ UDPゴシック" panose="020B0400000000000000" pitchFamily="50" charset="-128"/>
              </a:rPr>
              <a:t>年</a:t>
            </a:r>
          </a:p>
        </p:txBody>
      </p:sp>
      <p:sp>
        <p:nvSpPr>
          <p:cNvPr id="7" name="テキスト ボックス 6">
            <a:extLst>
              <a:ext uri="{FF2B5EF4-FFF2-40B4-BE49-F238E27FC236}">
                <a16:creationId xmlns:a16="http://schemas.microsoft.com/office/drawing/2014/main" id="{3845CCDC-EF48-ED6C-F70A-42062F9A9FA6}"/>
              </a:ext>
            </a:extLst>
          </p:cNvPr>
          <p:cNvSpPr txBox="1"/>
          <p:nvPr/>
        </p:nvSpPr>
        <p:spPr>
          <a:xfrm>
            <a:off x="4139067" y="2745134"/>
            <a:ext cx="1949174" cy="861774"/>
          </a:xfrm>
          <a:prstGeom prst="rect">
            <a:avLst/>
          </a:prstGeom>
          <a:noFill/>
        </p:spPr>
        <p:txBody>
          <a:bodyPr wrap="square" rtlCol="0">
            <a:spAutoFit/>
          </a:bodyPr>
          <a:lstStyle/>
          <a:p>
            <a:pPr algn="ctr"/>
            <a:r>
              <a:rPr lang="ja-JP" altLang="en-US" sz="1600" dirty="0">
                <a:latin typeface="BIZ UDPゴシック" panose="020B0400000000000000" pitchFamily="50" charset="-128"/>
                <a:ea typeface="BIZ UDPゴシック" panose="020B0400000000000000" pitchFamily="50" charset="-128"/>
              </a:rPr>
              <a:t>島田</a:t>
            </a:r>
            <a:r>
              <a:rPr kumimoji="1" lang="ja-JP" altLang="en-US" sz="1600" dirty="0">
                <a:latin typeface="BIZ UDPゴシック" panose="020B0400000000000000" pitchFamily="50" charset="-128"/>
                <a:ea typeface="BIZ UDPゴシック" panose="020B0400000000000000" pitchFamily="50" charset="-128"/>
              </a:rPr>
              <a:t>　　</a:t>
            </a: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  </a:t>
            </a:r>
            <a:r>
              <a:rPr lang="en-US" altLang="ja-JP" sz="1600" dirty="0">
                <a:latin typeface="BIZ UDPゴシック" panose="020B0400000000000000" pitchFamily="50" charset="-128"/>
                <a:ea typeface="BIZ UDPゴシック" panose="020B0400000000000000" pitchFamily="50" charset="-128"/>
              </a:rPr>
              <a:t>30</a:t>
            </a:r>
            <a:r>
              <a:rPr lang="ja-JP" altLang="en-US" sz="1600" dirty="0">
                <a:latin typeface="BIZ UDPゴシック" panose="020B0400000000000000" pitchFamily="50" charset="-128"/>
                <a:ea typeface="BIZ UDPゴシック" panose="020B0400000000000000" pitchFamily="50" charset="-128"/>
              </a:rPr>
              <a:t>歳</a:t>
            </a: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経験年数　</a:t>
            </a:r>
            <a:r>
              <a:rPr kumimoji="1" lang="en-US" altLang="ja-JP" sz="1600" dirty="0">
                <a:solidFill>
                  <a:srgbClr val="FF0000"/>
                </a:solidFill>
                <a:latin typeface="BIZ UDPゴシック" panose="020B0400000000000000" pitchFamily="50" charset="-128"/>
                <a:ea typeface="BIZ UDPゴシック" panose="020B0400000000000000" pitchFamily="50" charset="-128"/>
              </a:rPr>
              <a:t>4</a:t>
            </a:r>
            <a:r>
              <a:rPr kumimoji="1" lang="ja-JP" altLang="en-US" sz="1600" dirty="0">
                <a:latin typeface="BIZ UDPゴシック" panose="020B0400000000000000" pitchFamily="50" charset="-128"/>
                <a:ea typeface="BIZ UDPゴシック" panose="020B0400000000000000" pitchFamily="50" charset="-128"/>
              </a:rPr>
              <a:t>年</a:t>
            </a:r>
          </a:p>
        </p:txBody>
      </p:sp>
      <p:sp>
        <p:nvSpPr>
          <p:cNvPr id="8" name="テキスト ボックス 7">
            <a:extLst>
              <a:ext uri="{FF2B5EF4-FFF2-40B4-BE49-F238E27FC236}">
                <a16:creationId xmlns:a16="http://schemas.microsoft.com/office/drawing/2014/main" id="{67CBED50-6171-1E49-8685-F9291490F577}"/>
              </a:ext>
            </a:extLst>
          </p:cNvPr>
          <p:cNvSpPr txBox="1"/>
          <p:nvPr/>
        </p:nvSpPr>
        <p:spPr>
          <a:xfrm>
            <a:off x="6096000" y="2745134"/>
            <a:ext cx="1836637" cy="861774"/>
          </a:xfrm>
          <a:prstGeom prst="rect">
            <a:avLst/>
          </a:prstGeom>
          <a:noFill/>
        </p:spPr>
        <p:txBody>
          <a:bodyPr wrap="square" rtlCol="0">
            <a:spAutoFit/>
          </a:bodyPr>
          <a:lstStyle/>
          <a:p>
            <a:pPr algn="ctr"/>
            <a:r>
              <a:rPr kumimoji="1" lang="ja-JP" altLang="en-US" sz="1600" dirty="0">
                <a:latin typeface="BIZ UDPゴシック" panose="020B0400000000000000" pitchFamily="50" charset="-128"/>
                <a:ea typeface="BIZ UDPゴシック" panose="020B0400000000000000" pitchFamily="50" charset="-128"/>
              </a:rPr>
              <a:t>豊住　　 </a:t>
            </a: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 </a:t>
            </a:r>
            <a:r>
              <a:rPr kumimoji="1" lang="en-US" altLang="ja-JP" sz="1600" dirty="0">
                <a:latin typeface="BIZ UDPゴシック" panose="020B0400000000000000" pitchFamily="50" charset="-128"/>
                <a:ea typeface="BIZ UDPゴシック" panose="020B0400000000000000" pitchFamily="50" charset="-128"/>
              </a:rPr>
              <a:t>20</a:t>
            </a:r>
            <a:r>
              <a:rPr kumimoji="1" lang="ja-JP" altLang="en-US" sz="1600" dirty="0">
                <a:latin typeface="BIZ UDPゴシック" panose="020B0400000000000000" pitchFamily="50" charset="-128"/>
                <a:ea typeface="BIZ UDPゴシック" panose="020B0400000000000000" pitchFamily="50" charset="-128"/>
              </a:rPr>
              <a:t>歳</a:t>
            </a: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経験年数　</a:t>
            </a:r>
            <a:r>
              <a:rPr lang="en-US" altLang="ja-JP" sz="1600" dirty="0">
                <a:solidFill>
                  <a:srgbClr val="FF0000"/>
                </a:solidFill>
                <a:latin typeface="BIZ UDPゴシック" panose="020B0400000000000000" pitchFamily="50" charset="-128"/>
                <a:ea typeface="BIZ UDPゴシック" panose="020B0400000000000000" pitchFamily="50" charset="-128"/>
              </a:rPr>
              <a:t>2</a:t>
            </a:r>
            <a:r>
              <a:rPr kumimoji="1" lang="ja-JP" altLang="en-US" sz="1600" dirty="0">
                <a:latin typeface="BIZ UDPゴシック" panose="020B0400000000000000" pitchFamily="50" charset="-128"/>
                <a:ea typeface="BIZ UDPゴシック" panose="020B0400000000000000" pitchFamily="50" charset="-128"/>
              </a:rPr>
              <a:t>年</a:t>
            </a:r>
          </a:p>
        </p:txBody>
      </p:sp>
      <p:sp>
        <p:nvSpPr>
          <p:cNvPr id="9" name="テキスト ボックス 8">
            <a:extLst>
              <a:ext uri="{FF2B5EF4-FFF2-40B4-BE49-F238E27FC236}">
                <a16:creationId xmlns:a16="http://schemas.microsoft.com/office/drawing/2014/main" id="{D797C77C-B384-7754-9584-4AA4257C8E9D}"/>
              </a:ext>
            </a:extLst>
          </p:cNvPr>
          <p:cNvSpPr txBox="1"/>
          <p:nvPr/>
        </p:nvSpPr>
        <p:spPr>
          <a:xfrm>
            <a:off x="8155629" y="2745134"/>
            <a:ext cx="1836637" cy="861774"/>
          </a:xfrm>
          <a:prstGeom prst="rect">
            <a:avLst/>
          </a:prstGeom>
          <a:noFill/>
        </p:spPr>
        <p:txBody>
          <a:bodyPr wrap="square" rtlCol="0">
            <a:spAutoFit/>
          </a:bodyPr>
          <a:lstStyle/>
          <a:p>
            <a:pPr algn="ctr"/>
            <a:r>
              <a:rPr kumimoji="1" lang="ja-JP" altLang="en-US" sz="1600" dirty="0">
                <a:latin typeface="BIZ UDPゴシック" panose="020B0400000000000000" pitchFamily="50" charset="-128"/>
                <a:ea typeface="BIZ UDPゴシック" panose="020B0400000000000000" pitchFamily="50" charset="-128"/>
              </a:rPr>
              <a:t>千川原　　</a:t>
            </a: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  </a:t>
            </a:r>
            <a:r>
              <a:rPr lang="en-US" altLang="ja-JP" sz="1600" dirty="0">
                <a:latin typeface="BIZ UDPゴシック" panose="020B0400000000000000" pitchFamily="50" charset="-128"/>
                <a:ea typeface="BIZ UDPゴシック" panose="020B0400000000000000" pitchFamily="50" charset="-128"/>
              </a:rPr>
              <a:t>19</a:t>
            </a:r>
            <a:r>
              <a:rPr kumimoji="1" lang="ja-JP" altLang="en-US" sz="1600" dirty="0">
                <a:latin typeface="BIZ UDPゴシック" panose="020B0400000000000000" pitchFamily="50" charset="-128"/>
                <a:ea typeface="BIZ UDPゴシック" panose="020B0400000000000000" pitchFamily="50" charset="-128"/>
              </a:rPr>
              <a:t>歳</a:t>
            </a: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経験年数　</a:t>
            </a:r>
            <a:r>
              <a:rPr lang="en-US" altLang="ja-JP" sz="1600" dirty="0">
                <a:solidFill>
                  <a:srgbClr val="FF0000"/>
                </a:solidFill>
                <a:latin typeface="BIZ UDPゴシック" panose="020B0400000000000000" pitchFamily="50" charset="-128"/>
                <a:ea typeface="BIZ UDPゴシック" panose="020B0400000000000000" pitchFamily="50" charset="-128"/>
              </a:rPr>
              <a:t>1</a:t>
            </a:r>
            <a:r>
              <a:rPr kumimoji="1" lang="ja-JP" altLang="en-US" sz="1600" dirty="0">
                <a:latin typeface="BIZ UDPゴシック" panose="020B0400000000000000" pitchFamily="50" charset="-128"/>
                <a:ea typeface="BIZ UDPゴシック" panose="020B0400000000000000" pitchFamily="50" charset="-128"/>
              </a:rPr>
              <a:t>年</a:t>
            </a:r>
          </a:p>
        </p:txBody>
      </p:sp>
      <p:sp>
        <p:nvSpPr>
          <p:cNvPr id="10" name="テキスト ボックス 9">
            <a:extLst>
              <a:ext uri="{FF2B5EF4-FFF2-40B4-BE49-F238E27FC236}">
                <a16:creationId xmlns:a16="http://schemas.microsoft.com/office/drawing/2014/main" id="{CF949C9F-18F6-ECBB-5B5D-D0DC83883239}"/>
              </a:ext>
            </a:extLst>
          </p:cNvPr>
          <p:cNvSpPr txBox="1"/>
          <p:nvPr/>
        </p:nvSpPr>
        <p:spPr>
          <a:xfrm>
            <a:off x="10082325" y="2745134"/>
            <a:ext cx="1836637" cy="861774"/>
          </a:xfrm>
          <a:prstGeom prst="rect">
            <a:avLst/>
          </a:prstGeom>
          <a:noFill/>
        </p:spPr>
        <p:txBody>
          <a:bodyPr wrap="square" rtlCol="0">
            <a:spAutoFit/>
          </a:bodyPr>
          <a:lstStyle/>
          <a:p>
            <a:pPr algn="ctr"/>
            <a:r>
              <a:rPr kumimoji="1" lang="ja-JP" altLang="en-US" sz="1600" dirty="0">
                <a:latin typeface="BIZ UDPゴシック" panose="020B0400000000000000" pitchFamily="50" charset="-128"/>
                <a:ea typeface="BIZ UDPゴシック" panose="020B0400000000000000" pitchFamily="50" charset="-128"/>
              </a:rPr>
              <a:t>生根　　  </a:t>
            </a:r>
            <a:endParaRPr kumimoji="1" lang="en-US" altLang="ja-JP" sz="1600" dirty="0">
              <a:latin typeface="BIZ UDPゴシック" panose="020B0400000000000000" pitchFamily="50" charset="-128"/>
              <a:ea typeface="BIZ UDPゴシック" panose="020B0400000000000000" pitchFamily="50" charset="-128"/>
            </a:endParaRPr>
          </a:p>
          <a:p>
            <a:pPr algn="ctr"/>
            <a:r>
              <a:rPr lang="en-US" altLang="ja-JP" sz="1600" dirty="0">
                <a:latin typeface="BIZ UDPゴシック" panose="020B0400000000000000" pitchFamily="50" charset="-128"/>
                <a:ea typeface="BIZ UDPゴシック" panose="020B0400000000000000" pitchFamily="50" charset="-128"/>
              </a:rPr>
              <a:t>49</a:t>
            </a:r>
            <a:r>
              <a:rPr lang="ja-JP" altLang="en-US" sz="1600" dirty="0">
                <a:latin typeface="BIZ UDPゴシック" panose="020B0400000000000000" pitchFamily="50" charset="-128"/>
                <a:ea typeface="BIZ UDPゴシック" panose="020B0400000000000000" pitchFamily="50" charset="-128"/>
              </a:rPr>
              <a:t>歳</a:t>
            </a: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経験年数　</a:t>
            </a:r>
            <a:r>
              <a:rPr kumimoji="1" lang="en-US" altLang="ja-JP" sz="1600" dirty="0">
                <a:solidFill>
                  <a:srgbClr val="FF0000"/>
                </a:solidFill>
                <a:latin typeface="BIZ UDPゴシック" panose="020B0400000000000000" pitchFamily="50" charset="-128"/>
                <a:ea typeface="BIZ UDPゴシック" panose="020B0400000000000000" pitchFamily="50" charset="-128"/>
              </a:rPr>
              <a:t>4</a:t>
            </a:r>
            <a:r>
              <a:rPr kumimoji="1" lang="ja-JP" altLang="en-US" sz="1600" dirty="0">
                <a:latin typeface="BIZ UDPゴシック" panose="020B0400000000000000" pitchFamily="50" charset="-128"/>
                <a:ea typeface="BIZ UDPゴシック" panose="020B0400000000000000" pitchFamily="50" charset="-128"/>
              </a:rPr>
              <a:t>年</a:t>
            </a:r>
          </a:p>
        </p:txBody>
      </p:sp>
      <p:pic>
        <p:nvPicPr>
          <p:cNvPr id="11" name="図 10" descr="図形&#10;&#10;AI によって生成されたコンテンツは間違っている可能性があります。">
            <a:extLst>
              <a:ext uri="{FF2B5EF4-FFF2-40B4-BE49-F238E27FC236}">
                <a16:creationId xmlns:a16="http://schemas.microsoft.com/office/drawing/2014/main" id="{B4ADB077-B9BE-4254-6336-98BEBDF7FF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5997" y="4412674"/>
            <a:ext cx="1332000" cy="1332000"/>
          </a:xfrm>
          <a:prstGeom prst="rect">
            <a:avLst/>
          </a:prstGeom>
        </p:spPr>
      </p:pic>
      <p:sp>
        <p:nvSpPr>
          <p:cNvPr id="12" name="テキスト ボックス 11">
            <a:extLst>
              <a:ext uri="{FF2B5EF4-FFF2-40B4-BE49-F238E27FC236}">
                <a16:creationId xmlns:a16="http://schemas.microsoft.com/office/drawing/2014/main" id="{0A7BD727-4322-9D84-E52B-CAF343C82115}"/>
              </a:ext>
            </a:extLst>
          </p:cNvPr>
          <p:cNvSpPr txBox="1"/>
          <p:nvPr/>
        </p:nvSpPr>
        <p:spPr>
          <a:xfrm>
            <a:off x="9613679" y="5835356"/>
            <a:ext cx="1836637" cy="830997"/>
          </a:xfrm>
          <a:prstGeom prst="rect">
            <a:avLst/>
          </a:prstGeom>
          <a:noFill/>
        </p:spPr>
        <p:txBody>
          <a:bodyPr wrap="square" rtlCol="0">
            <a:spAutoFit/>
          </a:bodyPr>
          <a:lstStyle/>
          <a:p>
            <a:pPr algn="ctr"/>
            <a:r>
              <a:rPr lang="ja-JP" altLang="en-US" sz="1600" dirty="0">
                <a:latin typeface="BIZ UDPゴシック" panose="020B0400000000000000" pitchFamily="50" charset="-128"/>
                <a:ea typeface="BIZ UDPゴシック" panose="020B0400000000000000" pitchFamily="50" charset="-128"/>
              </a:rPr>
              <a:t>砂内</a:t>
            </a:r>
            <a:endParaRPr lang="en-US" altLang="ja-JP" sz="1600" dirty="0">
              <a:latin typeface="BIZ UDPゴシック" panose="020B0400000000000000" pitchFamily="50" charset="-128"/>
              <a:ea typeface="BIZ UDPゴシック" panose="020B0400000000000000" pitchFamily="50" charset="-128"/>
            </a:endParaRPr>
          </a:p>
          <a:p>
            <a:pPr algn="ctr"/>
            <a:r>
              <a:rPr lang="en-US" altLang="ja-JP" sz="1600" dirty="0">
                <a:latin typeface="BIZ UDPゴシック" panose="020B0400000000000000" pitchFamily="50" charset="-128"/>
                <a:ea typeface="BIZ UDPゴシック" panose="020B0400000000000000" pitchFamily="50" charset="-128"/>
              </a:rPr>
              <a:t>38</a:t>
            </a:r>
            <a:r>
              <a:rPr lang="ja-JP" altLang="en-US" sz="1600" dirty="0">
                <a:latin typeface="BIZ UDPゴシック" panose="020B0400000000000000" pitchFamily="50" charset="-128"/>
                <a:ea typeface="BIZ UDPゴシック" panose="020B0400000000000000" pitchFamily="50" charset="-128"/>
              </a:rPr>
              <a:t>歳</a:t>
            </a:r>
            <a:endParaRPr lang="en-US" altLang="ja-JP" sz="1600" dirty="0">
              <a:latin typeface="BIZ UDPゴシック" panose="020B0400000000000000" pitchFamily="50" charset="-128"/>
              <a:ea typeface="BIZ UDPゴシック" panose="020B0400000000000000" pitchFamily="50" charset="-128"/>
            </a:endParaRPr>
          </a:p>
          <a:p>
            <a:pPr algn="ctr"/>
            <a:r>
              <a:rPr kumimoji="1" lang="ja-JP" altLang="en-US" sz="1600" dirty="0">
                <a:latin typeface="BIZ UDPゴシック" panose="020B0400000000000000" pitchFamily="50" charset="-128"/>
                <a:ea typeface="BIZ UDPゴシック" panose="020B0400000000000000" pitchFamily="50" charset="-128"/>
              </a:rPr>
              <a:t>加工組職長</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DD6DBF02-E077-4ED5-04CF-A24DDBAA1796}"/>
              </a:ext>
            </a:extLst>
          </p:cNvPr>
          <p:cNvSpPr txBox="1"/>
          <p:nvPr/>
        </p:nvSpPr>
        <p:spPr>
          <a:xfrm>
            <a:off x="263704" y="644390"/>
            <a:ext cx="2077813" cy="523220"/>
          </a:xfrm>
          <a:prstGeom prst="rect">
            <a:avLst/>
          </a:prstGeom>
          <a:noFill/>
        </p:spPr>
        <p:txBody>
          <a:bodyPr wrap="none" rtlCol="0">
            <a:spAutoFit/>
          </a:bodyPr>
          <a:lstStyle/>
          <a:p>
            <a:r>
              <a:rPr lang="ja-JP" altLang="en-US" sz="2800" dirty="0">
                <a:latin typeface="BIZ UDPゴシック" panose="020B0400000000000000" pitchFamily="50" charset="-128"/>
                <a:ea typeface="BIZ UDPゴシック" panose="020B0400000000000000" pitchFamily="50" charset="-128"/>
              </a:rPr>
              <a:t>サークル名：</a:t>
            </a:r>
          </a:p>
        </p:txBody>
      </p:sp>
      <p:sp>
        <p:nvSpPr>
          <p:cNvPr id="14" name="四角形: 角を丸くする 13">
            <a:extLst>
              <a:ext uri="{FF2B5EF4-FFF2-40B4-BE49-F238E27FC236}">
                <a16:creationId xmlns:a16="http://schemas.microsoft.com/office/drawing/2014/main" id="{D3C93605-3CAC-1A5C-511C-ABC51898F44A}"/>
              </a:ext>
            </a:extLst>
          </p:cNvPr>
          <p:cNvSpPr/>
          <p:nvPr/>
        </p:nvSpPr>
        <p:spPr>
          <a:xfrm>
            <a:off x="263704" y="3948569"/>
            <a:ext cx="8750779" cy="2556888"/>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テキスト ボックス 14">
            <a:extLst>
              <a:ext uri="{FF2B5EF4-FFF2-40B4-BE49-F238E27FC236}">
                <a16:creationId xmlns:a16="http://schemas.microsoft.com/office/drawing/2014/main" id="{105A937D-C1BA-11E9-BC25-C291F12323E7}"/>
              </a:ext>
            </a:extLst>
          </p:cNvPr>
          <p:cNvSpPr txBox="1"/>
          <p:nvPr/>
        </p:nvSpPr>
        <p:spPr>
          <a:xfrm>
            <a:off x="3607216" y="4120803"/>
            <a:ext cx="2006600" cy="400110"/>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平均年齢：</a:t>
            </a:r>
            <a:r>
              <a:rPr kumimoji="1" lang="en-US" altLang="ja-JP" sz="2000" dirty="0">
                <a:latin typeface="BIZ UDPゴシック" panose="020B0400000000000000" pitchFamily="50" charset="-128"/>
                <a:ea typeface="BIZ UDPゴシック" panose="020B0400000000000000" pitchFamily="50" charset="-128"/>
              </a:rPr>
              <a:t>31</a:t>
            </a:r>
            <a:r>
              <a:rPr lang="ja-JP" altLang="en-US" sz="2000" dirty="0">
                <a:latin typeface="BIZ UDPゴシック" panose="020B0400000000000000" pitchFamily="50" charset="-128"/>
                <a:ea typeface="BIZ UDPゴシック" panose="020B0400000000000000" pitchFamily="50" charset="-128"/>
              </a:rPr>
              <a:t>歳</a:t>
            </a:r>
            <a:endParaRPr kumimoji="1" lang="ja-JP" altLang="en-US" dirty="0">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A4E7E36F-62C0-84CB-64A7-646325629BF0}"/>
              </a:ext>
            </a:extLst>
          </p:cNvPr>
          <p:cNvSpPr txBox="1"/>
          <p:nvPr/>
        </p:nvSpPr>
        <p:spPr>
          <a:xfrm>
            <a:off x="375971" y="4090025"/>
            <a:ext cx="3203713" cy="400110"/>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サークル発足：</a:t>
            </a:r>
            <a:r>
              <a:rPr kumimoji="1" lang="en-US" altLang="ja-JP" sz="2000" dirty="0">
                <a:latin typeface="BIZ UDPゴシック" panose="020B0400000000000000" pitchFamily="50" charset="-128"/>
                <a:ea typeface="BIZ UDPゴシック" panose="020B0400000000000000" pitchFamily="50" charset="-128"/>
              </a:rPr>
              <a:t>2022</a:t>
            </a:r>
            <a:r>
              <a:rPr kumimoji="1" lang="ja-JP" altLang="en-US" sz="2000" dirty="0">
                <a:latin typeface="BIZ UDPゴシック" panose="020B0400000000000000" pitchFamily="50" charset="-128"/>
                <a:ea typeface="BIZ UDPゴシック" panose="020B0400000000000000" pitchFamily="50" charset="-128"/>
              </a:rPr>
              <a:t>年</a:t>
            </a:r>
            <a:r>
              <a:rPr kumimoji="1" lang="en-US" altLang="ja-JP" sz="2000" dirty="0">
                <a:latin typeface="BIZ UDPゴシック" panose="020B0400000000000000" pitchFamily="50" charset="-128"/>
                <a:ea typeface="BIZ UDPゴシック" panose="020B0400000000000000" pitchFamily="50" charset="-128"/>
              </a:rPr>
              <a:t>8</a:t>
            </a:r>
            <a:r>
              <a:rPr kumimoji="1" lang="ja-JP" altLang="en-US" sz="2000" dirty="0">
                <a:latin typeface="BIZ UDPゴシック" panose="020B0400000000000000" pitchFamily="50" charset="-128"/>
                <a:ea typeface="BIZ UDPゴシック" panose="020B0400000000000000" pitchFamily="50" charset="-128"/>
              </a:rPr>
              <a:t>月</a:t>
            </a:r>
            <a:endParaRPr kumimoji="1" lang="ja-JP" altLang="en-US"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769A2B23-2BDA-FB42-D57D-3B9666853384}"/>
              </a:ext>
            </a:extLst>
          </p:cNvPr>
          <p:cNvSpPr txBox="1"/>
          <p:nvPr/>
        </p:nvSpPr>
        <p:spPr>
          <a:xfrm>
            <a:off x="418054" y="5829663"/>
            <a:ext cx="8596432" cy="523220"/>
          </a:xfrm>
          <a:prstGeom prst="rect">
            <a:avLst/>
          </a:prstGeom>
          <a:noFill/>
        </p:spPr>
        <p:txBody>
          <a:bodyPr wrap="square" rtlCol="0">
            <a:spAutoFit/>
          </a:bodyPr>
          <a:lstStyle/>
          <a:p>
            <a:r>
              <a:rPr kumimoji="1" lang="ja-JP" altLang="en-US" sz="2800" b="1" dirty="0">
                <a:solidFill>
                  <a:srgbClr val="0000FF"/>
                </a:solidFill>
                <a:latin typeface="BIZ UDPゴシック" panose="020B0400000000000000" pitchFamily="50" charset="-128"/>
                <a:ea typeface="BIZ UDPゴシック" panose="020B0400000000000000" pitchFamily="50" charset="-128"/>
              </a:rPr>
              <a:t>日頃の挨拶を大切に！粘り強く最後までやりきろう！</a:t>
            </a:r>
            <a:endParaRPr kumimoji="1" lang="ja-JP" altLang="en-US" sz="2400" b="1" dirty="0">
              <a:solidFill>
                <a:srgbClr val="0000FF"/>
              </a:solidFill>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6A8DCF23-7FDD-26DF-940C-3AC4A838A13E}"/>
              </a:ext>
            </a:extLst>
          </p:cNvPr>
          <p:cNvSpPr txBox="1"/>
          <p:nvPr/>
        </p:nvSpPr>
        <p:spPr>
          <a:xfrm>
            <a:off x="396756" y="5460331"/>
            <a:ext cx="1383439"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スローガン</a:t>
            </a:r>
          </a:p>
        </p:txBody>
      </p:sp>
      <p:cxnSp>
        <p:nvCxnSpPr>
          <p:cNvPr id="19" name="直線コネクタ 18">
            <a:extLst>
              <a:ext uri="{FF2B5EF4-FFF2-40B4-BE49-F238E27FC236}">
                <a16:creationId xmlns:a16="http://schemas.microsoft.com/office/drawing/2014/main" id="{EEAD1D3B-9B30-C3F4-EA20-64F251BA4505}"/>
              </a:ext>
            </a:extLst>
          </p:cNvPr>
          <p:cNvCxnSpPr/>
          <p:nvPr/>
        </p:nvCxnSpPr>
        <p:spPr>
          <a:xfrm>
            <a:off x="2267755" y="1296443"/>
            <a:ext cx="0" cy="2323057"/>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BC7CF69A-07A1-1DA4-41A7-367A4759527C}"/>
              </a:ext>
            </a:extLst>
          </p:cNvPr>
          <p:cNvCxnSpPr/>
          <p:nvPr/>
        </p:nvCxnSpPr>
        <p:spPr>
          <a:xfrm>
            <a:off x="4289572" y="1323981"/>
            <a:ext cx="0" cy="2323057"/>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B58C2636-33D3-0397-29FB-1F1F686B7B85}"/>
              </a:ext>
            </a:extLst>
          </p:cNvPr>
          <p:cNvCxnSpPr/>
          <p:nvPr/>
        </p:nvCxnSpPr>
        <p:spPr>
          <a:xfrm>
            <a:off x="6096000" y="1296443"/>
            <a:ext cx="0" cy="2323057"/>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0F83EB5D-3AF0-72B9-42B2-EA33650CB291}"/>
              </a:ext>
            </a:extLst>
          </p:cNvPr>
          <p:cNvCxnSpPr/>
          <p:nvPr/>
        </p:nvCxnSpPr>
        <p:spPr>
          <a:xfrm>
            <a:off x="8040303" y="1284569"/>
            <a:ext cx="0" cy="2323057"/>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CE8802AB-B11A-E6E6-C6ED-68CCEF7FD46A}"/>
              </a:ext>
            </a:extLst>
          </p:cNvPr>
          <p:cNvCxnSpPr/>
          <p:nvPr/>
        </p:nvCxnSpPr>
        <p:spPr>
          <a:xfrm>
            <a:off x="10082325" y="1284569"/>
            <a:ext cx="0" cy="2323057"/>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4" name="図 23">
            <a:extLst>
              <a:ext uri="{FF2B5EF4-FFF2-40B4-BE49-F238E27FC236}">
                <a16:creationId xmlns:a16="http://schemas.microsoft.com/office/drawing/2014/main" id="{763DCDE6-EEE3-F390-57E9-C2B44745DFC5}"/>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595" b="89979" l="6970" r="91818">
                        <a14:foregroundMark x1="13030" y1="33262" x2="15606" y2="41578"/>
                        <a14:foregroundMark x1="10758" y1="49893" x2="13030" y2="52239"/>
                        <a14:foregroundMark x1="7121" y1="29424" x2="7424" y2="32623"/>
                        <a14:foregroundMark x1="37273" y1="56503" x2="42576" y2="64392"/>
                        <a14:foregroundMark x1="54394" y1="41791" x2="55758" y2="50746"/>
                        <a14:foregroundMark x1="56970" y1="64819" x2="62613" y2="56539"/>
                        <a14:foregroundMark x1="67879" y1="41578" x2="81364" y2="43710"/>
                        <a14:foregroundMark x1="68788" y1="60128" x2="64848" y2="69296"/>
                        <a14:foregroundMark x1="85606" y1="53945" x2="86818" y2="59915"/>
                        <a14:foregroundMark x1="84697" y1="28145" x2="85758" y2="32836"/>
                        <a14:foregroundMark x1="90758" y1="30064" x2="91717" y2="35850"/>
                        <a14:backgroundMark x1="63939" y1="52239" x2="64697" y2="55650"/>
                        <a14:backgroundMark x1="91212" y1="36887" x2="92576" y2="37100"/>
                      </a14:backgroundRemoval>
                    </a14:imgEffect>
                  </a14:imgLayer>
                </a14:imgProps>
              </a:ext>
            </a:extLst>
          </a:blip>
          <a:stretch>
            <a:fillRect/>
          </a:stretch>
        </p:blipFill>
        <p:spPr>
          <a:xfrm>
            <a:off x="2401383" y="402667"/>
            <a:ext cx="1476247" cy="1049030"/>
          </a:xfrm>
          <a:prstGeom prst="rect">
            <a:avLst/>
          </a:prstGeom>
        </p:spPr>
      </p:pic>
      <p:sp>
        <p:nvSpPr>
          <p:cNvPr id="25" name="テキスト ボックス 24">
            <a:extLst>
              <a:ext uri="{FF2B5EF4-FFF2-40B4-BE49-F238E27FC236}">
                <a16:creationId xmlns:a16="http://schemas.microsoft.com/office/drawing/2014/main" id="{C529318E-9C0F-527C-D95B-95639D125AD5}"/>
              </a:ext>
            </a:extLst>
          </p:cNvPr>
          <p:cNvSpPr txBox="1"/>
          <p:nvPr/>
        </p:nvSpPr>
        <p:spPr>
          <a:xfrm>
            <a:off x="418054" y="4921400"/>
            <a:ext cx="6182705" cy="461665"/>
          </a:xfrm>
          <a:prstGeom prst="rect">
            <a:avLst/>
          </a:prstGeom>
          <a:noFill/>
        </p:spPr>
        <p:txBody>
          <a:bodyPr wrap="square" rtlCol="0">
            <a:spAutoFit/>
          </a:bodyPr>
          <a:lstStyle/>
          <a:p>
            <a:r>
              <a:rPr kumimoji="1" lang="ja-JP" altLang="en-US" sz="2400" dirty="0">
                <a:latin typeface="BIZ UDPゴシック" panose="020B0400000000000000" pitchFamily="50" charset="-128"/>
                <a:ea typeface="BIZ UDPゴシック" panose="020B0400000000000000" pitchFamily="50" charset="-128"/>
              </a:rPr>
              <a:t>経験</a:t>
            </a:r>
            <a:r>
              <a:rPr kumimoji="1" lang="en-US" altLang="ja-JP" sz="2400" dirty="0">
                <a:latin typeface="BIZ UDPゴシック" panose="020B0400000000000000" pitchFamily="50" charset="-128"/>
                <a:ea typeface="BIZ UDPゴシック" panose="020B0400000000000000" pitchFamily="50" charset="-128"/>
              </a:rPr>
              <a:t>5</a:t>
            </a:r>
            <a:r>
              <a:rPr kumimoji="1" lang="ja-JP" altLang="en-US" sz="2400" dirty="0">
                <a:latin typeface="BIZ UDPゴシック" panose="020B0400000000000000" pitchFamily="50" charset="-128"/>
                <a:ea typeface="BIZ UDPゴシック" panose="020B0400000000000000" pitchFamily="50" charset="-128"/>
              </a:rPr>
              <a:t>年未満が中心のサークル</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26" name="テキスト ボックス 25">
            <a:extLst>
              <a:ext uri="{FF2B5EF4-FFF2-40B4-BE49-F238E27FC236}">
                <a16:creationId xmlns:a16="http://schemas.microsoft.com/office/drawing/2014/main" id="{5B53DB09-79AE-8D78-240A-853A140CB86A}"/>
              </a:ext>
            </a:extLst>
          </p:cNvPr>
          <p:cNvSpPr txBox="1"/>
          <p:nvPr/>
        </p:nvSpPr>
        <p:spPr>
          <a:xfrm>
            <a:off x="368765" y="4572567"/>
            <a:ext cx="1872208"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サークル特徴</a:t>
            </a:r>
          </a:p>
        </p:txBody>
      </p:sp>
      <p:cxnSp>
        <p:nvCxnSpPr>
          <p:cNvPr id="27" name="直線コネクタ 26">
            <a:extLst>
              <a:ext uri="{FF2B5EF4-FFF2-40B4-BE49-F238E27FC236}">
                <a16:creationId xmlns:a16="http://schemas.microsoft.com/office/drawing/2014/main" id="{476AD4B7-AAF2-D5EB-DFF3-9D68179B3615}"/>
              </a:ext>
            </a:extLst>
          </p:cNvPr>
          <p:cNvCxnSpPr>
            <a:cxnSpLocks/>
          </p:cNvCxnSpPr>
          <p:nvPr/>
        </p:nvCxnSpPr>
        <p:spPr>
          <a:xfrm>
            <a:off x="9457014" y="5865043"/>
            <a:ext cx="2090902"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8" name="図 27">
            <a:extLst>
              <a:ext uri="{FF2B5EF4-FFF2-40B4-BE49-F238E27FC236}">
                <a16:creationId xmlns:a16="http://schemas.microsoft.com/office/drawing/2014/main" id="{29BBACAB-C3A5-82D3-D61C-1B9D5E6023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08773" y="1323981"/>
            <a:ext cx="1332000" cy="1332000"/>
          </a:xfrm>
          <a:prstGeom prst="rect">
            <a:avLst/>
          </a:prstGeom>
        </p:spPr>
      </p:pic>
      <p:pic>
        <p:nvPicPr>
          <p:cNvPr id="29" name="図 28">
            <a:extLst>
              <a:ext uri="{FF2B5EF4-FFF2-40B4-BE49-F238E27FC236}">
                <a16:creationId xmlns:a16="http://schemas.microsoft.com/office/drawing/2014/main" id="{FE03D5CE-90A9-D23B-7666-E1904BB5A0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09051" y="1296443"/>
            <a:ext cx="1332000" cy="1332000"/>
          </a:xfrm>
          <a:prstGeom prst="rect">
            <a:avLst/>
          </a:prstGeom>
        </p:spPr>
      </p:pic>
      <p:pic>
        <p:nvPicPr>
          <p:cNvPr id="30" name="図 29">
            <a:extLst>
              <a:ext uri="{FF2B5EF4-FFF2-40B4-BE49-F238E27FC236}">
                <a16:creationId xmlns:a16="http://schemas.microsoft.com/office/drawing/2014/main" id="{95AA4A0B-2BC6-DBD2-5566-40FD647FA7D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8633" y="1323981"/>
            <a:ext cx="1332000" cy="1332000"/>
          </a:xfrm>
          <a:prstGeom prst="rect">
            <a:avLst/>
          </a:prstGeom>
        </p:spPr>
      </p:pic>
      <p:pic>
        <p:nvPicPr>
          <p:cNvPr id="31" name="図 30">
            <a:extLst>
              <a:ext uri="{FF2B5EF4-FFF2-40B4-BE49-F238E27FC236}">
                <a16:creationId xmlns:a16="http://schemas.microsoft.com/office/drawing/2014/main" id="{4693452B-DB49-9BFF-67EE-A6D46291349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70940" y="1231941"/>
            <a:ext cx="1362042" cy="1362042"/>
          </a:xfrm>
          <a:prstGeom prst="rect">
            <a:avLst/>
          </a:prstGeom>
        </p:spPr>
      </p:pic>
      <p:pic>
        <p:nvPicPr>
          <p:cNvPr id="32" name="図 31">
            <a:extLst>
              <a:ext uri="{FF2B5EF4-FFF2-40B4-BE49-F238E27FC236}">
                <a16:creationId xmlns:a16="http://schemas.microsoft.com/office/drawing/2014/main" id="{B1819650-4608-1460-E043-716566049EA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07947" y="1284569"/>
            <a:ext cx="1332000" cy="1332000"/>
          </a:xfrm>
          <a:prstGeom prst="rect">
            <a:avLst/>
          </a:prstGeom>
        </p:spPr>
      </p:pic>
      <p:pic>
        <p:nvPicPr>
          <p:cNvPr id="33" name="図 32">
            <a:extLst>
              <a:ext uri="{FF2B5EF4-FFF2-40B4-BE49-F238E27FC236}">
                <a16:creationId xmlns:a16="http://schemas.microsoft.com/office/drawing/2014/main" id="{83A7DE0F-B415-5FCD-7D2E-5F33639D7E0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494804" y="1261983"/>
            <a:ext cx="1332000" cy="1332000"/>
          </a:xfrm>
          <a:prstGeom prst="rect">
            <a:avLst/>
          </a:prstGeom>
        </p:spPr>
      </p:pic>
      <p:cxnSp>
        <p:nvCxnSpPr>
          <p:cNvPr id="34" name="直線コネクタ 33">
            <a:extLst>
              <a:ext uri="{FF2B5EF4-FFF2-40B4-BE49-F238E27FC236}">
                <a16:creationId xmlns:a16="http://schemas.microsoft.com/office/drawing/2014/main" id="{0D9FE6FB-DD62-C0D6-5B8D-CAF0D4B40999}"/>
              </a:ext>
            </a:extLst>
          </p:cNvPr>
          <p:cNvCxnSpPr>
            <a:cxnSpLocks/>
          </p:cNvCxnSpPr>
          <p:nvPr/>
        </p:nvCxnSpPr>
        <p:spPr>
          <a:xfrm>
            <a:off x="382151" y="2734917"/>
            <a:ext cx="11519796"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92A53C5A-73AE-16E5-DDC2-B396B7854C47}"/>
              </a:ext>
            </a:extLst>
          </p:cNvPr>
          <p:cNvSpPr txBox="1"/>
          <p:nvPr/>
        </p:nvSpPr>
        <p:spPr>
          <a:xfrm>
            <a:off x="9584146" y="4031644"/>
            <a:ext cx="1836637" cy="369332"/>
          </a:xfrm>
          <a:prstGeom prst="rect">
            <a:avLst/>
          </a:prstGeom>
          <a:solidFill>
            <a:schemeClr val="bg1"/>
          </a:solidFill>
          <a:ln>
            <a:solidFill>
              <a:schemeClr val="tx1"/>
            </a:solidFill>
          </a:ln>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サークル支援者</a:t>
            </a:r>
          </a:p>
        </p:txBody>
      </p:sp>
      <p:sp>
        <p:nvSpPr>
          <p:cNvPr id="36" name="テキスト ボックス 35">
            <a:extLst>
              <a:ext uri="{FF2B5EF4-FFF2-40B4-BE49-F238E27FC236}">
                <a16:creationId xmlns:a16="http://schemas.microsoft.com/office/drawing/2014/main" id="{EB03CD5E-9279-7A1D-63BF-32B2D3CB65A7}"/>
              </a:ext>
            </a:extLst>
          </p:cNvPr>
          <p:cNvSpPr txBox="1"/>
          <p:nvPr/>
        </p:nvSpPr>
        <p:spPr>
          <a:xfrm>
            <a:off x="731151" y="146146"/>
            <a:ext cx="2787943"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サークル紹介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メンバー</a:t>
            </a:r>
            <a:endParaRPr lang="ja-JP" altLang="en-US" sz="2800" dirty="0">
              <a:latin typeface="BIZ UDPゴシック" panose="020B0400000000000000" pitchFamily="50" charset="-128"/>
              <a:ea typeface="BIZ UDPゴシック" panose="020B0400000000000000" pitchFamily="50" charset="-128"/>
            </a:endParaRPr>
          </a:p>
        </p:txBody>
      </p:sp>
      <p:sp>
        <p:nvSpPr>
          <p:cNvPr id="37" name="テキスト ボックス 36">
            <a:extLst>
              <a:ext uri="{FF2B5EF4-FFF2-40B4-BE49-F238E27FC236}">
                <a16:creationId xmlns:a16="http://schemas.microsoft.com/office/drawing/2014/main" id="{38934454-A168-FDA4-CCA3-0BEED8719129}"/>
              </a:ext>
            </a:extLst>
          </p:cNvPr>
          <p:cNvSpPr txBox="1"/>
          <p:nvPr/>
        </p:nvSpPr>
        <p:spPr>
          <a:xfrm>
            <a:off x="11554" y="-4544"/>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03</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43" name="オーディオ 42">
            <a:hlinkClick r:id="" action="ppaction://media"/>
            <a:extLst>
              <a:ext uri="{FF2B5EF4-FFF2-40B4-BE49-F238E27FC236}">
                <a16:creationId xmlns:a16="http://schemas.microsoft.com/office/drawing/2014/main" id="{C770DE7F-D643-69F3-B2A5-FA1C0E0EB4EC}"/>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03956707"/>
      </p:ext>
    </p:extLst>
  </p:cSld>
  <p:clrMapOvr>
    <a:masterClrMapping/>
  </p:clrMapOvr>
  <mc:AlternateContent xmlns:mc="http://schemas.openxmlformats.org/markup-compatibility/2006" xmlns:p14="http://schemas.microsoft.com/office/powerpoint/2010/main">
    <mc:Choice Requires="p14">
      <p:transition spd="slow" p14:dur="2000" advTm="19456"/>
    </mc:Choice>
    <mc:Fallback xmlns="">
      <p:transition spd="slow" advTm="194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11" name="四角形: 角を丸くする 10">
            <a:extLst>
              <a:ext uri="{FF2B5EF4-FFF2-40B4-BE49-F238E27FC236}">
                <a16:creationId xmlns:a16="http://schemas.microsoft.com/office/drawing/2014/main" id="{223864EF-DFBB-7BEC-F920-5A87132811C8}"/>
              </a:ext>
            </a:extLst>
          </p:cNvPr>
          <p:cNvSpPr/>
          <p:nvPr/>
        </p:nvSpPr>
        <p:spPr>
          <a:xfrm>
            <a:off x="187288" y="619157"/>
            <a:ext cx="11854148" cy="4536738"/>
          </a:xfrm>
          <a:prstGeom prst="roundRect">
            <a:avLst>
              <a:gd name="adj" fmla="val 9930"/>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9" name="図 38">
            <a:extLst>
              <a:ext uri="{FF2B5EF4-FFF2-40B4-BE49-F238E27FC236}">
                <a16:creationId xmlns:a16="http://schemas.microsoft.com/office/drawing/2014/main" id="{7386942E-4590-22B1-CE99-8442F1F33D34}"/>
              </a:ext>
            </a:extLst>
          </p:cNvPr>
          <p:cNvPicPr>
            <a:picLocks noChangeAspect="1"/>
          </p:cNvPicPr>
          <p:nvPr/>
        </p:nvPicPr>
        <p:blipFill>
          <a:blip r:embed="rId7"/>
          <a:stretch>
            <a:fillRect/>
          </a:stretch>
        </p:blipFill>
        <p:spPr>
          <a:xfrm>
            <a:off x="602491" y="707292"/>
            <a:ext cx="5309158" cy="4332797"/>
          </a:xfrm>
          <a:prstGeom prst="rect">
            <a:avLst/>
          </a:prstGeom>
        </p:spPr>
      </p:pic>
      <p:pic>
        <p:nvPicPr>
          <p:cNvPr id="46" name="図 45">
            <a:extLst>
              <a:ext uri="{FF2B5EF4-FFF2-40B4-BE49-F238E27FC236}">
                <a16:creationId xmlns:a16="http://schemas.microsoft.com/office/drawing/2014/main" id="{251795C1-C1FE-4B02-17CF-8BA58594E0BD}"/>
              </a:ext>
            </a:extLst>
          </p:cNvPr>
          <p:cNvPicPr>
            <a:picLocks noChangeAspect="1"/>
          </p:cNvPicPr>
          <p:nvPr/>
        </p:nvPicPr>
        <p:blipFill>
          <a:blip r:embed="rId8"/>
          <a:stretch>
            <a:fillRect/>
          </a:stretch>
        </p:blipFill>
        <p:spPr>
          <a:xfrm>
            <a:off x="6280856" y="796905"/>
            <a:ext cx="5236918" cy="4243184"/>
          </a:xfrm>
          <a:prstGeom prst="rect">
            <a:avLst/>
          </a:prstGeom>
          <a:solidFill>
            <a:schemeClr val="bg1"/>
          </a:solidFill>
          <a:ln w="12700">
            <a:solidFill>
              <a:schemeClr val="tx1"/>
            </a:solidFill>
          </a:ln>
        </p:spPr>
      </p:pic>
      <p:sp>
        <p:nvSpPr>
          <p:cNvPr id="5" name="テキスト ボックス 4">
            <a:extLst>
              <a:ext uri="{FF2B5EF4-FFF2-40B4-BE49-F238E27FC236}">
                <a16:creationId xmlns:a16="http://schemas.microsoft.com/office/drawing/2014/main" id="{93B47CA4-A7D7-5E3B-BEEE-4515E185BED3}"/>
              </a:ext>
            </a:extLst>
          </p:cNvPr>
          <p:cNvSpPr txBox="1"/>
          <p:nvPr/>
        </p:nvSpPr>
        <p:spPr>
          <a:xfrm>
            <a:off x="7623678" y="3534539"/>
            <a:ext cx="463294" cy="448101"/>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a:t>
            </a:r>
          </a:p>
        </p:txBody>
      </p:sp>
      <p:grpSp>
        <p:nvGrpSpPr>
          <p:cNvPr id="35" name="グループ化 34">
            <a:extLst>
              <a:ext uri="{FF2B5EF4-FFF2-40B4-BE49-F238E27FC236}">
                <a16:creationId xmlns:a16="http://schemas.microsoft.com/office/drawing/2014/main" id="{96E631B4-146F-9F8E-29BD-EAF1726A857F}"/>
              </a:ext>
            </a:extLst>
          </p:cNvPr>
          <p:cNvGrpSpPr/>
          <p:nvPr/>
        </p:nvGrpSpPr>
        <p:grpSpPr>
          <a:xfrm>
            <a:off x="7522576" y="2846639"/>
            <a:ext cx="1445245" cy="515994"/>
            <a:chOff x="6869898" y="4782886"/>
            <a:chExt cx="1035639" cy="434046"/>
          </a:xfrm>
        </p:grpSpPr>
        <p:sp>
          <p:nvSpPr>
            <p:cNvPr id="36" name="テキスト ボックス 35">
              <a:extLst>
                <a:ext uri="{FF2B5EF4-FFF2-40B4-BE49-F238E27FC236}">
                  <a16:creationId xmlns:a16="http://schemas.microsoft.com/office/drawing/2014/main" id="{D43DECFA-2BAC-02D5-CF7F-839CE85C15DF}"/>
                </a:ext>
              </a:extLst>
            </p:cNvPr>
            <p:cNvSpPr txBox="1"/>
            <p:nvPr/>
          </p:nvSpPr>
          <p:spPr>
            <a:xfrm>
              <a:off x="7529735" y="4810688"/>
              <a:ext cx="375802" cy="400111"/>
            </a:xfrm>
            <a:prstGeom prst="rect">
              <a:avLst/>
            </a:prstGeom>
            <a:noFill/>
          </p:spPr>
          <p:txBody>
            <a:bodyPr wrap="none" rtlCol="0">
              <a:spAutoFit/>
            </a:bodyPr>
            <a:lstStyle/>
            <a:p>
              <a:r>
                <a:rPr lang="ja-JP" altLang="en-US" sz="2000" dirty="0">
                  <a:solidFill>
                    <a:srgbClr val="0000FF"/>
                  </a:solidFill>
                  <a:latin typeface="BIZ UDPゴシック" panose="020B0400000000000000" pitchFamily="50" charset="-128"/>
                  <a:ea typeface="BIZ UDPゴシック" panose="020B0400000000000000" pitchFamily="50" charset="-128"/>
                </a:rPr>
                <a:t>★</a:t>
              </a:r>
            </a:p>
          </p:txBody>
        </p:sp>
        <p:sp>
          <p:nvSpPr>
            <p:cNvPr id="38" name="矢印: 下カーブ 37">
              <a:extLst>
                <a:ext uri="{FF2B5EF4-FFF2-40B4-BE49-F238E27FC236}">
                  <a16:creationId xmlns:a16="http://schemas.microsoft.com/office/drawing/2014/main" id="{8C346FCB-B784-4CE4-75D8-4C2811F14F07}"/>
                </a:ext>
              </a:extLst>
            </p:cNvPr>
            <p:cNvSpPr/>
            <p:nvPr/>
          </p:nvSpPr>
          <p:spPr>
            <a:xfrm rot="19246756">
              <a:off x="6869898" y="4782886"/>
              <a:ext cx="727379" cy="434046"/>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latin typeface="BIZ UDPゴシック" panose="020B0400000000000000" pitchFamily="50" charset="-128"/>
                <a:ea typeface="BIZ UDPゴシック" panose="020B0400000000000000" pitchFamily="50" charset="-128"/>
              </a:endParaRPr>
            </a:p>
          </p:txBody>
        </p:sp>
      </p:grpSp>
      <p:sp>
        <p:nvSpPr>
          <p:cNvPr id="47" name="テキスト ボックス 46">
            <a:extLst>
              <a:ext uri="{FF2B5EF4-FFF2-40B4-BE49-F238E27FC236}">
                <a16:creationId xmlns:a16="http://schemas.microsoft.com/office/drawing/2014/main" id="{2EAAB999-8E7B-B69A-8CCE-4A645710378E}"/>
              </a:ext>
            </a:extLst>
          </p:cNvPr>
          <p:cNvSpPr txBox="1"/>
          <p:nvPr/>
        </p:nvSpPr>
        <p:spPr>
          <a:xfrm>
            <a:off x="535" y="6473"/>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03</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48" name="テキスト ボックス 47">
            <a:extLst>
              <a:ext uri="{FF2B5EF4-FFF2-40B4-BE49-F238E27FC236}">
                <a16:creationId xmlns:a16="http://schemas.microsoft.com/office/drawing/2014/main" id="{EE31A109-5FE2-D4CA-8E38-C7ED1FDE377A}"/>
              </a:ext>
            </a:extLst>
          </p:cNvPr>
          <p:cNvSpPr txBox="1"/>
          <p:nvPr/>
        </p:nvSpPr>
        <p:spPr>
          <a:xfrm>
            <a:off x="730222" y="146146"/>
            <a:ext cx="3222357"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サークル紹介</a:t>
            </a:r>
            <a:r>
              <a:rPr lang="en-US" altLang="ja-JP" dirty="0">
                <a:latin typeface="BIZ UDPゴシック" panose="020B0400000000000000" pitchFamily="50" charset="-128"/>
                <a:ea typeface="BIZ UDPゴシック" panose="020B0400000000000000" pitchFamily="50" charset="-128"/>
              </a:rPr>
              <a:t> : </a:t>
            </a:r>
            <a:r>
              <a:rPr lang="ja-JP" altLang="en-US" dirty="0">
                <a:latin typeface="BIZ UDPゴシック" panose="020B0400000000000000" pitchFamily="50" charset="-128"/>
                <a:ea typeface="BIZ UDPゴシック" panose="020B0400000000000000" pitchFamily="50" charset="-128"/>
              </a:rPr>
              <a:t>サークル能力</a:t>
            </a:r>
            <a:endParaRPr lang="ja-JP" altLang="en-US" sz="2800"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68CE4E86-FB49-25FF-7549-BF8533C5161E}"/>
              </a:ext>
            </a:extLst>
          </p:cNvPr>
          <p:cNvSpPr txBox="1"/>
          <p:nvPr/>
        </p:nvSpPr>
        <p:spPr>
          <a:xfrm>
            <a:off x="187288" y="5246544"/>
            <a:ext cx="11854148" cy="1410883"/>
          </a:xfrm>
          <a:prstGeom prst="roundRect">
            <a:avLst/>
          </a:prstGeom>
          <a:solidFill>
            <a:schemeClr val="bg1"/>
          </a:solidFill>
          <a:ln>
            <a:solidFill>
              <a:schemeClr val="tx1"/>
            </a:solidFill>
          </a:ln>
        </p:spPr>
        <p:txBody>
          <a:bodyPr wrap="square">
            <a:spAutoFit/>
          </a:bodyPr>
          <a:lstStyle/>
          <a:p>
            <a:pPr>
              <a:lnSpc>
                <a:spcPct val="150000"/>
              </a:lnSpc>
            </a:pPr>
            <a:r>
              <a:rPr lang="ja-JP" altLang="en-US" sz="2800" dirty="0">
                <a:latin typeface="BIZ UDPゴシック" panose="020B0400000000000000" pitchFamily="50" charset="-128"/>
                <a:ea typeface="BIZ UDPゴシック" panose="020B0400000000000000" pitchFamily="50" charset="-128"/>
              </a:rPr>
              <a:t>・班長と若手作業者間で経験差があるので</a:t>
            </a:r>
            <a:r>
              <a:rPr lang="ja-JP" altLang="en-US" sz="2800" b="1" dirty="0">
                <a:solidFill>
                  <a:srgbClr val="FF0000"/>
                </a:solidFill>
                <a:latin typeface="BIZ UDPゴシック" panose="020B0400000000000000" pitchFamily="50" charset="-128"/>
                <a:ea typeface="BIZ UDPゴシック" panose="020B0400000000000000" pitchFamily="50" charset="-128"/>
              </a:rPr>
              <a:t>バラツキが大きい</a:t>
            </a:r>
            <a:endParaRPr lang="en-US" altLang="ja-JP" sz="2800" b="1" dirty="0">
              <a:solidFill>
                <a:srgbClr val="FF0000"/>
              </a:solidFill>
              <a:latin typeface="BIZ UDPゴシック" panose="020B0400000000000000" pitchFamily="50" charset="-128"/>
              <a:ea typeface="BIZ UDPゴシック" panose="020B0400000000000000" pitchFamily="50" charset="-128"/>
            </a:endParaRPr>
          </a:p>
          <a:p>
            <a:pPr>
              <a:lnSpc>
                <a:spcPct val="150000"/>
              </a:lnSpc>
            </a:pPr>
            <a:r>
              <a:rPr lang="ja-JP" altLang="en-US" sz="2800" dirty="0">
                <a:latin typeface="BIZ UDPゴシック" panose="020B0400000000000000" pitchFamily="50" charset="-128"/>
                <a:ea typeface="BIZ UDPゴシック" panose="020B0400000000000000" pitchFamily="50" charset="-128"/>
              </a:rPr>
              <a:t>・</a:t>
            </a:r>
            <a:r>
              <a:rPr lang="en-US" altLang="ja-JP" sz="2800" dirty="0">
                <a:latin typeface="BIZ UDPゴシック" panose="020B0400000000000000" pitchFamily="50" charset="-128"/>
                <a:ea typeface="BIZ UDPゴシック" panose="020B0400000000000000" pitchFamily="50" charset="-128"/>
              </a:rPr>
              <a:t>QC</a:t>
            </a:r>
            <a:r>
              <a:rPr lang="ja-JP" altLang="en-US" sz="2800" dirty="0">
                <a:latin typeface="BIZ UDPゴシック" panose="020B0400000000000000" pitchFamily="50" charset="-128"/>
                <a:ea typeface="BIZ UDPゴシック" panose="020B0400000000000000" pitchFamily="50" charset="-128"/>
              </a:rPr>
              <a:t>活動経験が少なく手探りでのスタート</a:t>
            </a:r>
          </a:p>
        </p:txBody>
      </p:sp>
      <p:sp>
        <p:nvSpPr>
          <p:cNvPr id="10" name="スクロール: 横 9">
            <a:extLst>
              <a:ext uri="{FF2B5EF4-FFF2-40B4-BE49-F238E27FC236}">
                <a16:creationId xmlns:a16="http://schemas.microsoft.com/office/drawing/2014/main" id="{68327EF3-613A-62BA-398E-1EA2937B1982}"/>
              </a:ext>
            </a:extLst>
          </p:cNvPr>
          <p:cNvSpPr/>
          <p:nvPr/>
        </p:nvSpPr>
        <p:spPr>
          <a:xfrm>
            <a:off x="7567554" y="2040198"/>
            <a:ext cx="1751661" cy="728288"/>
          </a:xfrm>
          <a:prstGeom prst="horizontalScroll">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rgbClr val="0000FF"/>
                </a:solidFill>
                <a:latin typeface="BIZ UDPゴシック" panose="020B0400000000000000" pitchFamily="50" charset="-128"/>
                <a:ea typeface="BIZ UDPゴシック" panose="020B0400000000000000" pitchFamily="50" charset="-128"/>
              </a:rPr>
              <a:t>C</a:t>
            </a:r>
            <a:r>
              <a:rPr kumimoji="1" lang="ja-JP" altLang="en-US" b="1" dirty="0">
                <a:solidFill>
                  <a:srgbClr val="0000FF"/>
                </a:solidFill>
                <a:latin typeface="BIZ UDPゴシック" panose="020B0400000000000000" pitchFamily="50" charset="-128"/>
                <a:ea typeface="BIZ UDPゴシック" panose="020B0400000000000000" pitchFamily="50" charset="-128"/>
              </a:rPr>
              <a:t>ゾーン目標</a:t>
            </a:r>
          </a:p>
        </p:txBody>
      </p:sp>
      <p:pic>
        <p:nvPicPr>
          <p:cNvPr id="16" name="オーディオ 15">
            <a:hlinkClick r:id="" action="ppaction://media"/>
            <a:extLst>
              <a:ext uri="{FF2B5EF4-FFF2-40B4-BE49-F238E27FC236}">
                <a16:creationId xmlns:a16="http://schemas.microsoft.com/office/drawing/2014/main" id="{E540034E-ED01-2907-0571-493BB985BCA1}"/>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74857166"/>
      </p:ext>
    </p:extLst>
  </p:cSld>
  <p:clrMapOvr>
    <a:masterClrMapping/>
  </p:clrMapOvr>
  <mc:AlternateContent xmlns:mc="http://schemas.openxmlformats.org/markup-compatibility/2006" xmlns:p14="http://schemas.microsoft.com/office/powerpoint/2010/main">
    <mc:Choice Requires="p14">
      <p:transition spd="slow" p14:dur="2000" advTm="13407"/>
    </mc:Choice>
    <mc:Fallback xmlns="">
      <p:transition spd="slow" advTm="13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16"/>
                </p:tgtEl>
              </p:cMediaNode>
            </p:audio>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06D5B556-DEED-A7B2-D379-52EA81978F2E}"/>
              </a:ext>
            </a:extLst>
          </p:cNvPr>
          <p:cNvSpPr/>
          <p:nvPr/>
        </p:nvSpPr>
        <p:spPr>
          <a:xfrm>
            <a:off x="7277183" y="1214354"/>
            <a:ext cx="4160042" cy="929207"/>
          </a:xfrm>
          <a:prstGeom prst="rect">
            <a:avLst/>
          </a:prstGeom>
          <a:solidFill>
            <a:schemeClr val="accent6">
              <a:lumMod val="20000"/>
              <a:lumOff val="80000"/>
            </a:schemeClr>
          </a:solidFill>
          <a:ln w="254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0DC12D22-3782-68C2-74ED-55CBE81FA356}"/>
              </a:ext>
            </a:extLst>
          </p:cNvPr>
          <p:cNvSpPr txBox="1"/>
          <p:nvPr/>
        </p:nvSpPr>
        <p:spPr>
          <a:xfrm>
            <a:off x="7293370" y="630609"/>
            <a:ext cx="3721390" cy="461665"/>
          </a:xfrm>
          <a:prstGeom prst="rect">
            <a:avLst/>
          </a:prstGeom>
          <a:noFill/>
        </p:spPr>
        <p:txBody>
          <a:bodyPr wrap="square" rtlCol="0">
            <a:spAutoFit/>
          </a:bodyPr>
          <a:lstStyle/>
          <a:p>
            <a:r>
              <a:rPr kumimoji="1" lang="ja-JP" altLang="en-US" sz="2400" b="1" u="sng" dirty="0">
                <a:latin typeface="BIZ UDPゴシック" panose="020B0400000000000000" pitchFamily="50" charset="-128"/>
                <a:ea typeface="BIZ UDPゴシック" panose="020B0400000000000000" pitchFamily="50" charset="-128"/>
              </a:rPr>
              <a:t>黒字化の生産体制を確立</a:t>
            </a:r>
          </a:p>
        </p:txBody>
      </p:sp>
      <p:sp>
        <p:nvSpPr>
          <p:cNvPr id="6" name="テキスト ボックス 5">
            <a:extLst>
              <a:ext uri="{FF2B5EF4-FFF2-40B4-BE49-F238E27FC236}">
                <a16:creationId xmlns:a16="http://schemas.microsoft.com/office/drawing/2014/main" id="{5853225A-3188-F07E-663D-9DB6FC79AAA1}"/>
              </a:ext>
            </a:extLst>
          </p:cNvPr>
          <p:cNvSpPr txBox="1"/>
          <p:nvPr/>
        </p:nvSpPr>
        <p:spPr>
          <a:xfrm>
            <a:off x="6185514" y="761576"/>
            <a:ext cx="1001265"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室方針</a:t>
            </a:r>
          </a:p>
        </p:txBody>
      </p:sp>
      <p:sp>
        <p:nvSpPr>
          <p:cNvPr id="7" name="吹き出し: 角を丸めた四角形 6">
            <a:extLst>
              <a:ext uri="{FF2B5EF4-FFF2-40B4-BE49-F238E27FC236}">
                <a16:creationId xmlns:a16="http://schemas.microsoft.com/office/drawing/2014/main" id="{18837777-3423-C8CE-916B-9FD2CEE79572}"/>
              </a:ext>
            </a:extLst>
          </p:cNvPr>
          <p:cNvSpPr/>
          <p:nvPr/>
        </p:nvSpPr>
        <p:spPr>
          <a:xfrm>
            <a:off x="7222067" y="2360483"/>
            <a:ext cx="2351146" cy="387915"/>
          </a:xfrm>
          <a:prstGeom prst="wedgeRoundRectCallout">
            <a:avLst>
              <a:gd name="adj1" fmla="val -65393"/>
              <a:gd name="adj2" fmla="val 28698"/>
              <a:gd name="adj3" fmla="val 1666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必ず達成するように</a:t>
            </a:r>
          </a:p>
        </p:txBody>
      </p:sp>
      <p:sp>
        <p:nvSpPr>
          <p:cNvPr id="8" name="吹き出し: 角を丸めた四角形 7">
            <a:extLst>
              <a:ext uri="{FF2B5EF4-FFF2-40B4-BE49-F238E27FC236}">
                <a16:creationId xmlns:a16="http://schemas.microsoft.com/office/drawing/2014/main" id="{E3500B9F-B4ED-B93B-7EE3-89F3C97753AD}"/>
              </a:ext>
            </a:extLst>
          </p:cNvPr>
          <p:cNvSpPr/>
          <p:nvPr/>
        </p:nvSpPr>
        <p:spPr>
          <a:xfrm>
            <a:off x="7750447" y="2961006"/>
            <a:ext cx="1374161" cy="387915"/>
          </a:xfrm>
          <a:prstGeom prst="wedgeRoundRectCallout">
            <a:avLst>
              <a:gd name="adj1" fmla="val 60420"/>
              <a:gd name="adj2" fmla="val 20680"/>
              <a:gd name="adj3" fmla="val 1666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了解</a:t>
            </a:r>
            <a:r>
              <a:rPr lang="ja-JP" altLang="en-US" sz="1600" dirty="0">
                <a:solidFill>
                  <a:schemeClr val="tx1"/>
                </a:solidFill>
                <a:latin typeface="BIZ UDPゴシック" panose="020B0400000000000000" pitchFamily="50" charset="-128"/>
                <a:ea typeface="BIZ UDPゴシック" panose="020B0400000000000000" pitchFamily="50" charset="-128"/>
              </a:rPr>
              <a:t>です</a:t>
            </a:r>
            <a:endParaRPr kumimoji="1" lang="ja-JP" altLang="en-US" sz="1600" dirty="0">
              <a:latin typeface="BIZ UDPゴシック" panose="020B0400000000000000" pitchFamily="50" charset="-128"/>
              <a:ea typeface="BIZ UDPゴシック" panose="020B0400000000000000" pitchFamily="50" charset="-128"/>
            </a:endParaRPr>
          </a:p>
        </p:txBody>
      </p:sp>
      <p:pic>
        <p:nvPicPr>
          <p:cNvPr id="9" name="図 8">
            <a:extLst>
              <a:ext uri="{FF2B5EF4-FFF2-40B4-BE49-F238E27FC236}">
                <a16:creationId xmlns:a16="http://schemas.microsoft.com/office/drawing/2014/main" id="{305C65C7-63CF-3EA2-5C9C-174F638D84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72353" y="2769675"/>
            <a:ext cx="734525" cy="734525"/>
          </a:xfrm>
          <a:prstGeom prst="rect">
            <a:avLst/>
          </a:prstGeom>
        </p:spPr>
      </p:pic>
      <p:pic>
        <p:nvPicPr>
          <p:cNvPr id="10" name="図 9">
            <a:extLst>
              <a:ext uri="{FF2B5EF4-FFF2-40B4-BE49-F238E27FC236}">
                <a16:creationId xmlns:a16="http://schemas.microsoft.com/office/drawing/2014/main" id="{8A3D0EF1-B300-AE2F-0689-67F8E85046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48044" y="2793342"/>
            <a:ext cx="734525" cy="734525"/>
          </a:xfrm>
          <a:prstGeom prst="rect">
            <a:avLst/>
          </a:prstGeom>
        </p:spPr>
      </p:pic>
      <p:pic>
        <p:nvPicPr>
          <p:cNvPr id="11" name="図 10">
            <a:extLst>
              <a:ext uri="{FF2B5EF4-FFF2-40B4-BE49-F238E27FC236}">
                <a16:creationId xmlns:a16="http://schemas.microsoft.com/office/drawing/2014/main" id="{EAAB7788-9652-59AC-F574-5AD4CC02ED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47497" y="2763939"/>
            <a:ext cx="734526" cy="734526"/>
          </a:xfrm>
          <a:prstGeom prst="rect">
            <a:avLst/>
          </a:prstGeom>
        </p:spPr>
      </p:pic>
      <p:pic>
        <p:nvPicPr>
          <p:cNvPr id="12" name="図 11">
            <a:extLst>
              <a:ext uri="{FF2B5EF4-FFF2-40B4-BE49-F238E27FC236}">
                <a16:creationId xmlns:a16="http://schemas.microsoft.com/office/drawing/2014/main" id="{0C32F2C8-96FF-4375-8D30-61F40A15675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244971" y="2719901"/>
            <a:ext cx="787680" cy="787680"/>
          </a:xfrm>
          <a:prstGeom prst="rect">
            <a:avLst/>
          </a:prstGeom>
        </p:spPr>
      </p:pic>
      <p:pic>
        <p:nvPicPr>
          <p:cNvPr id="13" name="図 12">
            <a:extLst>
              <a:ext uri="{FF2B5EF4-FFF2-40B4-BE49-F238E27FC236}">
                <a16:creationId xmlns:a16="http://schemas.microsoft.com/office/drawing/2014/main" id="{D0840B0C-519F-1BA3-EBC6-FB68107E49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99236" y="2299864"/>
            <a:ext cx="734526" cy="734526"/>
          </a:xfrm>
          <a:prstGeom prst="rect">
            <a:avLst/>
          </a:prstGeom>
        </p:spPr>
      </p:pic>
      <p:sp>
        <p:nvSpPr>
          <p:cNvPr id="14" name="テキスト ボックス 13">
            <a:extLst>
              <a:ext uri="{FF2B5EF4-FFF2-40B4-BE49-F238E27FC236}">
                <a16:creationId xmlns:a16="http://schemas.microsoft.com/office/drawing/2014/main" id="{BC6B9CA1-64A0-6DF1-2F19-A5D701B3868B}"/>
              </a:ext>
            </a:extLst>
          </p:cNvPr>
          <p:cNvSpPr txBox="1"/>
          <p:nvPr/>
        </p:nvSpPr>
        <p:spPr>
          <a:xfrm>
            <a:off x="6087797" y="3054833"/>
            <a:ext cx="851547" cy="261610"/>
          </a:xfrm>
          <a:prstGeom prst="rect">
            <a:avLst/>
          </a:prstGeom>
          <a:noFill/>
        </p:spPr>
        <p:txBody>
          <a:bodyPr wrap="square" rtlCol="0">
            <a:spAutoFit/>
          </a:bodyPr>
          <a:lstStyle/>
          <a:p>
            <a:pPr algn="ctr"/>
            <a:r>
              <a:rPr lang="ja-JP" altLang="en-US" sz="1100" dirty="0">
                <a:latin typeface="BIZ UDPゴシック" panose="020B0400000000000000" pitchFamily="50" charset="-128"/>
                <a:ea typeface="BIZ UDPゴシック" panose="020B0400000000000000" pitchFamily="50" charset="-128"/>
              </a:rPr>
              <a:t>室長</a:t>
            </a:r>
            <a:endParaRPr kumimoji="1" lang="ja-JP" altLang="en-US" sz="1100" dirty="0">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2BE3F33B-F899-527E-491A-08BC1D3691F8}"/>
              </a:ext>
            </a:extLst>
          </p:cNvPr>
          <p:cNvSpPr/>
          <p:nvPr/>
        </p:nvSpPr>
        <p:spPr>
          <a:xfrm>
            <a:off x="7949835" y="1665812"/>
            <a:ext cx="2945274" cy="461665"/>
          </a:xfrm>
          <a:prstGeom prst="rect">
            <a:avLst/>
          </a:prstGeom>
        </p:spPr>
        <p:txBody>
          <a:bodyPr wrap="square">
            <a:spAutoFit/>
          </a:bodyPr>
          <a:lstStyle/>
          <a:p>
            <a:pPr algn="ctr"/>
            <a:r>
              <a:rPr lang="ja-JP" altLang="en-US" sz="2400" b="1" u="sng" dirty="0">
                <a:solidFill>
                  <a:srgbClr val="0000FF"/>
                </a:solidFill>
                <a:latin typeface="BIZ UDPゴシック" panose="020B0400000000000000" pitchFamily="50" charset="-128"/>
                <a:ea typeface="BIZ UDPゴシック" panose="020B0400000000000000" pitchFamily="50" charset="-128"/>
              </a:rPr>
              <a:t>新人作業者の戦力化</a:t>
            </a:r>
          </a:p>
        </p:txBody>
      </p:sp>
      <p:sp>
        <p:nvSpPr>
          <p:cNvPr id="16" name="テキスト ボックス 15">
            <a:extLst>
              <a:ext uri="{FF2B5EF4-FFF2-40B4-BE49-F238E27FC236}">
                <a16:creationId xmlns:a16="http://schemas.microsoft.com/office/drawing/2014/main" id="{477BDC44-32F9-4135-8956-C88AD70076EF}"/>
              </a:ext>
            </a:extLst>
          </p:cNvPr>
          <p:cNvSpPr txBox="1"/>
          <p:nvPr/>
        </p:nvSpPr>
        <p:spPr>
          <a:xfrm>
            <a:off x="5846725" y="1485146"/>
            <a:ext cx="1446645" cy="369332"/>
          </a:xfrm>
          <a:prstGeom prst="rect">
            <a:avLst/>
          </a:prstGeom>
          <a:noFill/>
        </p:spPr>
        <p:txBody>
          <a:bodyPr wrap="square" rtlCol="0">
            <a:spAutoFit/>
          </a:bodyPr>
          <a:lstStyle/>
          <a:p>
            <a:r>
              <a:rPr lang="ja-JP" altLang="en-US" dirty="0">
                <a:latin typeface="BIZ UDPゴシック" panose="020B0400000000000000" pitchFamily="50" charset="-128"/>
                <a:ea typeface="BIZ UDPゴシック" panose="020B0400000000000000" pitchFamily="50" charset="-128"/>
              </a:rPr>
              <a:t>加工組</a:t>
            </a:r>
            <a:r>
              <a:rPr kumimoji="1" lang="ja-JP" altLang="en-US" dirty="0">
                <a:latin typeface="BIZ UDPゴシック" panose="020B0400000000000000" pitchFamily="50" charset="-128"/>
                <a:ea typeface="BIZ UDPゴシック" panose="020B0400000000000000" pitchFamily="50" charset="-128"/>
              </a:rPr>
              <a:t>方針</a:t>
            </a:r>
          </a:p>
        </p:txBody>
      </p:sp>
      <p:sp>
        <p:nvSpPr>
          <p:cNvPr id="17" name="正方形/長方形 16">
            <a:extLst>
              <a:ext uri="{FF2B5EF4-FFF2-40B4-BE49-F238E27FC236}">
                <a16:creationId xmlns:a16="http://schemas.microsoft.com/office/drawing/2014/main" id="{9FA01D45-1FF6-310B-785A-29EAB9E9BF51}"/>
              </a:ext>
            </a:extLst>
          </p:cNvPr>
          <p:cNvSpPr/>
          <p:nvPr/>
        </p:nvSpPr>
        <p:spPr>
          <a:xfrm>
            <a:off x="7884567" y="1221643"/>
            <a:ext cx="2945274" cy="461665"/>
          </a:xfrm>
          <a:prstGeom prst="rect">
            <a:avLst/>
          </a:prstGeom>
        </p:spPr>
        <p:txBody>
          <a:bodyPr wrap="square">
            <a:spAutoFit/>
          </a:bodyPr>
          <a:lstStyle/>
          <a:p>
            <a:pPr algn="ctr"/>
            <a:r>
              <a:rPr lang="ja-JP" altLang="en-US" sz="2400" b="1" u="sng" dirty="0">
                <a:solidFill>
                  <a:srgbClr val="0000FF"/>
                </a:solidFill>
                <a:latin typeface="BIZ UDPゴシック" panose="020B0400000000000000" pitchFamily="50" charset="-128"/>
                <a:ea typeface="BIZ UDPゴシック" panose="020B0400000000000000" pitchFamily="50" charset="-128"/>
              </a:rPr>
              <a:t>設備の安定操業化</a:t>
            </a:r>
          </a:p>
        </p:txBody>
      </p:sp>
      <p:sp>
        <p:nvSpPr>
          <p:cNvPr id="18" name="テキスト ボックス 17">
            <a:extLst>
              <a:ext uri="{FF2B5EF4-FFF2-40B4-BE49-F238E27FC236}">
                <a16:creationId xmlns:a16="http://schemas.microsoft.com/office/drawing/2014/main" id="{DD556F3A-3564-34F9-8161-A93745778397}"/>
              </a:ext>
            </a:extLst>
          </p:cNvPr>
          <p:cNvSpPr txBox="1"/>
          <p:nvPr/>
        </p:nvSpPr>
        <p:spPr>
          <a:xfrm>
            <a:off x="9225547" y="3527867"/>
            <a:ext cx="828135" cy="261610"/>
          </a:xfrm>
          <a:prstGeom prst="rect">
            <a:avLst/>
          </a:prstGeom>
          <a:noFill/>
        </p:spPr>
        <p:txBody>
          <a:bodyPr wrap="square" rtlCol="0">
            <a:spAutoFit/>
          </a:bodyPr>
          <a:lstStyle/>
          <a:p>
            <a:pPr algn="ctr"/>
            <a:r>
              <a:rPr lang="ja-JP" altLang="en-US" sz="1100" dirty="0">
                <a:latin typeface="BIZ UDPゴシック" panose="020B0400000000000000" pitchFamily="50" charset="-128"/>
                <a:ea typeface="BIZ UDPゴシック" panose="020B0400000000000000" pitchFamily="50" charset="-128"/>
              </a:rPr>
              <a:t>職長</a:t>
            </a:r>
            <a:endParaRPr kumimoji="1" lang="ja-JP" altLang="en-US" sz="1100" dirty="0">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3AF75E6B-50B5-049B-49C9-87DD68236F77}"/>
              </a:ext>
            </a:extLst>
          </p:cNvPr>
          <p:cNvSpPr txBox="1"/>
          <p:nvPr/>
        </p:nvSpPr>
        <p:spPr>
          <a:xfrm>
            <a:off x="10600692" y="3527867"/>
            <a:ext cx="828135" cy="261610"/>
          </a:xfrm>
          <a:prstGeom prst="rect">
            <a:avLst/>
          </a:prstGeom>
          <a:noFill/>
        </p:spPr>
        <p:txBody>
          <a:bodyPr wrap="square" rtlCol="0">
            <a:spAutoFit/>
          </a:bodyPr>
          <a:lstStyle/>
          <a:p>
            <a:pPr algn="ctr"/>
            <a:r>
              <a:rPr lang="ja-JP" altLang="en-US" sz="1100" dirty="0">
                <a:latin typeface="BIZ UDPゴシック" panose="020B0400000000000000" pitchFamily="50" charset="-128"/>
                <a:ea typeface="BIZ UDPゴシック" panose="020B0400000000000000" pitchFamily="50" charset="-128"/>
              </a:rPr>
              <a:t>班長</a:t>
            </a:r>
            <a:endParaRPr kumimoji="1" lang="ja-JP" altLang="en-US" sz="1100" dirty="0">
              <a:latin typeface="BIZ UDPゴシック" panose="020B0400000000000000" pitchFamily="50" charset="-128"/>
              <a:ea typeface="BIZ UDPゴシック" panose="020B0400000000000000" pitchFamily="50" charset="-128"/>
            </a:endParaRPr>
          </a:p>
        </p:txBody>
      </p:sp>
      <p:cxnSp>
        <p:nvCxnSpPr>
          <p:cNvPr id="36" name="直線コネクタ 35">
            <a:extLst>
              <a:ext uri="{FF2B5EF4-FFF2-40B4-BE49-F238E27FC236}">
                <a16:creationId xmlns:a16="http://schemas.microsoft.com/office/drawing/2014/main" id="{5CC59897-24C5-7D82-D172-956DEFB689EF}"/>
              </a:ext>
            </a:extLst>
          </p:cNvPr>
          <p:cNvCxnSpPr>
            <a:cxnSpLocks/>
          </p:cNvCxnSpPr>
          <p:nvPr/>
        </p:nvCxnSpPr>
        <p:spPr>
          <a:xfrm>
            <a:off x="0" y="3789477"/>
            <a:ext cx="12192000" cy="0"/>
          </a:xfrm>
          <a:prstGeom prst="line">
            <a:avLst/>
          </a:prstGeom>
          <a:ln w="57150"/>
        </p:spPr>
        <p:style>
          <a:lnRef idx="1">
            <a:schemeClr val="dk1"/>
          </a:lnRef>
          <a:fillRef idx="0">
            <a:schemeClr val="dk1"/>
          </a:fillRef>
          <a:effectRef idx="0">
            <a:schemeClr val="dk1"/>
          </a:effectRef>
          <a:fontRef idx="minor">
            <a:schemeClr val="tx1"/>
          </a:fontRef>
        </p:style>
      </p:cxnSp>
      <p:pic>
        <p:nvPicPr>
          <p:cNvPr id="38" name="図 37">
            <a:extLst>
              <a:ext uri="{FF2B5EF4-FFF2-40B4-BE49-F238E27FC236}">
                <a16:creationId xmlns:a16="http://schemas.microsoft.com/office/drawing/2014/main" id="{418604CD-3ABD-50AF-AF9E-57A5B0FC153E}"/>
              </a:ext>
            </a:extLst>
          </p:cNvPr>
          <p:cNvPicPr>
            <a:picLocks noChangeAspect="1"/>
          </p:cNvPicPr>
          <p:nvPr/>
        </p:nvPicPr>
        <p:blipFill>
          <a:blip r:embed="rId11"/>
          <a:stretch>
            <a:fillRect/>
          </a:stretch>
        </p:blipFill>
        <p:spPr>
          <a:xfrm>
            <a:off x="429497" y="707364"/>
            <a:ext cx="4971442" cy="2926334"/>
          </a:xfrm>
          <a:prstGeom prst="rect">
            <a:avLst/>
          </a:prstGeom>
        </p:spPr>
      </p:pic>
      <p:cxnSp>
        <p:nvCxnSpPr>
          <p:cNvPr id="28" name="直線コネクタ 27">
            <a:extLst>
              <a:ext uri="{FF2B5EF4-FFF2-40B4-BE49-F238E27FC236}">
                <a16:creationId xmlns:a16="http://schemas.microsoft.com/office/drawing/2014/main" id="{5CC59897-24C5-7D82-D172-956DEFB689EF}"/>
              </a:ext>
            </a:extLst>
          </p:cNvPr>
          <p:cNvCxnSpPr>
            <a:cxnSpLocks/>
          </p:cNvCxnSpPr>
          <p:nvPr/>
        </p:nvCxnSpPr>
        <p:spPr>
          <a:xfrm>
            <a:off x="0" y="3789477"/>
            <a:ext cx="12192000" cy="0"/>
          </a:xfrm>
          <a:prstGeom prst="line">
            <a:avLst/>
          </a:prstGeom>
          <a:ln w="57150"/>
        </p:spPr>
        <p:style>
          <a:lnRef idx="1">
            <a:schemeClr val="dk1"/>
          </a:lnRef>
          <a:fillRef idx="0">
            <a:schemeClr val="dk1"/>
          </a:fillRef>
          <a:effectRef idx="0">
            <a:schemeClr val="dk1"/>
          </a:effectRef>
          <a:fontRef idx="minor">
            <a:schemeClr val="tx1"/>
          </a:fontRef>
        </p:style>
      </p:cxnSp>
      <p:pic>
        <p:nvPicPr>
          <p:cNvPr id="35" name="図 34">
            <a:extLst>
              <a:ext uri="{FF2B5EF4-FFF2-40B4-BE49-F238E27FC236}">
                <a16:creationId xmlns:a16="http://schemas.microsoft.com/office/drawing/2014/main" id="{F484CDC1-C91D-6B6B-5BF8-C8FBA0480F89}"/>
              </a:ext>
            </a:extLst>
          </p:cNvPr>
          <p:cNvPicPr>
            <a:picLocks noChangeAspect="1"/>
          </p:cNvPicPr>
          <p:nvPr/>
        </p:nvPicPr>
        <p:blipFill>
          <a:blip r:embed="rId12"/>
          <a:stretch>
            <a:fillRect/>
          </a:stretch>
        </p:blipFill>
        <p:spPr>
          <a:xfrm>
            <a:off x="1082766" y="3955909"/>
            <a:ext cx="2565030" cy="2106989"/>
          </a:xfrm>
          <a:prstGeom prst="rect">
            <a:avLst/>
          </a:prstGeom>
        </p:spPr>
      </p:pic>
      <p:pic>
        <p:nvPicPr>
          <p:cNvPr id="52" name="図 51">
            <a:extLst>
              <a:ext uri="{FF2B5EF4-FFF2-40B4-BE49-F238E27FC236}">
                <a16:creationId xmlns:a16="http://schemas.microsoft.com/office/drawing/2014/main" id="{BE5B1407-A9DF-FA16-987C-6C21703A4A45}"/>
              </a:ext>
            </a:extLst>
          </p:cNvPr>
          <p:cNvPicPr>
            <a:picLocks noChangeAspect="1"/>
          </p:cNvPicPr>
          <p:nvPr/>
        </p:nvPicPr>
        <p:blipFill>
          <a:blip r:embed="rId13"/>
          <a:stretch>
            <a:fillRect/>
          </a:stretch>
        </p:blipFill>
        <p:spPr>
          <a:xfrm>
            <a:off x="4672459" y="3963342"/>
            <a:ext cx="2565030" cy="2090334"/>
          </a:xfrm>
          <a:prstGeom prst="rect">
            <a:avLst/>
          </a:prstGeom>
        </p:spPr>
      </p:pic>
      <p:pic>
        <p:nvPicPr>
          <p:cNvPr id="53" name="図 52">
            <a:extLst>
              <a:ext uri="{FF2B5EF4-FFF2-40B4-BE49-F238E27FC236}">
                <a16:creationId xmlns:a16="http://schemas.microsoft.com/office/drawing/2014/main" id="{C4437949-B052-F40E-C198-3E562C039EDD}"/>
              </a:ext>
            </a:extLst>
          </p:cNvPr>
          <p:cNvPicPr>
            <a:picLocks noChangeAspect="1"/>
          </p:cNvPicPr>
          <p:nvPr/>
        </p:nvPicPr>
        <p:blipFill>
          <a:blip r:embed="rId14"/>
          <a:stretch>
            <a:fillRect/>
          </a:stretch>
        </p:blipFill>
        <p:spPr>
          <a:xfrm>
            <a:off x="8544206" y="3959179"/>
            <a:ext cx="2565030" cy="2098661"/>
          </a:xfrm>
          <a:prstGeom prst="rect">
            <a:avLst/>
          </a:prstGeom>
        </p:spPr>
      </p:pic>
      <p:sp>
        <p:nvSpPr>
          <p:cNvPr id="3" name="テキスト ボックス 2">
            <a:extLst>
              <a:ext uri="{FF2B5EF4-FFF2-40B4-BE49-F238E27FC236}">
                <a16:creationId xmlns:a16="http://schemas.microsoft.com/office/drawing/2014/main" id="{97ECD825-915C-335E-232B-3DD8F4840F65}"/>
              </a:ext>
            </a:extLst>
          </p:cNvPr>
          <p:cNvSpPr txBox="1"/>
          <p:nvPr/>
        </p:nvSpPr>
        <p:spPr>
          <a:xfrm>
            <a:off x="720622" y="130725"/>
            <a:ext cx="5367175"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テーマ選定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中期生産計画・</a:t>
            </a:r>
            <a:r>
              <a:rPr lang="en-US" altLang="ja-JP" dirty="0">
                <a:latin typeface="BIZ UDPゴシック" panose="020B0400000000000000" pitchFamily="50" charset="-128"/>
                <a:ea typeface="BIZ UDPゴシック" panose="020B0400000000000000" pitchFamily="50" charset="-128"/>
              </a:rPr>
              <a:t>23</a:t>
            </a:r>
            <a:r>
              <a:rPr lang="ja-JP" altLang="en-US" dirty="0">
                <a:latin typeface="BIZ UDPゴシック" panose="020B0400000000000000" pitchFamily="50" charset="-128"/>
                <a:ea typeface="BIZ UDPゴシック" panose="020B0400000000000000" pitchFamily="50" charset="-128"/>
              </a:rPr>
              <a:t>年度下期生産本数</a:t>
            </a:r>
            <a:endParaRPr lang="ja-JP" altLang="en-US" sz="2800"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89739B1F-666E-A85E-B5C3-E10F7F02F318}"/>
              </a:ext>
            </a:extLst>
          </p:cNvPr>
          <p:cNvSpPr txBox="1"/>
          <p:nvPr/>
        </p:nvSpPr>
        <p:spPr>
          <a:xfrm>
            <a:off x="11554" y="-2572"/>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04</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2" name="四角形: 角を丸くする 1">
            <a:extLst>
              <a:ext uri="{FF2B5EF4-FFF2-40B4-BE49-F238E27FC236}">
                <a16:creationId xmlns:a16="http://schemas.microsoft.com/office/drawing/2014/main" id="{5999EB26-392C-B195-DB7A-449E608EE6DF}"/>
              </a:ext>
            </a:extLst>
          </p:cNvPr>
          <p:cNvSpPr/>
          <p:nvPr/>
        </p:nvSpPr>
        <p:spPr>
          <a:xfrm>
            <a:off x="2642560" y="6172407"/>
            <a:ext cx="6624827" cy="57870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latin typeface="BIZ UDPゴシック" panose="020B0400000000000000" pitchFamily="50" charset="-128"/>
                <a:ea typeface="BIZ UDPゴシック" panose="020B0400000000000000" pitchFamily="50" charset="-128"/>
              </a:rPr>
              <a:t>溶解鋳造室</a:t>
            </a:r>
            <a:r>
              <a:rPr kumimoji="1" lang="ja-JP" altLang="en-US" sz="2400" dirty="0">
                <a:solidFill>
                  <a:schemeClr val="tx1"/>
                </a:solidFill>
                <a:latin typeface="BIZ UDPゴシック" panose="020B0400000000000000" pitchFamily="50" charset="-128"/>
                <a:ea typeface="BIZ UDPゴシック" panose="020B0400000000000000" pitchFamily="50" charset="-128"/>
              </a:rPr>
              <a:t>では</a:t>
            </a:r>
            <a:r>
              <a:rPr kumimoji="1" lang="en-US" altLang="ja-JP" sz="2400" dirty="0">
                <a:solidFill>
                  <a:schemeClr val="tx1"/>
                </a:solidFill>
                <a:latin typeface="BIZ UDPゴシック" panose="020B0400000000000000" pitchFamily="50" charset="-128"/>
                <a:ea typeface="BIZ UDPゴシック" panose="020B0400000000000000" pitchFamily="50" charset="-128"/>
              </a:rPr>
              <a:t>3</a:t>
            </a:r>
            <a:r>
              <a:rPr lang="ja-JP" altLang="en-US" sz="2400" dirty="0">
                <a:solidFill>
                  <a:schemeClr val="tx1"/>
                </a:solidFill>
                <a:latin typeface="BIZ UDPゴシック" panose="020B0400000000000000" pitchFamily="50" charset="-128"/>
                <a:ea typeface="BIZ UDPゴシック" panose="020B0400000000000000" pitchFamily="50" charset="-128"/>
              </a:rPr>
              <a:t>基</a:t>
            </a:r>
            <a:r>
              <a:rPr kumimoji="1" lang="ja-JP" altLang="en-US" sz="2400" dirty="0">
                <a:solidFill>
                  <a:schemeClr val="tx1"/>
                </a:solidFill>
                <a:latin typeface="BIZ UDPゴシック" panose="020B0400000000000000" pitchFamily="50" charset="-128"/>
                <a:ea typeface="BIZ UDPゴシック" panose="020B0400000000000000" pitchFamily="50" charset="-128"/>
              </a:rPr>
              <a:t>のピーリングラインを所有</a:t>
            </a:r>
          </a:p>
        </p:txBody>
      </p:sp>
      <p:sp>
        <p:nvSpPr>
          <p:cNvPr id="21" name="テキスト ボックス 20">
            <a:extLst>
              <a:ext uri="{FF2B5EF4-FFF2-40B4-BE49-F238E27FC236}">
                <a16:creationId xmlns:a16="http://schemas.microsoft.com/office/drawing/2014/main" id="{DC200E62-AB90-260E-2269-3857878E42C5}"/>
              </a:ext>
            </a:extLst>
          </p:cNvPr>
          <p:cNvSpPr txBox="1"/>
          <p:nvPr/>
        </p:nvSpPr>
        <p:spPr>
          <a:xfrm>
            <a:off x="9997193" y="3527867"/>
            <a:ext cx="828135" cy="261610"/>
          </a:xfrm>
          <a:prstGeom prst="rect">
            <a:avLst/>
          </a:prstGeom>
          <a:noFill/>
        </p:spPr>
        <p:txBody>
          <a:bodyPr wrap="square" rtlCol="0">
            <a:spAutoFit/>
          </a:bodyPr>
          <a:lstStyle/>
          <a:p>
            <a:pPr algn="ctr"/>
            <a:r>
              <a:rPr lang="ja-JP" altLang="en-US" sz="1100" dirty="0">
                <a:latin typeface="BIZ UDPゴシック" panose="020B0400000000000000" pitchFamily="50" charset="-128"/>
                <a:ea typeface="BIZ UDPゴシック" panose="020B0400000000000000" pitchFamily="50" charset="-128"/>
              </a:rPr>
              <a:t>班長</a:t>
            </a:r>
            <a:endParaRPr kumimoji="1" lang="ja-JP" altLang="en-US" sz="1100"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BA663789-7F24-1C76-D21E-FB67F14ECCAE}"/>
              </a:ext>
            </a:extLst>
          </p:cNvPr>
          <p:cNvSpPr txBox="1"/>
          <p:nvPr/>
        </p:nvSpPr>
        <p:spPr>
          <a:xfrm>
            <a:off x="11251547" y="3527867"/>
            <a:ext cx="828135" cy="261610"/>
          </a:xfrm>
          <a:prstGeom prst="rect">
            <a:avLst/>
          </a:prstGeom>
          <a:noFill/>
        </p:spPr>
        <p:txBody>
          <a:bodyPr wrap="square" rtlCol="0">
            <a:spAutoFit/>
          </a:bodyPr>
          <a:lstStyle/>
          <a:p>
            <a:pPr algn="ctr"/>
            <a:r>
              <a:rPr lang="ja-JP" altLang="en-US" sz="1100" dirty="0">
                <a:latin typeface="BIZ UDPゴシック" panose="020B0400000000000000" pitchFamily="50" charset="-128"/>
                <a:ea typeface="BIZ UDPゴシック" panose="020B0400000000000000" pitchFamily="50" charset="-128"/>
              </a:rPr>
              <a:t>班長</a:t>
            </a:r>
            <a:endParaRPr kumimoji="1" lang="ja-JP" altLang="en-US" sz="1100" dirty="0">
              <a:latin typeface="BIZ UDPゴシック" panose="020B0400000000000000" pitchFamily="50" charset="-128"/>
              <a:ea typeface="BIZ UDPゴシック" panose="020B0400000000000000" pitchFamily="50" charset="-128"/>
            </a:endParaRPr>
          </a:p>
        </p:txBody>
      </p:sp>
      <p:pic>
        <p:nvPicPr>
          <p:cNvPr id="50" name="オーディオ 49">
            <a:hlinkClick r:id="" action="ppaction://media"/>
            <a:extLst>
              <a:ext uri="{FF2B5EF4-FFF2-40B4-BE49-F238E27FC236}">
                <a16:creationId xmlns:a16="http://schemas.microsoft.com/office/drawing/2014/main" id="{579212DB-27A5-975B-DEDE-E803B039F8A7}"/>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6489870"/>
      </p:ext>
    </p:extLst>
  </p:cSld>
  <p:clrMapOvr>
    <a:masterClrMapping/>
  </p:clrMapOvr>
  <mc:AlternateContent xmlns:mc="http://schemas.openxmlformats.org/markup-compatibility/2006" xmlns:p14="http://schemas.microsoft.com/office/powerpoint/2010/main">
    <mc:Choice Requires="p14">
      <p:transition spd="slow" p14:dur="2000" advTm="29777"/>
    </mc:Choice>
    <mc:Fallback xmlns="">
      <p:transition spd="slow" advTm="29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280A50B7-EAF7-C798-0656-4AA4C89A1FAF}"/>
              </a:ext>
            </a:extLst>
          </p:cNvPr>
          <p:cNvSpPr/>
          <p:nvPr/>
        </p:nvSpPr>
        <p:spPr>
          <a:xfrm>
            <a:off x="6287527" y="1318064"/>
            <a:ext cx="5584262" cy="699580"/>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chemeClr val="tx1"/>
                </a:solidFill>
                <a:latin typeface="BIZ UDPゴシック" panose="020B0400000000000000" pitchFamily="50" charset="-128"/>
                <a:ea typeface="BIZ UDPゴシック" panose="020B0400000000000000" pitchFamily="50" charset="-128"/>
              </a:rPr>
              <a:t>No.2</a:t>
            </a:r>
            <a:r>
              <a:rPr lang="ja-JP" altLang="en-US" sz="2400" dirty="0">
                <a:solidFill>
                  <a:schemeClr val="tx1"/>
                </a:solidFill>
                <a:latin typeface="BIZ UDPゴシック" panose="020B0400000000000000" pitchFamily="50" charset="-128"/>
                <a:ea typeface="BIZ UDPゴシック" panose="020B0400000000000000" pitchFamily="50" charset="-128"/>
              </a:rPr>
              <a:t>ラインだけ稼働率が不安定</a:t>
            </a:r>
          </a:p>
        </p:txBody>
      </p:sp>
      <p:graphicFrame>
        <p:nvGraphicFramePr>
          <p:cNvPr id="3" name="グラフ 2">
            <a:extLst>
              <a:ext uri="{FF2B5EF4-FFF2-40B4-BE49-F238E27FC236}">
                <a16:creationId xmlns:a16="http://schemas.microsoft.com/office/drawing/2014/main" id="{BC60DB35-3D05-E04E-3EED-5F9AD8F4677E}"/>
              </a:ext>
            </a:extLst>
          </p:cNvPr>
          <p:cNvGraphicFramePr>
            <a:graphicFrameLocks/>
          </p:cNvGraphicFramePr>
          <p:nvPr>
            <p:extLst>
              <p:ext uri="{D42A27DB-BD31-4B8C-83A1-F6EECF244321}">
                <p14:modId xmlns:p14="http://schemas.microsoft.com/office/powerpoint/2010/main" val="1817668472"/>
              </p:ext>
            </p:extLst>
          </p:nvPr>
        </p:nvGraphicFramePr>
        <p:xfrm>
          <a:off x="199594" y="665767"/>
          <a:ext cx="5584262" cy="3013867"/>
        </p:xfrm>
        <a:graphic>
          <a:graphicData uri="http://schemas.openxmlformats.org/drawingml/2006/chart">
            <c:chart xmlns:c="http://schemas.openxmlformats.org/drawingml/2006/chart" xmlns:r="http://schemas.openxmlformats.org/officeDocument/2006/relationships" r:id="rId7"/>
          </a:graphicData>
        </a:graphic>
      </p:graphicFrame>
      <p:sp>
        <p:nvSpPr>
          <p:cNvPr id="4" name="正方形/長方形 3">
            <a:extLst>
              <a:ext uri="{FF2B5EF4-FFF2-40B4-BE49-F238E27FC236}">
                <a16:creationId xmlns:a16="http://schemas.microsoft.com/office/drawing/2014/main" id="{9157D704-3233-903D-435F-1D8064FBAC61}"/>
              </a:ext>
            </a:extLst>
          </p:cNvPr>
          <p:cNvSpPr/>
          <p:nvPr/>
        </p:nvSpPr>
        <p:spPr>
          <a:xfrm>
            <a:off x="4911004" y="1381679"/>
            <a:ext cx="872850" cy="57839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rgbClr val="FF0000"/>
                </a:solidFill>
                <a:latin typeface="BIZ UDPゴシック" panose="020B0400000000000000" pitchFamily="50" charset="-128"/>
                <a:ea typeface="BIZ UDPゴシック" panose="020B0400000000000000" pitchFamily="50" charset="-128"/>
              </a:rPr>
              <a:t>目標</a:t>
            </a:r>
            <a:r>
              <a:rPr kumimoji="1" lang="en-US" altLang="ja-JP" sz="1400" dirty="0">
                <a:solidFill>
                  <a:srgbClr val="FF0000"/>
                </a:solidFill>
                <a:latin typeface="BIZ UDPゴシック" panose="020B0400000000000000" pitchFamily="50" charset="-128"/>
                <a:ea typeface="BIZ UDPゴシック" panose="020B0400000000000000" pitchFamily="50" charset="-128"/>
              </a:rPr>
              <a:t>86.2</a:t>
            </a:r>
            <a:r>
              <a:rPr kumimoji="1" lang="ja-JP" altLang="en-US" sz="1400" dirty="0">
                <a:solidFill>
                  <a:srgbClr val="FF0000"/>
                </a:solidFill>
                <a:latin typeface="BIZ UDPゴシック" panose="020B0400000000000000" pitchFamily="50" charset="-128"/>
                <a:ea typeface="BIZ UDPゴシック" panose="020B0400000000000000" pitchFamily="50" charset="-128"/>
              </a:rPr>
              <a:t>％</a:t>
            </a:r>
          </a:p>
        </p:txBody>
      </p:sp>
      <p:sp>
        <p:nvSpPr>
          <p:cNvPr id="13" name="テキスト ボックス 12">
            <a:extLst>
              <a:ext uri="{FF2B5EF4-FFF2-40B4-BE49-F238E27FC236}">
                <a16:creationId xmlns:a16="http://schemas.microsoft.com/office/drawing/2014/main" id="{8CC43D71-02D9-5383-99CF-5F0A14C0A810}"/>
              </a:ext>
            </a:extLst>
          </p:cNvPr>
          <p:cNvSpPr txBox="1"/>
          <p:nvPr/>
        </p:nvSpPr>
        <p:spPr>
          <a:xfrm>
            <a:off x="750052" y="132816"/>
            <a:ext cx="7508787"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テーマ選定 </a:t>
            </a:r>
            <a:r>
              <a:rPr lang="en-US" altLang="ja-JP"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生産計画を支えるため、稼働率の“ばらつき”解消が必須</a:t>
            </a:r>
            <a:endParaRPr lang="ja-JP" altLang="en-US" sz="2800" dirty="0">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EBD2B83C-F399-06BD-9FA2-88701E1648AC}"/>
              </a:ext>
            </a:extLst>
          </p:cNvPr>
          <p:cNvSpPr txBox="1"/>
          <p:nvPr/>
        </p:nvSpPr>
        <p:spPr>
          <a:xfrm>
            <a:off x="11552" y="-13589"/>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04</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7" name="テキスト ボックス 16">
            <a:extLst>
              <a:ext uri="{FF2B5EF4-FFF2-40B4-BE49-F238E27FC236}">
                <a16:creationId xmlns:a16="http://schemas.microsoft.com/office/drawing/2014/main" id="{D7F6C5C3-D164-CFC0-822D-32FAFB083829}"/>
              </a:ext>
            </a:extLst>
          </p:cNvPr>
          <p:cNvSpPr txBox="1"/>
          <p:nvPr/>
        </p:nvSpPr>
        <p:spPr>
          <a:xfrm>
            <a:off x="6096000" y="2255417"/>
            <a:ext cx="5896406" cy="1292662"/>
          </a:xfrm>
          <a:prstGeom prst="rect">
            <a:avLst/>
          </a:prstGeom>
          <a:noFill/>
        </p:spPr>
        <p:txBody>
          <a:bodyPr wrap="square">
            <a:spAutoFit/>
          </a:bodyPr>
          <a:lstStyle/>
          <a:p>
            <a:r>
              <a:rPr lang="ja-JP" altLang="en-US" sz="3200" dirty="0">
                <a:highlight>
                  <a:srgbClr val="FFFF00"/>
                </a:highlight>
                <a:latin typeface="BIZ UDPゴシック" panose="020B0400000000000000" pitchFamily="50" charset="-128"/>
                <a:ea typeface="BIZ UDPゴシック" panose="020B0400000000000000" pitchFamily="50" charset="-128"/>
              </a:rPr>
              <a:t>ばらつきが大きい</a:t>
            </a:r>
            <a:r>
              <a:rPr lang="ja-JP" altLang="en-US" dirty="0">
                <a:latin typeface="BIZ UDPゴシック" panose="020B0400000000000000" pitchFamily="50" charset="-128"/>
                <a:ea typeface="BIZ UDPゴシック" panose="020B0400000000000000" pitchFamily="50" charset="-128"/>
              </a:rPr>
              <a:t>ということは</a:t>
            </a:r>
            <a:endParaRPr lang="en-US" altLang="ja-JP" dirty="0">
              <a:latin typeface="BIZ UDPゴシック" panose="020B0400000000000000" pitchFamily="50" charset="-128"/>
              <a:ea typeface="BIZ UDPゴシック" panose="020B0400000000000000" pitchFamily="50" charset="-128"/>
            </a:endParaRPr>
          </a:p>
          <a:p>
            <a:endParaRPr lang="en-US" altLang="ja-JP" sz="1400" dirty="0">
              <a:latin typeface="BIZ UDPゴシック" panose="020B0400000000000000" pitchFamily="50" charset="-128"/>
              <a:ea typeface="BIZ UDPゴシック" panose="020B0400000000000000" pitchFamily="50" charset="-128"/>
            </a:endParaRPr>
          </a:p>
          <a:p>
            <a:r>
              <a:rPr lang="ja-JP" altLang="en-US" sz="3200" dirty="0">
                <a:latin typeface="BIZ UDPゴシック" panose="020B0400000000000000" pitchFamily="50" charset="-128"/>
                <a:ea typeface="BIZ UDPゴシック" panose="020B0400000000000000" pitchFamily="50" charset="-128"/>
              </a:rPr>
              <a:t>　　</a:t>
            </a:r>
            <a:r>
              <a:rPr lang="ja-JP" altLang="en-US" sz="3200" b="1" dirty="0">
                <a:solidFill>
                  <a:srgbClr val="FF0000"/>
                </a:solidFill>
                <a:highlight>
                  <a:srgbClr val="FFFF00"/>
                </a:highlight>
                <a:latin typeface="BIZ UDPゴシック" panose="020B0400000000000000" pitchFamily="50" charset="-128"/>
                <a:ea typeface="BIZ UDPゴシック" panose="020B0400000000000000" pitchFamily="50" charset="-128"/>
              </a:rPr>
              <a:t>安定操業ではない</a:t>
            </a:r>
            <a:r>
              <a:rPr lang="ja-JP" altLang="en-US" dirty="0">
                <a:latin typeface="BIZ UDPゴシック" panose="020B0400000000000000" pitchFamily="50" charset="-128"/>
                <a:ea typeface="BIZ UDPゴシック" panose="020B0400000000000000" pitchFamily="50" charset="-128"/>
              </a:rPr>
              <a:t>ということ！</a:t>
            </a:r>
          </a:p>
        </p:txBody>
      </p:sp>
      <p:graphicFrame>
        <p:nvGraphicFramePr>
          <p:cNvPr id="15" name="Q1Chart1">
            <a:extLst>
              <a:ext uri="{FF2B5EF4-FFF2-40B4-BE49-F238E27FC236}">
                <a16:creationId xmlns:a16="http://schemas.microsoft.com/office/drawing/2014/main" id="{7731E1FA-6094-A023-798A-B2CE7AE4F8D4}"/>
              </a:ext>
            </a:extLst>
          </p:cNvPr>
          <p:cNvGraphicFramePr>
            <a:graphicFrameLocks/>
          </p:cNvGraphicFramePr>
          <p:nvPr>
            <p:extLst>
              <p:ext uri="{D42A27DB-BD31-4B8C-83A1-F6EECF244321}">
                <p14:modId xmlns:p14="http://schemas.microsoft.com/office/powerpoint/2010/main" val="3257566105"/>
              </p:ext>
            </p:extLst>
          </p:nvPr>
        </p:nvGraphicFramePr>
        <p:xfrm>
          <a:off x="3295332" y="3985394"/>
          <a:ext cx="4252838" cy="2798895"/>
        </p:xfrm>
        <a:graphic>
          <a:graphicData uri="http://schemas.openxmlformats.org/drawingml/2006/chart">
            <c:chart xmlns:c="http://schemas.openxmlformats.org/drawingml/2006/chart" xmlns:r="http://schemas.openxmlformats.org/officeDocument/2006/relationships" r:id="rId8"/>
          </a:graphicData>
        </a:graphic>
      </p:graphicFrame>
      <p:sp>
        <p:nvSpPr>
          <p:cNvPr id="16" name="四角形: 角を丸くする 15">
            <a:extLst>
              <a:ext uri="{FF2B5EF4-FFF2-40B4-BE49-F238E27FC236}">
                <a16:creationId xmlns:a16="http://schemas.microsoft.com/office/drawing/2014/main" id="{5629C5AE-36B3-8E7F-4762-C3C461D33702}"/>
              </a:ext>
            </a:extLst>
          </p:cNvPr>
          <p:cNvSpPr/>
          <p:nvPr/>
        </p:nvSpPr>
        <p:spPr>
          <a:xfrm>
            <a:off x="7777908" y="3925412"/>
            <a:ext cx="4137814" cy="67963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dirty="0">
                <a:solidFill>
                  <a:schemeClr val="tx1"/>
                </a:solidFill>
                <a:latin typeface="BIZ UDPゴシック" panose="020B0400000000000000" pitchFamily="50" charset="-128"/>
                <a:ea typeface="BIZ UDPゴシック" panose="020B0400000000000000" pitchFamily="50" charset="-128"/>
              </a:rPr>
              <a:t>稼働率悪化</a:t>
            </a:r>
            <a:r>
              <a:rPr kumimoji="1" lang="ja-JP" altLang="en-US" sz="2000" dirty="0">
                <a:solidFill>
                  <a:schemeClr val="tx1"/>
                </a:solidFill>
                <a:latin typeface="BIZ UDPゴシック" panose="020B0400000000000000" pitchFamily="50" charset="-128"/>
                <a:ea typeface="BIZ UDPゴシック" panose="020B0400000000000000" pitchFamily="50" charset="-128"/>
              </a:rPr>
              <a:t>要因は４つ！</a:t>
            </a:r>
          </a:p>
        </p:txBody>
      </p:sp>
      <p:sp>
        <p:nvSpPr>
          <p:cNvPr id="18" name="四角形: 角を丸くする 17">
            <a:extLst>
              <a:ext uri="{FF2B5EF4-FFF2-40B4-BE49-F238E27FC236}">
                <a16:creationId xmlns:a16="http://schemas.microsoft.com/office/drawing/2014/main" id="{64D0BBCE-937E-7938-E387-F94F9537CE62}"/>
              </a:ext>
            </a:extLst>
          </p:cNvPr>
          <p:cNvSpPr/>
          <p:nvPr/>
        </p:nvSpPr>
        <p:spPr>
          <a:xfrm>
            <a:off x="7816250" y="5359714"/>
            <a:ext cx="4137814" cy="679636"/>
          </a:xfrm>
          <a:prstGeom prst="roundRect">
            <a:avLst/>
          </a:prstGeom>
          <a:solidFill>
            <a:srgbClr val="FFC000"/>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自サークルは自主点検を担当</a:t>
            </a:r>
          </a:p>
        </p:txBody>
      </p:sp>
      <p:sp>
        <p:nvSpPr>
          <p:cNvPr id="19" name="矢印: 下 18">
            <a:extLst>
              <a:ext uri="{FF2B5EF4-FFF2-40B4-BE49-F238E27FC236}">
                <a16:creationId xmlns:a16="http://schemas.microsoft.com/office/drawing/2014/main" id="{7F673F5D-78BE-01DB-C568-ED5106710F32}"/>
              </a:ext>
            </a:extLst>
          </p:cNvPr>
          <p:cNvSpPr/>
          <p:nvPr/>
        </p:nvSpPr>
        <p:spPr>
          <a:xfrm>
            <a:off x="7965194" y="4717039"/>
            <a:ext cx="484632" cy="551781"/>
          </a:xfrm>
          <a:prstGeom prst="downArrow">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0AC978D9-B458-B0B2-39FF-68F3C1EAA3B7}"/>
              </a:ext>
            </a:extLst>
          </p:cNvPr>
          <p:cNvSpPr txBox="1"/>
          <p:nvPr/>
        </p:nvSpPr>
        <p:spPr>
          <a:xfrm>
            <a:off x="7679375" y="6226704"/>
            <a:ext cx="4482576" cy="400110"/>
          </a:xfrm>
          <a:prstGeom prst="rect">
            <a:avLst/>
          </a:prstGeom>
          <a:noFill/>
        </p:spPr>
        <p:txBody>
          <a:bodyPr wrap="square">
            <a:spAutoFit/>
          </a:bodyPr>
          <a:lstStyle/>
          <a:p>
            <a:pPr algn="ctr"/>
            <a:r>
              <a:rPr lang="ja-JP" altLang="en-US" sz="2000" dirty="0">
                <a:latin typeface="BIZ UDPゴシック" panose="020B0400000000000000" pitchFamily="50" charset="-128"/>
                <a:ea typeface="BIZ UDPゴシック" panose="020B0400000000000000" pitchFamily="50" charset="-128"/>
              </a:rPr>
              <a:t>目標稼働率</a:t>
            </a:r>
            <a:r>
              <a:rPr lang="en-US" altLang="ja-JP" sz="2000" dirty="0">
                <a:latin typeface="BIZ UDPゴシック" panose="020B0400000000000000" pitchFamily="50" charset="-128"/>
                <a:ea typeface="BIZ UDPゴシック" panose="020B0400000000000000" pitchFamily="50" charset="-128"/>
              </a:rPr>
              <a:t>86.2</a:t>
            </a:r>
            <a:r>
              <a:rPr lang="ja-JP" altLang="en-US" sz="2000" dirty="0">
                <a:latin typeface="BIZ UDPゴシック" panose="020B0400000000000000" pitchFamily="50" charset="-128"/>
                <a:ea typeface="BIZ UDPゴシック" panose="020B0400000000000000" pitchFamily="50" charset="-128"/>
              </a:rPr>
              <a:t>％の安定達成に直結</a:t>
            </a:r>
          </a:p>
        </p:txBody>
      </p:sp>
      <p:sp>
        <p:nvSpPr>
          <p:cNvPr id="22" name="テキスト ボックス 21">
            <a:extLst>
              <a:ext uri="{FF2B5EF4-FFF2-40B4-BE49-F238E27FC236}">
                <a16:creationId xmlns:a16="http://schemas.microsoft.com/office/drawing/2014/main" id="{F94EF385-FC7C-ACB2-F2FB-BC0E40394EF6}"/>
              </a:ext>
            </a:extLst>
          </p:cNvPr>
          <p:cNvSpPr txBox="1"/>
          <p:nvPr/>
        </p:nvSpPr>
        <p:spPr>
          <a:xfrm>
            <a:off x="8329023" y="4772250"/>
            <a:ext cx="3613261" cy="400110"/>
          </a:xfrm>
          <a:prstGeom prst="rect">
            <a:avLst/>
          </a:prstGeom>
          <a:noFill/>
        </p:spPr>
        <p:txBody>
          <a:bodyPr wrap="square">
            <a:spAutoFit/>
          </a:bodyPr>
          <a:lstStyle/>
          <a:p>
            <a:pPr algn="ctr"/>
            <a:r>
              <a:rPr lang="ja-JP" altLang="en-US" sz="2000" dirty="0">
                <a:latin typeface="BIZ UDPゴシック" panose="020B0400000000000000" pitchFamily="50" charset="-128"/>
                <a:ea typeface="BIZ UDPゴシック" panose="020B0400000000000000" pitchFamily="50" charset="-128"/>
              </a:rPr>
              <a:t>職場内４サークルで分担</a:t>
            </a:r>
          </a:p>
        </p:txBody>
      </p:sp>
      <p:graphicFrame>
        <p:nvGraphicFramePr>
          <p:cNvPr id="23" name="表 22">
            <a:extLst>
              <a:ext uri="{FF2B5EF4-FFF2-40B4-BE49-F238E27FC236}">
                <a16:creationId xmlns:a16="http://schemas.microsoft.com/office/drawing/2014/main" id="{B9EE038E-CC04-5717-5F41-7EC4C7B4BA60}"/>
              </a:ext>
            </a:extLst>
          </p:cNvPr>
          <p:cNvGraphicFramePr>
            <a:graphicFrameLocks noGrp="1"/>
          </p:cNvGraphicFramePr>
          <p:nvPr>
            <p:extLst>
              <p:ext uri="{D42A27DB-BD31-4B8C-83A1-F6EECF244321}">
                <p14:modId xmlns:p14="http://schemas.microsoft.com/office/powerpoint/2010/main" val="1873465843"/>
              </p:ext>
            </p:extLst>
          </p:nvPr>
        </p:nvGraphicFramePr>
        <p:xfrm>
          <a:off x="89961" y="4318612"/>
          <a:ext cx="3115946" cy="2451896"/>
        </p:xfrm>
        <a:graphic>
          <a:graphicData uri="http://schemas.openxmlformats.org/drawingml/2006/table">
            <a:tbl>
              <a:tblPr firstRow="1">
                <a:tableStyleId>{5C22544A-7EE6-4342-B048-85BDC9FD1C3A}</a:tableStyleId>
              </a:tblPr>
              <a:tblGrid>
                <a:gridCol w="616864">
                  <a:extLst>
                    <a:ext uri="{9D8B030D-6E8A-4147-A177-3AD203B41FA5}">
                      <a16:colId xmlns:a16="http://schemas.microsoft.com/office/drawing/2014/main" val="1668357177"/>
                    </a:ext>
                  </a:extLst>
                </a:gridCol>
                <a:gridCol w="755472">
                  <a:extLst>
                    <a:ext uri="{9D8B030D-6E8A-4147-A177-3AD203B41FA5}">
                      <a16:colId xmlns:a16="http://schemas.microsoft.com/office/drawing/2014/main" val="175467747"/>
                    </a:ext>
                  </a:extLst>
                </a:gridCol>
                <a:gridCol w="873279">
                  <a:extLst>
                    <a:ext uri="{9D8B030D-6E8A-4147-A177-3AD203B41FA5}">
                      <a16:colId xmlns:a16="http://schemas.microsoft.com/office/drawing/2014/main" val="4051470049"/>
                    </a:ext>
                  </a:extLst>
                </a:gridCol>
                <a:gridCol w="870331">
                  <a:extLst>
                    <a:ext uri="{9D8B030D-6E8A-4147-A177-3AD203B41FA5}">
                      <a16:colId xmlns:a16="http://schemas.microsoft.com/office/drawing/2014/main" val="4060808632"/>
                    </a:ext>
                  </a:extLst>
                </a:gridCol>
              </a:tblGrid>
              <a:tr h="665704">
                <a:tc>
                  <a:txBody>
                    <a:bodyPr/>
                    <a:lstStyle/>
                    <a:p>
                      <a:pPr algn="ctr" fontAlgn="ctr"/>
                      <a:endParaRPr lang="ja-JP" altLang="en-US" sz="1400" b="0"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200" u="none" strike="noStrike" dirty="0">
                          <a:solidFill>
                            <a:schemeClr val="bg1"/>
                          </a:solidFill>
                          <a:effectLst/>
                          <a:latin typeface="BIZ UDPゴシック" panose="020B0400000000000000" pitchFamily="50" charset="-128"/>
                          <a:ea typeface="BIZ UDPゴシック" panose="020B0400000000000000" pitchFamily="50" charset="-128"/>
                        </a:rPr>
                        <a:t>目標</a:t>
                      </a:r>
                      <a:endParaRPr lang="en-US" altLang="ja-JP" sz="1200" u="none" strike="noStrike" dirty="0">
                        <a:solidFill>
                          <a:schemeClr val="bg1"/>
                        </a:solidFill>
                        <a:effectLst/>
                        <a:latin typeface="BIZ UDPゴシック" panose="020B0400000000000000" pitchFamily="50" charset="-128"/>
                        <a:ea typeface="BIZ UDPゴシック" panose="020B0400000000000000" pitchFamily="50" charset="-128"/>
                      </a:endParaRPr>
                    </a:p>
                    <a:p>
                      <a:pPr algn="ctr" fontAlgn="ctr"/>
                      <a:r>
                        <a:rPr lang="ja-JP" altLang="en-US" sz="1200" u="none" strike="noStrike" dirty="0">
                          <a:solidFill>
                            <a:schemeClr val="bg1"/>
                          </a:solidFill>
                          <a:effectLst/>
                          <a:latin typeface="BIZ UDPゴシック" panose="020B0400000000000000" pitchFamily="50" charset="-128"/>
                          <a:ea typeface="BIZ UDPゴシック" panose="020B0400000000000000" pitchFamily="50" charset="-128"/>
                        </a:rPr>
                        <a:t>（時間）</a:t>
                      </a:r>
                      <a:endParaRPr lang="ja-JP" altLang="en-US" sz="1200" b="0"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200" u="none" strike="noStrike" dirty="0">
                          <a:solidFill>
                            <a:schemeClr val="bg1"/>
                          </a:solidFill>
                          <a:effectLst/>
                          <a:latin typeface="BIZ UDPゴシック" panose="020B0400000000000000" pitchFamily="50" charset="-128"/>
                          <a:ea typeface="BIZ UDPゴシック" panose="020B0400000000000000" pitchFamily="50" charset="-128"/>
                        </a:rPr>
                        <a:t>実績</a:t>
                      </a:r>
                      <a:endParaRPr lang="en-US" altLang="ja-JP" sz="1200" u="none" strike="noStrike" dirty="0">
                        <a:solidFill>
                          <a:schemeClr val="bg1"/>
                        </a:solidFill>
                        <a:effectLst/>
                        <a:latin typeface="BIZ UDPゴシック" panose="020B0400000000000000" pitchFamily="50" charset="-128"/>
                        <a:ea typeface="BIZ UDPゴシック" panose="020B0400000000000000" pitchFamily="50" charset="-128"/>
                      </a:endParaRPr>
                    </a:p>
                    <a:p>
                      <a:pPr algn="ctr" fontAlgn="ctr"/>
                      <a:r>
                        <a:rPr lang="ja-JP" altLang="en-US" sz="1200" u="none" strike="noStrike" dirty="0">
                          <a:solidFill>
                            <a:schemeClr val="bg1"/>
                          </a:solidFill>
                          <a:effectLst/>
                          <a:latin typeface="BIZ UDPゴシック" panose="020B0400000000000000" pitchFamily="50" charset="-128"/>
                          <a:ea typeface="BIZ UDPゴシック" panose="020B0400000000000000" pitchFamily="50" charset="-128"/>
                        </a:rPr>
                        <a:t>（時間）</a:t>
                      </a:r>
                      <a:endParaRPr lang="ja-JP" altLang="en-US" sz="1200" b="0"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200" b="0" i="0" u="none" strike="noStrike" dirty="0">
                          <a:solidFill>
                            <a:schemeClr val="bg1"/>
                          </a:solidFill>
                          <a:effectLst/>
                          <a:latin typeface="BIZ UDPゴシック" panose="020B0400000000000000" pitchFamily="50" charset="-128"/>
                          <a:ea typeface="BIZ UDPゴシック" panose="020B0400000000000000" pitchFamily="50" charset="-128"/>
                        </a:rPr>
                        <a:t>ギャップ</a:t>
                      </a:r>
                      <a:endParaRPr lang="en-US" altLang="ja-JP" sz="1200" b="0" i="0" u="none" strike="noStrike" dirty="0">
                        <a:solidFill>
                          <a:schemeClr val="bg1"/>
                        </a:solidFill>
                        <a:effectLst/>
                        <a:latin typeface="BIZ UDPゴシック" panose="020B0400000000000000" pitchFamily="50" charset="-128"/>
                        <a:ea typeface="BIZ UDPゴシック" panose="020B0400000000000000" pitchFamily="50" charset="-128"/>
                      </a:endParaRPr>
                    </a:p>
                    <a:p>
                      <a:pPr algn="ctr" fontAlgn="ctr"/>
                      <a:r>
                        <a:rPr lang="ja-JP" altLang="en-US" sz="1200" b="0" i="0" u="none" strike="noStrike" dirty="0">
                          <a:solidFill>
                            <a:schemeClr val="bg1"/>
                          </a:solidFill>
                          <a:effectLst/>
                          <a:latin typeface="BIZ UDPゴシック" panose="020B0400000000000000" pitchFamily="50" charset="-128"/>
                          <a:ea typeface="BIZ UDPゴシック" panose="020B0400000000000000" pitchFamily="50" charset="-128"/>
                        </a:rPr>
                        <a:t>（時間）</a:t>
                      </a: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321667712"/>
                  </a:ext>
                </a:extLst>
              </a:tr>
              <a:tr h="446548">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自主点検</a:t>
                      </a: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8.11</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13.19</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5.08</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457693163"/>
                  </a:ext>
                </a:extLst>
              </a:tr>
              <a:tr h="446548">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チョコ停</a:t>
                      </a: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1.98</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5.00</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3.02</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2628651"/>
                  </a:ext>
                </a:extLst>
              </a:tr>
              <a:tr h="446548">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切粉除去</a:t>
                      </a: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400" u="none" strike="noStrike" dirty="0">
                          <a:effectLst/>
                          <a:latin typeface="BIZ UDPゴシック" panose="020B0400000000000000" pitchFamily="50" charset="-128"/>
                          <a:ea typeface="BIZ UDPゴシック" panose="020B0400000000000000" pitchFamily="50" charset="-128"/>
                        </a:rPr>
                        <a:t>2.13</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5.16</a:t>
                      </a: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3.03</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46518423"/>
                  </a:ext>
                </a:extLst>
              </a:tr>
              <a:tr h="446548">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設備故障</a:t>
                      </a: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400" u="none" strike="noStrike" dirty="0">
                          <a:effectLst/>
                          <a:latin typeface="BIZ UDPゴシック" panose="020B0400000000000000" pitchFamily="50" charset="-128"/>
                          <a:ea typeface="BIZ UDPゴシック" panose="020B0400000000000000" pitchFamily="50" charset="-128"/>
                        </a:rPr>
                        <a:t>21.07</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22.10</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1.03</a:t>
                      </a:r>
                      <a:endPar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9994886"/>
                  </a:ext>
                </a:extLst>
              </a:tr>
            </a:tbl>
          </a:graphicData>
        </a:graphic>
      </p:graphicFrame>
      <p:sp>
        <p:nvSpPr>
          <p:cNvPr id="24" name="テキスト ボックス 23">
            <a:extLst>
              <a:ext uri="{FF2B5EF4-FFF2-40B4-BE49-F238E27FC236}">
                <a16:creationId xmlns:a16="http://schemas.microsoft.com/office/drawing/2014/main" id="{08287801-749D-729E-0D94-8FFAEC968C75}"/>
              </a:ext>
            </a:extLst>
          </p:cNvPr>
          <p:cNvSpPr txBox="1"/>
          <p:nvPr/>
        </p:nvSpPr>
        <p:spPr>
          <a:xfrm>
            <a:off x="89961" y="3985394"/>
            <a:ext cx="3074166" cy="276999"/>
          </a:xfrm>
          <a:prstGeom prst="rect">
            <a:avLst/>
          </a:prstGeom>
          <a:noFill/>
        </p:spPr>
        <p:txBody>
          <a:bodyPr wrap="square" rtlCol="0">
            <a:spAutoFit/>
          </a:bodyPr>
          <a:lstStyle/>
          <a:p>
            <a:pPr algn="ctr"/>
            <a:r>
              <a:rPr kumimoji="1" lang="ja-JP" altLang="en-US" sz="1200" dirty="0">
                <a:latin typeface="BIZ UDPゴシック" panose="020B0400000000000000" pitchFamily="50" charset="-128"/>
                <a:ea typeface="BIZ UDPゴシック" panose="020B0400000000000000" pitchFamily="50" charset="-128"/>
              </a:rPr>
              <a:t>各項目別 目標と実績時間のギャップ</a:t>
            </a:r>
          </a:p>
        </p:txBody>
      </p:sp>
      <p:sp>
        <p:nvSpPr>
          <p:cNvPr id="5" name="テキスト ボックス 4">
            <a:extLst>
              <a:ext uri="{FF2B5EF4-FFF2-40B4-BE49-F238E27FC236}">
                <a16:creationId xmlns:a16="http://schemas.microsoft.com/office/drawing/2014/main" id="{6B8FAE21-0552-4ED1-C6B9-1B2836BA4816}"/>
              </a:ext>
            </a:extLst>
          </p:cNvPr>
          <p:cNvSpPr txBox="1"/>
          <p:nvPr/>
        </p:nvSpPr>
        <p:spPr>
          <a:xfrm>
            <a:off x="6389783" y="771181"/>
            <a:ext cx="3389069" cy="400110"/>
          </a:xfrm>
          <a:prstGeom prst="rect">
            <a:avLst/>
          </a:prstGeom>
          <a:solidFill>
            <a:schemeClr val="bg1"/>
          </a:solidFill>
          <a:ln>
            <a:solidFill>
              <a:schemeClr val="tx1"/>
            </a:solidFill>
          </a:ln>
        </p:spPr>
        <p:txBody>
          <a:bodyPr wrap="none" rtlCol="0">
            <a:spAutoFit/>
          </a:bodyPr>
          <a:lstStyle/>
          <a:p>
            <a:r>
              <a:rPr kumimoji="1" lang="ja-JP" altLang="en-US" sz="2000" dirty="0">
                <a:latin typeface="BIZ UDPゴシック" panose="020B0400000000000000" pitchFamily="50" charset="-128"/>
                <a:ea typeface="BIZ UDPゴシック" panose="020B0400000000000000" pitchFamily="50" charset="-128"/>
              </a:rPr>
              <a:t>≪・・グラフから判ること・・≫</a:t>
            </a:r>
          </a:p>
        </p:txBody>
      </p:sp>
      <p:cxnSp>
        <p:nvCxnSpPr>
          <p:cNvPr id="7" name="直線コネクタ 6">
            <a:extLst>
              <a:ext uri="{FF2B5EF4-FFF2-40B4-BE49-F238E27FC236}">
                <a16:creationId xmlns:a16="http://schemas.microsoft.com/office/drawing/2014/main" id="{6F164EE3-6F00-52A9-68FE-5D60DABEB0C2}"/>
              </a:ext>
            </a:extLst>
          </p:cNvPr>
          <p:cNvCxnSpPr>
            <a:cxnSpLocks/>
          </p:cNvCxnSpPr>
          <p:nvPr/>
        </p:nvCxnSpPr>
        <p:spPr>
          <a:xfrm>
            <a:off x="0" y="3789802"/>
            <a:ext cx="1219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オーディオ 38">
            <a:hlinkClick r:id="" action="ppaction://media"/>
            <a:extLst>
              <a:ext uri="{FF2B5EF4-FFF2-40B4-BE49-F238E27FC236}">
                <a16:creationId xmlns:a16="http://schemas.microsoft.com/office/drawing/2014/main" id="{57BE8D18-1FD3-B944-7D3E-E4494E6EBB17}"/>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669145162"/>
      </p:ext>
    </p:extLst>
  </p:cSld>
  <p:clrMapOvr>
    <a:masterClrMapping/>
  </p:clrMapOvr>
  <mc:AlternateContent xmlns:mc="http://schemas.openxmlformats.org/markup-compatibility/2006" xmlns:p14="http://schemas.microsoft.com/office/powerpoint/2010/main">
    <mc:Choice Requires="p14">
      <p:transition spd="slow" p14:dur="2000" advTm="45976"/>
    </mc:Choice>
    <mc:Fallback xmlns="">
      <p:transition spd="slow" advTm="459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39"/>
                </p:tgtEl>
              </p:cMediaNode>
            </p:audio>
          </p:childTnLst>
        </p:cTn>
      </p:par>
    </p:tnLst>
    <p:bldLst>
      <p:bldGraphic spid="15" grpId="0">
        <p:bldAsOne/>
      </p:bldGraphic>
      <p:bldP spid="16" grpId="0" animBg="1"/>
      <p:bldP spid="18" grpId="0" animBg="1"/>
      <p:bldP spid="19" grpId="0" animBg="1"/>
      <p:bldP spid="21" grpId="0"/>
      <p:bldP spid="22"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65" name="フローチャート: 処理 64">
            <a:extLst>
              <a:ext uri="{FF2B5EF4-FFF2-40B4-BE49-F238E27FC236}">
                <a16:creationId xmlns:a16="http://schemas.microsoft.com/office/drawing/2014/main" id="{7074DD02-08D9-7907-2B2F-1A79D2835F21}"/>
              </a:ext>
            </a:extLst>
          </p:cNvPr>
          <p:cNvSpPr/>
          <p:nvPr/>
        </p:nvSpPr>
        <p:spPr>
          <a:xfrm>
            <a:off x="1347761" y="3152746"/>
            <a:ext cx="10775732" cy="3647643"/>
          </a:xfrm>
          <a:prstGeom prst="flowChartProcess">
            <a:avLst/>
          </a:prstGeom>
          <a:solidFill>
            <a:schemeClr val="accent5">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latin typeface="BIZ UDPゴシック" panose="020B0400000000000000" pitchFamily="50" charset="-128"/>
              <a:ea typeface="BIZ UDPゴシック" panose="020B0400000000000000" pitchFamily="50" charset="-128"/>
            </a:endParaRPr>
          </a:p>
        </p:txBody>
      </p:sp>
      <p:sp>
        <p:nvSpPr>
          <p:cNvPr id="64" name="フローチャート: 処理 63">
            <a:extLst>
              <a:ext uri="{FF2B5EF4-FFF2-40B4-BE49-F238E27FC236}">
                <a16:creationId xmlns:a16="http://schemas.microsoft.com/office/drawing/2014/main" id="{8CDE42C2-DC4C-775B-2C5A-1008B3941117}"/>
              </a:ext>
            </a:extLst>
          </p:cNvPr>
          <p:cNvSpPr/>
          <p:nvPr/>
        </p:nvSpPr>
        <p:spPr>
          <a:xfrm>
            <a:off x="1347761" y="586571"/>
            <a:ext cx="10775731" cy="2475381"/>
          </a:xfrm>
          <a:prstGeom prst="flowChartProcess">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09EC6950-B043-75D7-F660-7022536858AB}"/>
              </a:ext>
            </a:extLst>
          </p:cNvPr>
          <p:cNvSpPr txBox="1"/>
          <p:nvPr/>
        </p:nvSpPr>
        <p:spPr>
          <a:xfrm>
            <a:off x="62360" y="2147130"/>
            <a:ext cx="615553" cy="2044623"/>
          </a:xfrm>
          <a:prstGeom prst="rect">
            <a:avLst/>
          </a:prstGeom>
          <a:solidFill>
            <a:schemeClr val="bg1"/>
          </a:solidFill>
          <a:ln>
            <a:solidFill>
              <a:schemeClr val="tx1"/>
            </a:solidFill>
          </a:ln>
        </p:spPr>
        <p:txBody>
          <a:bodyPr vert="eaVert" wrap="square" rtlCol="0">
            <a:spAutoFit/>
          </a:bodyPr>
          <a:lstStyle/>
          <a:p>
            <a:pPr algn="ctr"/>
            <a:r>
              <a:rPr kumimoji="1" lang="ja-JP" altLang="en-US" sz="2800" dirty="0">
                <a:latin typeface="BIZ UDPゴシック" panose="020B0400000000000000" pitchFamily="50" charset="-128"/>
                <a:ea typeface="BIZ UDPゴシック" panose="020B0400000000000000" pitchFamily="50" charset="-128"/>
              </a:rPr>
              <a:t>自主点検</a:t>
            </a:r>
          </a:p>
        </p:txBody>
      </p:sp>
      <p:sp>
        <p:nvSpPr>
          <p:cNvPr id="18" name="テキスト ボックス 17">
            <a:extLst>
              <a:ext uri="{FF2B5EF4-FFF2-40B4-BE49-F238E27FC236}">
                <a16:creationId xmlns:a16="http://schemas.microsoft.com/office/drawing/2014/main" id="{F1D17BFE-A878-4D5C-E069-8D3F4EAE72F7}"/>
              </a:ext>
            </a:extLst>
          </p:cNvPr>
          <p:cNvSpPr txBox="1"/>
          <p:nvPr/>
        </p:nvSpPr>
        <p:spPr>
          <a:xfrm>
            <a:off x="982811" y="4464494"/>
            <a:ext cx="461665" cy="1496310"/>
          </a:xfrm>
          <a:prstGeom prst="rect">
            <a:avLst/>
          </a:prstGeom>
          <a:solidFill>
            <a:schemeClr val="bg1"/>
          </a:solidFill>
          <a:ln>
            <a:solidFill>
              <a:schemeClr val="tx1"/>
            </a:solidFill>
          </a:ln>
        </p:spPr>
        <p:txBody>
          <a:bodyPr vert="eaVert"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設備点検作業</a:t>
            </a:r>
          </a:p>
        </p:txBody>
      </p:sp>
      <p:sp>
        <p:nvSpPr>
          <p:cNvPr id="19" name="テキスト ボックス 18">
            <a:extLst>
              <a:ext uri="{FF2B5EF4-FFF2-40B4-BE49-F238E27FC236}">
                <a16:creationId xmlns:a16="http://schemas.microsoft.com/office/drawing/2014/main" id="{DEBF7613-11B2-0E63-FCA0-2E4596202401}"/>
              </a:ext>
            </a:extLst>
          </p:cNvPr>
          <p:cNvSpPr txBox="1"/>
          <p:nvPr/>
        </p:nvSpPr>
        <p:spPr>
          <a:xfrm>
            <a:off x="982811" y="1223683"/>
            <a:ext cx="461665" cy="1201156"/>
          </a:xfrm>
          <a:prstGeom prst="rect">
            <a:avLst/>
          </a:prstGeom>
          <a:solidFill>
            <a:schemeClr val="bg1"/>
          </a:solidFill>
          <a:ln>
            <a:solidFill>
              <a:schemeClr val="tx1"/>
            </a:solidFill>
          </a:ln>
        </p:spPr>
        <p:txBody>
          <a:bodyPr vert="eaVert" wrap="square" rtlCol="0">
            <a:spAutoFit/>
          </a:bodyPr>
          <a:lstStyle/>
          <a:p>
            <a:pPr algn="ctr"/>
            <a:r>
              <a:rPr lang="ja-JP" altLang="en-US" dirty="0">
                <a:latin typeface="BIZ UDPゴシック" panose="020B0400000000000000" pitchFamily="50" charset="-128"/>
                <a:ea typeface="BIZ UDPゴシック" panose="020B0400000000000000" pitchFamily="50" charset="-128"/>
              </a:rPr>
              <a:t>較正作業</a:t>
            </a:r>
            <a:endParaRPr kumimoji="1" lang="ja-JP" altLang="en-US" dirty="0">
              <a:latin typeface="BIZ UDPゴシック" panose="020B0400000000000000" pitchFamily="50" charset="-128"/>
              <a:ea typeface="BIZ UDPゴシック" panose="020B0400000000000000" pitchFamily="50" charset="-128"/>
            </a:endParaRPr>
          </a:p>
        </p:txBody>
      </p:sp>
      <p:pic>
        <p:nvPicPr>
          <p:cNvPr id="36" name="図 35">
            <a:extLst>
              <a:ext uri="{FF2B5EF4-FFF2-40B4-BE49-F238E27FC236}">
                <a16:creationId xmlns:a16="http://schemas.microsoft.com/office/drawing/2014/main" id="{882DA590-F3E5-CAE9-4864-DF360D5DD947}"/>
              </a:ext>
            </a:extLst>
          </p:cNvPr>
          <p:cNvPicPr>
            <a:picLocks noChangeAspect="1"/>
          </p:cNvPicPr>
          <p:nvPr/>
        </p:nvPicPr>
        <p:blipFill>
          <a:blip r:embed="rId7"/>
          <a:stretch>
            <a:fillRect/>
          </a:stretch>
        </p:blipFill>
        <p:spPr>
          <a:xfrm>
            <a:off x="1598364" y="1239842"/>
            <a:ext cx="6594278" cy="1449832"/>
          </a:xfrm>
          <a:prstGeom prst="rect">
            <a:avLst/>
          </a:prstGeom>
          <a:ln>
            <a:solidFill>
              <a:schemeClr val="tx1"/>
            </a:solidFill>
          </a:ln>
        </p:spPr>
      </p:pic>
      <p:sp>
        <p:nvSpPr>
          <p:cNvPr id="38" name="吹き出し: 角を丸めた四角形 37">
            <a:extLst>
              <a:ext uri="{FF2B5EF4-FFF2-40B4-BE49-F238E27FC236}">
                <a16:creationId xmlns:a16="http://schemas.microsoft.com/office/drawing/2014/main" id="{B2107FBD-FAC0-2925-4E7F-993BFFE40F7E}"/>
              </a:ext>
            </a:extLst>
          </p:cNvPr>
          <p:cNvSpPr/>
          <p:nvPr/>
        </p:nvSpPr>
        <p:spPr>
          <a:xfrm>
            <a:off x="8226630" y="934074"/>
            <a:ext cx="3849035" cy="1084982"/>
          </a:xfrm>
          <a:prstGeom prst="wedgeRoundRectCallout">
            <a:avLst>
              <a:gd name="adj1" fmla="val 35431"/>
              <a:gd name="adj2" fmla="val 44989"/>
              <a:gd name="adj3" fmla="val 16667"/>
            </a:avLst>
          </a:prstGeom>
          <a:solidFill>
            <a:srgbClr val="FFFF99"/>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dirty="0">
                <a:solidFill>
                  <a:schemeClr val="tx1"/>
                </a:solidFill>
                <a:latin typeface="BIZ UDPゴシック" panose="020B0400000000000000" pitchFamily="50" charset="-128"/>
                <a:ea typeface="BIZ UDPゴシック" panose="020B0400000000000000" pitchFamily="50" charset="-128"/>
              </a:rPr>
              <a:t>毎日必ず</a:t>
            </a:r>
            <a:endParaRPr kumimoji="1" lang="en-US" altLang="ja-JP" sz="2400" b="1" dirty="0">
              <a:solidFill>
                <a:schemeClr val="tx1"/>
              </a:solidFill>
              <a:latin typeface="BIZ UDPゴシック" panose="020B0400000000000000" pitchFamily="50" charset="-128"/>
              <a:ea typeface="BIZ UDPゴシック" panose="020B0400000000000000" pitchFamily="50" charset="-128"/>
            </a:endParaRPr>
          </a:p>
          <a:p>
            <a:pPr algn="ctr"/>
            <a:r>
              <a:rPr kumimoji="1" lang="en-US" altLang="ja-JP" sz="2400" b="1" dirty="0">
                <a:solidFill>
                  <a:srgbClr val="FF0000"/>
                </a:solidFill>
                <a:latin typeface="BIZ UDPゴシック" panose="020B0400000000000000" pitchFamily="50" charset="-128"/>
                <a:ea typeface="BIZ UDPゴシック" panose="020B0400000000000000" pitchFamily="50" charset="-128"/>
              </a:rPr>
              <a:t>15</a:t>
            </a:r>
            <a:r>
              <a:rPr kumimoji="1" lang="ja-JP" altLang="en-US" sz="2400" b="1" dirty="0">
                <a:solidFill>
                  <a:srgbClr val="FF0000"/>
                </a:solidFill>
                <a:latin typeface="BIZ UDPゴシック" panose="020B0400000000000000" pitchFamily="50" charset="-128"/>
                <a:ea typeface="BIZ UDPゴシック" panose="020B0400000000000000" pitchFamily="50" charset="-128"/>
              </a:rPr>
              <a:t>分間の設備停止時間</a:t>
            </a:r>
            <a:endParaRPr kumimoji="1" lang="en-US" altLang="ja-JP" sz="2400" b="1" dirty="0">
              <a:solidFill>
                <a:srgbClr val="FF0000"/>
              </a:solidFill>
              <a:latin typeface="BIZ UDPゴシック" panose="020B0400000000000000" pitchFamily="50" charset="-128"/>
              <a:ea typeface="BIZ UDPゴシック" panose="020B0400000000000000" pitchFamily="50" charset="-128"/>
            </a:endParaRPr>
          </a:p>
          <a:p>
            <a:pPr algn="r"/>
            <a:r>
              <a:rPr kumimoji="1" lang="ja-JP" altLang="en-US" sz="2400" b="1" dirty="0">
                <a:solidFill>
                  <a:schemeClr val="tx1"/>
                </a:solidFill>
                <a:latin typeface="BIZ UDPゴシック" panose="020B0400000000000000" pitchFamily="50" charset="-128"/>
                <a:ea typeface="BIZ UDPゴシック" panose="020B0400000000000000" pitchFamily="50" charset="-128"/>
              </a:rPr>
              <a:t>を確保</a:t>
            </a:r>
            <a:endParaRPr kumimoji="1" lang="ja-JP" altLang="en-US" sz="2400" dirty="0">
              <a:solidFill>
                <a:schemeClr val="tx1"/>
              </a:solidFill>
              <a:latin typeface="BIZ UDPゴシック" panose="020B0400000000000000" pitchFamily="50" charset="-128"/>
              <a:ea typeface="BIZ UDPゴシック" panose="020B0400000000000000" pitchFamily="50" charset="-128"/>
            </a:endParaRPr>
          </a:p>
        </p:txBody>
      </p:sp>
      <p:sp>
        <p:nvSpPr>
          <p:cNvPr id="42" name="テキスト ボックス 41">
            <a:extLst>
              <a:ext uri="{FF2B5EF4-FFF2-40B4-BE49-F238E27FC236}">
                <a16:creationId xmlns:a16="http://schemas.microsoft.com/office/drawing/2014/main" id="{E7C577C1-18E2-6534-AE35-83252CBCF968}"/>
              </a:ext>
            </a:extLst>
          </p:cNvPr>
          <p:cNvSpPr txBox="1"/>
          <p:nvPr/>
        </p:nvSpPr>
        <p:spPr>
          <a:xfrm>
            <a:off x="1615073" y="595290"/>
            <a:ext cx="5967665" cy="523220"/>
          </a:xfrm>
          <a:prstGeom prst="rect">
            <a:avLst/>
          </a:prstGeom>
          <a:noFill/>
        </p:spPr>
        <p:txBody>
          <a:bodyPr wrap="square" rtlCol="0">
            <a:spAutoFit/>
          </a:bodyPr>
          <a:lstStyle/>
          <a:p>
            <a:r>
              <a:rPr lang="ja-JP" altLang="en-US" sz="2800" u="sng" dirty="0">
                <a:latin typeface="BIZ UDPゴシック" panose="020B0400000000000000" pitchFamily="50" charset="-128"/>
                <a:ea typeface="BIZ UDPゴシック" panose="020B0400000000000000" pitchFamily="50" charset="-128"/>
              </a:rPr>
              <a:t>品質を保証するための調整作業</a:t>
            </a:r>
            <a:endParaRPr kumimoji="1" lang="ja-JP" altLang="en-US" sz="2800" u="sng" dirty="0">
              <a:latin typeface="BIZ UDPゴシック" panose="020B0400000000000000" pitchFamily="50" charset="-128"/>
              <a:ea typeface="BIZ UDPゴシック" panose="020B0400000000000000" pitchFamily="50" charset="-128"/>
            </a:endParaRPr>
          </a:p>
        </p:txBody>
      </p:sp>
      <p:sp>
        <p:nvSpPr>
          <p:cNvPr id="44" name="テキスト ボックス 43">
            <a:extLst>
              <a:ext uri="{FF2B5EF4-FFF2-40B4-BE49-F238E27FC236}">
                <a16:creationId xmlns:a16="http://schemas.microsoft.com/office/drawing/2014/main" id="{C7A9994A-0DAD-88EF-9467-9C003A18C4C3}"/>
              </a:ext>
            </a:extLst>
          </p:cNvPr>
          <p:cNvSpPr txBox="1"/>
          <p:nvPr/>
        </p:nvSpPr>
        <p:spPr>
          <a:xfrm>
            <a:off x="1610493" y="3224087"/>
            <a:ext cx="5967665" cy="523220"/>
          </a:xfrm>
          <a:prstGeom prst="rect">
            <a:avLst/>
          </a:prstGeom>
          <a:noFill/>
        </p:spPr>
        <p:txBody>
          <a:bodyPr wrap="square" rtlCol="0">
            <a:spAutoFit/>
          </a:bodyPr>
          <a:lstStyle/>
          <a:p>
            <a:r>
              <a:rPr lang="ja-JP" altLang="en-US" sz="2800" u="sng" dirty="0">
                <a:latin typeface="BIZ UDPゴシック" panose="020B0400000000000000" pitchFamily="50" charset="-128"/>
                <a:ea typeface="BIZ UDPゴシック" panose="020B0400000000000000" pitchFamily="50" charset="-128"/>
              </a:rPr>
              <a:t>設備予防保全のための点検作業</a:t>
            </a:r>
            <a:endParaRPr kumimoji="1" lang="ja-JP" altLang="en-US" sz="2800" u="sng" dirty="0">
              <a:latin typeface="BIZ UDPゴシック" panose="020B0400000000000000" pitchFamily="50" charset="-128"/>
              <a:ea typeface="BIZ UDPゴシック" panose="020B0400000000000000" pitchFamily="50" charset="-128"/>
            </a:endParaRPr>
          </a:p>
        </p:txBody>
      </p:sp>
      <p:sp>
        <p:nvSpPr>
          <p:cNvPr id="46" name="テキスト ボックス 45">
            <a:extLst>
              <a:ext uri="{FF2B5EF4-FFF2-40B4-BE49-F238E27FC236}">
                <a16:creationId xmlns:a16="http://schemas.microsoft.com/office/drawing/2014/main" id="{DA355AC0-87BB-AB09-D6AC-E3FB095DBBC1}"/>
              </a:ext>
            </a:extLst>
          </p:cNvPr>
          <p:cNvSpPr txBox="1"/>
          <p:nvPr/>
        </p:nvSpPr>
        <p:spPr>
          <a:xfrm>
            <a:off x="8969942" y="3443109"/>
            <a:ext cx="1340942"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設備点検担当</a:t>
            </a:r>
          </a:p>
        </p:txBody>
      </p:sp>
      <p:sp>
        <p:nvSpPr>
          <p:cNvPr id="47" name="テキスト ボックス 46">
            <a:extLst>
              <a:ext uri="{FF2B5EF4-FFF2-40B4-BE49-F238E27FC236}">
                <a16:creationId xmlns:a16="http://schemas.microsoft.com/office/drawing/2014/main" id="{2B1581DC-B452-35FC-CAE3-114B341B3AE9}"/>
              </a:ext>
            </a:extLst>
          </p:cNvPr>
          <p:cNvSpPr txBox="1"/>
          <p:nvPr/>
        </p:nvSpPr>
        <p:spPr>
          <a:xfrm>
            <a:off x="8950986" y="2676154"/>
            <a:ext cx="1340942" cy="307777"/>
          </a:xfrm>
          <a:prstGeom prst="rect">
            <a:avLst/>
          </a:prstGeom>
          <a:noFill/>
        </p:spPr>
        <p:txBody>
          <a:bodyPr wrap="square" rtlCol="0">
            <a:spAutoFit/>
          </a:bodyPr>
          <a:lstStyle/>
          <a:p>
            <a:r>
              <a:rPr lang="ja-JP" altLang="en-US" sz="1400" dirty="0">
                <a:latin typeface="BIZ UDPゴシック" panose="020B0400000000000000" pitchFamily="50" charset="-128"/>
                <a:ea typeface="BIZ UDPゴシック" panose="020B0400000000000000" pitchFamily="50" charset="-128"/>
              </a:rPr>
              <a:t>較正作業担当</a:t>
            </a:r>
            <a:endParaRPr kumimoji="1" lang="ja-JP" altLang="en-US" sz="1400" dirty="0">
              <a:latin typeface="BIZ UDPゴシック" panose="020B0400000000000000" pitchFamily="50" charset="-128"/>
              <a:ea typeface="BIZ UDPゴシック" panose="020B0400000000000000" pitchFamily="50" charset="-128"/>
            </a:endParaRPr>
          </a:p>
        </p:txBody>
      </p:sp>
      <p:pic>
        <p:nvPicPr>
          <p:cNvPr id="48" name="図 47">
            <a:extLst>
              <a:ext uri="{FF2B5EF4-FFF2-40B4-BE49-F238E27FC236}">
                <a16:creationId xmlns:a16="http://schemas.microsoft.com/office/drawing/2014/main" id="{397517F0-9981-C283-EE9B-9887C425B64D}"/>
              </a:ext>
            </a:extLst>
          </p:cNvPr>
          <p:cNvPicPr>
            <a:picLocks noChangeAspect="1"/>
          </p:cNvPicPr>
          <p:nvPr/>
        </p:nvPicPr>
        <p:blipFill>
          <a:blip r:embed="rId8"/>
          <a:stretch>
            <a:fillRect/>
          </a:stretch>
        </p:blipFill>
        <p:spPr>
          <a:xfrm>
            <a:off x="8241002" y="3089669"/>
            <a:ext cx="768163" cy="762066"/>
          </a:xfrm>
          <a:prstGeom prst="rect">
            <a:avLst/>
          </a:prstGeom>
        </p:spPr>
      </p:pic>
      <p:pic>
        <p:nvPicPr>
          <p:cNvPr id="49" name="図 48">
            <a:extLst>
              <a:ext uri="{FF2B5EF4-FFF2-40B4-BE49-F238E27FC236}">
                <a16:creationId xmlns:a16="http://schemas.microsoft.com/office/drawing/2014/main" id="{E0DCB3EB-B28D-B8AE-4129-FF2D212A2066}"/>
              </a:ext>
            </a:extLst>
          </p:cNvPr>
          <p:cNvPicPr>
            <a:picLocks noChangeAspect="1"/>
          </p:cNvPicPr>
          <p:nvPr/>
        </p:nvPicPr>
        <p:blipFill>
          <a:blip r:embed="rId9"/>
          <a:stretch>
            <a:fillRect/>
          </a:stretch>
        </p:blipFill>
        <p:spPr>
          <a:xfrm>
            <a:off x="8244050" y="2145152"/>
            <a:ext cx="762066" cy="792549"/>
          </a:xfrm>
          <a:prstGeom prst="rect">
            <a:avLst/>
          </a:prstGeom>
        </p:spPr>
      </p:pic>
      <p:sp>
        <p:nvSpPr>
          <p:cNvPr id="45" name="テキスト ボックス 44">
            <a:extLst>
              <a:ext uri="{FF2B5EF4-FFF2-40B4-BE49-F238E27FC236}">
                <a16:creationId xmlns:a16="http://schemas.microsoft.com/office/drawing/2014/main" id="{FF1E4613-E33B-A049-CCD6-EA241CA38D82}"/>
              </a:ext>
            </a:extLst>
          </p:cNvPr>
          <p:cNvSpPr txBox="1"/>
          <p:nvPr/>
        </p:nvSpPr>
        <p:spPr>
          <a:xfrm>
            <a:off x="10200623" y="2723788"/>
            <a:ext cx="1724122" cy="707886"/>
          </a:xfrm>
          <a:prstGeom prst="rect">
            <a:avLst/>
          </a:prstGeom>
          <a:solidFill>
            <a:schemeClr val="bg1"/>
          </a:solidFill>
          <a:ln>
            <a:solidFill>
              <a:schemeClr val="tx1"/>
            </a:solidFill>
          </a:ln>
        </p:spPr>
        <p:txBody>
          <a:bodyPr wrap="square" rtlCol="0">
            <a:spAutoFit/>
          </a:bodyPr>
          <a:lstStyle/>
          <a:p>
            <a:pPr algn="ctr"/>
            <a:r>
              <a:rPr lang="en-US" altLang="ja-JP" sz="2000" dirty="0">
                <a:latin typeface="BIZ UDPゴシック" panose="020B0400000000000000" pitchFamily="50" charset="-128"/>
                <a:ea typeface="BIZ UDPゴシック" panose="020B0400000000000000" pitchFamily="50" charset="-128"/>
              </a:rPr>
              <a:t>2</a:t>
            </a:r>
            <a:r>
              <a:rPr lang="ja-JP" altLang="en-US" sz="2000" dirty="0">
                <a:latin typeface="BIZ UDPゴシック" panose="020B0400000000000000" pitchFamily="50" charset="-128"/>
                <a:ea typeface="BIZ UDPゴシック" panose="020B0400000000000000" pitchFamily="50" charset="-128"/>
              </a:rPr>
              <a:t>人</a:t>
            </a:r>
            <a:r>
              <a:rPr lang="en-US" altLang="ja-JP" sz="2000" dirty="0">
                <a:latin typeface="BIZ UDPゴシック" panose="020B0400000000000000" pitchFamily="50" charset="-128"/>
                <a:ea typeface="BIZ UDPゴシック" panose="020B0400000000000000" pitchFamily="50" charset="-128"/>
              </a:rPr>
              <a:t>1</a:t>
            </a:r>
            <a:r>
              <a:rPr lang="ja-JP" altLang="en-US" sz="2000" dirty="0">
                <a:latin typeface="BIZ UDPゴシック" panose="020B0400000000000000" pitchFamily="50" charset="-128"/>
                <a:ea typeface="BIZ UDPゴシック" panose="020B0400000000000000" pitchFamily="50" charset="-128"/>
              </a:rPr>
              <a:t>組で</a:t>
            </a:r>
            <a:endParaRPr lang="en-US" altLang="ja-JP" sz="2000" dirty="0">
              <a:latin typeface="BIZ UDPゴシック" panose="020B0400000000000000" pitchFamily="50" charset="-128"/>
              <a:ea typeface="BIZ UDPゴシック" panose="020B0400000000000000" pitchFamily="50" charset="-128"/>
            </a:endParaRPr>
          </a:p>
          <a:p>
            <a:pPr algn="ctr"/>
            <a:r>
              <a:rPr lang="ja-JP" altLang="en-US" sz="2000" dirty="0">
                <a:latin typeface="BIZ UDPゴシック" panose="020B0400000000000000" pitchFamily="50" charset="-128"/>
                <a:ea typeface="BIZ UDPゴシック" panose="020B0400000000000000" pitchFamily="50" charset="-128"/>
              </a:rPr>
              <a:t>作業を実施</a:t>
            </a:r>
            <a:endParaRPr lang="en-US" altLang="ja-JP" sz="2000" dirty="0">
              <a:latin typeface="BIZ UDPゴシック" panose="020B0400000000000000" pitchFamily="50" charset="-128"/>
              <a:ea typeface="BIZ UDPゴシック" panose="020B0400000000000000" pitchFamily="50" charset="-128"/>
            </a:endParaRPr>
          </a:p>
        </p:txBody>
      </p:sp>
      <p:cxnSp>
        <p:nvCxnSpPr>
          <p:cNvPr id="58" name="コネクタ: カギ線 57">
            <a:extLst>
              <a:ext uri="{FF2B5EF4-FFF2-40B4-BE49-F238E27FC236}">
                <a16:creationId xmlns:a16="http://schemas.microsoft.com/office/drawing/2014/main" id="{6D98DE72-68AC-1D4A-666B-B79F88E97991}"/>
              </a:ext>
            </a:extLst>
          </p:cNvPr>
          <p:cNvCxnSpPr>
            <a:cxnSpLocks/>
            <a:stCxn id="17" idx="3"/>
            <a:endCxn id="19" idx="1"/>
          </p:cNvCxnSpPr>
          <p:nvPr/>
        </p:nvCxnSpPr>
        <p:spPr>
          <a:xfrm flipV="1">
            <a:off x="677913" y="1824261"/>
            <a:ext cx="304898" cy="1345181"/>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60" name="コネクタ: カギ線 59">
            <a:extLst>
              <a:ext uri="{FF2B5EF4-FFF2-40B4-BE49-F238E27FC236}">
                <a16:creationId xmlns:a16="http://schemas.microsoft.com/office/drawing/2014/main" id="{77926BCF-199F-E077-ADB5-6CC3920B13A7}"/>
              </a:ext>
            </a:extLst>
          </p:cNvPr>
          <p:cNvCxnSpPr>
            <a:cxnSpLocks/>
            <a:stCxn id="17" idx="3"/>
            <a:endCxn id="18" idx="1"/>
          </p:cNvCxnSpPr>
          <p:nvPr/>
        </p:nvCxnSpPr>
        <p:spPr>
          <a:xfrm>
            <a:off x="677913" y="3169442"/>
            <a:ext cx="304898" cy="2043207"/>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72" name="テキスト ボックス 71">
            <a:extLst>
              <a:ext uri="{FF2B5EF4-FFF2-40B4-BE49-F238E27FC236}">
                <a16:creationId xmlns:a16="http://schemas.microsoft.com/office/drawing/2014/main" id="{17E5865B-43C0-516B-6110-4E27B6E6285F}"/>
              </a:ext>
            </a:extLst>
          </p:cNvPr>
          <p:cNvSpPr txBox="1"/>
          <p:nvPr/>
        </p:nvSpPr>
        <p:spPr>
          <a:xfrm>
            <a:off x="1673152" y="3881114"/>
            <a:ext cx="1980768" cy="646331"/>
          </a:xfrm>
          <a:prstGeom prst="rect">
            <a:avLst/>
          </a:prstGeom>
          <a:solidFill>
            <a:schemeClr val="accent1">
              <a:lumMod val="60000"/>
              <a:lumOff val="40000"/>
            </a:schemeClr>
          </a:solidFill>
        </p:spPr>
        <p:txBody>
          <a:bodyPr wrap="square" rtlCol="0">
            <a:spAutoFit/>
          </a:bodyPr>
          <a:lstStyle/>
          <a:p>
            <a:pPr algn="ctr"/>
            <a:r>
              <a:rPr lang="ja-JP" altLang="en-US" dirty="0">
                <a:latin typeface="BIZ UDPゴシック" panose="020B0400000000000000" pitchFamily="50" charset="-128"/>
                <a:ea typeface="BIZ UDPゴシック" panose="020B0400000000000000" pitchFamily="50" charset="-128"/>
              </a:rPr>
              <a:t>日々点検</a:t>
            </a:r>
            <a:endParaRPr lang="en-US" altLang="ja-JP" dirty="0">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毎日確認点検</a:t>
            </a:r>
          </a:p>
        </p:txBody>
      </p:sp>
      <p:sp>
        <p:nvSpPr>
          <p:cNvPr id="73" name="テキスト ボックス 72">
            <a:extLst>
              <a:ext uri="{FF2B5EF4-FFF2-40B4-BE49-F238E27FC236}">
                <a16:creationId xmlns:a16="http://schemas.microsoft.com/office/drawing/2014/main" id="{ADD706BB-1FAC-E398-5502-12D1181F5C15}"/>
              </a:ext>
            </a:extLst>
          </p:cNvPr>
          <p:cNvSpPr txBox="1"/>
          <p:nvPr/>
        </p:nvSpPr>
        <p:spPr>
          <a:xfrm>
            <a:off x="3970072" y="3881114"/>
            <a:ext cx="2315251" cy="646331"/>
          </a:xfrm>
          <a:prstGeom prst="rect">
            <a:avLst/>
          </a:prstGeom>
          <a:solidFill>
            <a:schemeClr val="accent4">
              <a:lumMod val="60000"/>
              <a:lumOff val="40000"/>
            </a:schemeClr>
          </a:solid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週間点検</a:t>
            </a:r>
            <a:endParaRPr kumimoji="1" lang="en-US" altLang="ja-JP" dirty="0">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曜日ごとの点検</a:t>
            </a:r>
          </a:p>
        </p:txBody>
      </p:sp>
      <p:pic>
        <p:nvPicPr>
          <p:cNvPr id="76" name="図 75">
            <a:extLst>
              <a:ext uri="{FF2B5EF4-FFF2-40B4-BE49-F238E27FC236}">
                <a16:creationId xmlns:a16="http://schemas.microsoft.com/office/drawing/2014/main" id="{2E392722-172D-479E-E141-1B952671E3EF}"/>
              </a:ext>
            </a:extLst>
          </p:cNvPr>
          <p:cNvPicPr>
            <a:picLocks noChangeAspect="1"/>
          </p:cNvPicPr>
          <p:nvPr/>
        </p:nvPicPr>
        <p:blipFill>
          <a:blip r:embed="rId10"/>
          <a:stretch>
            <a:fillRect/>
          </a:stretch>
        </p:blipFill>
        <p:spPr>
          <a:xfrm>
            <a:off x="1654124" y="4595411"/>
            <a:ext cx="6775981" cy="629764"/>
          </a:xfrm>
          <a:prstGeom prst="rect">
            <a:avLst/>
          </a:prstGeom>
        </p:spPr>
      </p:pic>
      <p:sp>
        <p:nvSpPr>
          <p:cNvPr id="83" name="矢印: 右 82">
            <a:extLst>
              <a:ext uri="{FF2B5EF4-FFF2-40B4-BE49-F238E27FC236}">
                <a16:creationId xmlns:a16="http://schemas.microsoft.com/office/drawing/2014/main" id="{724577B3-4865-5F1D-F357-8869D007314E}"/>
              </a:ext>
            </a:extLst>
          </p:cNvPr>
          <p:cNvSpPr/>
          <p:nvPr/>
        </p:nvSpPr>
        <p:spPr>
          <a:xfrm rot="5400000">
            <a:off x="4620437" y="5079183"/>
            <a:ext cx="259773" cy="678547"/>
          </a:xfrm>
          <a:prstGeom prst="rightArrow">
            <a:avLst>
              <a:gd name="adj1" fmla="val 50000"/>
              <a:gd name="adj2" fmla="val 100000"/>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テキスト ボックス 73">
            <a:extLst>
              <a:ext uri="{FF2B5EF4-FFF2-40B4-BE49-F238E27FC236}">
                <a16:creationId xmlns:a16="http://schemas.microsoft.com/office/drawing/2014/main" id="{49DDDAC9-E2BB-6793-DC40-9AB738D5BC45}"/>
              </a:ext>
            </a:extLst>
          </p:cNvPr>
          <p:cNvSpPr txBox="1"/>
          <p:nvPr/>
        </p:nvSpPr>
        <p:spPr>
          <a:xfrm>
            <a:off x="6596150" y="3882027"/>
            <a:ext cx="4115172" cy="646331"/>
          </a:xfrm>
          <a:prstGeom prst="rect">
            <a:avLst/>
          </a:prstGeom>
          <a:solidFill>
            <a:srgbClr val="ED8075"/>
          </a:solid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月間点検</a:t>
            </a:r>
            <a:endParaRPr kumimoji="1" lang="en-US" altLang="ja-JP" dirty="0">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日割りして点検（作業負荷を平準化）</a:t>
            </a:r>
          </a:p>
        </p:txBody>
      </p:sp>
      <p:pic>
        <p:nvPicPr>
          <p:cNvPr id="85" name="図 84">
            <a:extLst>
              <a:ext uri="{FF2B5EF4-FFF2-40B4-BE49-F238E27FC236}">
                <a16:creationId xmlns:a16="http://schemas.microsoft.com/office/drawing/2014/main" id="{CFC806F9-DA1B-BAFC-1909-E354BDD1C456}"/>
              </a:ext>
            </a:extLst>
          </p:cNvPr>
          <p:cNvPicPr>
            <a:picLocks noChangeAspect="1"/>
          </p:cNvPicPr>
          <p:nvPr/>
        </p:nvPicPr>
        <p:blipFill>
          <a:blip r:embed="rId11"/>
          <a:stretch>
            <a:fillRect/>
          </a:stretch>
        </p:blipFill>
        <p:spPr>
          <a:xfrm>
            <a:off x="1731890" y="5677358"/>
            <a:ext cx="6715414" cy="984220"/>
          </a:xfrm>
          <a:prstGeom prst="rect">
            <a:avLst/>
          </a:prstGeom>
        </p:spPr>
      </p:pic>
      <p:sp>
        <p:nvSpPr>
          <p:cNvPr id="80" name="吹き出し: 角を丸めた四角形 79">
            <a:extLst>
              <a:ext uri="{FF2B5EF4-FFF2-40B4-BE49-F238E27FC236}">
                <a16:creationId xmlns:a16="http://schemas.microsoft.com/office/drawing/2014/main" id="{EF75E576-7DB1-0619-ED3B-FEA9F3C0F527}"/>
              </a:ext>
            </a:extLst>
          </p:cNvPr>
          <p:cNvSpPr/>
          <p:nvPr/>
        </p:nvSpPr>
        <p:spPr>
          <a:xfrm>
            <a:off x="8525355" y="4615909"/>
            <a:ext cx="3470214" cy="2111949"/>
          </a:xfrm>
          <a:prstGeom prst="wedgeRoundRectCallout">
            <a:avLst>
              <a:gd name="adj1" fmla="val 45397"/>
              <a:gd name="adj2" fmla="val 2668"/>
              <a:gd name="adj3" fmla="val 16667"/>
            </a:avLst>
          </a:prstGeom>
          <a:solidFill>
            <a:srgbClr val="FFFF99"/>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u="sng" dirty="0">
                <a:solidFill>
                  <a:schemeClr val="tx1"/>
                </a:solidFill>
                <a:latin typeface="BIZ UDPゴシック" panose="020B0400000000000000" pitchFamily="50" charset="-128"/>
                <a:ea typeface="BIZ UDPゴシック" panose="020B0400000000000000" pitchFamily="50" charset="-128"/>
              </a:rPr>
              <a:t>設備停止時間</a:t>
            </a:r>
            <a:endParaRPr lang="en-US" altLang="ja-JP" sz="2400" b="1" u="sng" dirty="0">
              <a:solidFill>
                <a:schemeClr val="tx1"/>
              </a:solidFill>
              <a:latin typeface="BIZ UDPゴシック" panose="020B0400000000000000" pitchFamily="50" charset="-128"/>
              <a:ea typeface="BIZ UDPゴシック" panose="020B0400000000000000" pitchFamily="50" charset="-128"/>
            </a:endParaRPr>
          </a:p>
          <a:p>
            <a:pPr algn="ctr"/>
            <a:r>
              <a:rPr lang="en-US" altLang="ja-JP" sz="3200" b="1" u="sng" dirty="0">
                <a:solidFill>
                  <a:srgbClr val="FF0000"/>
                </a:solidFill>
                <a:latin typeface="BIZ UDPゴシック" panose="020B0400000000000000" pitchFamily="50" charset="-128"/>
                <a:ea typeface="BIZ UDPゴシック" panose="020B0400000000000000" pitchFamily="50" charset="-128"/>
              </a:rPr>
              <a:t>15</a:t>
            </a:r>
            <a:r>
              <a:rPr lang="ja-JP" altLang="en-US" sz="3200" b="1" u="sng" dirty="0">
                <a:solidFill>
                  <a:srgbClr val="FF0000"/>
                </a:solidFill>
                <a:latin typeface="BIZ UDPゴシック" panose="020B0400000000000000" pitchFamily="50" charset="-128"/>
                <a:ea typeface="BIZ UDPゴシック" panose="020B0400000000000000" pitchFamily="50" charset="-128"/>
              </a:rPr>
              <a:t>分</a:t>
            </a:r>
            <a:r>
              <a:rPr lang="en-US" altLang="ja-JP" sz="3200" b="1" u="sng" dirty="0">
                <a:solidFill>
                  <a:srgbClr val="FF0000"/>
                </a:solidFill>
                <a:latin typeface="BIZ UDPゴシック" panose="020B0400000000000000" pitchFamily="50" charset="-128"/>
                <a:ea typeface="BIZ UDPゴシック" panose="020B0400000000000000" pitchFamily="50" charset="-128"/>
              </a:rPr>
              <a:t>/</a:t>
            </a:r>
            <a:r>
              <a:rPr lang="ja-JP" altLang="en-US" sz="3200" b="1" u="sng" dirty="0">
                <a:solidFill>
                  <a:srgbClr val="FF0000"/>
                </a:solidFill>
                <a:latin typeface="BIZ UDPゴシック" panose="020B0400000000000000" pitchFamily="50" charset="-128"/>
                <a:ea typeface="BIZ UDPゴシック" panose="020B0400000000000000" pitchFamily="50" charset="-128"/>
              </a:rPr>
              <a:t>日</a:t>
            </a:r>
            <a:r>
              <a:rPr lang="ja-JP" altLang="en-US" sz="2400" b="1" u="sng" dirty="0">
                <a:solidFill>
                  <a:srgbClr val="FF0000"/>
                </a:solidFill>
                <a:latin typeface="BIZ UDPゴシック" panose="020B0400000000000000" pitchFamily="50" charset="-128"/>
                <a:ea typeface="BIZ UDPゴシック" panose="020B0400000000000000" pitchFamily="50" charset="-128"/>
              </a:rPr>
              <a:t>以内</a:t>
            </a:r>
            <a:r>
              <a:rPr lang="ja-JP" altLang="en-US" sz="2400" dirty="0">
                <a:solidFill>
                  <a:sysClr val="windowText" lastClr="000000"/>
                </a:solidFill>
                <a:latin typeface="BIZ UDPゴシック" panose="020B0400000000000000" pitchFamily="50" charset="-128"/>
                <a:ea typeface="BIZ UDPゴシック" panose="020B0400000000000000" pitchFamily="50" charset="-128"/>
              </a:rPr>
              <a:t>で</a:t>
            </a:r>
            <a:endParaRPr lang="en-US" altLang="ja-JP" sz="2400" dirty="0">
              <a:solidFill>
                <a:sysClr val="windowText" lastClr="000000"/>
              </a:solidFill>
              <a:latin typeface="BIZ UDPゴシック" panose="020B0400000000000000" pitchFamily="50" charset="-128"/>
              <a:ea typeface="BIZ UDPゴシック" panose="020B0400000000000000" pitchFamily="50" charset="-128"/>
            </a:endParaRPr>
          </a:p>
          <a:p>
            <a:pPr algn="ctr"/>
            <a:r>
              <a:rPr lang="ja-JP" altLang="en-US" sz="2400" dirty="0">
                <a:solidFill>
                  <a:sysClr val="windowText" lastClr="000000"/>
                </a:solidFill>
                <a:latin typeface="BIZ UDPゴシック" panose="020B0400000000000000" pitchFamily="50" charset="-128"/>
                <a:ea typeface="BIZ UDPゴシック" panose="020B0400000000000000" pitchFamily="50" charset="-128"/>
              </a:rPr>
              <a:t>終わるように、</a:t>
            </a:r>
            <a:endParaRPr lang="en-US" altLang="ja-JP" sz="2400" dirty="0">
              <a:solidFill>
                <a:sysClr val="windowText" lastClr="000000"/>
              </a:solidFill>
              <a:latin typeface="BIZ UDPゴシック" panose="020B0400000000000000" pitchFamily="50" charset="-128"/>
              <a:ea typeface="BIZ UDPゴシック" panose="020B0400000000000000" pitchFamily="50" charset="-128"/>
            </a:endParaRPr>
          </a:p>
          <a:p>
            <a:pPr algn="ctr"/>
            <a:r>
              <a:rPr lang="ja-JP" altLang="en-US" sz="2400" dirty="0">
                <a:solidFill>
                  <a:sysClr val="windowText" lastClr="000000"/>
                </a:solidFill>
                <a:latin typeface="BIZ UDPゴシック" panose="020B0400000000000000" pitchFamily="50" charset="-128"/>
                <a:ea typeface="BIZ UDPゴシック" panose="020B0400000000000000" pitchFamily="50" charset="-128"/>
              </a:rPr>
              <a:t>項目数を調整して運用</a:t>
            </a:r>
            <a:endParaRPr kumimoji="1" lang="ja-JP" altLang="en-US" sz="2400" dirty="0">
              <a:solidFill>
                <a:sysClr val="windowText" lastClr="000000"/>
              </a:solidFill>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D83A990A-01BE-916C-57FA-F03C70C508FD}"/>
              </a:ext>
            </a:extLst>
          </p:cNvPr>
          <p:cNvSpPr txBox="1"/>
          <p:nvPr/>
        </p:nvSpPr>
        <p:spPr>
          <a:xfrm>
            <a:off x="741242" y="123905"/>
            <a:ext cx="2845651"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現状把握 </a:t>
            </a:r>
            <a:r>
              <a:rPr lang="en-US" altLang="ja-JP"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自主点検説明</a:t>
            </a:r>
            <a:endParaRPr lang="ja-JP" altLang="en-US" sz="32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E1986191-9D18-2FB3-CD43-530E13959C26}"/>
              </a:ext>
            </a:extLst>
          </p:cNvPr>
          <p:cNvSpPr txBox="1"/>
          <p:nvPr/>
        </p:nvSpPr>
        <p:spPr>
          <a:xfrm>
            <a:off x="11555" y="-24606"/>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05</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10" name="オーディオ 9">
            <a:hlinkClick r:id="" action="ppaction://media"/>
            <a:extLst>
              <a:ext uri="{FF2B5EF4-FFF2-40B4-BE49-F238E27FC236}">
                <a16:creationId xmlns:a16="http://schemas.microsoft.com/office/drawing/2014/main" id="{BE300748-59EA-A40F-108E-D19DB2C6503B}"/>
              </a:ext>
            </a:extLst>
          </p:cNvPr>
          <p:cNvPicPr>
            <a:picLocks noChangeAspect="1"/>
          </p:cNvPicPr>
          <p:nvPr>
            <a:audioFile r:link="rId3"/>
            <p:extLst>
              <p:ext uri="{DAA4B4D4-6D71-4841-9C94-3DE7FCFB9230}">
                <p14:media xmlns:p14="http://schemas.microsoft.com/office/powerpoint/2010/main" r:embed="rId2"/>
              </p:ext>
            </p:extLst>
          </p:nvPr>
        </p:nvPicPr>
        <p:blipFill>
          <a:blip r:embed="rId12"/>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959642935"/>
      </p:ext>
    </p:extLst>
  </p:cSld>
  <p:clrMapOvr>
    <a:masterClrMapping/>
  </p:clrMapOvr>
  <mc:AlternateContent xmlns:mc="http://schemas.openxmlformats.org/markup-compatibility/2006" xmlns:p14="http://schemas.microsoft.com/office/powerpoint/2010/main">
    <mc:Choice Requires="p14">
      <p:transition spd="slow" p14:dur="2000" advTm="51953"/>
    </mc:Choice>
    <mc:Fallback xmlns="">
      <p:transition spd="slow" advTm="51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grpId="0" nodeType="clickEffect">
                                  <p:stCondLst>
                                    <p:cond delay="0"/>
                                  </p:stCondLst>
                                  <p:childTnLst>
                                    <p:animEffect transition="out" filter="fade">
                                      <p:cBhvr>
                                        <p:cTn id="10" dur="500" tmFilter="0, 0; .2, .5; .8, .5; 1, 0"/>
                                        <p:tgtEl>
                                          <p:spTgt spid="19"/>
                                        </p:tgtEl>
                                      </p:cBhvr>
                                    </p:animEffect>
                                    <p:animScale>
                                      <p:cBhvr>
                                        <p:cTn id="11" dur="250" autoRev="1" fill="hold"/>
                                        <p:tgtEl>
                                          <p:spTgt spid="19"/>
                                        </p:tgtEl>
                                      </p:cBhvr>
                                      <p:by x="105000" y="105000"/>
                                    </p:animScale>
                                  </p:childTnLst>
                                </p:cTn>
                              </p:par>
                              <p:par>
                                <p:cTn id="12" presetID="26" presetClass="emph" presetSubtype="0" fill="hold" grpId="0" nodeType="withEffect">
                                  <p:stCondLst>
                                    <p:cond delay="0"/>
                                  </p:stCondLst>
                                  <p:childTnLst>
                                    <p:animEffect transition="out" filter="fade">
                                      <p:cBhvr>
                                        <p:cTn id="13" dur="500" tmFilter="0, 0; .2, .5; .8, .5; 1, 0"/>
                                        <p:tgtEl>
                                          <p:spTgt spid="64"/>
                                        </p:tgtEl>
                                      </p:cBhvr>
                                    </p:animEffect>
                                    <p:animScale>
                                      <p:cBhvr>
                                        <p:cTn id="14" dur="250" autoRev="1" fill="hold"/>
                                        <p:tgtEl>
                                          <p:spTgt spid="64"/>
                                        </p:tgtEl>
                                      </p:cBhvr>
                                      <p:by x="105000" y="105000"/>
                                    </p:animScale>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grpId="0" nodeType="clickEffect">
                                  <p:stCondLst>
                                    <p:cond delay="0"/>
                                  </p:stCondLst>
                                  <p:childTnLst>
                                    <p:animEffect transition="out" filter="fade">
                                      <p:cBhvr>
                                        <p:cTn id="18" dur="500" tmFilter="0, 0; .2, .5; .8, .5; 1, 0"/>
                                        <p:tgtEl>
                                          <p:spTgt spid="18"/>
                                        </p:tgtEl>
                                      </p:cBhvr>
                                    </p:animEffect>
                                    <p:animScale>
                                      <p:cBhvr>
                                        <p:cTn id="19" dur="250" autoRev="1" fill="hold"/>
                                        <p:tgtEl>
                                          <p:spTgt spid="18"/>
                                        </p:tgtEl>
                                      </p:cBhvr>
                                      <p:by x="105000" y="105000"/>
                                    </p:animScale>
                                  </p:childTnLst>
                                </p:cTn>
                              </p:par>
                              <p:par>
                                <p:cTn id="20" presetID="26" presetClass="emph" presetSubtype="0" fill="hold" grpId="0" nodeType="withEffect">
                                  <p:stCondLst>
                                    <p:cond delay="0"/>
                                  </p:stCondLst>
                                  <p:childTnLst>
                                    <p:animEffect transition="out" filter="fade">
                                      <p:cBhvr>
                                        <p:cTn id="21" dur="500" tmFilter="0, 0; .2, .5; .8, .5; 1, 0"/>
                                        <p:tgtEl>
                                          <p:spTgt spid="65"/>
                                        </p:tgtEl>
                                      </p:cBhvr>
                                    </p:animEffect>
                                    <p:animScale>
                                      <p:cBhvr>
                                        <p:cTn id="22" dur="250" autoRev="1" fill="hold"/>
                                        <p:tgtEl>
                                          <p:spTgt spid="65"/>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grpId="0" nodeType="clickEffect">
                                  <p:stCondLst>
                                    <p:cond delay="0"/>
                                  </p:stCondLst>
                                  <p:childTnLst>
                                    <p:animRot by="120000">
                                      <p:cBhvr>
                                        <p:cTn id="26" dur="100" fill="hold">
                                          <p:stCondLst>
                                            <p:cond delay="0"/>
                                          </p:stCondLst>
                                        </p:cTn>
                                        <p:tgtEl>
                                          <p:spTgt spid="42"/>
                                        </p:tgtEl>
                                        <p:attrNameLst>
                                          <p:attrName>r</p:attrName>
                                        </p:attrNameLst>
                                      </p:cBhvr>
                                    </p:animRot>
                                    <p:animRot by="-240000">
                                      <p:cBhvr>
                                        <p:cTn id="27" dur="200" fill="hold">
                                          <p:stCondLst>
                                            <p:cond delay="200"/>
                                          </p:stCondLst>
                                        </p:cTn>
                                        <p:tgtEl>
                                          <p:spTgt spid="42"/>
                                        </p:tgtEl>
                                        <p:attrNameLst>
                                          <p:attrName>r</p:attrName>
                                        </p:attrNameLst>
                                      </p:cBhvr>
                                    </p:animRot>
                                    <p:animRot by="240000">
                                      <p:cBhvr>
                                        <p:cTn id="28" dur="200" fill="hold">
                                          <p:stCondLst>
                                            <p:cond delay="400"/>
                                          </p:stCondLst>
                                        </p:cTn>
                                        <p:tgtEl>
                                          <p:spTgt spid="42"/>
                                        </p:tgtEl>
                                        <p:attrNameLst>
                                          <p:attrName>r</p:attrName>
                                        </p:attrNameLst>
                                      </p:cBhvr>
                                    </p:animRot>
                                    <p:animRot by="-240000">
                                      <p:cBhvr>
                                        <p:cTn id="29" dur="200" fill="hold">
                                          <p:stCondLst>
                                            <p:cond delay="600"/>
                                          </p:stCondLst>
                                        </p:cTn>
                                        <p:tgtEl>
                                          <p:spTgt spid="42"/>
                                        </p:tgtEl>
                                        <p:attrNameLst>
                                          <p:attrName>r</p:attrName>
                                        </p:attrNameLst>
                                      </p:cBhvr>
                                    </p:animRot>
                                    <p:animRot by="120000">
                                      <p:cBhvr>
                                        <p:cTn id="30" dur="200" fill="hold">
                                          <p:stCondLst>
                                            <p:cond delay="800"/>
                                          </p:stCondLst>
                                        </p:cTn>
                                        <p:tgtEl>
                                          <p:spTgt spid="42"/>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0" nodeType="clickEffect">
                                  <p:stCondLst>
                                    <p:cond delay="0"/>
                                  </p:stCondLst>
                                  <p:childTnLst>
                                    <p:animEffect transition="out" filter="fade">
                                      <p:cBhvr>
                                        <p:cTn id="34" dur="500" tmFilter="0, 0; .2, .5; .8, .5; 1, 0"/>
                                        <p:tgtEl>
                                          <p:spTgt spid="72"/>
                                        </p:tgtEl>
                                      </p:cBhvr>
                                    </p:animEffect>
                                    <p:animScale>
                                      <p:cBhvr>
                                        <p:cTn id="35" dur="250" autoRev="1" fill="hold"/>
                                        <p:tgtEl>
                                          <p:spTgt spid="72"/>
                                        </p:tgtEl>
                                      </p:cBhvr>
                                      <p:by x="105000" y="105000"/>
                                    </p:animScale>
                                  </p:childTnLst>
                                </p:cTn>
                              </p:par>
                            </p:childTnLst>
                          </p:cTn>
                        </p:par>
                        <p:par>
                          <p:cTn id="36" fill="hold">
                            <p:stCondLst>
                              <p:cond delay="500"/>
                            </p:stCondLst>
                            <p:childTnLst>
                              <p:par>
                                <p:cTn id="37" presetID="26" presetClass="emph" presetSubtype="0" fill="hold" grpId="0" nodeType="afterEffect">
                                  <p:stCondLst>
                                    <p:cond delay="0"/>
                                  </p:stCondLst>
                                  <p:childTnLst>
                                    <p:animEffect transition="out" filter="fade">
                                      <p:cBhvr>
                                        <p:cTn id="38" dur="500" tmFilter="0, 0; .2, .5; .8, .5; 1, 0"/>
                                        <p:tgtEl>
                                          <p:spTgt spid="73"/>
                                        </p:tgtEl>
                                      </p:cBhvr>
                                    </p:animEffect>
                                    <p:animScale>
                                      <p:cBhvr>
                                        <p:cTn id="39" dur="250" autoRev="1" fill="hold"/>
                                        <p:tgtEl>
                                          <p:spTgt spid="73"/>
                                        </p:tgtEl>
                                      </p:cBhvr>
                                      <p:by x="105000" y="105000"/>
                                    </p:animScale>
                                  </p:childTnLst>
                                </p:cTn>
                              </p:par>
                            </p:childTnLst>
                          </p:cTn>
                        </p:par>
                        <p:par>
                          <p:cTn id="40" fill="hold">
                            <p:stCondLst>
                              <p:cond delay="1000"/>
                            </p:stCondLst>
                            <p:childTnLst>
                              <p:par>
                                <p:cTn id="41" presetID="26" presetClass="emph" presetSubtype="0" fill="hold" grpId="0" nodeType="afterEffect">
                                  <p:stCondLst>
                                    <p:cond delay="0"/>
                                  </p:stCondLst>
                                  <p:childTnLst>
                                    <p:animEffect transition="out" filter="fade">
                                      <p:cBhvr>
                                        <p:cTn id="42" dur="500" tmFilter="0, 0; .2, .5; .8, .5; 1, 0"/>
                                        <p:tgtEl>
                                          <p:spTgt spid="74"/>
                                        </p:tgtEl>
                                      </p:cBhvr>
                                    </p:animEffect>
                                    <p:animScale>
                                      <p:cBhvr>
                                        <p:cTn id="43" dur="250" autoRev="1" fill="hold"/>
                                        <p:tgtEl>
                                          <p:spTgt spid="74"/>
                                        </p:tgtEl>
                                      </p:cBhvr>
                                      <p:by x="105000" y="105000"/>
                                    </p:animScale>
                                  </p:childTnLst>
                                </p:cTn>
                              </p:par>
                            </p:childTnLst>
                          </p:cTn>
                        </p:par>
                      </p:childTnLst>
                    </p:cTn>
                  </p:par>
                  <p:par>
                    <p:cTn id="44" fill="hold">
                      <p:stCondLst>
                        <p:cond delay="indefinite"/>
                      </p:stCondLst>
                      <p:childTnLst>
                        <p:par>
                          <p:cTn id="45" fill="hold">
                            <p:stCondLst>
                              <p:cond delay="0"/>
                            </p:stCondLst>
                            <p:childTnLst>
                              <p:par>
                                <p:cTn id="46" presetID="26" presetClass="emph" presetSubtype="0" fill="hold" nodeType="clickEffect">
                                  <p:stCondLst>
                                    <p:cond delay="0"/>
                                  </p:stCondLst>
                                  <p:childTnLst>
                                    <p:animEffect transition="out" filter="fade">
                                      <p:cBhvr>
                                        <p:cTn id="47" dur="500" tmFilter="0, 0; .2, .5; .8, .5; 1, 0"/>
                                        <p:tgtEl>
                                          <p:spTgt spid="76"/>
                                        </p:tgtEl>
                                      </p:cBhvr>
                                    </p:animEffect>
                                    <p:animScale>
                                      <p:cBhvr>
                                        <p:cTn id="48" dur="250" autoRev="1" fill="hold"/>
                                        <p:tgtEl>
                                          <p:spTgt spid="76"/>
                                        </p:tgtEl>
                                      </p:cBhvr>
                                      <p:by x="105000" y="105000"/>
                                    </p:animScale>
                                  </p:childTnLst>
                                </p:cTn>
                              </p:par>
                            </p:childTnLst>
                          </p:cTn>
                        </p:par>
                      </p:childTnLst>
                    </p:cTn>
                  </p:par>
                  <p:par>
                    <p:cTn id="49" fill="hold">
                      <p:stCondLst>
                        <p:cond delay="indefinite"/>
                      </p:stCondLst>
                      <p:childTnLst>
                        <p:par>
                          <p:cTn id="50" fill="hold">
                            <p:stCondLst>
                              <p:cond delay="0"/>
                            </p:stCondLst>
                            <p:childTnLst>
                              <p:par>
                                <p:cTn id="51" presetID="32" presetClass="emph" presetSubtype="0" fill="hold" grpId="0" nodeType="clickEffect">
                                  <p:stCondLst>
                                    <p:cond delay="0"/>
                                  </p:stCondLst>
                                  <p:childTnLst>
                                    <p:animRot by="120000">
                                      <p:cBhvr>
                                        <p:cTn id="52" dur="100" fill="hold">
                                          <p:stCondLst>
                                            <p:cond delay="0"/>
                                          </p:stCondLst>
                                        </p:cTn>
                                        <p:tgtEl>
                                          <p:spTgt spid="80"/>
                                        </p:tgtEl>
                                        <p:attrNameLst>
                                          <p:attrName>r</p:attrName>
                                        </p:attrNameLst>
                                      </p:cBhvr>
                                    </p:animRot>
                                    <p:animRot by="-240000">
                                      <p:cBhvr>
                                        <p:cTn id="53" dur="200" fill="hold">
                                          <p:stCondLst>
                                            <p:cond delay="200"/>
                                          </p:stCondLst>
                                        </p:cTn>
                                        <p:tgtEl>
                                          <p:spTgt spid="80"/>
                                        </p:tgtEl>
                                        <p:attrNameLst>
                                          <p:attrName>r</p:attrName>
                                        </p:attrNameLst>
                                      </p:cBhvr>
                                    </p:animRot>
                                    <p:animRot by="240000">
                                      <p:cBhvr>
                                        <p:cTn id="54" dur="200" fill="hold">
                                          <p:stCondLst>
                                            <p:cond delay="400"/>
                                          </p:stCondLst>
                                        </p:cTn>
                                        <p:tgtEl>
                                          <p:spTgt spid="80"/>
                                        </p:tgtEl>
                                        <p:attrNameLst>
                                          <p:attrName>r</p:attrName>
                                        </p:attrNameLst>
                                      </p:cBhvr>
                                    </p:animRot>
                                    <p:animRot by="-240000">
                                      <p:cBhvr>
                                        <p:cTn id="55" dur="200" fill="hold">
                                          <p:stCondLst>
                                            <p:cond delay="600"/>
                                          </p:stCondLst>
                                        </p:cTn>
                                        <p:tgtEl>
                                          <p:spTgt spid="80"/>
                                        </p:tgtEl>
                                        <p:attrNameLst>
                                          <p:attrName>r</p:attrName>
                                        </p:attrNameLst>
                                      </p:cBhvr>
                                    </p:animRot>
                                    <p:animRot by="120000">
                                      <p:cBhvr>
                                        <p:cTn id="56" dur="200" fill="hold">
                                          <p:stCondLst>
                                            <p:cond delay="800"/>
                                          </p:stCondLst>
                                        </p:cTn>
                                        <p:tgtEl>
                                          <p:spTgt spid="8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7" fill="hold" display="0">
                  <p:stCondLst>
                    <p:cond delay="indefinite"/>
                  </p:stCondLst>
                  <p:endCondLst>
                    <p:cond evt="onStopAudio" delay="0">
                      <p:tgtEl>
                        <p:sldTgt/>
                      </p:tgtEl>
                    </p:cond>
                  </p:endCondLst>
                </p:cTn>
                <p:tgtEl>
                  <p:spTgt spid="10"/>
                </p:tgtEl>
              </p:cMediaNode>
            </p:audio>
          </p:childTnLst>
        </p:cTn>
      </p:par>
    </p:tnLst>
    <p:bldLst>
      <p:bldP spid="65" grpId="0" animBg="1"/>
      <p:bldP spid="64" grpId="0" animBg="1"/>
      <p:bldP spid="18" grpId="0" animBg="1"/>
      <p:bldP spid="19" grpId="0" animBg="1"/>
      <p:bldP spid="42" grpId="0"/>
      <p:bldP spid="72" grpId="0" animBg="1"/>
      <p:bldP spid="73" grpId="0" animBg="1"/>
      <p:bldP spid="74" grpId="0" animBg="1"/>
      <p:bldP spid="8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graphicFrame>
        <p:nvGraphicFramePr>
          <p:cNvPr id="5" name="グラフ 4">
            <a:extLst>
              <a:ext uri="{FF2B5EF4-FFF2-40B4-BE49-F238E27FC236}">
                <a16:creationId xmlns:a16="http://schemas.microsoft.com/office/drawing/2014/main" id="{73B0DB92-87C9-1657-ED03-92F9E40C7AF1}"/>
              </a:ext>
            </a:extLst>
          </p:cNvPr>
          <p:cNvGraphicFramePr>
            <a:graphicFrameLocks/>
          </p:cNvGraphicFramePr>
          <p:nvPr>
            <p:extLst>
              <p:ext uri="{D42A27DB-BD31-4B8C-83A1-F6EECF244321}">
                <p14:modId xmlns:p14="http://schemas.microsoft.com/office/powerpoint/2010/main" val="3456256032"/>
              </p:ext>
            </p:extLst>
          </p:nvPr>
        </p:nvGraphicFramePr>
        <p:xfrm>
          <a:off x="121130" y="862725"/>
          <a:ext cx="5854261" cy="5912939"/>
        </p:xfrm>
        <a:graphic>
          <a:graphicData uri="http://schemas.openxmlformats.org/drawingml/2006/chart">
            <c:chart xmlns:c="http://schemas.openxmlformats.org/drawingml/2006/chart" xmlns:r="http://schemas.openxmlformats.org/officeDocument/2006/relationships" r:id="rId7"/>
          </a:graphicData>
        </a:graphic>
      </p:graphicFrame>
      <p:sp>
        <p:nvSpPr>
          <p:cNvPr id="6" name="矢印: 上下 5">
            <a:extLst>
              <a:ext uri="{FF2B5EF4-FFF2-40B4-BE49-F238E27FC236}">
                <a16:creationId xmlns:a16="http://schemas.microsoft.com/office/drawing/2014/main" id="{C4E93698-0463-66A0-521E-5EE9412A80E3}"/>
              </a:ext>
            </a:extLst>
          </p:cNvPr>
          <p:cNvSpPr/>
          <p:nvPr/>
        </p:nvSpPr>
        <p:spPr>
          <a:xfrm>
            <a:off x="4721116" y="2672928"/>
            <a:ext cx="326360" cy="1102796"/>
          </a:xfrm>
          <a:prstGeom prst="up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ボックス 6">
            <a:extLst>
              <a:ext uri="{FF2B5EF4-FFF2-40B4-BE49-F238E27FC236}">
                <a16:creationId xmlns:a16="http://schemas.microsoft.com/office/drawing/2014/main" id="{5A11C36D-CCDD-21AB-6C4B-6469B68AD750}"/>
              </a:ext>
            </a:extLst>
          </p:cNvPr>
          <p:cNvSpPr txBox="1"/>
          <p:nvPr/>
        </p:nvSpPr>
        <p:spPr>
          <a:xfrm>
            <a:off x="2427707" y="489476"/>
            <a:ext cx="1240554" cy="369332"/>
          </a:xfrm>
          <a:prstGeom prst="rect">
            <a:avLst/>
          </a:prstGeom>
          <a:noFill/>
        </p:spPr>
        <p:txBody>
          <a:bodyPr wrap="square" rtlCol="0">
            <a:spAutoFit/>
          </a:bodyPr>
          <a:lstStyle/>
          <a:p>
            <a:r>
              <a:rPr kumimoji="1" lang="ja-JP" altLang="en-US" b="1" dirty="0">
                <a:solidFill>
                  <a:schemeClr val="accent1"/>
                </a:solidFill>
                <a:latin typeface="BIZ UDPゴシック" panose="020B0400000000000000" pitchFamily="50" charset="-128"/>
                <a:ea typeface="BIZ UDPゴシック" panose="020B0400000000000000" pitchFamily="50" charset="-128"/>
              </a:rPr>
              <a:t>目標</a:t>
            </a:r>
            <a:r>
              <a:rPr lang="en-US" altLang="ja-JP" b="1" dirty="0">
                <a:solidFill>
                  <a:schemeClr val="accent1"/>
                </a:solidFill>
                <a:latin typeface="BIZ UDPゴシック" panose="020B0400000000000000" pitchFamily="50" charset="-128"/>
                <a:ea typeface="BIZ UDPゴシック" panose="020B0400000000000000" pitchFamily="50" charset="-128"/>
              </a:rPr>
              <a:t>15</a:t>
            </a:r>
            <a:r>
              <a:rPr lang="ja-JP" altLang="en-US" b="1" dirty="0">
                <a:solidFill>
                  <a:schemeClr val="accent1"/>
                </a:solidFill>
                <a:latin typeface="BIZ UDPゴシック" panose="020B0400000000000000" pitchFamily="50" charset="-128"/>
                <a:ea typeface="BIZ UDPゴシック" panose="020B0400000000000000" pitchFamily="50" charset="-128"/>
              </a:rPr>
              <a:t>分</a:t>
            </a:r>
            <a:endParaRPr kumimoji="1" lang="en-US" altLang="ja-JP" b="1" dirty="0">
              <a:solidFill>
                <a:schemeClr val="accent1"/>
              </a:solidFill>
              <a:latin typeface="BIZ UDPゴシック" panose="020B0400000000000000" pitchFamily="50" charset="-128"/>
              <a:ea typeface="BIZ UDPゴシック" panose="020B0400000000000000" pitchFamily="50" charset="-128"/>
            </a:endParaRPr>
          </a:p>
        </p:txBody>
      </p:sp>
      <p:pic>
        <p:nvPicPr>
          <p:cNvPr id="8" name="図 7">
            <a:extLst>
              <a:ext uri="{FF2B5EF4-FFF2-40B4-BE49-F238E27FC236}">
                <a16:creationId xmlns:a16="http://schemas.microsoft.com/office/drawing/2014/main" id="{D90C7250-F0B0-807D-9F13-0E1F4E7AA03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8070" r="45585">
                        <a14:foregroundMark x1="23395" y1="26176" x2="22774" y2="34706"/>
                        <a14:foregroundMark x1="24224" y1="18235" x2="24224" y2="34706"/>
                        <a14:foregroundMark x1="27122" y1="17353" x2="29400" y2="47059"/>
                        <a14:foregroundMark x1="27536" y1="17353" x2="30021" y2="45000"/>
                        <a14:foregroundMark x1="30021" y1="45000" x2="30021" y2="44706"/>
                        <a14:foregroundMark x1="43064" y1="14706" x2="22360" y2="38235"/>
                        <a14:foregroundMark x1="11180" y1="10588" x2="24845" y2="38235"/>
                        <a14:foregroundMark x1="21946" y1="37353" x2="18841" y2="65294"/>
                        <a14:foregroundMark x1="18841" y1="65294" x2="19669" y2="64118"/>
                        <a14:foregroundMark x1="24638" y1="49706" x2="17184" y2="79118"/>
                        <a14:foregroundMark x1="23395" y1="54412" x2="20083" y2="80882"/>
                        <a14:foregroundMark x1="20083" y1="80882" x2="20083" y2="80882"/>
                        <a14:foregroundMark x1="31470" y1="56765" x2="34576" y2="84412"/>
                        <a14:foregroundMark x1="34576" y1="84412" x2="34576" y2="82353"/>
                        <a14:foregroundMark x1="32712" y1="79118" x2="34783" y2="87059"/>
                      </a14:backgroundRemoval>
                    </a14:imgEffect>
                  </a14:imgLayer>
                </a14:imgProps>
              </a:ext>
            </a:extLst>
          </a:blip>
          <a:srcRect l="3381" r="49725"/>
          <a:stretch/>
        </p:blipFill>
        <p:spPr>
          <a:xfrm>
            <a:off x="1229437" y="4313188"/>
            <a:ext cx="609462" cy="914861"/>
          </a:xfrm>
          <a:prstGeom prst="rect">
            <a:avLst/>
          </a:prstGeom>
        </p:spPr>
      </p:pic>
      <p:pic>
        <p:nvPicPr>
          <p:cNvPr id="9" name="図 8">
            <a:extLst>
              <a:ext uri="{FF2B5EF4-FFF2-40B4-BE49-F238E27FC236}">
                <a16:creationId xmlns:a16="http://schemas.microsoft.com/office/drawing/2014/main" id="{B3C61597-F23B-E9B6-408C-03CE2928A6E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foregroundMark x1="58700" y1="18796" x2="52800" y2="31852"/>
                        <a14:foregroundMark x1="50100" y1="13148" x2="50400" y2="15648"/>
                        <a14:foregroundMark x1="45400" y1="14630" x2="45900" y2="18426"/>
                        <a14:foregroundMark x1="69000" y1="15648" x2="68800" y2="17778"/>
                        <a14:foregroundMark x1="59300" y1="15556" x2="60100" y2="22130"/>
                        <a14:foregroundMark x1="54300" y1="21204" x2="47300" y2="29907"/>
                        <a14:foregroundMark x1="49100" y1="28611" x2="45100" y2="52407"/>
                        <a14:foregroundMark x1="45100" y1="52407" x2="45900" y2="54074"/>
                        <a14:foregroundMark x1="53200" y1="33519" x2="53800" y2="51481"/>
                        <a14:foregroundMark x1="59100" y1="32778" x2="60900" y2="45185"/>
                        <a14:foregroundMark x1="54800" y1="51204" x2="56100" y2="76389"/>
                        <a14:foregroundMark x1="44700" y1="52685" x2="34500" y2="77870"/>
                      </a14:backgroundRemoval>
                    </a14:imgEffect>
                  </a14:imgLayer>
                </a14:imgProps>
              </a:ext>
            </a:extLst>
          </a:blip>
          <a:srcRect l="27152" r="13308"/>
          <a:stretch/>
        </p:blipFill>
        <p:spPr>
          <a:xfrm>
            <a:off x="4996261" y="1215081"/>
            <a:ext cx="609462" cy="1105492"/>
          </a:xfrm>
          <a:prstGeom prst="rect">
            <a:avLst/>
          </a:prstGeom>
        </p:spPr>
      </p:pic>
      <p:pic>
        <p:nvPicPr>
          <p:cNvPr id="10" name="図 9">
            <a:extLst>
              <a:ext uri="{FF2B5EF4-FFF2-40B4-BE49-F238E27FC236}">
                <a16:creationId xmlns:a16="http://schemas.microsoft.com/office/drawing/2014/main" id="{21558958-A782-B6A7-F501-3D971678F3D8}"/>
              </a:ext>
            </a:extLst>
          </p:cNvPr>
          <p:cNvPicPr>
            <a:picLocks noChangeAspect="1"/>
          </p:cNvPicPr>
          <p:nvPr/>
        </p:nvPicPr>
        <p:blipFill>
          <a:blip r:embed="rId12"/>
          <a:srcRect t="74168" r="49249"/>
          <a:stretch/>
        </p:blipFill>
        <p:spPr>
          <a:xfrm>
            <a:off x="1825231" y="4313188"/>
            <a:ext cx="923893" cy="353815"/>
          </a:xfrm>
          <a:prstGeom prst="rect">
            <a:avLst/>
          </a:prstGeom>
        </p:spPr>
      </p:pic>
      <p:pic>
        <p:nvPicPr>
          <p:cNvPr id="11" name="図 10">
            <a:extLst>
              <a:ext uri="{FF2B5EF4-FFF2-40B4-BE49-F238E27FC236}">
                <a16:creationId xmlns:a16="http://schemas.microsoft.com/office/drawing/2014/main" id="{C5F30557-DA06-5DE5-0294-DF8635F7CC57}"/>
              </a:ext>
            </a:extLst>
          </p:cNvPr>
          <p:cNvPicPr>
            <a:picLocks noChangeAspect="1"/>
          </p:cNvPicPr>
          <p:nvPr/>
        </p:nvPicPr>
        <p:blipFill>
          <a:blip r:embed="rId12"/>
          <a:srcRect l="52874" t="77444"/>
          <a:stretch/>
        </p:blipFill>
        <p:spPr>
          <a:xfrm>
            <a:off x="5605723" y="1112104"/>
            <a:ext cx="923893" cy="332712"/>
          </a:xfrm>
          <a:prstGeom prst="rect">
            <a:avLst/>
          </a:prstGeom>
        </p:spPr>
      </p:pic>
      <p:cxnSp>
        <p:nvCxnSpPr>
          <p:cNvPr id="12" name="直線コネクタ 11">
            <a:extLst>
              <a:ext uri="{FF2B5EF4-FFF2-40B4-BE49-F238E27FC236}">
                <a16:creationId xmlns:a16="http://schemas.microsoft.com/office/drawing/2014/main" id="{783FF216-1E6C-935C-D5A9-E53B0269FCE5}"/>
              </a:ext>
            </a:extLst>
          </p:cNvPr>
          <p:cNvCxnSpPr>
            <a:cxnSpLocks/>
          </p:cNvCxnSpPr>
          <p:nvPr/>
        </p:nvCxnSpPr>
        <p:spPr>
          <a:xfrm>
            <a:off x="601637" y="2298067"/>
            <a:ext cx="3637882"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13" name="テキスト ボックス 12">
            <a:extLst>
              <a:ext uri="{FF2B5EF4-FFF2-40B4-BE49-F238E27FC236}">
                <a16:creationId xmlns:a16="http://schemas.microsoft.com/office/drawing/2014/main" id="{4282771E-D948-B0B6-8403-FB132866E08C}"/>
              </a:ext>
            </a:extLst>
          </p:cNvPr>
          <p:cNvSpPr txBox="1"/>
          <p:nvPr/>
        </p:nvSpPr>
        <p:spPr>
          <a:xfrm>
            <a:off x="336180" y="1371809"/>
            <a:ext cx="725876" cy="338554"/>
          </a:xfrm>
          <a:prstGeom prst="rect">
            <a:avLst/>
          </a:prstGeom>
          <a:noFill/>
        </p:spPr>
        <p:txBody>
          <a:bodyPr wrap="square" rtlCol="0">
            <a:spAutoFit/>
          </a:bodyPr>
          <a:lstStyle/>
          <a:p>
            <a:pPr algn="ctr"/>
            <a:r>
              <a:rPr kumimoji="1" lang="ja-JP" altLang="en-US" sz="1600" dirty="0">
                <a:latin typeface="BIZ UDPゴシック" panose="020B0400000000000000" pitchFamily="50" charset="-128"/>
                <a:ea typeface="BIZ UDPゴシック" panose="020B0400000000000000" pitchFamily="50" charset="-128"/>
              </a:rPr>
              <a:t>（分）</a:t>
            </a:r>
          </a:p>
        </p:txBody>
      </p:sp>
      <p:sp>
        <p:nvSpPr>
          <p:cNvPr id="14" name="四角形: 角を丸くする 13">
            <a:extLst>
              <a:ext uri="{FF2B5EF4-FFF2-40B4-BE49-F238E27FC236}">
                <a16:creationId xmlns:a16="http://schemas.microsoft.com/office/drawing/2014/main" id="{07286F55-B7CE-EF8C-6D43-12FDF74EDDC2}"/>
              </a:ext>
            </a:extLst>
          </p:cNvPr>
          <p:cNvSpPr/>
          <p:nvPr/>
        </p:nvSpPr>
        <p:spPr>
          <a:xfrm>
            <a:off x="1804068" y="4620280"/>
            <a:ext cx="3080228" cy="537938"/>
          </a:xfrm>
          <a:prstGeom prst="round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2400" dirty="0">
                <a:solidFill>
                  <a:schemeClr val="accent1"/>
                </a:solidFill>
                <a:latin typeface="BIZ UDPゴシック" panose="020B0400000000000000" pitchFamily="50" charset="-128"/>
                <a:ea typeface="BIZ UDPゴシック" panose="020B0400000000000000" pitchFamily="50" charset="-128"/>
              </a:rPr>
              <a:t>較正作業時間：</a:t>
            </a:r>
            <a:r>
              <a:rPr kumimoji="1" lang="en-US" altLang="ja-JP" sz="2400" dirty="0">
                <a:solidFill>
                  <a:schemeClr val="accent1"/>
                </a:solidFill>
                <a:latin typeface="BIZ UDPゴシック" panose="020B0400000000000000" pitchFamily="50" charset="-128"/>
                <a:ea typeface="BIZ UDPゴシック" panose="020B0400000000000000" pitchFamily="50" charset="-128"/>
              </a:rPr>
              <a:t>15</a:t>
            </a:r>
            <a:r>
              <a:rPr kumimoji="1" lang="ja-JP" altLang="en-US" sz="2400" dirty="0">
                <a:solidFill>
                  <a:schemeClr val="accent1"/>
                </a:solidFill>
                <a:latin typeface="BIZ UDPゴシック" panose="020B0400000000000000" pitchFamily="50" charset="-128"/>
                <a:ea typeface="BIZ UDPゴシック" panose="020B0400000000000000" pitchFamily="50" charset="-128"/>
              </a:rPr>
              <a:t>分</a:t>
            </a:r>
          </a:p>
        </p:txBody>
      </p:sp>
      <p:graphicFrame>
        <p:nvGraphicFramePr>
          <p:cNvPr id="17" name="表 16">
            <a:extLst>
              <a:ext uri="{FF2B5EF4-FFF2-40B4-BE49-F238E27FC236}">
                <a16:creationId xmlns:a16="http://schemas.microsoft.com/office/drawing/2014/main" id="{9BB6DE72-E973-F2B7-A0F3-26ACC00A8055}"/>
              </a:ext>
            </a:extLst>
          </p:cNvPr>
          <p:cNvGraphicFramePr>
            <a:graphicFrameLocks noGrp="1"/>
          </p:cNvGraphicFramePr>
          <p:nvPr>
            <p:extLst>
              <p:ext uri="{D42A27DB-BD31-4B8C-83A1-F6EECF244321}">
                <p14:modId xmlns:p14="http://schemas.microsoft.com/office/powerpoint/2010/main" val="4180495209"/>
              </p:ext>
            </p:extLst>
          </p:nvPr>
        </p:nvGraphicFramePr>
        <p:xfrm>
          <a:off x="6645820" y="1484332"/>
          <a:ext cx="5046849" cy="1481436"/>
        </p:xfrm>
        <a:graphic>
          <a:graphicData uri="http://schemas.openxmlformats.org/drawingml/2006/table">
            <a:tbl>
              <a:tblPr firstRow="1" bandRow="1">
                <a:tableStyleId>{5C22544A-7EE6-4342-B048-85BDC9FD1C3A}</a:tableStyleId>
              </a:tblPr>
              <a:tblGrid>
                <a:gridCol w="1682283">
                  <a:extLst>
                    <a:ext uri="{9D8B030D-6E8A-4147-A177-3AD203B41FA5}">
                      <a16:colId xmlns:a16="http://schemas.microsoft.com/office/drawing/2014/main" val="4261087943"/>
                    </a:ext>
                  </a:extLst>
                </a:gridCol>
                <a:gridCol w="1682283">
                  <a:extLst>
                    <a:ext uri="{9D8B030D-6E8A-4147-A177-3AD203B41FA5}">
                      <a16:colId xmlns:a16="http://schemas.microsoft.com/office/drawing/2014/main" val="595840719"/>
                    </a:ext>
                  </a:extLst>
                </a:gridCol>
                <a:gridCol w="1682283">
                  <a:extLst>
                    <a:ext uri="{9D8B030D-6E8A-4147-A177-3AD203B41FA5}">
                      <a16:colId xmlns:a16="http://schemas.microsoft.com/office/drawing/2014/main" val="707131689"/>
                    </a:ext>
                  </a:extLst>
                </a:gridCol>
              </a:tblGrid>
              <a:tr h="545393">
                <a:tc>
                  <a:txBody>
                    <a:bodyPr/>
                    <a:lstStyle/>
                    <a:p>
                      <a:pPr algn="ctr"/>
                      <a:r>
                        <a:rPr kumimoji="1" lang="ja-JP" altLang="en-US" dirty="0">
                          <a:latin typeface="BIZ UDPゴシック" panose="020B0400000000000000" pitchFamily="50" charset="-128"/>
                          <a:ea typeface="BIZ UDPゴシック" panose="020B0400000000000000" pitchFamily="50" charset="-128"/>
                        </a:rPr>
                        <a:t>計画</a:t>
                      </a:r>
                    </a:p>
                  </a:txBody>
                  <a:tcPr marL="56777" marR="567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dirty="0">
                          <a:latin typeface="BIZ UDPゴシック" panose="020B0400000000000000" pitchFamily="50" charset="-128"/>
                          <a:ea typeface="BIZ UDPゴシック" panose="020B0400000000000000" pitchFamily="50" charset="-128"/>
                        </a:rPr>
                        <a:t>実態</a:t>
                      </a:r>
                    </a:p>
                  </a:txBody>
                  <a:tcPr marL="56777" marR="567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dirty="0">
                          <a:latin typeface="BIZ UDPゴシック" panose="020B0400000000000000" pitchFamily="50" charset="-128"/>
                          <a:ea typeface="BIZ UDPゴシック" panose="020B0400000000000000" pitchFamily="50" charset="-128"/>
                        </a:rPr>
                        <a:t>ロス時間</a:t>
                      </a:r>
                      <a:endParaRPr kumimoji="1" lang="en-US" altLang="ja-JP" dirty="0">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（ギャップ）</a:t>
                      </a:r>
                    </a:p>
                  </a:txBody>
                  <a:tcPr marL="56777" marR="567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790630985"/>
                  </a:ext>
                </a:extLst>
              </a:tr>
              <a:tr h="841356">
                <a:tc>
                  <a:txBody>
                    <a:bodyPr/>
                    <a:lstStyle/>
                    <a:p>
                      <a:pPr algn="ctr"/>
                      <a:r>
                        <a:rPr kumimoji="1" lang="en-US" altLang="ja-JP" dirty="0">
                          <a:latin typeface="BIZ UDPゴシック" panose="020B0400000000000000" pitchFamily="50" charset="-128"/>
                          <a:ea typeface="BIZ UDPゴシック" panose="020B0400000000000000" pitchFamily="50" charset="-128"/>
                        </a:rPr>
                        <a:t>450</a:t>
                      </a:r>
                      <a:r>
                        <a:rPr kumimoji="1" lang="ja-JP" altLang="en-US" dirty="0">
                          <a:latin typeface="BIZ UDPゴシック" panose="020B0400000000000000" pitchFamily="50" charset="-128"/>
                          <a:ea typeface="BIZ UDPゴシック" panose="020B0400000000000000" pitchFamily="50" charset="-128"/>
                        </a:rPr>
                        <a:t>分</a:t>
                      </a:r>
                      <a:endParaRPr kumimoji="1" lang="en-US" altLang="ja-JP" dirty="0">
                        <a:latin typeface="BIZ UDPゴシック" panose="020B0400000000000000" pitchFamily="50" charset="-128"/>
                        <a:ea typeface="BIZ UDPゴシック" panose="020B0400000000000000" pitchFamily="50" charset="-128"/>
                      </a:endParaRPr>
                    </a:p>
                  </a:txBody>
                  <a:tcPr marL="56777" marR="567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a:latin typeface="BIZ UDPゴシック" panose="020B0400000000000000" pitchFamily="50" charset="-128"/>
                          <a:ea typeface="BIZ UDPゴシック" panose="020B0400000000000000" pitchFamily="50" charset="-128"/>
                        </a:rPr>
                        <a:t>750</a:t>
                      </a:r>
                      <a:r>
                        <a:rPr kumimoji="1" lang="ja-JP" altLang="en-US" dirty="0">
                          <a:latin typeface="BIZ UDPゴシック" panose="020B0400000000000000" pitchFamily="50" charset="-128"/>
                          <a:ea typeface="BIZ UDPゴシック" panose="020B0400000000000000" pitchFamily="50" charset="-128"/>
                        </a:rPr>
                        <a:t>分</a:t>
                      </a:r>
                    </a:p>
                  </a:txBody>
                  <a:tcPr marL="56777" marR="567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800" b="1" dirty="0">
                          <a:solidFill>
                            <a:srgbClr val="FF0000"/>
                          </a:solidFill>
                          <a:latin typeface="BIZ UDPゴシック" panose="020B0400000000000000" pitchFamily="50" charset="-128"/>
                          <a:ea typeface="BIZ UDPゴシック" panose="020B0400000000000000" pitchFamily="50" charset="-128"/>
                        </a:rPr>
                        <a:t>300</a:t>
                      </a:r>
                      <a:r>
                        <a:rPr kumimoji="1" lang="ja-JP" altLang="en-US" sz="2800" b="1" dirty="0">
                          <a:solidFill>
                            <a:srgbClr val="FF0000"/>
                          </a:solidFill>
                          <a:latin typeface="BIZ UDPゴシック" panose="020B0400000000000000" pitchFamily="50" charset="-128"/>
                          <a:ea typeface="BIZ UDPゴシック" panose="020B0400000000000000" pitchFamily="50" charset="-128"/>
                        </a:rPr>
                        <a:t>分</a:t>
                      </a:r>
                    </a:p>
                  </a:txBody>
                  <a:tcPr marL="56777" marR="5677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9050685"/>
                  </a:ext>
                </a:extLst>
              </a:tr>
            </a:tbl>
          </a:graphicData>
        </a:graphic>
      </p:graphicFrame>
      <p:sp>
        <p:nvSpPr>
          <p:cNvPr id="18" name="四角形: 角を丸くする 17">
            <a:extLst>
              <a:ext uri="{FF2B5EF4-FFF2-40B4-BE49-F238E27FC236}">
                <a16:creationId xmlns:a16="http://schemas.microsoft.com/office/drawing/2014/main" id="{23E01626-9FDC-9E67-78D7-82809282F8D5}"/>
              </a:ext>
            </a:extLst>
          </p:cNvPr>
          <p:cNvSpPr/>
          <p:nvPr/>
        </p:nvSpPr>
        <p:spPr>
          <a:xfrm>
            <a:off x="7427168" y="904294"/>
            <a:ext cx="3484151" cy="391722"/>
          </a:xfrm>
          <a:prstGeom prst="round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BIZ UDPゴシック" panose="020B0400000000000000" pitchFamily="50" charset="-128"/>
                <a:ea typeface="BIZ UDPゴシック" panose="020B0400000000000000" pitchFamily="50" charset="-128"/>
              </a:rPr>
              <a:t>月単位で換算すると・・・</a:t>
            </a:r>
          </a:p>
        </p:txBody>
      </p:sp>
      <p:sp>
        <p:nvSpPr>
          <p:cNvPr id="19" name="吹き出し: 角を丸めた四角形 18">
            <a:extLst>
              <a:ext uri="{FF2B5EF4-FFF2-40B4-BE49-F238E27FC236}">
                <a16:creationId xmlns:a16="http://schemas.microsoft.com/office/drawing/2014/main" id="{0B3D01C1-C0D6-6965-CFB0-AB00FBD1DFF6}"/>
              </a:ext>
            </a:extLst>
          </p:cNvPr>
          <p:cNvSpPr/>
          <p:nvPr/>
        </p:nvSpPr>
        <p:spPr>
          <a:xfrm>
            <a:off x="1290789" y="2995211"/>
            <a:ext cx="3280345" cy="458230"/>
          </a:xfrm>
          <a:prstGeom prst="wedgeRoundRectCallout">
            <a:avLst>
              <a:gd name="adj1" fmla="val 47948"/>
              <a:gd name="adj2" fmla="val 31076"/>
              <a:gd name="adj3" fmla="val 16667"/>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000" b="1" dirty="0">
                <a:solidFill>
                  <a:srgbClr val="FF0000"/>
                </a:solidFill>
                <a:latin typeface="BIZ UDPゴシック" panose="020B0400000000000000" pitchFamily="50" charset="-128"/>
                <a:ea typeface="BIZ UDPゴシック" panose="020B0400000000000000" pitchFamily="50" charset="-128"/>
              </a:rPr>
              <a:t>10</a:t>
            </a:r>
            <a:r>
              <a:rPr lang="ja-JP" altLang="en-US" sz="2000" b="1" dirty="0">
                <a:solidFill>
                  <a:srgbClr val="FF0000"/>
                </a:solidFill>
                <a:latin typeface="BIZ UDPゴシック" panose="020B0400000000000000" pitchFamily="50" charset="-128"/>
                <a:ea typeface="BIZ UDPゴシック" panose="020B0400000000000000" pitchFamily="50" charset="-128"/>
              </a:rPr>
              <a:t>分</a:t>
            </a:r>
            <a:r>
              <a:rPr lang="en-US" altLang="ja-JP" sz="2000" b="1" dirty="0">
                <a:solidFill>
                  <a:srgbClr val="FF0000"/>
                </a:solidFill>
                <a:latin typeface="BIZ UDPゴシック" panose="020B0400000000000000" pitchFamily="50" charset="-128"/>
                <a:ea typeface="BIZ UDPゴシック" panose="020B0400000000000000" pitchFamily="50" charset="-128"/>
              </a:rPr>
              <a:t>/</a:t>
            </a:r>
            <a:r>
              <a:rPr lang="ja-JP" altLang="en-US" sz="2000" b="1" dirty="0">
                <a:solidFill>
                  <a:srgbClr val="FF0000"/>
                </a:solidFill>
                <a:latin typeface="BIZ UDPゴシック" panose="020B0400000000000000" pitchFamily="50" charset="-128"/>
                <a:ea typeface="BIZ UDPゴシック" panose="020B0400000000000000" pitchFamily="50" charset="-128"/>
              </a:rPr>
              <a:t>日のギャップあり</a:t>
            </a:r>
            <a:endParaRPr kumimoji="1" lang="ja-JP" altLang="en-US" sz="2000" b="1" dirty="0">
              <a:solidFill>
                <a:srgbClr val="FF0000"/>
              </a:solidFill>
              <a:latin typeface="BIZ UDPゴシック" panose="020B0400000000000000" pitchFamily="50" charset="-128"/>
              <a:ea typeface="BIZ UDPゴシック" panose="020B0400000000000000" pitchFamily="50" charset="-128"/>
            </a:endParaRPr>
          </a:p>
        </p:txBody>
      </p:sp>
      <p:graphicFrame>
        <p:nvGraphicFramePr>
          <p:cNvPr id="21" name="表 20">
            <a:extLst>
              <a:ext uri="{FF2B5EF4-FFF2-40B4-BE49-F238E27FC236}">
                <a16:creationId xmlns:a16="http://schemas.microsoft.com/office/drawing/2014/main" id="{4426D523-F5BB-3978-6F29-BC37300E4060}"/>
              </a:ext>
            </a:extLst>
          </p:cNvPr>
          <p:cNvGraphicFramePr>
            <a:graphicFrameLocks noGrp="1"/>
          </p:cNvGraphicFramePr>
          <p:nvPr>
            <p:extLst>
              <p:ext uri="{D42A27DB-BD31-4B8C-83A1-F6EECF244321}">
                <p14:modId xmlns:p14="http://schemas.microsoft.com/office/powerpoint/2010/main" val="1023487702"/>
              </p:ext>
            </p:extLst>
          </p:nvPr>
        </p:nvGraphicFramePr>
        <p:xfrm>
          <a:off x="6645819" y="3398785"/>
          <a:ext cx="5014622" cy="688059"/>
        </p:xfrm>
        <a:graphic>
          <a:graphicData uri="http://schemas.openxmlformats.org/drawingml/2006/table">
            <a:tbl>
              <a:tblPr firstRow="1">
                <a:tableStyleId>{5C22544A-7EE6-4342-B048-85BDC9FD1C3A}</a:tableStyleId>
              </a:tblPr>
              <a:tblGrid>
                <a:gridCol w="1193237">
                  <a:extLst>
                    <a:ext uri="{9D8B030D-6E8A-4147-A177-3AD203B41FA5}">
                      <a16:colId xmlns:a16="http://schemas.microsoft.com/office/drawing/2014/main" val="1668357177"/>
                    </a:ext>
                  </a:extLst>
                </a:gridCol>
                <a:gridCol w="1154458">
                  <a:extLst>
                    <a:ext uri="{9D8B030D-6E8A-4147-A177-3AD203B41FA5}">
                      <a16:colId xmlns:a16="http://schemas.microsoft.com/office/drawing/2014/main" val="175467747"/>
                    </a:ext>
                  </a:extLst>
                </a:gridCol>
                <a:gridCol w="1154458">
                  <a:extLst>
                    <a:ext uri="{9D8B030D-6E8A-4147-A177-3AD203B41FA5}">
                      <a16:colId xmlns:a16="http://schemas.microsoft.com/office/drawing/2014/main" val="4051470049"/>
                    </a:ext>
                  </a:extLst>
                </a:gridCol>
                <a:gridCol w="1512469">
                  <a:extLst>
                    <a:ext uri="{9D8B030D-6E8A-4147-A177-3AD203B41FA5}">
                      <a16:colId xmlns:a16="http://schemas.microsoft.com/office/drawing/2014/main" val="4060808632"/>
                    </a:ext>
                  </a:extLst>
                </a:gridCol>
              </a:tblGrid>
              <a:tr h="274947">
                <a:tc>
                  <a:txBody>
                    <a:bodyPr/>
                    <a:lstStyle/>
                    <a:p>
                      <a:pPr algn="ctr" fontAlgn="ctr"/>
                      <a:endParaRPr lang="ja-JP" altLang="en-US" sz="1700" b="0"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700" u="none" strike="noStrike" dirty="0">
                          <a:solidFill>
                            <a:schemeClr val="bg1"/>
                          </a:solidFill>
                          <a:effectLst/>
                          <a:latin typeface="BIZ UDPゴシック" panose="020B0400000000000000" pitchFamily="50" charset="-128"/>
                          <a:ea typeface="BIZ UDPゴシック" panose="020B0400000000000000" pitchFamily="50" charset="-128"/>
                        </a:rPr>
                        <a:t>目標（時間）</a:t>
                      </a:r>
                      <a:endParaRPr lang="ja-JP" altLang="en-US" sz="1700" b="0"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700" u="none" strike="noStrike" dirty="0">
                          <a:solidFill>
                            <a:schemeClr val="bg1"/>
                          </a:solidFill>
                          <a:effectLst/>
                          <a:latin typeface="BIZ UDPゴシック" panose="020B0400000000000000" pitchFamily="50" charset="-128"/>
                          <a:ea typeface="BIZ UDPゴシック" panose="020B0400000000000000" pitchFamily="50" charset="-128"/>
                        </a:rPr>
                        <a:t>実績（時間）</a:t>
                      </a:r>
                      <a:endParaRPr lang="ja-JP" altLang="en-US" sz="1700" b="0"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ja-JP" altLang="en-US" sz="1700" b="0" i="0" u="none" strike="noStrike" dirty="0">
                          <a:solidFill>
                            <a:schemeClr val="bg1"/>
                          </a:solidFill>
                          <a:effectLst/>
                          <a:latin typeface="BIZ UDPゴシック" panose="020B0400000000000000" pitchFamily="50" charset="-128"/>
                          <a:ea typeface="BIZ UDPゴシック" panose="020B0400000000000000" pitchFamily="50" charset="-128"/>
                        </a:rPr>
                        <a:t>ギャップ（時間）</a:t>
                      </a: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321667712"/>
                  </a:ext>
                </a:extLst>
              </a:tr>
              <a:tr h="413112">
                <a:tc>
                  <a:txBody>
                    <a:bodyPr/>
                    <a:lstStyle/>
                    <a:p>
                      <a:pPr algn="ctr" fontAlgn="ctr"/>
                      <a:r>
                        <a:rPr lang="ja-JP" altLang="en-US" sz="1700" b="0" i="0" u="none" strike="noStrike" dirty="0">
                          <a:solidFill>
                            <a:srgbClr val="000000"/>
                          </a:solidFill>
                          <a:effectLst/>
                          <a:latin typeface="BIZ UDPゴシック" panose="020B0400000000000000" pitchFamily="50" charset="-128"/>
                          <a:ea typeface="BIZ UDPゴシック" panose="020B0400000000000000" pitchFamily="50" charset="-128"/>
                        </a:rPr>
                        <a:t>自主点検</a:t>
                      </a: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700" b="0" i="0" u="none" strike="noStrike" dirty="0">
                          <a:solidFill>
                            <a:srgbClr val="000000"/>
                          </a:solidFill>
                          <a:effectLst/>
                          <a:latin typeface="BIZ UDPゴシック" panose="020B0400000000000000" pitchFamily="50" charset="-128"/>
                          <a:ea typeface="BIZ UDPゴシック" panose="020B0400000000000000" pitchFamily="50" charset="-128"/>
                        </a:rPr>
                        <a:t>8.11</a:t>
                      </a:r>
                      <a:endParaRPr lang="ja-JP" altLang="en-US" sz="17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700" b="0" i="0" u="none" strike="noStrike" dirty="0">
                          <a:solidFill>
                            <a:srgbClr val="000000"/>
                          </a:solidFill>
                          <a:effectLst/>
                          <a:latin typeface="BIZ UDPゴシック" panose="020B0400000000000000" pitchFamily="50" charset="-128"/>
                          <a:ea typeface="BIZ UDPゴシック" panose="020B0400000000000000" pitchFamily="50" charset="-128"/>
                        </a:rPr>
                        <a:t>13.19</a:t>
                      </a:r>
                      <a:endParaRPr lang="ja-JP" altLang="en-US" sz="17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1700" b="0" i="0" u="none" strike="noStrike" dirty="0">
                          <a:solidFill>
                            <a:srgbClr val="000000"/>
                          </a:solidFill>
                          <a:effectLst/>
                          <a:latin typeface="BIZ UDPゴシック" panose="020B0400000000000000" pitchFamily="50" charset="-128"/>
                          <a:ea typeface="BIZ UDPゴシック" panose="020B0400000000000000" pitchFamily="50" charset="-128"/>
                        </a:rPr>
                        <a:t>5.08</a:t>
                      </a:r>
                      <a:endParaRPr lang="ja-JP" altLang="en-US" sz="17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671" marR="10671" marT="80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7693163"/>
                  </a:ext>
                </a:extLst>
              </a:tr>
            </a:tbl>
          </a:graphicData>
        </a:graphic>
      </p:graphicFrame>
      <p:sp>
        <p:nvSpPr>
          <p:cNvPr id="4" name="四角形: 角を丸くする 3">
            <a:extLst>
              <a:ext uri="{FF2B5EF4-FFF2-40B4-BE49-F238E27FC236}">
                <a16:creationId xmlns:a16="http://schemas.microsoft.com/office/drawing/2014/main" id="{F35FE26A-9279-31D3-2795-8008A5CE1D66}"/>
              </a:ext>
            </a:extLst>
          </p:cNvPr>
          <p:cNvSpPr/>
          <p:nvPr/>
        </p:nvSpPr>
        <p:spPr>
          <a:xfrm>
            <a:off x="1647847" y="1329861"/>
            <a:ext cx="3236449" cy="652789"/>
          </a:xfrm>
          <a:prstGeom prst="roundRect">
            <a:avLst/>
          </a:prstGeom>
          <a:solidFill>
            <a:schemeClr val="accent4">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BIZ UDPゴシック" panose="020B0400000000000000" pitchFamily="50" charset="-128"/>
                <a:ea typeface="BIZ UDPゴシック" panose="020B0400000000000000" pitchFamily="50" charset="-128"/>
              </a:rPr>
              <a:t>設備点検時間：</a:t>
            </a:r>
            <a:r>
              <a:rPr kumimoji="1" lang="en-US" altLang="ja-JP" sz="2400" dirty="0">
                <a:solidFill>
                  <a:schemeClr val="tx1"/>
                </a:solidFill>
                <a:latin typeface="BIZ UDPゴシック" panose="020B0400000000000000" pitchFamily="50" charset="-128"/>
                <a:ea typeface="BIZ UDPゴシック" panose="020B0400000000000000" pitchFamily="50" charset="-128"/>
              </a:rPr>
              <a:t>25</a:t>
            </a:r>
            <a:r>
              <a:rPr kumimoji="1" lang="ja-JP" altLang="en-US" sz="2400" dirty="0">
                <a:solidFill>
                  <a:schemeClr val="tx1"/>
                </a:solidFill>
                <a:latin typeface="BIZ UDPゴシック" panose="020B0400000000000000" pitchFamily="50" charset="-128"/>
                <a:ea typeface="BIZ UDPゴシック" panose="020B0400000000000000" pitchFamily="50" charset="-128"/>
              </a:rPr>
              <a:t>分</a:t>
            </a:r>
          </a:p>
        </p:txBody>
      </p:sp>
      <p:sp>
        <p:nvSpPr>
          <p:cNvPr id="22" name="次の値と等しい 21">
            <a:extLst>
              <a:ext uri="{FF2B5EF4-FFF2-40B4-BE49-F238E27FC236}">
                <a16:creationId xmlns:a16="http://schemas.microsoft.com/office/drawing/2014/main" id="{45B1A511-A624-3E68-B978-73AD113A4B1E}"/>
              </a:ext>
            </a:extLst>
          </p:cNvPr>
          <p:cNvSpPr/>
          <p:nvPr/>
        </p:nvSpPr>
        <p:spPr>
          <a:xfrm rot="5400000">
            <a:off x="10651474" y="2764671"/>
            <a:ext cx="464899" cy="842040"/>
          </a:xfrm>
          <a:prstGeom prst="mathEqual">
            <a:avLst>
              <a:gd name="adj1" fmla="val 9946"/>
              <a:gd name="adj2" fmla="val 11760"/>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四角形: 角を丸くする 2">
            <a:extLst>
              <a:ext uri="{FF2B5EF4-FFF2-40B4-BE49-F238E27FC236}">
                <a16:creationId xmlns:a16="http://schemas.microsoft.com/office/drawing/2014/main" id="{24F36CEE-C776-964E-4D10-963D00ABF161}"/>
              </a:ext>
            </a:extLst>
          </p:cNvPr>
          <p:cNvSpPr/>
          <p:nvPr/>
        </p:nvSpPr>
        <p:spPr>
          <a:xfrm>
            <a:off x="9925935" y="1409176"/>
            <a:ext cx="1875941" cy="2751581"/>
          </a:xfrm>
          <a:prstGeom prst="roundRect">
            <a:avLst>
              <a:gd name="adj" fmla="val 8528"/>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tx1"/>
              </a:solidFill>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D3814251-89D7-C722-0EF4-EF362BECA082}"/>
              </a:ext>
            </a:extLst>
          </p:cNvPr>
          <p:cNvSpPr txBox="1"/>
          <p:nvPr/>
        </p:nvSpPr>
        <p:spPr>
          <a:xfrm>
            <a:off x="699118" y="123905"/>
            <a:ext cx="4009431"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現状把握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設備停止時間のギャップ</a:t>
            </a:r>
            <a:endParaRPr lang="ja-JP" altLang="en-US" sz="3200" dirty="0">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204CCB57-84DA-CBA9-1E40-287C25314E43}"/>
              </a:ext>
            </a:extLst>
          </p:cNvPr>
          <p:cNvSpPr txBox="1"/>
          <p:nvPr/>
        </p:nvSpPr>
        <p:spPr>
          <a:xfrm>
            <a:off x="11552" y="-24606"/>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05</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graphicFrame>
        <p:nvGraphicFramePr>
          <p:cNvPr id="2" name="表 1">
            <a:extLst>
              <a:ext uri="{FF2B5EF4-FFF2-40B4-BE49-F238E27FC236}">
                <a16:creationId xmlns:a16="http://schemas.microsoft.com/office/drawing/2014/main" id="{32BB5D91-CA0A-8DC4-DF67-D8F7FA90844E}"/>
              </a:ext>
            </a:extLst>
          </p:cNvPr>
          <p:cNvGraphicFramePr>
            <a:graphicFrameLocks noGrp="1"/>
          </p:cNvGraphicFramePr>
          <p:nvPr>
            <p:extLst>
              <p:ext uri="{D42A27DB-BD31-4B8C-83A1-F6EECF244321}">
                <p14:modId xmlns:p14="http://schemas.microsoft.com/office/powerpoint/2010/main" val="1082506192"/>
              </p:ext>
            </p:extLst>
          </p:nvPr>
        </p:nvGraphicFramePr>
        <p:xfrm>
          <a:off x="6645820" y="4889992"/>
          <a:ext cx="5092032" cy="1808553"/>
        </p:xfrm>
        <a:graphic>
          <a:graphicData uri="http://schemas.openxmlformats.org/drawingml/2006/table">
            <a:tbl>
              <a:tblPr firstRow="1" bandRow="1">
                <a:tableStyleId>{5C22544A-7EE6-4342-B048-85BDC9FD1C3A}</a:tableStyleId>
              </a:tblPr>
              <a:tblGrid>
                <a:gridCol w="938508">
                  <a:extLst>
                    <a:ext uri="{9D8B030D-6E8A-4147-A177-3AD203B41FA5}">
                      <a16:colId xmlns:a16="http://schemas.microsoft.com/office/drawing/2014/main" val="1417954236"/>
                    </a:ext>
                  </a:extLst>
                </a:gridCol>
                <a:gridCol w="4153524">
                  <a:extLst>
                    <a:ext uri="{9D8B030D-6E8A-4147-A177-3AD203B41FA5}">
                      <a16:colId xmlns:a16="http://schemas.microsoft.com/office/drawing/2014/main" val="3036284605"/>
                    </a:ext>
                  </a:extLst>
                </a:gridCol>
              </a:tblGrid>
              <a:tr h="602851">
                <a:tc>
                  <a:txBody>
                    <a:bodyPr/>
                    <a:lstStyle/>
                    <a:p>
                      <a:pPr algn="ctr"/>
                      <a:r>
                        <a:rPr kumimoji="1" lang="ja-JP" altLang="en-US" sz="2000" dirty="0">
                          <a:latin typeface="BIZ UDPゴシック" panose="020B0400000000000000" pitchFamily="50" charset="-128"/>
                          <a:ea typeface="BIZ UDPゴシック" panose="020B0400000000000000" pitchFamily="50" charset="-128"/>
                        </a:rPr>
                        <a:t>現状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kumimoji="1" lang="ja-JP" altLang="en-US" sz="2000" dirty="0">
                          <a:latin typeface="BIZ UDPゴシック" panose="020B0400000000000000" pitchFamily="50" charset="-128"/>
                          <a:ea typeface="BIZ UDPゴシック" panose="020B0400000000000000" pitchFamily="50" charset="-128"/>
                        </a:rPr>
                        <a:t>設備点検が</a:t>
                      </a:r>
                      <a:r>
                        <a:rPr kumimoji="1" lang="en-US" altLang="ja-JP" sz="2000" dirty="0">
                          <a:latin typeface="BIZ UDPゴシック" panose="020B0400000000000000" pitchFamily="50" charset="-128"/>
                          <a:ea typeface="BIZ UDPゴシック" panose="020B0400000000000000" pitchFamily="50" charset="-128"/>
                        </a:rPr>
                        <a:t>25</a:t>
                      </a:r>
                      <a:r>
                        <a:rPr kumimoji="1" lang="ja-JP" altLang="en-US" sz="2000" dirty="0">
                          <a:latin typeface="BIZ UDPゴシック" panose="020B0400000000000000" pitchFamily="50" charset="-128"/>
                          <a:ea typeface="BIZ UDPゴシック" panose="020B0400000000000000" pitchFamily="50" charset="-128"/>
                        </a:rPr>
                        <a:t>分かかる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815507366"/>
                  </a:ext>
                </a:extLst>
              </a:tr>
              <a:tr h="602851">
                <a:tc>
                  <a:txBody>
                    <a:bodyPr/>
                    <a:lstStyle/>
                    <a:p>
                      <a:pPr algn="ctr"/>
                      <a:r>
                        <a:rPr kumimoji="1" lang="ja-JP" altLang="en-US" sz="2000" dirty="0">
                          <a:latin typeface="BIZ UDPゴシック" panose="020B0400000000000000" pitchFamily="50" charset="-128"/>
                          <a:ea typeface="BIZ UDPゴシック" panose="020B0400000000000000" pitchFamily="50" charset="-128"/>
                        </a:rPr>
                        <a:t>問題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2000" dirty="0">
                          <a:latin typeface="BIZ UDPゴシック" panose="020B0400000000000000" pitchFamily="50" charset="-128"/>
                          <a:ea typeface="BIZ UDPゴシック" panose="020B0400000000000000" pitchFamily="50" charset="-128"/>
                        </a:rPr>
                        <a:t>人によって時間が安定しない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3634277"/>
                  </a:ext>
                </a:extLst>
              </a:tr>
              <a:tr h="602851">
                <a:tc>
                  <a:txBody>
                    <a:bodyPr/>
                    <a:lstStyle/>
                    <a:p>
                      <a:pPr algn="ctr"/>
                      <a:r>
                        <a:rPr kumimoji="1" lang="ja-JP" altLang="en-US" sz="2000" dirty="0">
                          <a:latin typeface="BIZ UDPゴシック" panose="020B0400000000000000" pitchFamily="50" charset="-128"/>
                          <a:ea typeface="BIZ UDPゴシック" panose="020B0400000000000000" pitchFamily="50" charset="-128"/>
                        </a:rPr>
                        <a:t>影響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2000" dirty="0">
                          <a:latin typeface="BIZ UDPゴシック" panose="020B0400000000000000" pitchFamily="50" charset="-128"/>
                          <a:ea typeface="BIZ UDPゴシック" panose="020B0400000000000000" pitchFamily="50" charset="-128"/>
                        </a:rPr>
                        <a:t>稼働率が月ごとにぶれる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0656347"/>
                  </a:ext>
                </a:extLst>
              </a:tr>
            </a:tbl>
          </a:graphicData>
        </a:graphic>
      </p:graphicFrame>
      <p:sp>
        <p:nvSpPr>
          <p:cNvPr id="25" name="テキスト ボックス 24">
            <a:extLst>
              <a:ext uri="{FF2B5EF4-FFF2-40B4-BE49-F238E27FC236}">
                <a16:creationId xmlns:a16="http://schemas.microsoft.com/office/drawing/2014/main" id="{9BA0DCFB-BA13-FB46-0C32-C69AD7F9568B}"/>
              </a:ext>
            </a:extLst>
          </p:cNvPr>
          <p:cNvSpPr txBox="1"/>
          <p:nvPr/>
        </p:nvSpPr>
        <p:spPr>
          <a:xfrm>
            <a:off x="6681725" y="4435614"/>
            <a:ext cx="2262158" cy="369332"/>
          </a:xfrm>
          <a:prstGeom prst="rect">
            <a:avLst/>
          </a:prstGeom>
          <a:solidFill>
            <a:schemeClr val="bg1"/>
          </a:solidFill>
          <a:ln>
            <a:solidFill>
              <a:schemeClr val="tx1"/>
            </a:solidFill>
          </a:ln>
        </p:spPr>
        <p:txBody>
          <a:bodyPr wrap="none" rtlCol="0">
            <a:spAutoFit/>
          </a:bodyPr>
          <a:lstStyle/>
          <a:p>
            <a:r>
              <a:rPr kumimoji="1" lang="ja-JP" altLang="en-US" b="1" dirty="0">
                <a:latin typeface="BIZ UDPゴシック" panose="020B0400000000000000" pitchFamily="50" charset="-128"/>
                <a:ea typeface="BIZ UDPゴシック" panose="020B0400000000000000" pitchFamily="50" charset="-128"/>
              </a:rPr>
              <a:t>≪・・問題の定義・・≫</a:t>
            </a:r>
          </a:p>
        </p:txBody>
      </p:sp>
      <p:pic>
        <p:nvPicPr>
          <p:cNvPr id="20" name="図 19">
            <a:extLst>
              <a:ext uri="{FF2B5EF4-FFF2-40B4-BE49-F238E27FC236}">
                <a16:creationId xmlns:a16="http://schemas.microsoft.com/office/drawing/2014/main" id="{61CC6E62-9D0E-45C2-39E6-18AE15973AD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61065" y="5794268"/>
            <a:ext cx="812674" cy="812674"/>
          </a:xfrm>
          <a:prstGeom prst="rect">
            <a:avLst/>
          </a:prstGeom>
        </p:spPr>
      </p:pic>
      <p:pic>
        <p:nvPicPr>
          <p:cNvPr id="29" name="オーディオ 28">
            <a:hlinkClick r:id="" action="ppaction://media"/>
            <a:extLst>
              <a:ext uri="{FF2B5EF4-FFF2-40B4-BE49-F238E27FC236}">
                <a16:creationId xmlns:a16="http://schemas.microsoft.com/office/drawing/2014/main" id="{B0A8F16E-41A3-1B26-ED50-1A8A9FC3F3DB}"/>
              </a:ext>
            </a:extLst>
          </p:cNvPr>
          <p:cNvPicPr>
            <a:picLocks noChangeAspect="1"/>
          </p:cNvPicPr>
          <p:nvPr>
            <a:audioFile r:link="rId3"/>
            <p:extLst>
              <p:ext uri="{DAA4B4D4-6D71-4841-9C94-3DE7FCFB9230}">
                <p14:media xmlns:p14="http://schemas.microsoft.com/office/powerpoint/2010/main" r:embed="rId2"/>
              </p:ext>
            </p:extLst>
          </p:nvPr>
        </p:nvPicPr>
        <p:blipFill>
          <a:blip r:embed="rId14"/>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561914596"/>
      </p:ext>
    </p:extLst>
  </p:cSld>
  <p:clrMapOvr>
    <a:masterClrMapping/>
  </p:clrMapOvr>
  <mc:AlternateContent xmlns:mc="http://schemas.openxmlformats.org/markup-compatibility/2006" xmlns:p14="http://schemas.microsoft.com/office/powerpoint/2010/main">
    <mc:Choice Requires="p14">
      <p:transition spd="slow" p14:dur="2000" advTm="28622"/>
    </mc:Choice>
    <mc:Fallback xmlns="">
      <p:transition spd="slow" advTm="286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9"/>
                </p:tgtEl>
              </p:cMediaNode>
            </p:audio>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graphicFrame>
        <p:nvGraphicFramePr>
          <p:cNvPr id="42" name="表 41">
            <a:extLst>
              <a:ext uri="{FF2B5EF4-FFF2-40B4-BE49-F238E27FC236}">
                <a16:creationId xmlns:a16="http://schemas.microsoft.com/office/drawing/2014/main" id="{BC51EE6B-CAEF-4C32-2DB1-8377FB7436C8}"/>
              </a:ext>
            </a:extLst>
          </p:cNvPr>
          <p:cNvGraphicFramePr>
            <a:graphicFrameLocks noGrp="1"/>
          </p:cNvGraphicFramePr>
          <p:nvPr>
            <p:extLst>
              <p:ext uri="{D42A27DB-BD31-4B8C-83A1-F6EECF244321}">
                <p14:modId xmlns:p14="http://schemas.microsoft.com/office/powerpoint/2010/main" val="2464697262"/>
              </p:ext>
            </p:extLst>
          </p:nvPr>
        </p:nvGraphicFramePr>
        <p:xfrm>
          <a:off x="353079" y="766740"/>
          <a:ext cx="11515071" cy="5892967"/>
        </p:xfrm>
        <a:graphic>
          <a:graphicData uri="http://schemas.openxmlformats.org/drawingml/2006/table">
            <a:tbl>
              <a:tblPr firstCol="1" bandRow="1">
                <a:tableStyleId>{85BE263C-DBD7-4A20-BB59-AAB30ACAA65A}</a:tableStyleId>
              </a:tblPr>
              <a:tblGrid>
                <a:gridCol w="1416531">
                  <a:extLst>
                    <a:ext uri="{9D8B030D-6E8A-4147-A177-3AD203B41FA5}">
                      <a16:colId xmlns:a16="http://schemas.microsoft.com/office/drawing/2014/main" val="1486635078"/>
                    </a:ext>
                  </a:extLst>
                </a:gridCol>
                <a:gridCol w="10098540">
                  <a:extLst>
                    <a:ext uri="{9D8B030D-6E8A-4147-A177-3AD203B41FA5}">
                      <a16:colId xmlns:a16="http://schemas.microsoft.com/office/drawing/2014/main" val="4133986960"/>
                    </a:ext>
                  </a:extLst>
                </a:gridCol>
              </a:tblGrid>
              <a:tr h="1235211">
                <a:tc>
                  <a:txBody>
                    <a:bodyPr/>
                    <a:lstStyle/>
                    <a:p>
                      <a:pPr algn="ctr"/>
                      <a:r>
                        <a:rPr kumimoji="1" lang="ja-JP" altLang="en-US" sz="2000" dirty="0"/>
                        <a:t>いつまでに</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3600" b="1" dirty="0">
                          <a:solidFill>
                            <a:schemeClr val="tx1"/>
                          </a:solidFill>
                        </a:rPr>
                        <a:t>2025</a:t>
                      </a:r>
                      <a:r>
                        <a:rPr kumimoji="1" lang="ja-JP" altLang="en-US" sz="3600" b="1" dirty="0">
                          <a:solidFill>
                            <a:schemeClr val="tx1"/>
                          </a:solidFill>
                        </a:rPr>
                        <a:t>年</a:t>
                      </a:r>
                      <a:r>
                        <a:rPr kumimoji="1" lang="en-US" altLang="ja-JP" sz="3600" b="1" dirty="0">
                          <a:solidFill>
                            <a:schemeClr val="tx1"/>
                          </a:solidFill>
                        </a:rPr>
                        <a:t>3</a:t>
                      </a:r>
                      <a:r>
                        <a:rPr kumimoji="1" lang="ja-JP" altLang="en-US" sz="3600" b="1" dirty="0">
                          <a:solidFill>
                            <a:schemeClr val="tx1"/>
                          </a:solidFill>
                        </a:rPr>
                        <a:t>月</a:t>
                      </a:r>
                      <a:r>
                        <a:rPr kumimoji="1" lang="en-US" altLang="ja-JP" sz="3600" b="1" dirty="0">
                          <a:solidFill>
                            <a:schemeClr val="tx1"/>
                          </a:solidFill>
                        </a:rPr>
                        <a:t>31</a:t>
                      </a:r>
                      <a:r>
                        <a:rPr kumimoji="1" lang="ja-JP" altLang="en-US" sz="3600" b="1" dirty="0">
                          <a:solidFill>
                            <a:schemeClr val="tx1"/>
                          </a:solidFill>
                        </a:rPr>
                        <a:t>日までに</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624251670"/>
                  </a:ext>
                </a:extLst>
              </a:tr>
              <a:tr h="1465908">
                <a:tc>
                  <a:txBody>
                    <a:bodyPr/>
                    <a:lstStyle/>
                    <a:p>
                      <a:pPr algn="ctr"/>
                      <a:r>
                        <a:rPr kumimoji="1" lang="ja-JP" altLang="en-US" sz="2000" dirty="0"/>
                        <a:t>何を</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en-US" altLang="ja-JP" sz="3600" b="1" dirty="0">
                          <a:solidFill>
                            <a:schemeClr val="tx1"/>
                          </a:solidFill>
                        </a:rPr>
                        <a:t>No.2</a:t>
                      </a:r>
                      <a:r>
                        <a:rPr kumimoji="1" lang="ja-JP" altLang="en-US" sz="3600" b="1" dirty="0">
                          <a:solidFill>
                            <a:schemeClr val="tx1"/>
                          </a:solidFill>
                        </a:rPr>
                        <a:t>ピーリングラインの</a:t>
                      </a:r>
                    </a:p>
                    <a:p>
                      <a:pPr algn="ctr"/>
                      <a:r>
                        <a:rPr kumimoji="1" lang="ja-JP" altLang="en-US" sz="3600" b="1" dirty="0">
                          <a:solidFill>
                            <a:schemeClr val="tx1"/>
                          </a:solidFill>
                        </a:rPr>
                        <a:t>設備停止時間を</a:t>
                      </a:r>
                      <a:endParaRPr kumimoji="1" lang="en-US" altLang="ja-JP" sz="36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968477277"/>
                  </a:ext>
                </a:extLst>
              </a:tr>
              <a:tr h="1595924">
                <a:tc>
                  <a:txBody>
                    <a:bodyPr/>
                    <a:lstStyle/>
                    <a:p>
                      <a:pPr algn="ctr"/>
                      <a:r>
                        <a:rPr kumimoji="1" lang="ja-JP" altLang="en-US" sz="2000" dirty="0"/>
                        <a:t>どうする</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kumimoji="1" lang="ja-JP" altLang="en-US" sz="2400" b="1" dirty="0">
                          <a:solidFill>
                            <a:schemeClr val="tx1"/>
                          </a:solidFill>
                        </a:rPr>
                        <a:t>　　　　　　　　</a:t>
                      </a:r>
                      <a:r>
                        <a:rPr kumimoji="1" lang="en-US" altLang="ja-JP" sz="2400" b="1" dirty="0">
                          <a:solidFill>
                            <a:schemeClr val="tx1"/>
                          </a:solidFill>
                        </a:rPr>
                        <a:t>750</a:t>
                      </a:r>
                      <a:r>
                        <a:rPr kumimoji="1" lang="ja-JP" altLang="en-US" sz="2400" b="1" dirty="0">
                          <a:solidFill>
                            <a:schemeClr val="tx1"/>
                          </a:solidFill>
                        </a:rPr>
                        <a:t>分</a:t>
                      </a:r>
                      <a:r>
                        <a:rPr kumimoji="1" lang="en-US" altLang="ja-JP" sz="2400" b="1" dirty="0">
                          <a:solidFill>
                            <a:schemeClr val="tx1"/>
                          </a:solidFill>
                        </a:rPr>
                        <a:t>/</a:t>
                      </a:r>
                      <a:r>
                        <a:rPr kumimoji="1" lang="ja-JP" altLang="en-US" sz="2400" b="1" dirty="0">
                          <a:solidFill>
                            <a:schemeClr val="tx1"/>
                          </a:solidFill>
                        </a:rPr>
                        <a:t>月を</a:t>
                      </a:r>
                      <a:r>
                        <a:rPr kumimoji="1" lang="ja-JP" altLang="en-US" sz="2400" b="1" dirty="0">
                          <a:solidFill>
                            <a:srgbClr val="0000FF"/>
                          </a:solidFill>
                        </a:rPr>
                        <a:t>計画 </a:t>
                      </a:r>
                      <a:r>
                        <a:rPr kumimoji="1" lang="en-US" altLang="ja-JP" sz="3600" b="1" dirty="0">
                          <a:solidFill>
                            <a:srgbClr val="0000FF"/>
                          </a:solidFill>
                        </a:rPr>
                        <a:t>450 </a:t>
                      </a:r>
                      <a:r>
                        <a:rPr kumimoji="1" lang="ja-JP" altLang="en-US" sz="2800" b="1" dirty="0">
                          <a:solidFill>
                            <a:srgbClr val="0000FF"/>
                          </a:solidFill>
                        </a:rPr>
                        <a:t>分</a:t>
                      </a:r>
                      <a:r>
                        <a:rPr kumimoji="1" lang="en-US" altLang="ja-JP" sz="2800" b="1" dirty="0">
                          <a:solidFill>
                            <a:srgbClr val="0000FF"/>
                          </a:solidFill>
                        </a:rPr>
                        <a:t>/</a:t>
                      </a:r>
                      <a:r>
                        <a:rPr kumimoji="1" lang="ja-JP" altLang="en-US" sz="2800" b="1" dirty="0">
                          <a:solidFill>
                            <a:srgbClr val="0000FF"/>
                          </a:solidFill>
                        </a:rPr>
                        <a:t>月以内</a:t>
                      </a:r>
                      <a:endParaRPr kumimoji="1" lang="en-US" altLang="ja-JP" sz="2800" b="1" dirty="0">
                        <a:solidFill>
                          <a:srgbClr val="0000FF"/>
                        </a:solidFill>
                      </a:endParaRPr>
                    </a:p>
                    <a:p>
                      <a:pPr algn="ctr"/>
                      <a:r>
                        <a:rPr kumimoji="1" lang="ja-JP" altLang="en-US" sz="2400" b="1" dirty="0">
                          <a:solidFill>
                            <a:schemeClr val="tx1"/>
                          </a:solidFill>
                          <a:latin typeface="BIZ UDPゴシック" panose="020B0400000000000000" pitchFamily="50" charset="-128"/>
                          <a:ea typeface="BIZ UDPゴシック" panose="020B0400000000000000" pitchFamily="50" charset="-128"/>
                        </a:rPr>
                        <a:t>　毎日必須の点検を、経験差のある作業者全員で</a:t>
                      </a:r>
                      <a:r>
                        <a:rPr kumimoji="1" lang="en-US" altLang="ja-JP" sz="2400" b="1" dirty="0">
                          <a:solidFill>
                            <a:schemeClr val="tx1"/>
                          </a:solidFill>
                          <a:latin typeface="BIZ UDPゴシック" panose="020B0400000000000000" pitchFamily="50" charset="-128"/>
                          <a:ea typeface="BIZ UDPゴシック" panose="020B0400000000000000" pitchFamily="50" charset="-128"/>
                        </a:rPr>
                        <a:t>15</a:t>
                      </a:r>
                      <a:r>
                        <a:rPr kumimoji="1" lang="ja-JP" altLang="en-US" sz="2400" b="1" dirty="0">
                          <a:solidFill>
                            <a:schemeClr val="tx1"/>
                          </a:solidFill>
                          <a:latin typeface="BIZ UDPゴシック" panose="020B0400000000000000" pitchFamily="50" charset="-128"/>
                          <a:ea typeface="BIZ UDPゴシック" panose="020B0400000000000000" pitchFamily="50" charset="-128"/>
                        </a:rPr>
                        <a:t>分以内に抑える</a:t>
                      </a:r>
                      <a:endParaRPr kumimoji="1" lang="ja-JP" altLang="en-US" sz="2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995055"/>
                  </a:ext>
                </a:extLst>
              </a:tr>
              <a:tr h="1595924">
                <a:tc>
                  <a:txBody>
                    <a:bodyPr/>
                    <a:lstStyle/>
                    <a:p>
                      <a:pPr algn="ctr"/>
                      <a:r>
                        <a:rPr kumimoji="1" lang="ja-JP" altLang="en-US" sz="2000" dirty="0"/>
                        <a:t>どうなる</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i="0" dirty="0">
                          <a:solidFill>
                            <a:schemeClr val="tx1"/>
                          </a:solidFill>
                          <a:effectLst/>
                          <a:latin typeface="BIZ UDPゴシック" panose="020B0400000000000000" pitchFamily="50" charset="-128"/>
                          <a:ea typeface="BIZ UDPゴシック" panose="020B0400000000000000" pitchFamily="50" charset="-128"/>
                        </a:rPr>
                        <a:t>月</a:t>
                      </a:r>
                      <a:r>
                        <a:rPr lang="en-US" altLang="ja-JP" sz="2400" b="1" i="0" dirty="0">
                          <a:solidFill>
                            <a:schemeClr val="tx1"/>
                          </a:solidFill>
                          <a:effectLst/>
                          <a:latin typeface="BIZ UDPゴシック" panose="020B0400000000000000" pitchFamily="50" charset="-128"/>
                          <a:ea typeface="BIZ UDPゴシック" panose="020B0400000000000000" pitchFamily="50" charset="-128"/>
                        </a:rPr>
                        <a:t>300</a:t>
                      </a:r>
                      <a:r>
                        <a:rPr lang="ja-JP" altLang="en-US" sz="2400" b="1" i="0" dirty="0">
                          <a:solidFill>
                            <a:schemeClr val="tx1"/>
                          </a:solidFill>
                          <a:effectLst/>
                          <a:latin typeface="BIZ UDPゴシック" panose="020B0400000000000000" pitchFamily="50" charset="-128"/>
                          <a:ea typeface="BIZ UDPゴシック" panose="020B0400000000000000" pitchFamily="50" charset="-128"/>
                        </a:rPr>
                        <a:t>分のロスが解消され</a:t>
                      </a:r>
                      <a:endParaRPr lang="en-US" altLang="ja-JP" sz="2400" b="1" i="0" dirty="0">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3200" b="1" i="0" dirty="0">
                          <a:solidFill>
                            <a:srgbClr val="0000FF"/>
                          </a:solidFill>
                          <a:effectLst/>
                          <a:latin typeface="BIZ UDPゴシック" panose="020B0400000000000000" pitchFamily="50" charset="-128"/>
                          <a:ea typeface="BIZ UDPゴシック" panose="020B0400000000000000" pitchFamily="50" charset="-128"/>
                        </a:rPr>
                        <a:t>生産効率の安定</a:t>
                      </a:r>
                      <a:endParaRPr lang="en-US" altLang="ja-JP" sz="3200" b="1" i="0" dirty="0">
                        <a:solidFill>
                          <a:srgbClr val="0000FF"/>
                        </a:solidFill>
                        <a:effectLst/>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13173612"/>
                  </a:ext>
                </a:extLst>
              </a:tr>
            </a:tbl>
          </a:graphicData>
        </a:graphic>
      </p:graphicFrame>
      <p:sp>
        <p:nvSpPr>
          <p:cNvPr id="3" name="テキスト ボックス 2">
            <a:extLst>
              <a:ext uri="{FF2B5EF4-FFF2-40B4-BE49-F238E27FC236}">
                <a16:creationId xmlns:a16="http://schemas.microsoft.com/office/drawing/2014/main" id="{52D887FB-7041-EA6F-D51A-607F5F192E44}"/>
              </a:ext>
            </a:extLst>
          </p:cNvPr>
          <p:cNvSpPr txBox="1"/>
          <p:nvPr/>
        </p:nvSpPr>
        <p:spPr>
          <a:xfrm>
            <a:off x="741239" y="137393"/>
            <a:ext cx="1467068"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目標の設定</a:t>
            </a:r>
            <a:endParaRPr lang="ja-JP" altLang="en-US" sz="32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102275BA-5DDE-4929-F0A7-504189822E50}"/>
              </a:ext>
            </a:extLst>
          </p:cNvPr>
          <p:cNvSpPr txBox="1"/>
          <p:nvPr/>
        </p:nvSpPr>
        <p:spPr>
          <a:xfrm>
            <a:off x="11552" y="-3467"/>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06</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31" name="オーディオ 30">
            <a:hlinkClick r:id="" action="ppaction://media"/>
            <a:extLst>
              <a:ext uri="{FF2B5EF4-FFF2-40B4-BE49-F238E27FC236}">
                <a16:creationId xmlns:a16="http://schemas.microsoft.com/office/drawing/2014/main" id="{18A49517-6335-6D72-6844-CEED07C86C7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36906289"/>
      </p:ext>
    </p:extLst>
  </p:cSld>
  <p:clrMapOvr>
    <a:masterClrMapping/>
  </p:clrMapOvr>
  <mc:AlternateContent xmlns:mc="http://schemas.openxmlformats.org/markup-compatibility/2006" xmlns:p14="http://schemas.microsoft.com/office/powerpoint/2010/main">
    <mc:Choice Requires="p14">
      <p:transition spd="slow" p14:dur="2000" advTm="28037"/>
    </mc:Choice>
    <mc:Fallback xmlns="">
      <p:transition spd="slow" advTm="28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8CC9E5CF-562C-4618-4505-7C08590A18A9}"/>
              </a:ext>
            </a:extLst>
          </p:cNvPr>
          <p:cNvGraphicFramePr>
            <a:graphicFrameLocks noGrp="1"/>
          </p:cNvGraphicFramePr>
          <p:nvPr>
            <p:extLst>
              <p:ext uri="{D42A27DB-BD31-4B8C-83A1-F6EECF244321}">
                <p14:modId xmlns:p14="http://schemas.microsoft.com/office/powerpoint/2010/main" val="2311935518"/>
              </p:ext>
            </p:extLst>
          </p:nvPr>
        </p:nvGraphicFramePr>
        <p:xfrm>
          <a:off x="216816" y="1221599"/>
          <a:ext cx="11623255" cy="5058689"/>
        </p:xfrm>
        <a:graphic>
          <a:graphicData uri="http://schemas.openxmlformats.org/drawingml/2006/table">
            <a:tbl>
              <a:tblPr/>
              <a:tblGrid>
                <a:gridCol w="1649691">
                  <a:extLst>
                    <a:ext uri="{9D8B030D-6E8A-4147-A177-3AD203B41FA5}">
                      <a16:colId xmlns:a16="http://schemas.microsoft.com/office/drawing/2014/main" val="1710894105"/>
                    </a:ext>
                  </a:extLst>
                </a:gridCol>
                <a:gridCol w="587999">
                  <a:extLst>
                    <a:ext uri="{9D8B030D-6E8A-4147-A177-3AD203B41FA5}">
                      <a16:colId xmlns:a16="http://schemas.microsoft.com/office/drawing/2014/main" val="3918635196"/>
                    </a:ext>
                  </a:extLst>
                </a:gridCol>
                <a:gridCol w="587195">
                  <a:extLst>
                    <a:ext uri="{9D8B030D-6E8A-4147-A177-3AD203B41FA5}">
                      <a16:colId xmlns:a16="http://schemas.microsoft.com/office/drawing/2014/main" val="3238739896"/>
                    </a:ext>
                  </a:extLst>
                </a:gridCol>
                <a:gridCol w="587195">
                  <a:extLst>
                    <a:ext uri="{9D8B030D-6E8A-4147-A177-3AD203B41FA5}">
                      <a16:colId xmlns:a16="http://schemas.microsoft.com/office/drawing/2014/main" val="4017451182"/>
                    </a:ext>
                  </a:extLst>
                </a:gridCol>
                <a:gridCol w="488311">
                  <a:extLst>
                    <a:ext uri="{9D8B030D-6E8A-4147-A177-3AD203B41FA5}">
                      <a16:colId xmlns:a16="http://schemas.microsoft.com/office/drawing/2014/main" val="2596429616"/>
                    </a:ext>
                  </a:extLst>
                </a:gridCol>
                <a:gridCol w="643572">
                  <a:extLst>
                    <a:ext uri="{9D8B030D-6E8A-4147-A177-3AD203B41FA5}">
                      <a16:colId xmlns:a16="http://schemas.microsoft.com/office/drawing/2014/main" val="4092926019"/>
                    </a:ext>
                  </a:extLst>
                </a:gridCol>
                <a:gridCol w="643572">
                  <a:extLst>
                    <a:ext uri="{9D8B030D-6E8A-4147-A177-3AD203B41FA5}">
                      <a16:colId xmlns:a16="http://schemas.microsoft.com/office/drawing/2014/main" val="2331535009"/>
                    </a:ext>
                  </a:extLst>
                </a:gridCol>
                <a:gridCol w="643572">
                  <a:extLst>
                    <a:ext uri="{9D8B030D-6E8A-4147-A177-3AD203B41FA5}">
                      <a16:colId xmlns:a16="http://schemas.microsoft.com/office/drawing/2014/main" val="386736007"/>
                    </a:ext>
                  </a:extLst>
                </a:gridCol>
                <a:gridCol w="643572">
                  <a:extLst>
                    <a:ext uri="{9D8B030D-6E8A-4147-A177-3AD203B41FA5}">
                      <a16:colId xmlns:a16="http://schemas.microsoft.com/office/drawing/2014/main" val="1949664760"/>
                    </a:ext>
                  </a:extLst>
                </a:gridCol>
                <a:gridCol w="643572">
                  <a:extLst>
                    <a:ext uri="{9D8B030D-6E8A-4147-A177-3AD203B41FA5}">
                      <a16:colId xmlns:a16="http://schemas.microsoft.com/office/drawing/2014/main" val="2522427239"/>
                    </a:ext>
                  </a:extLst>
                </a:gridCol>
                <a:gridCol w="643572">
                  <a:extLst>
                    <a:ext uri="{9D8B030D-6E8A-4147-A177-3AD203B41FA5}">
                      <a16:colId xmlns:a16="http://schemas.microsoft.com/office/drawing/2014/main" val="403919867"/>
                    </a:ext>
                  </a:extLst>
                </a:gridCol>
                <a:gridCol w="643572">
                  <a:extLst>
                    <a:ext uri="{9D8B030D-6E8A-4147-A177-3AD203B41FA5}">
                      <a16:colId xmlns:a16="http://schemas.microsoft.com/office/drawing/2014/main" val="3865581760"/>
                    </a:ext>
                  </a:extLst>
                </a:gridCol>
                <a:gridCol w="643572">
                  <a:extLst>
                    <a:ext uri="{9D8B030D-6E8A-4147-A177-3AD203B41FA5}">
                      <a16:colId xmlns:a16="http://schemas.microsoft.com/office/drawing/2014/main" val="209218339"/>
                    </a:ext>
                  </a:extLst>
                </a:gridCol>
                <a:gridCol w="643572">
                  <a:extLst>
                    <a:ext uri="{9D8B030D-6E8A-4147-A177-3AD203B41FA5}">
                      <a16:colId xmlns:a16="http://schemas.microsoft.com/office/drawing/2014/main" val="4056889627"/>
                    </a:ext>
                  </a:extLst>
                </a:gridCol>
                <a:gridCol w="643572">
                  <a:extLst>
                    <a:ext uri="{9D8B030D-6E8A-4147-A177-3AD203B41FA5}">
                      <a16:colId xmlns:a16="http://schemas.microsoft.com/office/drawing/2014/main" val="1561710847"/>
                    </a:ext>
                  </a:extLst>
                </a:gridCol>
                <a:gridCol w="643572">
                  <a:extLst>
                    <a:ext uri="{9D8B030D-6E8A-4147-A177-3AD203B41FA5}">
                      <a16:colId xmlns:a16="http://schemas.microsoft.com/office/drawing/2014/main" val="737029765"/>
                    </a:ext>
                  </a:extLst>
                </a:gridCol>
                <a:gridCol w="643572">
                  <a:extLst>
                    <a:ext uri="{9D8B030D-6E8A-4147-A177-3AD203B41FA5}">
                      <a16:colId xmlns:a16="http://schemas.microsoft.com/office/drawing/2014/main" val="3521114648"/>
                    </a:ext>
                  </a:extLst>
                </a:gridCol>
              </a:tblGrid>
              <a:tr h="282673">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項目</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担当</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副担当</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副担当</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4</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5</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6</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7</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8</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9</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10</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11</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12</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1</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a:solidFill>
                            <a:srgbClr val="000000"/>
                          </a:solidFill>
                          <a:effectLst/>
                          <a:latin typeface="BIZ UDPゴシック" panose="020B0400000000000000" pitchFamily="50" charset="-128"/>
                          <a:ea typeface="BIZ UDPゴシック" panose="020B0400000000000000" pitchFamily="50" charset="-128"/>
                        </a:rPr>
                        <a:t>2</a:t>
                      </a: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altLang="ja-JP" sz="1400" b="0" i="0" u="none" strike="noStrike" dirty="0">
                          <a:solidFill>
                            <a:srgbClr val="000000"/>
                          </a:solidFill>
                          <a:effectLst/>
                          <a:latin typeface="BIZ UDPゴシック" panose="020B0400000000000000" pitchFamily="50" charset="-128"/>
                          <a:ea typeface="BIZ UDPゴシック" panose="020B0400000000000000" pitchFamily="50" charset="-128"/>
                        </a:rPr>
                        <a:t>3</a:t>
                      </a: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月</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extLst>
                  <a:ext uri="{0D108BD9-81ED-4DB2-BD59-A6C34878D82A}">
                    <a16:rowId xmlns:a16="http://schemas.microsoft.com/office/drawing/2014/main" val="1187335499"/>
                  </a:ext>
                </a:extLst>
              </a:tr>
              <a:tr h="597002">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テーマ選定</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島田</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全員</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鈴木</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計画</a:t>
                      </a:r>
                      <a:b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実績</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7095194"/>
                  </a:ext>
                </a:extLst>
              </a:tr>
              <a:tr h="597002">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現状の把握</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島田</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豊住</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鈴木</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計画</a:t>
                      </a:r>
                      <a:b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b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実績</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extLst>
                  <a:ext uri="{0D108BD9-81ED-4DB2-BD59-A6C34878D82A}">
                    <a16:rowId xmlns:a16="http://schemas.microsoft.com/office/drawing/2014/main" val="1542805286"/>
                  </a:ext>
                </a:extLst>
              </a:tr>
              <a:tr h="597002">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目標設定</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島田</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生根</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鈴木</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計画</a:t>
                      </a:r>
                      <a:b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b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実績</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82731705"/>
                  </a:ext>
                </a:extLst>
              </a:tr>
              <a:tr h="597002">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要因解析</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島田</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加藤</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鈴木</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計画</a:t>
                      </a:r>
                      <a:b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b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実績</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extLst>
                  <a:ext uri="{0D108BD9-81ED-4DB2-BD59-A6C34878D82A}">
                    <a16:rowId xmlns:a16="http://schemas.microsoft.com/office/drawing/2014/main" val="2646018815"/>
                  </a:ext>
                </a:extLst>
              </a:tr>
              <a:tr h="597002">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対策案と実施</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島田</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島田</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鈴木</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計画</a:t>
                      </a:r>
                      <a:b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b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実績</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7330291"/>
                  </a:ext>
                </a:extLst>
              </a:tr>
              <a:tr h="597002">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効果の確認</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島田</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千川原</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鈴木</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計画</a:t>
                      </a:r>
                      <a:b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b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実績</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extLst>
                  <a:ext uri="{0D108BD9-81ED-4DB2-BD59-A6C34878D82A}">
                    <a16:rowId xmlns:a16="http://schemas.microsoft.com/office/drawing/2014/main" val="1417846761"/>
                  </a:ext>
                </a:extLst>
              </a:tr>
              <a:tr h="597002">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標準化と管理の定着</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島田</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島田</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鈴木</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計画</a:t>
                      </a:r>
                      <a:b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b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実績</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04774090"/>
                  </a:ext>
                </a:extLst>
              </a:tr>
              <a:tr h="597002">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反省と今後の課題</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島田</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生根</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鈴木</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計画</a:t>
                      </a:r>
                      <a:b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実績</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ja-JP" altLang="en-US" sz="1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9537" marR="9537" marT="95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extLst>
                  <a:ext uri="{0D108BD9-81ED-4DB2-BD59-A6C34878D82A}">
                    <a16:rowId xmlns:a16="http://schemas.microsoft.com/office/drawing/2014/main" val="2291042276"/>
                  </a:ext>
                </a:extLst>
              </a:tr>
            </a:tbl>
          </a:graphicData>
        </a:graphic>
      </p:graphicFrame>
      <p:grpSp>
        <p:nvGrpSpPr>
          <p:cNvPr id="4" name="グループ化 3">
            <a:extLst>
              <a:ext uri="{FF2B5EF4-FFF2-40B4-BE49-F238E27FC236}">
                <a16:creationId xmlns:a16="http://schemas.microsoft.com/office/drawing/2014/main" id="{DEFF83C0-86B5-5DF5-2347-4E23D531422C}"/>
              </a:ext>
            </a:extLst>
          </p:cNvPr>
          <p:cNvGrpSpPr/>
          <p:nvPr/>
        </p:nvGrpSpPr>
        <p:grpSpPr>
          <a:xfrm>
            <a:off x="8877458" y="665164"/>
            <a:ext cx="2938334" cy="445874"/>
            <a:chOff x="4303714" y="987658"/>
            <a:chExt cx="2938334" cy="445874"/>
          </a:xfrm>
        </p:grpSpPr>
        <p:sp>
          <p:nvSpPr>
            <p:cNvPr id="5" name="正方形/長方形 4">
              <a:extLst>
                <a:ext uri="{FF2B5EF4-FFF2-40B4-BE49-F238E27FC236}">
                  <a16:creationId xmlns:a16="http://schemas.microsoft.com/office/drawing/2014/main" id="{0D63E24D-A0FD-8187-08F4-146FD5FB38FD}"/>
                </a:ext>
              </a:extLst>
            </p:cNvPr>
            <p:cNvSpPr/>
            <p:nvPr/>
          </p:nvSpPr>
          <p:spPr>
            <a:xfrm>
              <a:off x="4303714" y="987658"/>
              <a:ext cx="2938334" cy="44587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p>
          </p:txBody>
        </p:sp>
        <p:cxnSp>
          <p:nvCxnSpPr>
            <p:cNvPr id="6" name="直線コネクタ 5">
              <a:extLst>
                <a:ext uri="{FF2B5EF4-FFF2-40B4-BE49-F238E27FC236}">
                  <a16:creationId xmlns:a16="http://schemas.microsoft.com/office/drawing/2014/main" id="{142F7018-5605-B920-84F8-558486F43A21}"/>
                </a:ext>
              </a:extLst>
            </p:cNvPr>
            <p:cNvCxnSpPr>
              <a:cxnSpLocks/>
            </p:cNvCxnSpPr>
            <p:nvPr/>
          </p:nvCxnSpPr>
          <p:spPr>
            <a:xfrm>
              <a:off x="5108019" y="1224864"/>
              <a:ext cx="514563" cy="2264"/>
            </a:xfrm>
            <a:prstGeom prst="line">
              <a:avLst/>
            </a:prstGeom>
            <a:ln w="19050" cap="flat" cmpd="sng" algn="ctr">
              <a:solidFill>
                <a:srgbClr val="0000FF"/>
              </a:solidFill>
              <a:prstDash val="sysDot"/>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32D0C4FF-0E94-D994-AB74-22AAB85BD78F}"/>
                </a:ext>
              </a:extLst>
            </p:cNvPr>
            <p:cNvCxnSpPr>
              <a:cxnSpLocks/>
            </p:cNvCxnSpPr>
            <p:nvPr/>
          </p:nvCxnSpPr>
          <p:spPr>
            <a:xfrm>
              <a:off x="6549636" y="1225618"/>
              <a:ext cx="604844" cy="0"/>
            </a:xfrm>
            <a:prstGeom prst="line">
              <a:avLst/>
            </a:prstGeom>
            <a:ln w="19050" cap="flat" cmpd="sng" algn="ctr">
              <a:solidFill>
                <a:srgbClr val="FF0000"/>
              </a:solidFill>
              <a:prstDash val="solid"/>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正方形/長方形 7">
              <a:extLst>
                <a:ext uri="{FF2B5EF4-FFF2-40B4-BE49-F238E27FC236}">
                  <a16:creationId xmlns:a16="http://schemas.microsoft.com/office/drawing/2014/main" id="{356DCA61-E95F-C592-B9B1-4BE878535A80}"/>
                </a:ext>
              </a:extLst>
            </p:cNvPr>
            <p:cNvSpPr/>
            <p:nvPr/>
          </p:nvSpPr>
          <p:spPr>
            <a:xfrm>
              <a:off x="4303714" y="1044191"/>
              <a:ext cx="713496" cy="3628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54000" rtlCol="0" anchor="ctr"/>
            <a:lstStyle/>
            <a:p>
              <a:pPr algn="ctr"/>
              <a:r>
                <a:rPr lang="ja-JP" altLang="en-US" sz="1400" dirty="0">
                  <a:solidFill>
                    <a:schemeClr val="tx1"/>
                  </a:solidFill>
                  <a:ea typeface="メイリオ" panose="020B0604030504040204" pitchFamily="50" charset="-128"/>
                </a:rPr>
                <a:t>計画</a:t>
              </a:r>
            </a:p>
          </p:txBody>
        </p:sp>
        <p:sp>
          <p:nvSpPr>
            <p:cNvPr id="9" name="正方形/長方形 8">
              <a:extLst>
                <a:ext uri="{FF2B5EF4-FFF2-40B4-BE49-F238E27FC236}">
                  <a16:creationId xmlns:a16="http://schemas.microsoft.com/office/drawing/2014/main" id="{211AEE42-771F-9013-BD01-1F94BAEC0147}"/>
                </a:ext>
              </a:extLst>
            </p:cNvPr>
            <p:cNvSpPr/>
            <p:nvPr/>
          </p:nvSpPr>
          <p:spPr>
            <a:xfrm>
              <a:off x="5713391" y="1044191"/>
              <a:ext cx="713496" cy="3628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54000" rtlCol="0" anchor="ctr"/>
            <a:lstStyle/>
            <a:p>
              <a:pPr algn="ctr"/>
              <a:r>
                <a:rPr lang="ja-JP" altLang="en-US" sz="1400" dirty="0">
                  <a:solidFill>
                    <a:schemeClr val="tx1"/>
                  </a:solidFill>
                  <a:ea typeface="メイリオ" panose="020B0604030504040204" pitchFamily="50" charset="-128"/>
                </a:rPr>
                <a:t>実績</a:t>
              </a:r>
            </a:p>
          </p:txBody>
        </p:sp>
      </p:grpSp>
      <p:cxnSp>
        <p:nvCxnSpPr>
          <p:cNvPr id="10" name="直線コネクタ 9">
            <a:extLst>
              <a:ext uri="{FF2B5EF4-FFF2-40B4-BE49-F238E27FC236}">
                <a16:creationId xmlns:a16="http://schemas.microsoft.com/office/drawing/2014/main" id="{D69B0465-45A7-D841-3DA8-D438504BE7A2}"/>
              </a:ext>
            </a:extLst>
          </p:cNvPr>
          <p:cNvCxnSpPr>
            <a:cxnSpLocks/>
          </p:cNvCxnSpPr>
          <p:nvPr/>
        </p:nvCxnSpPr>
        <p:spPr>
          <a:xfrm>
            <a:off x="4222279" y="1710643"/>
            <a:ext cx="557111" cy="0"/>
          </a:xfrm>
          <a:prstGeom prst="line">
            <a:avLst/>
          </a:prstGeom>
          <a:ln w="19050" cap="flat" cmpd="sng" algn="ctr">
            <a:solidFill>
              <a:srgbClr val="0000FF"/>
            </a:solidFill>
            <a:prstDash val="sysDot"/>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62BE1940-7789-3EA9-73C7-E10DA746B519}"/>
              </a:ext>
            </a:extLst>
          </p:cNvPr>
          <p:cNvCxnSpPr>
            <a:cxnSpLocks/>
          </p:cNvCxnSpPr>
          <p:nvPr/>
        </p:nvCxnSpPr>
        <p:spPr>
          <a:xfrm>
            <a:off x="4779390" y="2277715"/>
            <a:ext cx="1234911" cy="0"/>
          </a:xfrm>
          <a:prstGeom prst="line">
            <a:avLst/>
          </a:prstGeom>
          <a:ln w="19050" cap="flat" cmpd="sng" algn="ctr">
            <a:solidFill>
              <a:srgbClr val="0000FF"/>
            </a:solidFill>
            <a:prstDash val="sysDot"/>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19860CE5-9100-174F-D4B3-0F08B8AC5B5F}"/>
              </a:ext>
            </a:extLst>
          </p:cNvPr>
          <p:cNvCxnSpPr>
            <a:cxnSpLocks/>
          </p:cNvCxnSpPr>
          <p:nvPr/>
        </p:nvCxnSpPr>
        <p:spPr>
          <a:xfrm>
            <a:off x="6084668" y="2871937"/>
            <a:ext cx="523522" cy="0"/>
          </a:xfrm>
          <a:prstGeom prst="line">
            <a:avLst/>
          </a:prstGeom>
          <a:ln w="19050" cap="flat" cmpd="sng" algn="ctr">
            <a:solidFill>
              <a:srgbClr val="0000FF"/>
            </a:solidFill>
            <a:prstDash val="sysDot"/>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85C45296-E205-3B1F-AB81-FB443D3A9591}"/>
              </a:ext>
            </a:extLst>
          </p:cNvPr>
          <p:cNvCxnSpPr>
            <a:cxnSpLocks/>
          </p:cNvCxnSpPr>
          <p:nvPr/>
        </p:nvCxnSpPr>
        <p:spPr>
          <a:xfrm>
            <a:off x="6608190" y="3490346"/>
            <a:ext cx="980387" cy="0"/>
          </a:xfrm>
          <a:prstGeom prst="line">
            <a:avLst/>
          </a:prstGeom>
          <a:ln w="19050" cap="flat" cmpd="sng" algn="ctr">
            <a:solidFill>
              <a:srgbClr val="0000FF"/>
            </a:solidFill>
            <a:prstDash val="sysDot"/>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5EE8B1F2-B3CB-0EA4-8A9C-3A8CB7A0F0F3}"/>
              </a:ext>
            </a:extLst>
          </p:cNvPr>
          <p:cNvCxnSpPr>
            <a:cxnSpLocks/>
          </p:cNvCxnSpPr>
          <p:nvPr/>
        </p:nvCxnSpPr>
        <p:spPr>
          <a:xfrm>
            <a:off x="7588577" y="4075947"/>
            <a:ext cx="1074656" cy="0"/>
          </a:xfrm>
          <a:prstGeom prst="line">
            <a:avLst/>
          </a:prstGeom>
          <a:ln w="19050" cap="flat" cmpd="sng" algn="ctr">
            <a:solidFill>
              <a:srgbClr val="0000FF"/>
            </a:solidFill>
            <a:prstDash val="sysDot"/>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154CA05-C719-289D-028F-AEABE31DB4C4}"/>
              </a:ext>
            </a:extLst>
          </p:cNvPr>
          <p:cNvCxnSpPr>
            <a:cxnSpLocks/>
          </p:cNvCxnSpPr>
          <p:nvPr/>
        </p:nvCxnSpPr>
        <p:spPr>
          <a:xfrm>
            <a:off x="8663233" y="4674586"/>
            <a:ext cx="1234911" cy="0"/>
          </a:xfrm>
          <a:prstGeom prst="line">
            <a:avLst/>
          </a:prstGeom>
          <a:ln w="19050" cap="flat" cmpd="sng" algn="ctr">
            <a:solidFill>
              <a:srgbClr val="0000FF"/>
            </a:solidFill>
            <a:prstDash val="sysDot"/>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55FBEC49-F816-D482-3319-DB3D033A4424}"/>
              </a:ext>
            </a:extLst>
          </p:cNvPr>
          <p:cNvCxnSpPr>
            <a:cxnSpLocks/>
          </p:cNvCxnSpPr>
          <p:nvPr/>
        </p:nvCxnSpPr>
        <p:spPr>
          <a:xfrm>
            <a:off x="4222279" y="1923064"/>
            <a:ext cx="557111" cy="0"/>
          </a:xfrm>
          <a:prstGeom prst="line">
            <a:avLst/>
          </a:prstGeom>
          <a:ln w="19050" cap="flat" cmpd="sng" algn="ctr">
            <a:solidFill>
              <a:srgbClr val="FF0000"/>
            </a:solidFill>
            <a:prstDash val="solid"/>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9681CCB8-63C3-46CD-B737-054C59E3655F}"/>
              </a:ext>
            </a:extLst>
          </p:cNvPr>
          <p:cNvCxnSpPr>
            <a:cxnSpLocks/>
          </p:cNvCxnSpPr>
          <p:nvPr/>
        </p:nvCxnSpPr>
        <p:spPr>
          <a:xfrm>
            <a:off x="4779390" y="2507069"/>
            <a:ext cx="1647497" cy="0"/>
          </a:xfrm>
          <a:prstGeom prst="line">
            <a:avLst/>
          </a:prstGeom>
          <a:ln w="19050" cap="flat" cmpd="sng" algn="ctr">
            <a:solidFill>
              <a:srgbClr val="FF0000"/>
            </a:solidFill>
            <a:prstDash val="solid"/>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1295790D-48BD-53FA-2629-20E01F6DF773}"/>
              </a:ext>
            </a:extLst>
          </p:cNvPr>
          <p:cNvCxnSpPr>
            <a:cxnSpLocks/>
          </p:cNvCxnSpPr>
          <p:nvPr/>
        </p:nvCxnSpPr>
        <p:spPr>
          <a:xfrm>
            <a:off x="6426887" y="3084358"/>
            <a:ext cx="535547" cy="0"/>
          </a:xfrm>
          <a:prstGeom prst="line">
            <a:avLst/>
          </a:prstGeom>
          <a:ln w="19050" cap="flat" cmpd="sng" algn="ctr">
            <a:solidFill>
              <a:srgbClr val="FF0000"/>
            </a:solidFill>
            <a:prstDash val="solid"/>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326E95EE-FD36-30D5-3659-6A6231A21C3C}"/>
              </a:ext>
            </a:extLst>
          </p:cNvPr>
          <p:cNvCxnSpPr>
            <a:cxnSpLocks/>
          </p:cNvCxnSpPr>
          <p:nvPr/>
        </p:nvCxnSpPr>
        <p:spPr>
          <a:xfrm>
            <a:off x="6962434" y="3694882"/>
            <a:ext cx="751890" cy="0"/>
          </a:xfrm>
          <a:prstGeom prst="line">
            <a:avLst/>
          </a:prstGeom>
          <a:ln w="19050" cap="flat" cmpd="sng" algn="ctr">
            <a:solidFill>
              <a:srgbClr val="FF0000"/>
            </a:solidFill>
            <a:prstDash val="solid"/>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1B308499-EFF0-CF3D-69D7-41F133DDCC18}"/>
              </a:ext>
            </a:extLst>
          </p:cNvPr>
          <p:cNvCxnSpPr>
            <a:cxnSpLocks/>
          </p:cNvCxnSpPr>
          <p:nvPr/>
        </p:nvCxnSpPr>
        <p:spPr>
          <a:xfrm>
            <a:off x="7714324" y="4280137"/>
            <a:ext cx="948909" cy="0"/>
          </a:xfrm>
          <a:prstGeom prst="line">
            <a:avLst/>
          </a:prstGeom>
          <a:ln w="19050" cap="flat" cmpd="sng" algn="ctr">
            <a:solidFill>
              <a:srgbClr val="FF0000"/>
            </a:solidFill>
            <a:prstDash val="solid"/>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C92D4172-4F85-4C82-F7D8-8EB25F241F18}"/>
              </a:ext>
            </a:extLst>
          </p:cNvPr>
          <p:cNvCxnSpPr>
            <a:cxnSpLocks/>
          </p:cNvCxnSpPr>
          <p:nvPr/>
        </p:nvCxnSpPr>
        <p:spPr>
          <a:xfrm>
            <a:off x="8663233" y="4895709"/>
            <a:ext cx="1234911" cy="0"/>
          </a:xfrm>
          <a:prstGeom prst="line">
            <a:avLst/>
          </a:prstGeom>
          <a:ln w="19050" cap="flat" cmpd="sng" algn="ctr">
            <a:solidFill>
              <a:srgbClr val="FF0000"/>
            </a:solidFill>
            <a:prstDash val="solid"/>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6E5C5332-1600-3AB0-43B1-8737E4F1886D}"/>
              </a:ext>
            </a:extLst>
          </p:cNvPr>
          <p:cNvCxnSpPr>
            <a:cxnSpLocks/>
          </p:cNvCxnSpPr>
          <p:nvPr/>
        </p:nvCxnSpPr>
        <p:spPr>
          <a:xfrm>
            <a:off x="9898144" y="5321500"/>
            <a:ext cx="1385694" cy="0"/>
          </a:xfrm>
          <a:prstGeom prst="line">
            <a:avLst/>
          </a:prstGeom>
          <a:ln w="19050" cap="flat" cmpd="sng" algn="ctr">
            <a:solidFill>
              <a:srgbClr val="0000FF"/>
            </a:solidFill>
            <a:prstDash val="sysDot"/>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E676F12A-0F48-C379-6850-414F55953815}"/>
              </a:ext>
            </a:extLst>
          </p:cNvPr>
          <p:cNvCxnSpPr>
            <a:cxnSpLocks/>
          </p:cNvCxnSpPr>
          <p:nvPr/>
        </p:nvCxnSpPr>
        <p:spPr>
          <a:xfrm>
            <a:off x="9898144" y="5542623"/>
            <a:ext cx="1385694" cy="0"/>
          </a:xfrm>
          <a:prstGeom prst="line">
            <a:avLst/>
          </a:prstGeom>
          <a:ln w="19050" cap="flat" cmpd="sng" algn="ctr">
            <a:solidFill>
              <a:srgbClr val="FF0000"/>
            </a:solidFill>
            <a:prstDash val="solid"/>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AFB759E1-ACC3-2C5C-2752-34BABCC01B87}"/>
              </a:ext>
            </a:extLst>
          </p:cNvPr>
          <p:cNvCxnSpPr>
            <a:cxnSpLocks/>
          </p:cNvCxnSpPr>
          <p:nvPr/>
        </p:nvCxnSpPr>
        <p:spPr>
          <a:xfrm>
            <a:off x="11283838" y="5969200"/>
            <a:ext cx="474982" cy="0"/>
          </a:xfrm>
          <a:prstGeom prst="line">
            <a:avLst/>
          </a:prstGeom>
          <a:ln w="19050" cap="flat" cmpd="sng" algn="ctr">
            <a:solidFill>
              <a:srgbClr val="0000FF"/>
            </a:solidFill>
            <a:prstDash val="sysDot"/>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3A42337C-9BDC-D363-9CF5-36CA47A546B1}"/>
              </a:ext>
            </a:extLst>
          </p:cNvPr>
          <p:cNvCxnSpPr>
            <a:cxnSpLocks/>
          </p:cNvCxnSpPr>
          <p:nvPr/>
        </p:nvCxnSpPr>
        <p:spPr>
          <a:xfrm>
            <a:off x="11283838" y="6190323"/>
            <a:ext cx="474982" cy="0"/>
          </a:xfrm>
          <a:prstGeom prst="line">
            <a:avLst/>
          </a:prstGeom>
          <a:ln w="19050" cap="flat" cmpd="sng" algn="ctr">
            <a:solidFill>
              <a:srgbClr val="FF0000"/>
            </a:solidFill>
            <a:prstDash val="solid"/>
            <a:roun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正方形/長方形 25">
            <a:extLst>
              <a:ext uri="{FF2B5EF4-FFF2-40B4-BE49-F238E27FC236}">
                <a16:creationId xmlns:a16="http://schemas.microsoft.com/office/drawing/2014/main" id="{511B8047-9544-EE47-5F66-4FDC7A2B2C70}"/>
              </a:ext>
            </a:extLst>
          </p:cNvPr>
          <p:cNvSpPr/>
          <p:nvPr/>
        </p:nvSpPr>
        <p:spPr>
          <a:xfrm>
            <a:off x="133905" y="498614"/>
            <a:ext cx="1796212" cy="3628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54000" rtlCol="0" anchor="ctr"/>
          <a:lstStyle/>
          <a:p>
            <a:pPr algn="ctr"/>
            <a:r>
              <a:rPr lang="en-US" altLang="ja-JP" dirty="0">
                <a:solidFill>
                  <a:schemeClr val="tx1"/>
                </a:solidFill>
                <a:latin typeface="BIZ UDPゴシック" panose="020B0400000000000000" pitchFamily="50" charset="-128"/>
                <a:ea typeface="BIZ UDPゴシック" panose="020B0400000000000000" pitchFamily="50" charset="-128"/>
              </a:rPr>
              <a:t>【</a:t>
            </a:r>
            <a:r>
              <a:rPr lang="ja-JP" altLang="en-US" dirty="0">
                <a:solidFill>
                  <a:schemeClr val="tx1"/>
                </a:solidFill>
                <a:latin typeface="BIZ UDPゴシック" panose="020B0400000000000000" pitchFamily="50" charset="-128"/>
                <a:ea typeface="BIZ UDPゴシック" panose="020B0400000000000000" pitchFamily="50" charset="-128"/>
              </a:rPr>
              <a:t>活動期間</a:t>
            </a:r>
            <a:r>
              <a:rPr lang="en-US" altLang="ja-JP" dirty="0">
                <a:solidFill>
                  <a:schemeClr val="tx1"/>
                </a:solidFill>
                <a:latin typeface="BIZ UDPゴシック" panose="020B0400000000000000" pitchFamily="50" charset="-128"/>
                <a:ea typeface="BIZ UDPゴシック" panose="020B0400000000000000" pitchFamily="50" charset="-128"/>
              </a:rPr>
              <a:t>】</a:t>
            </a:r>
            <a:endParaRPr lang="ja-JP" altLang="en-US" dirty="0">
              <a:solidFill>
                <a:schemeClr val="tx1"/>
              </a:solidFill>
              <a:latin typeface="BIZ UDPゴシック" panose="020B0400000000000000" pitchFamily="50" charset="-128"/>
              <a:ea typeface="BIZ UDPゴシック" panose="020B0400000000000000" pitchFamily="50" charset="-128"/>
            </a:endParaRPr>
          </a:p>
        </p:txBody>
      </p:sp>
      <p:sp>
        <p:nvSpPr>
          <p:cNvPr id="27" name="正方形/長方形 26">
            <a:extLst>
              <a:ext uri="{FF2B5EF4-FFF2-40B4-BE49-F238E27FC236}">
                <a16:creationId xmlns:a16="http://schemas.microsoft.com/office/drawing/2014/main" id="{1BB76566-1A5A-606E-9D1E-37DE29214973}"/>
              </a:ext>
            </a:extLst>
          </p:cNvPr>
          <p:cNvSpPr/>
          <p:nvPr/>
        </p:nvSpPr>
        <p:spPr>
          <a:xfrm>
            <a:off x="353079" y="827752"/>
            <a:ext cx="4077499" cy="3628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54000" rtlCol="0" anchor="ctr"/>
          <a:lstStyle/>
          <a:p>
            <a:pPr algn="ctr"/>
            <a:r>
              <a:rPr lang="en-US" altLang="ja-JP" dirty="0">
                <a:solidFill>
                  <a:schemeClr val="tx1"/>
                </a:solidFill>
                <a:latin typeface="BIZ UDPゴシック" panose="020B0400000000000000" pitchFamily="50" charset="-128"/>
                <a:ea typeface="BIZ UDPゴシック" panose="020B0400000000000000" pitchFamily="50" charset="-128"/>
              </a:rPr>
              <a:t>2024</a:t>
            </a:r>
            <a:r>
              <a:rPr lang="ja-JP" altLang="en-US" dirty="0">
                <a:solidFill>
                  <a:schemeClr val="tx1"/>
                </a:solidFill>
                <a:latin typeface="BIZ UDPゴシック" panose="020B0400000000000000" pitchFamily="50" charset="-128"/>
                <a:ea typeface="BIZ UDPゴシック" panose="020B0400000000000000" pitchFamily="50" charset="-128"/>
              </a:rPr>
              <a:t>年</a:t>
            </a:r>
            <a:r>
              <a:rPr lang="en-US" altLang="ja-JP" dirty="0">
                <a:solidFill>
                  <a:schemeClr val="tx1"/>
                </a:solidFill>
                <a:latin typeface="BIZ UDPゴシック" panose="020B0400000000000000" pitchFamily="50" charset="-128"/>
                <a:ea typeface="BIZ UDPゴシック" panose="020B0400000000000000" pitchFamily="50" charset="-128"/>
              </a:rPr>
              <a:t>4</a:t>
            </a:r>
            <a:r>
              <a:rPr lang="ja-JP" altLang="en-US" dirty="0">
                <a:solidFill>
                  <a:schemeClr val="tx1"/>
                </a:solidFill>
                <a:latin typeface="BIZ UDPゴシック" panose="020B0400000000000000" pitchFamily="50" charset="-128"/>
                <a:ea typeface="BIZ UDPゴシック" panose="020B0400000000000000" pitchFamily="50" charset="-128"/>
              </a:rPr>
              <a:t>月</a:t>
            </a:r>
            <a:r>
              <a:rPr lang="en-US" altLang="ja-JP" dirty="0">
                <a:solidFill>
                  <a:schemeClr val="tx1"/>
                </a:solidFill>
                <a:latin typeface="BIZ UDPゴシック" panose="020B0400000000000000" pitchFamily="50" charset="-128"/>
                <a:ea typeface="BIZ UDPゴシック" panose="020B0400000000000000" pitchFamily="50" charset="-128"/>
              </a:rPr>
              <a:t>1</a:t>
            </a:r>
            <a:r>
              <a:rPr lang="ja-JP" altLang="en-US" dirty="0">
                <a:solidFill>
                  <a:schemeClr val="tx1"/>
                </a:solidFill>
                <a:latin typeface="BIZ UDPゴシック" panose="020B0400000000000000" pitchFamily="50" charset="-128"/>
                <a:ea typeface="BIZ UDPゴシック" panose="020B0400000000000000" pitchFamily="50" charset="-128"/>
              </a:rPr>
              <a:t>日～</a:t>
            </a:r>
            <a:r>
              <a:rPr lang="en-US" altLang="ja-JP" dirty="0">
                <a:solidFill>
                  <a:schemeClr val="tx1"/>
                </a:solidFill>
                <a:latin typeface="BIZ UDPゴシック" panose="020B0400000000000000" pitchFamily="50" charset="-128"/>
                <a:ea typeface="BIZ UDPゴシック" panose="020B0400000000000000" pitchFamily="50" charset="-128"/>
              </a:rPr>
              <a:t>2025</a:t>
            </a:r>
            <a:r>
              <a:rPr lang="ja-JP" altLang="en-US" dirty="0">
                <a:solidFill>
                  <a:schemeClr val="tx1"/>
                </a:solidFill>
                <a:latin typeface="BIZ UDPゴシック" panose="020B0400000000000000" pitchFamily="50" charset="-128"/>
                <a:ea typeface="BIZ UDPゴシック" panose="020B0400000000000000" pitchFamily="50" charset="-128"/>
              </a:rPr>
              <a:t>年</a:t>
            </a:r>
            <a:r>
              <a:rPr lang="en-US" altLang="ja-JP" dirty="0">
                <a:solidFill>
                  <a:schemeClr val="tx1"/>
                </a:solidFill>
                <a:latin typeface="BIZ UDPゴシック" panose="020B0400000000000000" pitchFamily="50" charset="-128"/>
                <a:ea typeface="BIZ UDPゴシック" panose="020B0400000000000000" pitchFamily="50" charset="-128"/>
              </a:rPr>
              <a:t>3</a:t>
            </a:r>
            <a:r>
              <a:rPr lang="ja-JP" altLang="en-US" dirty="0">
                <a:solidFill>
                  <a:schemeClr val="tx1"/>
                </a:solidFill>
                <a:latin typeface="BIZ UDPゴシック" panose="020B0400000000000000" pitchFamily="50" charset="-128"/>
                <a:ea typeface="BIZ UDPゴシック" panose="020B0400000000000000" pitchFamily="50" charset="-128"/>
              </a:rPr>
              <a:t>月</a:t>
            </a:r>
            <a:r>
              <a:rPr lang="en-US" altLang="ja-JP" dirty="0">
                <a:solidFill>
                  <a:schemeClr val="tx1"/>
                </a:solidFill>
                <a:latin typeface="BIZ UDPゴシック" panose="020B0400000000000000" pitchFamily="50" charset="-128"/>
                <a:ea typeface="BIZ UDPゴシック" panose="020B0400000000000000" pitchFamily="50" charset="-128"/>
              </a:rPr>
              <a:t>31</a:t>
            </a:r>
            <a:r>
              <a:rPr lang="ja-JP" altLang="en-US" dirty="0">
                <a:solidFill>
                  <a:schemeClr val="tx1"/>
                </a:solidFill>
                <a:latin typeface="BIZ UDPゴシック" panose="020B0400000000000000" pitchFamily="50" charset="-128"/>
                <a:ea typeface="BIZ UDPゴシック" panose="020B0400000000000000" pitchFamily="50" charset="-128"/>
              </a:rPr>
              <a:t>日</a:t>
            </a:r>
          </a:p>
        </p:txBody>
      </p:sp>
      <p:sp>
        <p:nvSpPr>
          <p:cNvPr id="28" name="テキスト ボックス 27">
            <a:extLst>
              <a:ext uri="{FF2B5EF4-FFF2-40B4-BE49-F238E27FC236}">
                <a16:creationId xmlns:a16="http://schemas.microsoft.com/office/drawing/2014/main" id="{BC07BF7A-16B0-3571-3154-9B9F80CC1108}"/>
              </a:ext>
            </a:extLst>
          </p:cNvPr>
          <p:cNvSpPr txBox="1"/>
          <p:nvPr/>
        </p:nvSpPr>
        <p:spPr>
          <a:xfrm>
            <a:off x="10097150" y="6402898"/>
            <a:ext cx="1718642" cy="246221"/>
          </a:xfrm>
          <a:prstGeom prst="rect">
            <a:avLst/>
          </a:prstGeom>
          <a:solidFill>
            <a:schemeClr val="bg1"/>
          </a:solidFill>
          <a:ln>
            <a:solidFill>
              <a:schemeClr val="tx1"/>
            </a:solidFill>
          </a:ln>
        </p:spPr>
        <p:txBody>
          <a:bodyPr wrap="square" rtlCol="0">
            <a:spAutoFit/>
          </a:bodyPr>
          <a:lstStyle/>
          <a:p>
            <a:r>
              <a:rPr kumimoji="1" lang="en-US" altLang="ja-JP" sz="1000" dirty="0">
                <a:latin typeface="Meiryo UI" panose="020B0604030504040204" pitchFamily="50" charset="-128"/>
                <a:ea typeface="Meiryo UI" panose="020B0604030504040204" pitchFamily="50" charset="-128"/>
              </a:rPr>
              <a:t>2024.4.25</a:t>
            </a:r>
            <a:r>
              <a:rPr lang="ja-JP" altLang="en-US" sz="1000" dirty="0">
                <a:latin typeface="Meiryo UI" panose="020B0604030504040204" pitchFamily="50" charset="-128"/>
                <a:ea typeface="Meiryo UI" panose="020B0604030504040204" pitchFamily="50" charset="-128"/>
              </a:rPr>
              <a:t>　作成者　島田</a:t>
            </a:r>
            <a:endParaRPr kumimoji="1" lang="ja-JP" altLang="en-US" sz="1000" dirty="0">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C4BCC196-7AE4-BF0C-17FE-FB6DF8258119}"/>
              </a:ext>
            </a:extLst>
          </p:cNvPr>
          <p:cNvSpPr txBox="1"/>
          <p:nvPr/>
        </p:nvSpPr>
        <p:spPr>
          <a:xfrm>
            <a:off x="737808" y="136604"/>
            <a:ext cx="1210588"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活動計画</a:t>
            </a:r>
          </a:p>
        </p:txBody>
      </p:sp>
      <p:sp>
        <p:nvSpPr>
          <p:cNvPr id="32" name="テキスト ボックス 31">
            <a:extLst>
              <a:ext uri="{FF2B5EF4-FFF2-40B4-BE49-F238E27FC236}">
                <a16:creationId xmlns:a16="http://schemas.microsoft.com/office/drawing/2014/main" id="{1FD62F30-32DB-199A-B6D5-33E51871FC48}"/>
              </a:ext>
            </a:extLst>
          </p:cNvPr>
          <p:cNvSpPr txBox="1"/>
          <p:nvPr/>
        </p:nvSpPr>
        <p:spPr>
          <a:xfrm>
            <a:off x="539" y="-2572"/>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07</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36" name="オーディオ 35">
            <a:hlinkClick r:id="" action="ppaction://media"/>
            <a:extLst>
              <a:ext uri="{FF2B5EF4-FFF2-40B4-BE49-F238E27FC236}">
                <a16:creationId xmlns:a16="http://schemas.microsoft.com/office/drawing/2014/main" id="{36EB4972-9C4D-4932-FCCE-C8FCDA55B19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72977724"/>
      </p:ext>
    </p:extLst>
  </p:cSld>
  <p:clrMapOvr>
    <a:masterClrMapping/>
  </p:clrMapOvr>
  <mc:AlternateContent xmlns:mc="http://schemas.openxmlformats.org/markup-compatibility/2006" xmlns:p14="http://schemas.microsoft.com/office/powerpoint/2010/main">
    <mc:Choice Requires="p14">
      <p:transition spd="slow" p14:dur="2000" advTm="10453"/>
    </mc:Choice>
    <mc:Fallback xmlns="">
      <p:transition spd="slow" advTm="10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cxnSp>
        <p:nvCxnSpPr>
          <p:cNvPr id="118" name="直線矢印コネクタ 117">
            <a:extLst>
              <a:ext uri="{FF2B5EF4-FFF2-40B4-BE49-F238E27FC236}">
                <a16:creationId xmlns:a16="http://schemas.microsoft.com/office/drawing/2014/main" id="{E87BC7A5-9D1D-48B4-CF09-2EEC13FB488A}"/>
              </a:ext>
            </a:extLst>
          </p:cNvPr>
          <p:cNvCxnSpPr/>
          <p:nvPr/>
        </p:nvCxnSpPr>
        <p:spPr>
          <a:xfrm flipV="1">
            <a:off x="1840045" y="2173484"/>
            <a:ext cx="886968" cy="8904"/>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6" name="正方形/長方形 5">
            <a:extLst>
              <a:ext uri="{FF2B5EF4-FFF2-40B4-BE49-F238E27FC236}">
                <a16:creationId xmlns:a16="http://schemas.microsoft.com/office/drawing/2014/main" id="{85DFD396-A2A8-7A0E-FD07-31DD27BF2604}"/>
              </a:ext>
            </a:extLst>
          </p:cNvPr>
          <p:cNvSpPr/>
          <p:nvPr/>
        </p:nvSpPr>
        <p:spPr>
          <a:xfrm>
            <a:off x="10798224" y="1953591"/>
            <a:ext cx="654984" cy="4442572"/>
          </a:xfrm>
          <a:prstGeom prst="rect">
            <a:avLst/>
          </a:prstGeom>
          <a:solidFill>
            <a:schemeClr val="accent1"/>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800" b="1" dirty="0">
                <a:solidFill>
                  <a:schemeClr val="bg1"/>
                </a:solidFill>
                <a:latin typeface="BIZ UDPゴシック" panose="020B0400000000000000" pitchFamily="50" charset="-128"/>
                <a:ea typeface="BIZ UDPゴシック" panose="020B0400000000000000" pitchFamily="50" charset="-128"/>
              </a:rPr>
              <a:t>設備点検時間の超過が発生している</a:t>
            </a:r>
          </a:p>
        </p:txBody>
      </p:sp>
      <p:cxnSp>
        <p:nvCxnSpPr>
          <p:cNvPr id="7" name="直線矢印コネクタ 6">
            <a:extLst>
              <a:ext uri="{FF2B5EF4-FFF2-40B4-BE49-F238E27FC236}">
                <a16:creationId xmlns:a16="http://schemas.microsoft.com/office/drawing/2014/main" id="{5BB1FDDC-DCEB-F151-C7BF-64E85DFCC011}"/>
              </a:ext>
            </a:extLst>
          </p:cNvPr>
          <p:cNvCxnSpPr/>
          <p:nvPr/>
        </p:nvCxnSpPr>
        <p:spPr>
          <a:xfrm>
            <a:off x="1047426" y="4176278"/>
            <a:ext cx="9769848" cy="0"/>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DE9D66FF-5538-10B4-2C6D-19AEF3DFBE2A}"/>
              </a:ext>
            </a:extLst>
          </p:cNvPr>
          <p:cNvCxnSpPr>
            <a:cxnSpLocks/>
            <a:stCxn id="9" idx="2"/>
          </p:cNvCxnSpPr>
          <p:nvPr/>
        </p:nvCxnSpPr>
        <p:spPr>
          <a:xfrm>
            <a:off x="6300543" y="1493572"/>
            <a:ext cx="1929057" cy="2682706"/>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F43367F5-E690-EC5E-FAC5-8D8CF3F1833C}"/>
              </a:ext>
            </a:extLst>
          </p:cNvPr>
          <p:cNvSpPr/>
          <p:nvPr/>
        </p:nvSpPr>
        <p:spPr>
          <a:xfrm>
            <a:off x="5916058" y="743844"/>
            <a:ext cx="768969" cy="749728"/>
          </a:xfrm>
          <a:prstGeom prst="rect">
            <a:avLst/>
          </a:prstGeom>
          <a:solidFill>
            <a:schemeClr val="accent1"/>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2000" b="1">
                <a:solidFill>
                  <a:schemeClr val="bg1"/>
                </a:solidFill>
                <a:latin typeface="BIZ UDPゴシック" panose="020B0400000000000000" pitchFamily="50" charset="-128"/>
                <a:ea typeface="BIZ UDPゴシック" panose="020B0400000000000000" pitchFamily="50" charset="-128"/>
              </a:rPr>
              <a:t>人</a:t>
            </a:r>
          </a:p>
        </p:txBody>
      </p:sp>
      <p:sp>
        <p:nvSpPr>
          <p:cNvPr id="10" name="正方形/長方形 9">
            <a:extLst>
              <a:ext uri="{FF2B5EF4-FFF2-40B4-BE49-F238E27FC236}">
                <a16:creationId xmlns:a16="http://schemas.microsoft.com/office/drawing/2014/main" id="{F9BAAB1E-C76E-E386-0E0B-78FC728214A5}"/>
              </a:ext>
            </a:extLst>
          </p:cNvPr>
          <p:cNvSpPr/>
          <p:nvPr/>
        </p:nvSpPr>
        <p:spPr>
          <a:xfrm>
            <a:off x="3060878" y="747750"/>
            <a:ext cx="894800" cy="743371"/>
          </a:xfrm>
          <a:prstGeom prst="rect">
            <a:avLst/>
          </a:prstGeom>
          <a:solidFill>
            <a:schemeClr val="accent1"/>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2000" b="1">
                <a:solidFill>
                  <a:schemeClr val="bg1"/>
                </a:solidFill>
                <a:latin typeface="BIZ UDPゴシック" panose="020B0400000000000000" pitchFamily="50" charset="-128"/>
                <a:ea typeface="BIZ UDPゴシック" panose="020B0400000000000000" pitchFamily="50" charset="-128"/>
              </a:rPr>
              <a:t>設備</a:t>
            </a:r>
          </a:p>
        </p:txBody>
      </p:sp>
      <p:sp>
        <p:nvSpPr>
          <p:cNvPr id="11" name="正方形/長方形 10">
            <a:extLst>
              <a:ext uri="{FF2B5EF4-FFF2-40B4-BE49-F238E27FC236}">
                <a16:creationId xmlns:a16="http://schemas.microsoft.com/office/drawing/2014/main" id="{0049E7A6-EC05-4C5B-B54F-412619617BC9}"/>
              </a:ext>
            </a:extLst>
          </p:cNvPr>
          <p:cNvSpPr/>
          <p:nvPr/>
        </p:nvSpPr>
        <p:spPr>
          <a:xfrm>
            <a:off x="2345363" y="6028348"/>
            <a:ext cx="862968" cy="723029"/>
          </a:xfrm>
          <a:prstGeom prst="rect">
            <a:avLst/>
          </a:prstGeom>
          <a:solidFill>
            <a:schemeClr val="accent1"/>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2000" b="1" dirty="0">
                <a:solidFill>
                  <a:schemeClr val="bg1"/>
                </a:solidFill>
                <a:latin typeface="BIZ UDPゴシック" panose="020B0400000000000000" pitchFamily="50" charset="-128"/>
                <a:ea typeface="BIZ UDPゴシック" panose="020B0400000000000000" pitchFamily="50" charset="-128"/>
              </a:rPr>
              <a:t>方法</a:t>
            </a:r>
          </a:p>
        </p:txBody>
      </p:sp>
      <p:sp>
        <p:nvSpPr>
          <p:cNvPr id="12" name="正方形/長方形 11">
            <a:extLst>
              <a:ext uri="{FF2B5EF4-FFF2-40B4-BE49-F238E27FC236}">
                <a16:creationId xmlns:a16="http://schemas.microsoft.com/office/drawing/2014/main" id="{E0635A90-996B-2A65-C5A2-80A50FD46408}"/>
              </a:ext>
            </a:extLst>
          </p:cNvPr>
          <p:cNvSpPr/>
          <p:nvPr/>
        </p:nvSpPr>
        <p:spPr>
          <a:xfrm>
            <a:off x="8213577" y="6028348"/>
            <a:ext cx="866890" cy="723023"/>
          </a:xfrm>
          <a:prstGeom prst="rect">
            <a:avLst/>
          </a:prstGeom>
          <a:solidFill>
            <a:schemeClr val="accent1"/>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2000" b="1">
                <a:solidFill>
                  <a:schemeClr val="bg1"/>
                </a:solidFill>
                <a:latin typeface="BIZ UDPゴシック" panose="020B0400000000000000" pitchFamily="50" charset="-128"/>
                <a:ea typeface="BIZ UDPゴシック" panose="020B0400000000000000" pitchFamily="50" charset="-128"/>
              </a:rPr>
              <a:t>素材</a:t>
            </a:r>
          </a:p>
        </p:txBody>
      </p:sp>
      <p:cxnSp>
        <p:nvCxnSpPr>
          <p:cNvPr id="27" name="直線矢印コネクタ 26">
            <a:extLst>
              <a:ext uri="{FF2B5EF4-FFF2-40B4-BE49-F238E27FC236}">
                <a16:creationId xmlns:a16="http://schemas.microsoft.com/office/drawing/2014/main" id="{D85E5973-17D1-C086-13BF-7133B4FDB210}"/>
              </a:ext>
            </a:extLst>
          </p:cNvPr>
          <p:cNvCxnSpPr>
            <a:cxnSpLocks/>
            <a:stCxn id="10" idx="2"/>
          </p:cNvCxnSpPr>
          <p:nvPr/>
        </p:nvCxnSpPr>
        <p:spPr>
          <a:xfrm>
            <a:off x="3508278" y="1491121"/>
            <a:ext cx="1955292" cy="2690200"/>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3C3E5ACF-B1A5-13F0-A175-B4E98CA206E4}"/>
              </a:ext>
            </a:extLst>
          </p:cNvPr>
          <p:cNvCxnSpPr>
            <a:cxnSpLocks/>
            <a:stCxn id="11" idx="0"/>
          </p:cNvCxnSpPr>
          <p:nvPr/>
        </p:nvCxnSpPr>
        <p:spPr>
          <a:xfrm flipV="1">
            <a:off x="2776847" y="4181321"/>
            <a:ext cx="1504887" cy="1847027"/>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4C91A79D-8789-6682-AF1C-599B24CAAB6D}"/>
              </a:ext>
            </a:extLst>
          </p:cNvPr>
          <p:cNvCxnSpPr>
            <a:cxnSpLocks/>
            <a:stCxn id="12" idx="0"/>
          </p:cNvCxnSpPr>
          <p:nvPr/>
        </p:nvCxnSpPr>
        <p:spPr>
          <a:xfrm flipV="1">
            <a:off x="8647022" y="4181321"/>
            <a:ext cx="1771885" cy="1847027"/>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54" name="テキスト ボックス 53">
            <a:extLst>
              <a:ext uri="{FF2B5EF4-FFF2-40B4-BE49-F238E27FC236}">
                <a16:creationId xmlns:a16="http://schemas.microsoft.com/office/drawing/2014/main" id="{F6AFBAEF-DF66-1118-5500-06949372DE0A}"/>
              </a:ext>
            </a:extLst>
          </p:cNvPr>
          <p:cNvSpPr txBox="1"/>
          <p:nvPr/>
        </p:nvSpPr>
        <p:spPr>
          <a:xfrm>
            <a:off x="9634464" y="862976"/>
            <a:ext cx="1781597" cy="246221"/>
          </a:xfrm>
          <a:prstGeom prst="rect">
            <a:avLst/>
          </a:prstGeom>
          <a:solidFill>
            <a:schemeClr val="bg1"/>
          </a:solidFill>
          <a:ln>
            <a:solidFill>
              <a:schemeClr val="tx1"/>
            </a:solidFill>
          </a:ln>
        </p:spPr>
        <p:txBody>
          <a:bodyPr wrap="square" rtlCol="0">
            <a:spAutoFit/>
          </a:bodyPr>
          <a:lstStyle/>
          <a:p>
            <a:pPr algn="ctr"/>
            <a:r>
              <a:rPr kumimoji="1" lang="en-US" altLang="ja-JP" sz="1000" dirty="0">
                <a:latin typeface="BIZ UDPゴシック" panose="020B0400000000000000" pitchFamily="50" charset="-128"/>
                <a:ea typeface="BIZ UDPゴシック" panose="020B0400000000000000" pitchFamily="50" charset="-128"/>
              </a:rPr>
              <a:t>2024.8.10 </a:t>
            </a:r>
            <a:r>
              <a:rPr kumimoji="1" lang="ja-JP" altLang="en-US" sz="1000" dirty="0">
                <a:latin typeface="BIZ UDPゴシック" panose="020B0400000000000000" pitchFamily="50" charset="-128"/>
                <a:ea typeface="BIZ UDPゴシック" panose="020B0400000000000000" pitchFamily="50" charset="-128"/>
              </a:rPr>
              <a:t>作成者 加藤 </a:t>
            </a:r>
          </a:p>
        </p:txBody>
      </p:sp>
      <p:sp>
        <p:nvSpPr>
          <p:cNvPr id="55" name="テキスト ボックス 54">
            <a:extLst>
              <a:ext uri="{FF2B5EF4-FFF2-40B4-BE49-F238E27FC236}">
                <a16:creationId xmlns:a16="http://schemas.microsoft.com/office/drawing/2014/main" id="{B8DFB438-8243-A27C-45C3-E5A694A0B6D7}"/>
              </a:ext>
            </a:extLst>
          </p:cNvPr>
          <p:cNvSpPr txBox="1"/>
          <p:nvPr/>
        </p:nvSpPr>
        <p:spPr>
          <a:xfrm>
            <a:off x="722526" y="132022"/>
            <a:ext cx="2614818"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要因解析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特性要因図</a:t>
            </a:r>
            <a:endParaRPr lang="ja-JP" altLang="en-US" sz="3200" dirty="0">
              <a:latin typeface="BIZ UDPゴシック" panose="020B0400000000000000" pitchFamily="50" charset="-128"/>
              <a:ea typeface="BIZ UDPゴシック" panose="020B0400000000000000" pitchFamily="50" charset="-128"/>
            </a:endParaRPr>
          </a:p>
        </p:txBody>
      </p:sp>
      <p:sp>
        <p:nvSpPr>
          <p:cNvPr id="56" name="テキスト ボックス 55">
            <a:extLst>
              <a:ext uri="{FF2B5EF4-FFF2-40B4-BE49-F238E27FC236}">
                <a16:creationId xmlns:a16="http://schemas.microsoft.com/office/drawing/2014/main" id="{3FE19263-86BD-EEC6-E4A5-6F015C856EDA}"/>
              </a:ext>
            </a:extLst>
          </p:cNvPr>
          <p:cNvSpPr txBox="1"/>
          <p:nvPr/>
        </p:nvSpPr>
        <p:spPr>
          <a:xfrm>
            <a:off x="535" y="0"/>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08</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60" name="正方形/長方形 59">
            <a:extLst>
              <a:ext uri="{FF2B5EF4-FFF2-40B4-BE49-F238E27FC236}">
                <a16:creationId xmlns:a16="http://schemas.microsoft.com/office/drawing/2014/main" id="{AE9328E3-F452-141D-5A11-81CF0127923C}"/>
              </a:ext>
            </a:extLst>
          </p:cNvPr>
          <p:cNvSpPr/>
          <p:nvPr/>
        </p:nvSpPr>
        <p:spPr>
          <a:xfrm>
            <a:off x="6496306" y="5434629"/>
            <a:ext cx="1313594" cy="42465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100" b="1" dirty="0">
                <a:solidFill>
                  <a:sysClr val="windowText" lastClr="000000"/>
                </a:solidFill>
                <a:latin typeface="BIZ UDPゴシック" panose="020B0400000000000000" pitchFamily="50" charset="-128"/>
                <a:ea typeface="BIZ UDPゴシック" panose="020B0400000000000000" pitchFamily="50" charset="-128"/>
              </a:rPr>
              <a:t>点検途中で工具を探しに行っている</a:t>
            </a:r>
          </a:p>
        </p:txBody>
      </p:sp>
      <p:sp>
        <p:nvSpPr>
          <p:cNvPr id="61" name="正方形/長方形 60">
            <a:extLst>
              <a:ext uri="{FF2B5EF4-FFF2-40B4-BE49-F238E27FC236}">
                <a16:creationId xmlns:a16="http://schemas.microsoft.com/office/drawing/2014/main" id="{BA606812-7CDE-94A8-550E-065D31BA5E00}"/>
              </a:ext>
            </a:extLst>
          </p:cNvPr>
          <p:cNvSpPr/>
          <p:nvPr/>
        </p:nvSpPr>
        <p:spPr>
          <a:xfrm>
            <a:off x="6201089" y="4576065"/>
            <a:ext cx="1651391" cy="7201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400" b="1" dirty="0">
                <a:solidFill>
                  <a:sysClr val="windowText" lastClr="000000"/>
                </a:solidFill>
                <a:latin typeface="BIZ UDPゴシック" panose="020B0400000000000000" pitchFamily="50" charset="-128"/>
                <a:ea typeface="BIZ UDPゴシック" panose="020B0400000000000000" pitchFamily="50" charset="-128"/>
              </a:rPr>
              <a:t>必要</a:t>
            </a:r>
            <a:r>
              <a:rPr kumimoji="1" lang="ja-JP" altLang="en-US" sz="1400" b="1" dirty="0">
                <a:solidFill>
                  <a:sysClr val="windowText" lastClr="000000"/>
                </a:solidFill>
                <a:latin typeface="BIZ UDPゴシック" panose="020B0400000000000000" pitchFamily="50" charset="-128"/>
                <a:ea typeface="BIZ UDPゴシック" panose="020B0400000000000000" pitchFamily="50" charset="-128"/>
              </a:rPr>
              <a:t>工具が</a:t>
            </a:r>
            <a:endParaRPr kumimoji="1" lang="en-US" altLang="ja-JP" sz="1400" b="1"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400" b="1" dirty="0">
                <a:solidFill>
                  <a:sysClr val="windowText" lastClr="000000"/>
                </a:solidFill>
                <a:latin typeface="BIZ UDPゴシック" panose="020B0400000000000000" pitchFamily="50" charset="-128"/>
                <a:ea typeface="BIZ UDPゴシック" panose="020B0400000000000000" pitchFamily="50" charset="-128"/>
              </a:rPr>
              <a:t>明確化されて</a:t>
            </a:r>
            <a:endParaRPr kumimoji="1" lang="en-US" altLang="ja-JP" sz="1400" b="1"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400" b="1" dirty="0">
                <a:solidFill>
                  <a:sysClr val="windowText" lastClr="000000"/>
                </a:solidFill>
                <a:latin typeface="BIZ UDPゴシック" panose="020B0400000000000000" pitchFamily="50" charset="-128"/>
                <a:ea typeface="BIZ UDPゴシック" panose="020B0400000000000000" pitchFamily="50" charset="-128"/>
              </a:rPr>
              <a:t>いない</a:t>
            </a:r>
          </a:p>
        </p:txBody>
      </p:sp>
      <p:cxnSp>
        <p:nvCxnSpPr>
          <p:cNvPr id="62" name="直線矢印コネクタ 61">
            <a:extLst>
              <a:ext uri="{FF2B5EF4-FFF2-40B4-BE49-F238E27FC236}">
                <a16:creationId xmlns:a16="http://schemas.microsoft.com/office/drawing/2014/main" id="{4AA96EAE-71C6-F4ED-31CC-998EB7E60FE1}"/>
              </a:ext>
            </a:extLst>
          </p:cNvPr>
          <p:cNvCxnSpPr>
            <a:cxnSpLocks/>
          </p:cNvCxnSpPr>
          <p:nvPr/>
        </p:nvCxnSpPr>
        <p:spPr>
          <a:xfrm>
            <a:off x="7812083" y="5662870"/>
            <a:ext cx="1143612" cy="0"/>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線矢印コネクタ 62">
            <a:extLst>
              <a:ext uri="{FF2B5EF4-FFF2-40B4-BE49-F238E27FC236}">
                <a16:creationId xmlns:a16="http://schemas.microsoft.com/office/drawing/2014/main" id="{CCAE6E08-E59F-22EC-93A0-B2FCB29A2D5A}"/>
              </a:ext>
            </a:extLst>
          </p:cNvPr>
          <p:cNvCxnSpPr>
            <a:cxnSpLocks/>
            <a:stCxn id="66" idx="2"/>
          </p:cNvCxnSpPr>
          <p:nvPr/>
        </p:nvCxnSpPr>
        <p:spPr>
          <a:xfrm flipH="1">
            <a:off x="8175923" y="4720884"/>
            <a:ext cx="948681" cy="941986"/>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線矢印コネクタ 63">
            <a:extLst>
              <a:ext uri="{FF2B5EF4-FFF2-40B4-BE49-F238E27FC236}">
                <a16:creationId xmlns:a16="http://schemas.microsoft.com/office/drawing/2014/main" id="{E45549E2-FB55-BA82-5520-E6195B7A3D5E}"/>
              </a:ext>
            </a:extLst>
          </p:cNvPr>
          <p:cNvCxnSpPr>
            <a:cxnSpLocks/>
            <a:stCxn id="61" idx="3"/>
          </p:cNvCxnSpPr>
          <p:nvPr/>
        </p:nvCxnSpPr>
        <p:spPr>
          <a:xfrm>
            <a:off x="7852480" y="4936131"/>
            <a:ext cx="1103215" cy="0"/>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65" name="楕円 64">
            <a:extLst>
              <a:ext uri="{FF2B5EF4-FFF2-40B4-BE49-F238E27FC236}">
                <a16:creationId xmlns:a16="http://schemas.microsoft.com/office/drawing/2014/main" id="{21CC95BE-D130-F0D5-D9C5-A56D82A70B74}"/>
              </a:ext>
            </a:extLst>
          </p:cNvPr>
          <p:cNvSpPr/>
          <p:nvPr/>
        </p:nvSpPr>
        <p:spPr>
          <a:xfrm>
            <a:off x="6082289" y="4440581"/>
            <a:ext cx="1943629" cy="88801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BIZ UDPゴシック" panose="020B0400000000000000" pitchFamily="50" charset="-128"/>
              <a:ea typeface="BIZ UDPゴシック" panose="020B0400000000000000" pitchFamily="50" charset="-128"/>
            </a:endParaRPr>
          </a:p>
        </p:txBody>
      </p:sp>
      <p:sp>
        <p:nvSpPr>
          <p:cNvPr id="66" name="正方形/長方形 65">
            <a:extLst>
              <a:ext uri="{FF2B5EF4-FFF2-40B4-BE49-F238E27FC236}">
                <a16:creationId xmlns:a16="http://schemas.microsoft.com/office/drawing/2014/main" id="{50906413-AAA5-C735-E0C9-41F895D24FCE}"/>
              </a:ext>
            </a:extLst>
          </p:cNvPr>
          <p:cNvSpPr/>
          <p:nvPr/>
        </p:nvSpPr>
        <p:spPr>
          <a:xfrm>
            <a:off x="8577476" y="4248300"/>
            <a:ext cx="1094256" cy="47258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100" b="1" dirty="0">
                <a:solidFill>
                  <a:sysClr val="windowText" lastClr="000000"/>
                </a:solidFill>
                <a:latin typeface="BIZ UDPゴシック" panose="020B0400000000000000" pitchFamily="50" charset="-128"/>
                <a:ea typeface="BIZ UDPゴシック" panose="020B0400000000000000" pitchFamily="50" charset="-128"/>
              </a:rPr>
              <a:t>工具の準備をしていない</a:t>
            </a:r>
          </a:p>
        </p:txBody>
      </p:sp>
      <p:cxnSp>
        <p:nvCxnSpPr>
          <p:cNvPr id="70" name="直線矢印コネクタ 69">
            <a:extLst>
              <a:ext uri="{FF2B5EF4-FFF2-40B4-BE49-F238E27FC236}">
                <a16:creationId xmlns:a16="http://schemas.microsoft.com/office/drawing/2014/main" id="{32B9A5CC-510B-AC01-F5D2-08FEC9E8BE94}"/>
              </a:ext>
            </a:extLst>
          </p:cNvPr>
          <p:cNvCxnSpPr>
            <a:cxnSpLocks/>
          </p:cNvCxnSpPr>
          <p:nvPr/>
        </p:nvCxnSpPr>
        <p:spPr>
          <a:xfrm flipV="1">
            <a:off x="3603133" y="5099112"/>
            <a:ext cx="678601" cy="911569"/>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線矢印コネクタ 70">
            <a:extLst>
              <a:ext uri="{FF2B5EF4-FFF2-40B4-BE49-F238E27FC236}">
                <a16:creationId xmlns:a16="http://schemas.microsoft.com/office/drawing/2014/main" id="{512EE0EC-B35A-D6D7-9054-C3266B0F3629}"/>
              </a:ext>
            </a:extLst>
          </p:cNvPr>
          <p:cNvCxnSpPr/>
          <p:nvPr/>
        </p:nvCxnSpPr>
        <p:spPr>
          <a:xfrm flipH="1" flipV="1">
            <a:off x="3662955" y="5026175"/>
            <a:ext cx="1288286" cy="4128"/>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72" name="正方形/長方形 71">
            <a:extLst>
              <a:ext uri="{FF2B5EF4-FFF2-40B4-BE49-F238E27FC236}">
                <a16:creationId xmlns:a16="http://schemas.microsoft.com/office/drawing/2014/main" id="{FEDAF4C4-3034-F358-913D-FA424297CDC9}"/>
              </a:ext>
            </a:extLst>
          </p:cNvPr>
          <p:cNvSpPr/>
          <p:nvPr/>
        </p:nvSpPr>
        <p:spPr>
          <a:xfrm>
            <a:off x="4527738" y="4676757"/>
            <a:ext cx="1494865" cy="64209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a:solidFill>
                  <a:sysClr val="windowText" lastClr="000000"/>
                </a:solidFill>
                <a:latin typeface="BIZ UDPゴシック" panose="020B0400000000000000" pitchFamily="50" charset="-128"/>
                <a:ea typeface="BIZ UDPゴシック" panose="020B0400000000000000" pitchFamily="50" charset="-128"/>
              </a:rPr>
              <a:t>点検箇所へのアクセスに時間が掛かる</a:t>
            </a:r>
          </a:p>
        </p:txBody>
      </p:sp>
      <p:sp>
        <p:nvSpPr>
          <p:cNvPr id="73" name="正方形/長方形 72">
            <a:extLst>
              <a:ext uri="{FF2B5EF4-FFF2-40B4-BE49-F238E27FC236}">
                <a16:creationId xmlns:a16="http://schemas.microsoft.com/office/drawing/2014/main" id="{66D60A79-4C53-A1B6-C32E-2563ED684773}"/>
              </a:ext>
            </a:extLst>
          </p:cNvPr>
          <p:cNvSpPr/>
          <p:nvPr/>
        </p:nvSpPr>
        <p:spPr>
          <a:xfrm>
            <a:off x="3290418" y="6015723"/>
            <a:ext cx="1729008" cy="45772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ysClr val="windowText" lastClr="000000"/>
                </a:solidFill>
                <a:latin typeface="BIZ UDPゴシック" panose="020B0400000000000000" pitchFamily="50" charset="-128"/>
                <a:ea typeface="BIZ UDPゴシック" panose="020B0400000000000000" pitchFamily="50" charset="-128"/>
              </a:rPr>
              <a:t>無駄な移動を行っている</a:t>
            </a:r>
          </a:p>
        </p:txBody>
      </p:sp>
      <p:cxnSp>
        <p:nvCxnSpPr>
          <p:cNvPr id="74" name="直線矢印コネクタ 73">
            <a:extLst>
              <a:ext uri="{FF2B5EF4-FFF2-40B4-BE49-F238E27FC236}">
                <a16:creationId xmlns:a16="http://schemas.microsoft.com/office/drawing/2014/main" id="{09355D76-3241-3A73-78F6-0095094BF7E7}"/>
              </a:ext>
            </a:extLst>
          </p:cNvPr>
          <p:cNvCxnSpPr>
            <a:cxnSpLocks/>
          </p:cNvCxnSpPr>
          <p:nvPr/>
        </p:nvCxnSpPr>
        <p:spPr>
          <a:xfrm flipH="1" flipV="1">
            <a:off x="3948667" y="5621801"/>
            <a:ext cx="907188" cy="14961"/>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75" name="正方形/長方形 74">
            <a:extLst>
              <a:ext uri="{FF2B5EF4-FFF2-40B4-BE49-F238E27FC236}">
                <a16:creationId xmlns:a16="http://schemas.microsoft.com/office/drawing/2014/main" id="{0538BCB2-A610-A9AA-6EDE-7F929818F7D5}"/>
              </a:ext>
            </a:extLst>
          </p:cNvPr>
          <p:cNvSpPr/>
          <p:nvPr/>
        </p:nvSpPr>
        <p:spPr>
          <a:xfrm>
            <a:off x="4515384" y="5403809"/>
            <a:ext cx="1494865" cy="504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a:solidFill>
                  <a:sysClr val="windowText" lastClr="000000"/>
                </a:solidFill>
                <a:latin typeface="BIZ UDPゴシック" panose="020B0400000000000000" pitchFamily="50" charset="-128"/>
                <a:ea typeface="BIZ UDPゴシック" panose="020B0400000000000000" pitchFamily="50" charset="-128"/>
              </a:rPr>
              <a:t>正確な点検ルートが</a:t>
            </a:r>
            <a:endParaRPr kumimoji="1" lang="en-US" altLang="ja-JP" sz="1100" b="1">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100" b="1">
                <a:solidFill>
                  <a:sysClr val="windowText" lastClr="000000"/>
                </a:solidFill>
                <a:latin typeface="BIZ UDPゴシック" panose="020B0400000000000000" pitchFamily="50" charset="-128"/>
                <a:ea typeface="BIZ UDPゴシック" panose="020B0400000000000000" pitchFamily="50" charset="-128"/>
              </a:rPr>
              <a:t>確立されていない</a:t>
            </a:r>
          </a:p>
        </p:txBody>
      </p:sp>
      <p:sp>
        <p:nvSpPr>
          <p:cNvPr id="79" name="テキスト ボックス 20">
            <a:extLst>
              <a:ext uri="{FF2B5EF4-FFF2-40B4-BE49-F238E27FC236}">
                <a16:creationId xmlns:a16="http://schemas.microsoft.com/office/drawing/2014/main" id="{C196C27D-A769-19B8-1C01-13F695FE03AE}"/>
              </a:ext>
            </a:extLst>
          </p:cNvPr>
          <p:cNvSpPr txBox="1"/>
          <p:nvPr/>
        </p:nvSpPr>
        <p:spPr>
          <a:xfrm>
            <a:off x="2016240" y="4360784"/>
            <a:ext cx="1217195" cy="415498"/>
          </a:xfrm>
          <a:prstGeom prst="rect">
            <a:avLst/>
          </a:prstGeom>
          <a:solidFill>
            <a:schemeClr val="bg1"/>
          </a:solidFill>
          <a:ln>
            <a:solidFill>
              <a:schemeClr val="tx1"/>
            </a:solid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1050" b="1" dirty="0">
                <a:latin typeface="BIZ UDPゴシック" panose="020B0400000000000000" pitchFamily="50" charset="-128"/>
                <a:ea typeface="BIZ UDPゴシック" panose="020B0400000000000000" pitchFamily="50" charset="-128"/>
              </a:rPr>
              <a:t>点検表が細かくて見えづらい</a:t>
            </a:r>
          </a:p>
        </p:txBody>
      </p:sp>
      <p:sp>
        <p:nvSpPr>
          <p:cNvPr id="80" name="テキスト ボックス 79">
            <a:extLst>
              <a:ext uri="{FF2B5EF4-FFF2-40B4-BE49-F238E27FC236}">
                <a16:creationId xmlns:a16="http://schemas.microsoft.com/office/drawing/2014/main" id="{8BBD26AD-17F0-F6DD-3188-FD26D88D5D51}"/>
              </a:ext>
            </a:extLst>
          </p:cNvPr>
          <p:cNvSpPr txBox="1"/>
          <p:nvPr/>
        </p:nvSpPr>
        <p:spPr>
          <a:xfrm>
            <a:off x="388712" y="5220596"/>
            <a:ext cx="1216186" cy="415498"/>
          </a:xfrm>
          <a:prstGeom prst="rect">
            <a:avLst/>
          </a:prstGeom>
          <a:solidFill>
            <a:schemeClr val="bg1"/>
          </a:solidFill>
          <a:ln>
            <a:solidFill>
              <a:schemeClr val="tx1"/>
            </a:solid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1050" b="1" dirty="0">
                <a:latin typeface="BIZ UDPゴシック" panose="020B0400000000000000" pitchFamily="50" charset="-128"/>
                <a:ea typeface="BIZ UDPゴシック" panose="020B0400000000000000" pitchFamily="50" charset="-128"/>
              </a:rPr>
              <a:t>点検表への記入に時間がかかる</a:t>
            </a:r>
          </a:p>
        </p:txBody>
      </p:sp>
      <p:cxnSp>
        <p:nvCxnSpPr>
          <p:cNvPr id="81" name="直線矢印コネクタ 80">
            <a:extLst>
              <a:ext uri="{FF2B5EF4-FFF2-40B4-BE49-F238E27FC236}">
                <a16:creationId xmlns:a16="http://schemas.microsoft.com/office/drawing/2014/main" id="{54BA323E-A2D5-2B0D-DC71-97C1A4A4D2BA}"/>
              </a:ext>
            </a:extLst>
          </p:cNvPr>
          <p:cNvCxnSpPr>
            <a:cxnSpLocks/>
            <a:stCxn id="80" idx="3"/>
          </p:cNvCxnSpPr>
          <p:nvPr/>
        </p:nvCxnSpPr>
        <p:spPr>
          <a:xfrm flipV="1">
            <a:off x="1604898" y="5403809"/>
            <a:ext cx="1632212" cy="24536"/>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直線矢印コネクタ 81">
            <a:extLst>
              <a:ext uri="{FF2B5EF4-FFF2-40B4-BE49-F238E27FC236}">
                <a16:creationId xmlns:a16="http://schemas.microsoft.com/office/drawing/2014/main" id="{3191FCE5-76CF-0C55-D63F-A9275A8F5D94}"/>
              </a:ext>
            </a:extLst>
          </p:cNvPr>
          <p:cNvCxnSpPr>
            <a:cxnSpLocks/>
            <a:stCxn id="79" idx="2"/>
          </p:cNvCxnSpPr>
          <p:nvPr/>
        </p:nvCxnSpPr>
        <p:spPr>
          <a:xfrm flipH="1">
            <a:off x="2103577" y="4776282"/>
            <a:ext cx="521261" cy="652063"/>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86" name="正方形/長方形 85">
            <a:extLst>
              <a:ext uri="{FF2B5EF4-FFF2-40B4-BE49-F238E27FC236}">
                <a16:creationId xmlns:a16="http://schemas.microsoft.com/office/drawing/2014/main" id="{1B6EC214-9867-5029-FC4B-266070EC339B}"/>
              </a:ext>
            </a:extLst>
          </p:cNvPr>
          <p:cNvSpPr/>
          <p:nvPr/>
        </p:nvSpPr>
        <p:spPr>
          <a:xfrm>
            <a:off x="9180466" y="3382125"/>
            <a:ext cx="1331259" cy="5795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ysClr val="windowText" lastClr="000000"/>
                </a:solidFill>
                <a:latin typeface="BIZ UDPゴシック" panose="020B0400000000000000" pitchFamily="50" charset="-128"/>
                <a:ea typeface="BIZ UDPゴシック" panose="020B0400000000000000" pitchFamily="50" charset="-128"/>
              </a:rPr>
              <a:t>作業に無駄がある</a:t>
            </a:r>
            <a:endParaRPr kumimoji="1" lang="en-US" altLang="ja-JP" sz="1100" b="1" dirty="0">
              <a:solidFill>
                <a:sysClr val="windowText" lastClr="000000"/>
              </a:solidFill>
              <a:latin typeface="BIZ UDPゴシック" panose="020B0400000000000000" pitchFamily="50" charset="-128"/>
              <a:ea typeface="BIZ UDPゴシック" panose="020B0400000000000000" pitchFamily="50" charset="-128"/>
            </a:endParaRPr>
          </a:p>
        </p:txBody>
      </p:sp>
      <p:cxnSp>
        <p:nvCxnSpPr>
          <p:cNvPr id="87" name="直線矢印コネクタ 86">
            <a:extLst>
              <a:ext uri="{FF2B5EF4-FFF2-40B4-BE49-F238E27FC236}">
                <a16:creationId xmlns:a16="http://schemas.microsoft.com/office/drawing/2014/main" id="{C7E89336-37AF-BC49-AC26-22BD97998533}"/>
              </a:ext>
            </a:extLst>
          </p:cNvPr>
          <p:cNvCxnSpPr/>
          <p:nvPr/>
        </p:nvCxnSpPr>
        <p:spPr>
          <a:xfrm flipH="1">
            <a:off x="7955663" y="3686555"/>
            <a:ext cx="1224803" cy="0"/>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88" name="正方形/長方形 87">
            <a:extLst>
              <a:ext uri="{FF2B5EF4-FFF2-40B4-BE49-F238E27FC236}">
                <a16:creationId xmlns:a16="http://schemas.microsoft.com/office/drawing/2014/main" id="{2F020338-F7B2-6396-10DB-3107A8462421}"/>
              </a:ext>
            </a:extLst>
          </p:cNvPr>
          <p:cNvSpPr/>
          <p:nvPr/>
        </p:nvSpPr>
        <p:spPr>
          <a:xfrm>
            <a:off x="7001518" y="1486944"/>
            <a:ext cx="1665484" cy="5361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ysClr val="windowText" lastClr="000000"/>
                </a:solidFill>
                <a:latin typeface="BIZ UDPゴシック" panose="020B0400000000000000" pitchFamily="50" charset="-128"/>
                <a:ea typeface="BIZ UDPゴシック" panose="020B0400000000000000" pitchFamily="50" charset="-128"/>
              </a:rPr>
              <a:t>作業方法を思い出しながら作業をしている</a:t>
            </a:r>
          </a:p>
        </p:txBody>
      </p:sp>
      <p:cxnSp>
        <p:nvCxnSpPr>
          <p:cNvPr id="89" name="直線矢印コネクタ 88">
            <a:extLst>
              <a:ext uri="{FF2B5EF4-FFF2-40B4-BE49-F238E27FC236}">
                <a16:creationId xmlns:a16="http://schemas.microsoft.com/office/drawing/2014/main" id="{2AA36144-53B7-2E62-91B6-289B0A27B01B}"/>
              </a:ext>
            </a:extLst>
          </p:cNvPr>
          <p:cNvCxnSpPr>
            <a:cxnSpLocks/>
          </p:cNvCxnSpPr>
          <p:nvPr/>
        </p:nvCxnSpPr>
        <p:spPr>
          <a:xfrm flipH="1" flipV="1">
            <a:off x="8098606" y="2650231"/>
            <a:ext cx="699627" cy="5156"/>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90" name="直線矢印コネクタ 89">
            <a:extLst>
              <a:ext uri="{FF2B5EF4-FFF2-40B4-BE49-F238E27FC236}">
                <a16:creationId xmlns:a16="http://schemas.microsoft.com/office/drawing/2014/main" id="{1FD744D9-DBB4-549E-551D-7CEF33AD9565}"/>
              </a:ext>
            </a:extLst>
          </p:cNvPr>
          <p:cNvCxnSpPr>
            <a:cxnSpLocks/>
          </p:cNvCxnSpPr>
          <p:nvPr/>
        </p:nvCxnSpPr>
        <p:spPr>
          <a:xfrm>
            <a:off x="7620337" y="2023064"/>
            <a:ext cx="1112311" cy="1635670"/>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91" name="正方形/長方形 90">
            <a:extLst>
              <a:ext uri="{FF2B5EF4-FFF2-40B4-BE49-F238E27FC236}">
                <a16:creationId xmlns:a16="http://schemas.microsoft.com/office/drawing/2014/main" id="{FDE06DBC-D3A6-441D-0D83-B2AB55792BAC}"/>
              </a:ext>
            </a:extLst>
          </p:cNvPr>
          <p:cNvSpPr/>
          <p:nvPr/>
        </p:nvSpPr>
        <p:spPr>
          <a:xfrm>
            <a:off x="8826122" y="2319776"/>
            <a:ext cx="1561224" cy="68422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400" b="1" dirty="0">
                <a:solidFill>
                  <a:sysClr val="windowText" lastClr="000000"/>
                </a:solidFill>
                <a:latin typeface="BIZ UDPゴシック" panose="020B0400000000000000" pitchFamily="50" charset="-128"/>
                <a:ea typeface="BIZ UDPゴシック" panose="020B0400000000000000" pitchFamily="50" charset="-128"/>
              </a:rPr>
              <a:t>作業方法を統一した標準が存在しない</a:t>
            </a:r>
            <a:endParaRPr kumimoji="1" lang="ja-JP" altLang="en-US" sz="1400" b="1" dirty="0">
              <a:solidFill>
                <a:sysClr val="windowText" lastClr="000000"/>
              </a:solidFill>
              <a:latin typeface="BIZ UDPゴシック" panose="020B0400000000000000" pitchFamily="50" charset="-128"/>
              <a:ea typeface="BIZ UDPゴシック" panose="020B0400000000000000" pitchFamily="50" charset="-128"/>
            </a:endParaRPr>
          </a:p>
        </p:txBody>
      </p:sp>
      <p:sp>
        <p:nvSpPr>
          <p:cNvPr id="92" name="楕円 91">
            <a:extLst>
              <a:ext uri="{FF2B5EF4-FFF2-40B4-BE49-F238E27FC236}">
                <a16:creationId xmlns:a16="http://schemas.microsoft.com/office/drawing/2014/main" id="{0456F6B4-744B-3057-BAC3-43255E39F87C}"/>
              </a:ext>
            </a:extLst>
          </p:cNvPr>
          <p:cNvSpPr/>
          <p:nvPr/>
        </p:nvSpPr>
        <p:spPr>
          <a:xfrm>
            <a:off x="8826122" y="2241383"/>
            <a:ext cx="1525377" cy="83543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BIZ UDPゴシック" panose="020B0400000000000000" pitchFamily="50" charset="-128"/>
              <a:ea typeface="BIZ UDPゴシック" panose="020B0400000000000000" pitchFamily="50" charset="-128"/>
            </a:endParaRPr>
          </a:p>
        </p:txBody>
      </p:sp>
      <p:sp>
        <p:nvSpPr>
          <p:cNvPr id="101" name="正方形/長方形 100">
            <a:extLst>
              <a:ext uri="{FF2B5EF4-FFF2-40B4-BE49-F238E27FC236}">
                <a16:creationId xmlns:a16="http://schemas.microsoft.com/office/drawing/2014/main" id="{885CE7BE-8138-FDBB-AD0A-8D34A32F0F6E}"/>
              </a:ext>
            </a:extLst>
          </p:cNvPr>
          <p:cNvSpPr/>
          <p:nvPr/>
        </p:nvSpPr>
        <p:spPr>
          <a:xfrm>
            <a:off x="6058576" y="3156600"/>
            <a:ext cx="1331259" cy="7450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400" b="1" dirty="0">
                <a:solidFill>
                  <a:sysClr val="windowText" lastClr="000000"/>
                </a:solidFill>
                <a:latin typeface="BIZ UDPゴシック" panose="020B0400000000000000" pitchFamily="50" charset="-128"/>
                <a:ea typeface="BIZ UDPゴシック" panose="020B0400000000000000" pitchFamily="50" charset="-128"/>
              </a:rPr>
              <a:t>実施手順が</a:t>
            </a:r>
            <a:endParaRPr lang="en-US" altLang="ja-JP" sz="1400" b="1" dirty="0">
              <a:solidFill>
                <a:sysClr val="windowText" lastClr="000000"/>
              </a:solidFill>
              <a:latin typeface="BIZ UDPゴシック" panose="020B0400000000000000" pitchFamily="50" charset="-128"/>
              <a:ea typeface="BIZ UDPゴシック" panose="020B0400000000000000" pitchFamily="50" charset="-128"/>
            </a:endParaRPr>
          </a:p>
          <a:p>
            <a:pPr algn="ctr"/>
            <a:r>
              <a:rPr lang="ja-JP" altLang="en-US" sz="1400" b="1" dirty="0">
                <a:solidFill>
                  <a:sysClr val="windowText" lastClr="000000"/>
                </a:solidFill>
                <a:latin typeface="BIZ UDPゴシック" panose="020B0400000000000000" pitchFamily="50" charset="-128"/>
                <a:ea typeface="BIZ UDPゴシック" panose="020B0400000000000000" pitchFamily="50" charset="-128"/>
              </a:rPr>
              <a:t>明確化されていない</a:t>
            </a:r>
            <a:endParaRPr kumimoji="1" lang="en-US" altLang="ja-JP" sz="1400" b="1" dirty="0">
              <a:solidFill>
                <a:sysClr val="windowText" lastClr="000000"/>
              </a:solidFill>
              <a:latin typeface="BIZ UDPゴシック" panose="020B0400000000000000" pitchFamily="50" charset="-128"/>
              <a:ea typeface="BIZ UDPゴシック" panose="020B0400000000000000" pitchFamily="50" charset="-128"/>
            </a:endParaRPr>
          </a:p>
        </p:txBody>
      </p:sp>
      <p:cxnSp>
        <p:nvCxnSpPr>
          <p:cNvPr id="102" name="直線矢印コネクタ 101">
            <a:extLst>
              <a:ext uri="{FF2B5EF4-FFF2-40B4-BE49-F238E27FC236}">
                <a16:creationId xmlns:a16="http://schemas.microsoft.com/office/drawing/2014/main" id="{E1F1D002-4A11-924B-51BD-DEEDFBCD4482}"/>
              </a:ext>
            </a:extLst>
          </p:cNvPr>
          <p:cNvCxnSpPr>
            <a:cxnSpLocks/>
          </p:cNvCxnSpPr>
          <p:nvPr/>
        </p:nvCxnSpPr>
        <p:spPr>
          <a:xfrm>
            <a:off x="5744320" y="2261513"/>
            <a:ext cx="1058907" cy="0"/>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直線矢印コネクタ 102">
            <a:extLst>
              <a:ext uri="{FF2B5EF4-FFF2-40B4-BE49-F238E27FC236}">
                <a16:creationId xmlns:a16="http://schemas.microsoft.com/office/drawing/2014/main" id="{9070B216-4BD8-3960-76E9-3B0A9D30C3A2}"/>
              </a:ext>
            </a:extLst>
          </p:cNvPr>
          <p:cNvCxnSpPr>
            <a:cxnSpLocks/>
          </p:cNvCxnSpPr>
          <p:nvPr/>
        </p:nvCxnSpPr>
        <p:spPr>
          <a:xfrm flipH="1" flipV="1">
            <a:off x="5987569" y="2248134"/>
            <a:ext cx="697458" cy="907245"/>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104" name="正方形/長方形 103">
            <a:extLst>
              <a:ext uri="{FF2B5EF4-FFF2-40B4-BE49-F238E27FC236}">
                <a16:creationId xmlns:a16="http://schemas.microsoft.com/office/drawing/2014/main" id="{2A1488D3-FC27-E5E7-5069-F73E7DB3F80F}"/>
              </a:ext>
            </a:extLst>
          </p:cNvPr>
          <p:cNvSpPr/>
          <p:nvPr/>
        </p:nvSpPr>
        <p:spPr>
          <a:xfrm>
            <a:off x="4401330" y="1959092"/>
            <a:ext cx="1331258" cy="58438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ysClr val="windowText" lastClr="000000"/>
                </a:solidFill>
                <a:latin typeface="BIZ UDPゴシック" panose="020B0400000000000000" pitchFamily="50" charset="-128"/>
                <a:ea typeface="BIZ UDPゴシック" panose="020B0400000000000000" pitchFamily="50" charset="-128"/>
              </a:rPr>
              <a:t>無駄のない実施</a:t>
            </a:r>
            <a:endParaRPr kumimoji="1" lang="en-US" altLang="ja-JP" sz="1100" b="1"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100" b="1" dirty="0">
                <a:solidFill>
                  <a:sysClr val="windowText" lastClr="000000"/>
                </a:solidFill>
                <a:latin typeface="BIZ UDPゴシック" panose="020B0400000000000000" pitchFamily="50" charset="-128"/>
                <a:ea typeface="BIZ UDPゴシック" panose="020B0400000000000000" pitchFamily="50" charset="-128"/>
              </a:rPr>
              <a:t>手順が分からない</a:t>
            </a:r>
          </a:p>
        </p:txBody>
      </p:sp>
      <p:sp>
        <p:nvSpPr>
          <p:cNvPr id="105" name="楕円 104">
            <a:extLst>
              <a:ext uri="{FF2B5EF4-FFF2-40B4-BE49-F238E27FC236}">
                <a16:creationId xmlns:a16="http://schemas.microsoft.com/office/drawing/2014/main" id="{724056C0-28BC-CDB4-DC62-E0C4CA4032A6}"/>
              </a:ext>
            </a:extLst>
          </p:cNvPr>
          <p:cNvSpPr/>
          <p:nvPr/>
        </p:nvSpPr>
        <p:spPr>
          <a:xfrm>
            <a:off x="5889371" y="3100294"/>
            <a:ext cx="1704018" cy="81432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BIZ UDPゴシック" panose="020B0400000000000000" pitchFamily="50" charset="-128"/>
              <a:ea typeface="BIZ UDPゴシック" panose="020B0400000000000000" pitchFamily="50" charset="-128"/>
            </a:endParaRPr>
          </a:p>
        </p:txBody>
      </p:sp>
      <p:sp>
        <p:nvSpPr>
          <p:cNvPr id="107" name="正方形/長方形 106">
            <a:extLst>
              <a:ext uri="{FF2B5EF4-FFF2-40B4-BE49-F238E27FC236}">
                <a16:creationId xmlns:a16="http://schemas.microsoft.com/office/drawing/2014/main" id="{A0807873-3687-3F3C-BD22-825325C5B227}"/>
              </a:ext>
            </a:extLst>
          </p:cNvPr>
          <p:cNvSpPr/>
          <p:nvPr/>
        </p:nvSpPr>
        <p:spPr>
          <a:xfrm>
            <a:off x="933754" y="1526476"/>
            <a:ext cx="2397244" cy="2825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100" b="1" dirty="0">
                <a:solidFill>
                  <a:sysClr val="windowText" lastClr="000000"/>
                </a:solidFill>
                <a:latin typeface="BIZ UDPゴシック" panose="020B0400000000000000" pitchFamily="50" charset="-128"/>
                <a:ea typeface="BIZ UDPゴシック" panose="020B0400000000000000" pitchFamily="50" charset="-128"/>
              </a:rPr>
              <a:t>グリスニップルを刺しづらい</a:t>
            </a:r>
            <a:endParaRPr kumimoji="1" lang="en-US" altLang="ja-JP" sz="1100" b="1" dirty="0">
              <a:solidFill>
                <a:sysClr val="windowText" lastClr="000000"/>
              </a:solidFill>
              <a:latin typeface="BIZ UDPゴシック" panose="020B0400000000000000" pitchFamily="50" charset="-128"/>
              <a:ea typeface="BIZ UDPゴシック" panose="020B0400000000000000" pitchFamily="50" charset="-128"/>
            </a:endParaRPr>
          </a:p>
        </p:txBody>
      </p:sp>
      <p:sp>
        <p:nvSpPr>
          <p:cNvPr id="108" name="正方形/長方形 107">
            <a:extLst>
              <a:ext uri="{FF2B5EF4-FFF2-40B4-BE49-F238E27FC236}">
                <a16:creationId xmlns:a16="http://schemas.microsoft.com/office/drawing/2014/main" id="{0617D42A-2006-A8EA-AC73-7AD01F42E534}"/>
              </a:ext>
            </a:extLst>
          </p:cNvPr>
          <p:cNvSpPr/>
          <p:nvPr/>
        </p:nvSpPr>
        <p:spPr>
          <a:xfrm>
            <a:off x="569790" y="2469038"/>
            <a:ext cx="1182902" cy="4783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a:solidFill>
                  <a:sysClr val="windowText" lastClr="000000"/>
                </a:solidFill>
                <a:latin typeface="BIZ UDPゴシック" panose="020B0400000000000000" pitchFamily="50" charset="-128"/>
                <a:ea typeface="BIZ UDPゴシック" panose="020B0400000000000000" pitchFamily="50" charset="-128"/>
              </a:rPr>
              <a:t>グリスの給脂に</a:t>
            </a:r>
            <a:endParaRPr kumimoji="1" lang="en-US" altLang="ja-JP" sz="1100" b="1">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100" b="1">
                <a:solidFill>
                  <a:sysClr val="windowText" lastClr="000000"/>
                </a:solidFill>
                <a:latin typeface="BIZ UDPゴシック" panose="020B0400000000000000" pitchFamily="50" charset="-128"/>
                <a:ea typeface="BIZ UDPゴシック" panose="020B0400000000000000" pitchFamily="50" charset="-128"/>
              </a:rPr>
              <a:t>時間が掛かる</a:t>
            </a:r>
          </a:p>
        </p:txBody>
      </p:sp>
      <p:sp>
        <p:nvSpPr>
          <p:cNvPr id="109" name="正方形/長方形 108">
            <a:extLst>
              <a:ext uri="{FF2B5EF4-FFF2-40B4-BE49-F238E27FC236}">
                <a16:creationId xmlns:a16="http://schemas.microsoft.com/office/drawing/2014/main" id="{FFF00A3A-FD22-1846-2B86-AC5F41580CD5}"/>
              </a:ext>
            </a:extLst>
          </p:cNvPr>
          <p:cNvSpPr/>
          <p:nvPr/>
        </p:nvSpPr>
        <p:spPr>
          <a:xfrm>
            <a:off x="2996847" y="2905654"/>
            <a:ext cx="1329019" cy="47647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100" b="1">
                <a:solidFill>
                  <a:sysClr val="windowText" lastClr="000000"/>
                </a:solidFill>
                <a:latin typeface="BIZ UDPゴシック" panose="020B0400000000000000" pitchFamily="50" charset="-128"/>
                <a:ea typeface="BIZ UDPゴシック" panose="020B0400000000000000" pitchFamily="50" charset="-128"/>
              </a:rPr>
              <a:t>給脂箇所が何か所あるのかが不明確</a:t>
            </a:r>
          </a:p>
        </p:txBody>
      </p:sp>
      <p:sp>
        <p:nvSpPr>
          <p:cNvPr id="110" name="正方形/長方形 109">
            <a:extLst>
              <a:ext uri="{FF2B5EF4-FFF2-40B4-BE49-F238E27FC236}">
                <a16:creationId xmlns:a16="http://schemas.microsoft.com/office/drawing/2014/main" id="{AB861B22-3113-DE72-BB19-EC93205CA215}"/>
              </a:ext>
            </a:extLst>
          </p:cNvPr>
          <p:cNvSpPr/>
          <p:nvPr/>
        </p:nvSpPr>
        <p:spPr>
          <a:xfrm>
            <a:off x="2009663" y="3801952"/>
            <a:ext cx="1657733" cy="31187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ysClr val="windowText" lastClr="000000"/>
                </a:solidFill>
                <a:latin typeface="BIZ UDPゴシック" panose="020B0400000000000000" pitchFamily="50" charset="-128"/>
                <a:ea typeface="BIZ UDPゴシック" panose="020B0400000000000000" pitchFamily="50" charset="-128"/>
              </a:rPr>
              <a:t>給脂場所を探している</a:t>
            </a:r>
          </a:p>
        </p:txBody>
      </p:sp>
      <p:sp>
        <p:nvSpPr>
          <p:cNvPr id="111" name="正方形/長方形 110">
            <a:extLst>
              <a:ext uri="{FF2B5EF4-FFF2-40B4-BE49-F238E27FC236}">
                <a16:creationId xmlns:a16="http://schemas.microsoft.com/office/drawing/2014/main" id="{E15D7D92-77D3-C5FD-79D6-9165A7EE982A}"/>
              </a:ext>
            </a:extLst>
          </p:cNvPr>
          <p:cNvSpPr/>
          <p:nvPr/>
        </p:nvSpPr>
        <p:spPr>
          <a:xfrm>
            <a:off x="933754" y="3221741"/>
            <a:ext cx="1041613" cy="5507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a:solidFill>
                  <a:sysClr val="windowText" lastClr="000000"/>
                </a:solidFill>
                <a:latin typeface="BIZ UDPゴシック" panose="020B0400000000000000" pitchFamily="50" charset="-128"/>
                <a:ea typeface="BIZ UDPゴシック" panose="020B0400000000000000" pitchFamily="50" charset="-128"/>
              </a:rPr>
              <a:t>給脂場所が</a:t>
            </a:r>
            <a:endParaRPr kumimoji="1" lang="en-US" altLang="ja-JP" sz="1100" b="1">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100" b="1">
                <a:solidFill>
                  <a:sysClr val="windowText" lastClr="000000"/>
                </a:solidFill>
                <a:latin typeface="BIZ UDPゴシック" panose="020B0400000000000000" pitchFamily="50" charset="-128"/>
                <a:ea typeface="BIZ UDPゴシック" panose="020B0400000000000000" pitchFamily="50" charset="-128"/>
              </a:rPr>
              <a:t>わかりにくい</a:t>
            </a:r>
          </a:p>
        </p:txBody>
      </p:sp>
      <p:sp>
        <p:nvSpPr>
          <p:cNvPr id="112" name="正方形/長方形 111">
            <a:extLst>
              <a:ext uri="{FF2B5EF4-FFF2-40B4-BE49-F238E27FC236}">
                <a16:creationId xmlns:a16="http://schemas.microsoft.com/office/drawing/2014/main" id="{B1F91CEF-EA1F-29CA-585B-9E2384DC94E1}"/>
              </a:ext>
            </a:extLst>
          </p:cNvPr>
          <p:cNvSpPr/>
          <p:nvPr/>
        </p:nvSpPr>
        <p:spPr>
          <a:xfrm>
            <a:off x="72334" y="2022655"/>
            <a:ext cx="2058056" cy="2910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100" b="1">
                <a:solidFill>
                  <a:sysClr val="windowText" lastClr="000000"/>
                </a:solidFill>
                <a:latin typeface="BIZ UDPゴシック" panose="020B0400000000000000" pitchFamily="50" charset="-128"/>
                <a:ea typeface="BIZ UDPゴシック" panose="020B0400000000000000" pitchFamily="50" charset="-128"/>
              </a:rPr>
              <a:t>グリスニップルの角度が悪い</a:t>
            </a:r>
          </a:p>
        </p:txBody>
      </p:sp>
      <p:cxnSp>
        <p:nvCxnSpPr>
          <p:cNvPr id="113" name="直線矢印コネクタ 112">
            <a:extLst>
              <a:ext uri="{FF2B5EF4-FFF2-40B4-BE49-F238E27FC236}">
                <a16:creationId xmlns:a16="http://schemas.microsoft.com/office/drawing/2014/main" id="{DED44CEA-E8B7-551D-4B24-6CD129EE3574}"/>
              </a:ext>
            </a:extLst>
          </p:cNvPr>
          <p:cNvCxnSpPr>
            <a:cxnSpLocks/>
          </p:cNvCxnSpPr>
          <p:nvPr/>
        </p:nvCxnSpPr>
        <p:spPr>
          <a:xfrm>
            <a:off x="2472063" y="1809007"/>
            <a:ext cx="797578" cy="921354"/>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直線矢印コネクタ 113">
            <a:extLst>
              <a:ext uri="{FF2B5EF4-FFF2-40B4-BE49-F238E27FC236}">
                <a16:creationId xmlns:a16="http://schemas.microsoft.com/office/drawing/2014/main" id="{CE6E5BDD-599A-0964-E86B-7AD4E640A292}"/>
              </a:ext>
            </a:extLst>
          </p:cNvPr>
          <p:cNvCxnSpPr>
            <a:cxnSpLocks/>
            <a:stCxn id="108" idx="3"/>
          </p:cNvCxnSpPr>
          <p:nvPr/>
        </p:nvCxnSpPr>
        <p:spPr>
          <a:xfrm>
            <a:off x="1752692" y="2708209"/>
            <a:ext cx="2648638" cy="0"/>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直線矢印コネクタ 114">
            <a:extLst>
              <a:ext uri="{FF2B5EF4-FFF2-40B4-BE49-F238E27FC236}">
                <a16:creationId xmlns:a16="http://schemas.microsoft.com/office/drawing/2014/main" id="{B320291C-B43E-7A91-E456-D01A3230375D}"/>
              </a:ext>
            </a:extLst>
          </p:cNvPr>
          <p:cNvCxnSpPr>
            <a:cxnSpLocks/>
            <a:stCxn id="110" idx="0"/>
          </p:cNvCxnSpPr>
          <p:nvPr/>
        </p:nvCxnSpPr>
        <p:spPr>
          <a:xfrm flipH="1" flipV="1">
            <a:off x="2040952" y="2748137"/>
            <a:ext cx="797578" cy="1053815"/>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直線矢印コネクタ 115">
            <a:extLst>
              <a:ext uri="{FF2B5EF4-FFF2-40B4-BE49-F238E27FC236}">
                <a16:creationId xmlns:a16="http://schemas.microsoft.com/office/drawing/2014/main" id="{680F720E-1345-695D-EE11-896E25FD0A83}"/>
              </a:ext>
            </a:extLst>
          </p:cNvPr>
          <p:cNvCxnSpPr/>
          <p:nvPr/>
        </p:nvCxnSpPr>
        <p:spPr>
          <a:xfrm>
            <a:off x="1984213" y="3509338"/>
            <a:ext cx="633861" cy="0"/>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直線矢印コネクタ 116">
            <a:extLst>
              <a:ext uri="{FF2B5EF4-FFF2-40B4-BE49-F238E27FC236}">
                <a16:creationId xmlns:a16="http://schemas.microsoft.com/office/drawing/2014/main" id="{D4E9D426-323F-4552-FACE-3C992FFD4727}"/>
              </a:ext>
            </a:extLst>
          </p:cNvPr>
          <p:cNvCxnSpPr>
            <a:cxnSpLocks/>
          </p:cNvCxnSpPr>
          <p:nvPr/>
        </p:nvCxnSpPr>
        <p:spPr>
          <a:xfrm flipH="1">
            <a:off x="2450269" y="3223540"/>
            <a:ext cx="542754" cy="0"/>
          </a:xfrm>
          <a:prstGeom prst="straightConnector1">
            <a:avLst/>
          </a:prstGeom>
          <a:ln w="38100">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pic>
        <p:nvPicPr>
          <p:cNvPr id="14" name="オーディオ 13">
            <a:hlinkClick r:id="" action="ppaction://media"/>
            <a:extLst>
              <a:ext uri="{FF2B5EF4-FFF2-40B4-BE49-F238E27FC236}">
                <a16:creationId xmlns:a16="http://schemas.microsoft.com/office/drawing/2014/main" id="{5E4D821C-D6B7-ACA3-C2B2-9BD97F7D9A4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99347348"/>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graphicFrame>
        <p:nvGraphicFramePr>
          <p:cNvPr id="31" name="表 30">
            <a:extLst>
              <a:ext uri="{FF2B5EF4-FFF2-40B4-BE49-F238E27FC236}">
                <a16:creationId xmlns:a16="http://schemas.microsoft.com/office/drawing/2014/main" id="{B424AA26-9BEF-869A-7C9B-C5079DC50B84}"/>
              </a:ext>
            </a:extLst>
          </p:cNvPr>
          <p:cNvGraphicFramePr>
            <a:graphicFrameLocks noGrp="1"/>
          </p:cNvGraphicFramePr>
          <p:nvPr>
            <p:extLst>
              <p:ext uri="{D42A27DB-BD31-4B8C-83A1-F6EECF244321}">
                <p14:modId xmlns:p14="http://schemas.microsoft.com/office/powerpoint/2010/main" val="1473208242"/>
              </p:ext>
            </p:extLst>
          </p:nvPr>
        </p:nvGraphicFramePr>
        <p:xfrm>
          <a:off x="353078" y="992777"/>
          <a:ext cx="11507995" cy="5333629"/>
        </p:xfrm>
        <a:graphic>
          <a:graphicData uri="http://schemas.openxmlformats.org/drawingml/2006/table">
            <a:tbl>
              <a:tblPr firstRow="1" bandRow="1">
                <a:tableStyleId>{5C22544A-7EE6-4342-B048-85BDC9FD1C3A}</a:tableStyleId>
              </a:tblPr>
              <a:tblGrid>
                <a:gridCol w="2390122">
                  <a:extLst>
                    <a:ext uri="{9D8B030D-6E8A-4147-A177-3AD203B41FA5}">
                      <a16:colId xmlns:a16="http://schemas.microsoft.com/office/drawing/2014/main" val="1777314051"/>
                    </a:ext>
                  </a:extLst>
                </a:gridCol>
                <a:gridCol w="7924800">
                  <a:extLst>
                    <a:ext uri="{9D8B030D-6E8A-4147-A177-3AD203B41FA5}">
                      <a16:colId xmlns:a16="http://schemas.microsoft.com/office/drawing/2014/main" val="624352148"/>
                    </a:ext>
                  </a:extLst>
                </a:gridCol>
                <a:gridCol w="1193073">
                  <a:extLst>
                    <a:ext uri="{9D8B030D-6E8A-4147-A177-3AD203B41FA5}">
                      <a16:colId xmlns:a16="http://schemas.microsoft.com/office/drawing/2014/main" val="940422450"/>
                    </a:ext>
                  </a:extLst>
                </a:gridCol>
              </a:tblGrid>
              <a:tr h="752290">
                <a:tc>
                  <a:txBody>
                    <a:bodyPr/>
                    <a:lstStyle/>
                    <a:p>
                      <a:pPr algn="ctr"/>
                      <a:r>
                        <a:rPr kumimoji="1" lang="ja-JP" altLang="en-US" sz="2400" dirty="0">
                          <a:solidFill>
                            <a:schemeClr val="bg1"/>
                          </a:solidFill>
                        </a:rPr>
                        <a:t>問題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2400" dirty="0">
                          <a:solidFill>
                            <a:schemeClr val="bg1"/>
                          </a:solidFill>
                        </a:rPr>
                        <a:t>調査項目（仮説）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2400" dirty="0">
                          <a:solidFill>
                            <a:schemeClr val="bg1"/>
                          </a:solidFill>
                        </a:rPr>
                        <a:t>検証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792217220"/>
                  </a:ext>
                </a:extLst>
              </a:tr>
              <a:tr h="15271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dirty="0">
                          <a:solidFill>
                            <a:sysClr val="windowText" lastClr="000000"/>
                          </a:solidFill>
                        </a:rPr>
                        <a:t>作業方法を</a:t>
                      </a:r>
                      <a:endParaRPr lang="en-US" altLang="ja-JP" sz="2400" b="1" dirty="0">
                        <a:solidFill>
                          <a:sysClr val="windowText" lastClr="00000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b="1" dirty="0">
                          <a:solidFill>
                            <a:sysClr val="windowText" lastClr="000000"/>
                          </a:solidFill>
                        </a:rPr>
                        <a:t>統一した標準が存在しない</a:t>
                      </a:r>
                      <a:endParaRPr kumimoji="1" lang="ja-JP" altLang="en-US" sz="2400" b="1"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dirty="0"/>
                        <a:t>作業者毎に点検方法にばらつきが無いか確認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2400" b="1" dirty="0"/>
                        <a:t>検証①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4210054"/>
                  </a:ext>
                </a:extLst>
              </a:tr>
              <a:tr h="1527113">
                <a:tc>
                  <a:txBody>
                    <a:bodyPr/>
                    <a:lstStyle/>
                    <a:p>
                      <a:pPr algn="ctr"/>
                      <a:r>
                        <a:rPr kumimoji="1" lang="ja-JP" altLang="en-US" sz="2400" b="1" dirty="0">
                          <a:solidFill>
                            <a:sysClr val="windowText" lastClr="000000"/>
                          </a:solidFill>
                        </a:rPr>
                        <a:t>必要工具が</a:t>
                      </a:r>
                      <a:endParaRPr kumimoji="1" lang="en-US" altLang="ja-JP" sz="2400" b="1" dirty="0">
                        <a:solidFill>
                          <a:sysClr val="windowText" lastClr="000000"/>
                        </a:solidFill>
                      </a:endParaRPr>
                    </a:p>
                    <a:p>
                      <a:pPr algn="ctr"/>
                      <a:r>
                        <a:rPr kumimoji="1" lang="ja-JP" altLang="en-US" sz="2400" b="1" dirty="0">
                          <a:solidFill>
                            <a:sysClr val="windowText" lastClr="000000"/>
                          </a:solidFill>
                        </a:rPr>
                        <a:t>明確化</a:t>
                      </a:r>
                      <a:endParaRPr kumimoji="1" lang="en-US" altLang="ja-JP" sz="2400" b="1" dirty="0">
                        <a:solidFill>
                          <a:sysClr val="windowText" lastClr="000000"/>
                        </a:solidFill>
                      </a:endParaRPr>
                    </a:p>
                    <a:p>
                      <a:pPr algn="ctr"/>
                      <a:r>
                        <a:rPr kumimoji="1" lang="ja-JP" altLang="en-US" sz="2400" b="1" dirty="0">
                          <a:solidFill>
                            <a:sysClr val="windowText" lastClr="000000"/>
                          </a:solidFill>
                        </a:rPr>
                        <a:t>されていない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dirty="0"/>
                        <a:t>作業者毎に工具の準備方法に差異が無いか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2400" b="1" dirty="0"/>
                        <a:t>検証②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4945358"/>
                  </a:ext>
                </a:extLst>
              </a:tr>
              <a:tr h="1527113">
                <a:tc>
                  <a:txBody>
                    <a:bodyPr/>
                    <a:lstStyle/>
                    <a:p>
                      <a:pPr algn="ctr"/>
                      <a:r>
                        <a:rPr kumimoji="1" lang="ja-JP" altLang="en-US" sz="2400" b="1" dirty="0"/>
                        <a:t>実施手順が</a:t>
                      </a:r>
                      <a:endParaRPr kumimoji="1" lang="en-US" altLang="ja-JP" sz="2400" b="1" dirty="0"/>
                    </a:p>
                    <a:p>
                      <a:pPr algn="ctr"/>
                      <a:r>
                        <a:rPr kumimoji="1" lang="ja-JP" altLang="en-US" sz="2400" b="1" dirty="0"/>
                        <a:t>明確ではない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2400" b="1" dirty="0"/>
                        <a:t>作業者毎に点検手順にバラつきが無いか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2400" b="1" dirty="0"/>
                        <a:t>検証③</a:t>
                      </a:r>
                      <a:endParaRPr kumimoji="1" lang="en-US" altLang="ja-JP" sz="2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61268539"/>
                  </a:ext>
                </a:extLst>
              </a:tr>
            </a:tbl>
          </a:graphicData>
        </a:graphic>
      </p:graphicFrame>
      <p:sp>
        <p:nvSpPr>
          <p:cNvPr id="32" name="テキスト ボックス 31">
            <a:extLst>
              <a:ext uri="{FF2B5EF4-FFF2-40B4-BE49-F238E27FC236}">
                <a16:creationId xmlns:a16="http://schemas.microsoft.com/office/drawing/2014/main" id="{46AC54C8-CB0E-D74B-B8ED-6C13A2A21765}"/>
              </a:ext>
            </a:extLst>
          </p:cNvPr>
          <p:cNvSpPr txBox="1"/>
          <p:nvPr/>
        </p:nvSpPr>
        <p:spPr>
          <a:xfrm>
            <a:off x="9913864" y="6449036"/>
            <a:ext cx="1781597" cy="246221"/>
          </a:xfrm>
          <a:prstGeom prst="rect">
            <a:avLst/>
          </a:prstGeom>
          <a:solidFill>
            <a:schemeClr val="bg1"/>
          </a:solidFill>
          <a:ln>
            <a:solidFill>
              <a:schemeClr val="tx1"/>
            </a:solidFill>
          </a:ln>
        </p:spPr>
        <p:txBody>
          <a:bodyPr wrap="square" rtlCol="0">
            <a:spAutoFit/>
          </a:bodyPr>
          <a:lstStyle/>
          <a:p>
            <a:pPr algn="ctr"/>
            <a:r>
              <a:rPr kumimoji="1" lang="en-US" altLang="ja-JP" sz="1000" dirty="0">
                <a:latin typeface="BIZ UDPゴシック" panose="020B0400000000000000" pitchFamily="50" charset="-128"/>
                <a:ea typeface="BIZ UDPゴシック" panose="020B0400000000000000" pitchFamily="50" charset="-128"/>
              </a:rPr>
              <a:t>2024.8.10 </a:t>
            </a:r>
            <a:r>
              <a:rPr kumimoji="1" lang="ja-JP" altLang="en-US" sz="1000" dirty="0">
                <a:latin typeface="BIZ UDPゴシック" panose="020B0400000000000000" pitchFamily="50" charset="-128"/>
                <a:ea typeface="BIZ UDPゴシック" panose="020B0400000000000000" pitchFamily="50" charset="-128"/>
              </a:rPr>
              <a:t>作成者 加藤 </a:t>
            </a:r>
          </a:p>
        </p:txBody>
      </p:sp>
      <p:sp>
        <p:nvSpPr>
          <p:cNvPr id="3" name="テキスト ボックス 2">
            <a:extLst>
              <a:ext uri="{FF2B5EF4-FFF2-40B4-BE49-F238E27FC236}">
                <a16:creationId xmlns:a16="http://schemas.microsoft.com/office/drawing/2014/main" id="{EE8E7414-2CA0-F56E-8DB1-EA0FA8335FEE}"/>
              </a:ext>
            </a:extLst>
          </p:cNvPr>
          <p:cNvSpPr txBox="1"/>
          <p:nvPr/>
        </p:nvSpPr>
        <p:spPr>
          <a:xfrm>
            <a:off x="698163" y="144184"/>
            <a:ext cx="2595582"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要因解析</a:t>
            </a:r>
            <a:r>
              <a:rPr lang="ja-JP" altLang="en-US" dirty="0">
                <a:latin typeface="BIZ UDPゴシック" panose="020B0400000000000000" pitchFamily="50" charset="-128"/>
                <a:ea typeface="BIZ UDPゴシック" panose="020B0400000000000000" pitchFamily="50" charset="-128"/>
              </a:rPr>
              <a:t>～要因検証～</a:t>
            </a:r>
            <a:endParaRPr lang="ja-JP" altLang="en-US" sz="2800" dirty="0">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F107E602-DDD9-2F08-4724-2AD29C5EA388}"/>
              </a:ext>
            </a:extLst>
          </p:cNvPr>
          <p:cNvSpPr txBox="1"/>
          <p:nvPr/>
        </p:nvSpPr>
        <p:spPr>
          <a:xfrm>
            <a:off x="535" y="0"/>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08</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9" name="オーディオ 8">
            <a:hlinkClick r:id="" action="ppaction://media"/>
            <a:extLst>
              <a:ext uri="{FF2B5EF4-FFF2-40B4-BE49-F238E27FC236}">
                <a16:creationId xmlns:a16="http://schemas.microsoft.com/office/drawing/2014/main" id="{A12765B2-90E2-6FB1-C6B5-43B18F13D2A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82542460"/>
      </p:ext>
    </p:extLst>
  </p:cSld>
  <p:clrMapOvr>
    <a:masterClrMapping/>
  </p:clrMapOvr>
  <mc:AlternateContent xmlns:mc="http://schemas.openxmlformats.org/markup-compatibility/2006" xmlns:p14="http://schemas.microsoft.com/office/powerpoint/2010/main">
    <mc:Choice Requires="p14">
      <p:transition spd="slow" p14:dur="2000" advTm="13431"/>
    </mc:Choice>
    <mc:Fallback xmlns="">
      <p:transition spd="slow" advTm="13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037238D-7B74-A199-77E3-CD6CFF8C71EF}"/>
              </a:ext>
            </a:extLst>
          </p:cNvPr>
          <p:cNvPicPr>
            <a:picLocks noChangeAspect="1"/>
          </p:cNvPicPr>
          <p:nvPr/>
        </p:nvPicPr>
        <p:blipFill>
          <a:blip r:embed="rId7"/>
          <a:stretch>
            <a:fillRect/>
          </a:stretch>
        </p:blipFill>
        <p:spPr>
          <a:xfrm>
            <a:off x="4104407" y="1840174"/>
            <a:ext cx="900163" cy="1199863"/>
          </a:xfrm>
          <a:prstGeom prst="rect">
            <a:avLst/>
          </a:prstGeom>
        </p:spPr>
      </p:pic>
      <p:graphicFrame>
        <p:nvGraphicFramePr>
          <p:cNvPr id="4" name="表 3">
            <a:extLst>
              <a:ext uri="{FF2B5EF4-FFF2-40B4-BE49-F238E27FC236}">
                <a16:creationId xmlns:a16="http://schemas.microsoft.com/office/drawing/2014/main" id="{147A3E52-2295-D93C-3C50-8BF0D34EB309}"/>
              </a:ext>
            </a:extLst>
          </p:cNvPr>
          <p:cNvGraphicFramePr>
            <a:graphicFrameLocks noGrp="1"/>
          </p:cNvGraphicFramePr>
          <p:nvPr>
            <p:extLst>
              <p:ext uri="{D42A27DB-BD31-4B8C-83A1-F6EECF244321}">
                <p14:modId xmlns:p14="http://schemas.microsoft.com/office/powerpoint/2010/main" val="4186722032"/>
              </p:ext>
            </p:extLst>
          </p:nvPr>
        </p:nvGraphicFramePr>
        <p:xfrm>
          <a:off x="8279970" y="645960"/>
          <a:ext cx="3077710" cy="1747298"/>
        </p:xfrm>
        <a:graphic>
          <a:graphicData uri="http://schemas.openxmlformats.org/drawingml/2006/table">
            <a:tbl>
              <a:tblPr firstRow="1">
                <a:tableStyleId>{F5AB1C69-6EDB-4FF4-983F-18BD219EF322}</a:tableStyleId>
              </a:tblPr>
              <a:tblGrid>
                <a:gridCol w="858091">
                  <a:extLst>
                    <a:ext uri="{9D8B030D-6E8A-4147-A177-3AD203B41FA5}">
                      <a16:colId xmlns:a16="http://schemas.microsoft.com/office/drawing/2014/main" val="2980567220"/>
                    </a:ext>
                  </a:extLst>
                </a:gridCol>
                <a:gridCol w="1109811">
                  <a:extLst>
                    <a:ext uri="{9D8B030D-6E8A-4147-A177-3AD203B41FA5}">
                      <a16:colId xmlns:a16="http://schemas.microsoft.com/office/drawing/2014/main" val="1490135358"/>
                    </a:ext>
                  </a:extLst>
                </a:gridCol>
                <a:gridCol w="1109808">
                  <a:extLst>
                    <a:ext uri="{9D8B030D-6E8A-4147-A177-3AD203B41FA5}">
                      <a16:colId xmlns:a16="http://schemas.microsoft.com/office/drawing/2014/main" val="2915808283"/>
                    </a:ext>
                  </a:extLst>
                </a:gridCol>
              </a:tblGrid>
              <a:tr h="200109">
                <a:tc>
                  <a:txBody>
                    <a:bodyPr/>
                    <a:lstStyle/>
                    <a:p>
                      <a:pPr algn="ctr" fontAlgn="b"/>
                      <a:r>
                        <a:rPr lang="ja-JP" altLang="en-US" sz="1600" b="0" i="0" u="none" strike="noStrike" dirty="0">
                          <a:solidFill>
                            <a:schemeClr val="bg1"/>
                          </a:solidFill>
                          <a:effectLst/>
                          <a:latin typeface="BIZ UDPゴシック" panose="020B0400000000000000" pitchFamily="50" charset="-128"/>
                          <a:ea typeface="BIZ UDPゴシック" panose="020B0400000000000000" pitchFamily="50" charset="-128"/>
                        </a:rPr>
                        <a:t>氏名</a:t>
                      </a: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600" b="0" dirty="0">
                          <a:solidFill>
                            <a:schemeClr val="bg1"/>
                          </a:solidFill>
                          <a:latin typeface="BIZ UDPゴシック" panose="020B0400000000000000" pitchFamily="50" charset="-128"/>
                          <a:ea typeface="BIZ UDPゴシック" panose="020B0400000000000000" pitchFamily="50" charset="-128"/>
                        </a:rPr>
                        <a:t>経験年数</a:t>
                      </a: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ja-JP" altLang="en-US" sz="1600" b="0" i="0" u="none" strike="noStrike" dirty="0">
                          <a:solidFill>
                            <a:schemeClr val="bg1"/>
                          </a:solidFill>
                          <a:effectLst/>
                          <a:latin typeface="BIZ UDPゴシック" panose="020B0400000000000000" pitchFamily="50" charset="-128"/>
                          <a:ea typeface="BIZ UDPゴシック" panose="020B0400000000000000" pitchFamily="50" charset="-128"/>
                        </a:rPr>
                        <a:t>点検時間</a:t>
                      </a:r>
                      <a:endParaRPr lang="en-US" altLang="ja-JP" sz="1600" b="0"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190066614"/>
                  </a:ext>
                </a:extLst>
              </a:tr>
              <a:tr h="200109">
                <a:tc>
                  <a:txBody>
                    <a:bodyPr/>
                    <a:lstStyle/>
                    <a:p>
                      <a:pPr algn="ctr" fontAlgn="b"/>
                      <a:r>
                        <a:rPr lang="ja-JP" altLang="en-US" sz="1600" u="none" strike="noStrike" dirty="0">
                          <a:effectLst/>
                          <a:latin typeface="BIZ UDPゴシック" panose="020B0400000000000000" pitchFamily="50" charset="-128"/>
                          <a:ea typeface="BIZ UDPゴシック" panose="020B0400000000000000" pitchFamily="50" charset="-128"/>
                        </a:rPr>
                        <a:t>鈴木</a:t>
                      </a:r>
                      <a:endPar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b"/>
                      <a:r>
                        <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rPr>
                        <a:t>17</a:t>
                      </a:r>
                      <a:r>
                        <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rPr>
                        <a:t>年</a:t>
                      </a:r>
                      <a:endPar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b"/>
                      <a:r>
                        <a:rPr lang="en-US" altLang="ja-JP" sz="1600" u="none" strike="noStrike" dirty="0">
                          <a:effectLst/>
                          <a:latin typeface="BIZ UDPゴシック" panose="020B0400000000000000" pitchFamily="50" charset="-128"/>
                          <a:ea typeface="BIZ UDPゴシック" panose="020B0400000000000000" pitchFamily="50" charset="-128"/>
                        </a:rPr>
                        <a:t>15</a:t>
                      </a:r>
                      <a:r>
                        <a:rPr lang="ja-JP" altLang="en-US" sz="1600" u="none" strike="noStrike" dirty="0">
                          <a:effectLst/>
                          <a:latin typeface="BIZ UDPゴシック" panose="020B0400000000000000" pitchFamily="50" charset="-128"/>
                          <a:ea typeface="BIZ UDPゴシック" panose="020B0400000000000000" pitchFamily="50" charset="-128"/>
                        </a:rPr>
                        <a:t>分</a:t>
                      </a:r>
                      <a:endPar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817978521"/>
                  </a:ext>
                </a:extLst>
              </a:tr>
              <a:tr h="200109">
                <a:tc>
                  <a:txBody>
                    <a:bodyPr/>
                    <a:lstStyle/>
                    <a:p>
                      <a:pPr algn="ctr" fontAlgn="b"/>
                      <a:r>
                        <a:rPr lang="ja-JP" altLang="en-US" sz="1600" u="none" strike="noStrike" dirty="0">
                          <a:effectLst/>
                          <a:latin typeface="BIZ UDPゴシック" panose="020B0400000000000000" pitchFamily="50" charset="-128"/>
                          <a:ea typeface="BIZ UDPゴシック" panose="020B0400000000000000" pitchFamily="50" charset="-128"/>
                        </a:rPr>
                        <a:t>加藤</a:t>
                      </a:r>
                      <a:endPar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fontAlgn="ctr"/>
                      <a:r>
                        <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rPr>
                        <a:t>3</a:t>
                      </a:r>
                      <a:r>
                        <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rPr>
                        <a:t>年</a:t>
                      </a:r>
                      <a:endPar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fontAlgn="ctr"/>
                      <a:r>
                        <a:rPr lang="en-US" altLang="ja-JP" sz="1600" u="none" strike="noStrike" dirty="0">
                          <a:effectLst/>
                          <a:latin typeface="BIZ UDPゴシック" panose="020B0400000000000000" pitchFamily="50" charset="-128"/>
                          <a:ea typeface="BIZ UDPゴシック" panose="020B0400000000000000" pitchFamily="50" charset="-128"/>
                        </a:rPr>
                        <a:t>23</a:t>
                      </a:r>
                      <a:r>
                        <a:rPr lang="ja-JP" altLang="en-US" sz="1600" u="none" strike="noStrike" dirty="0">
                          <a:effectLst/>
                          <a:latin typeface="BIZ UDPゴシック" panose="020B0400000000000000" pitchFamily="50" charset="-128"/>
                          <a:ea typeface="BIZ UDPゴシック" panose="020B0400000000000000" pitchFamily="50" charset="-128"/>
                        </a:rPr>
                        <a:t>分</a:t>
                      </a:r>
                      <a:endPar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3977035954"/>
                  </a:ext>
                </a:extLst>
              </a:tr>
              <a:tr h="200109">
                <a:tc>
                  <a:txBody>
                    <a:bodyPr/>
                    <a:lstStyle/>
                    <a:p>
                      <a:pPr algn="ctr" fontAlgn="b"/>
                      <a:r>
                        <a:rPr lang="ja-JP" altLang="en-US" sz="1600" u="none" strike="noStrike" dirty="0">
                          <a:effectLst/>
                          <a:latin typeface="BIZ UDPゴシック" panose="020B0400000000000000" pitchFamily="50" charset="-128"/>
                          <a:ea typeface="BIZ UDPゴシック" panose="020B0400000000000000" pitchFamily="50" charset="-128"/>
                        </a:rPr>
                        <a:t>島田</a:t>
                      </a:r>
                      <a:endPar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fontAlgn="b"/>
                      <a:r>
                        <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rPr>
                        <a:t>3</a:t>
                      </a:r>
                      <a:r>
                        <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rPr>
                        <a:t>年</a:t>
                      </a:r>
                      <a:endPar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fontAlgn="b"/>
                      <a:r>
                        <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rPr>
                        <a:t>23</a:t>
                      </a:r>
                      <a:r>
                        <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rPr>
                        <a:t>分</a:t>
                      </a:r>
                      <a:endPar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3396403752"/>
                  </a:ext>
                </a:extLst>
              </a:tr>
              <a:tr h="200109">
                <a:tc>
                  <a:txBody>
                    <a:bodyPr/>
                    <a:lstStyle/>
                    <a:p>
                      <a:pPr algn="ctr" fontAlgn="b"/>
                      <a:r>
                        <a:rPr lang="ja-JP" altLang="en-US" sz="1600" u="none" strike="noStrike" dirty="0">
                          <a:effectLst/>
                          <a:latin typeface="BIZ UDPゴシック" panose="020B0400000000000000" pitchFamily="50" charset="-128"/>
                          <a:ea typeface="BIZ UDPゴシック" panose="020B0400000000000000" pitchFamily="50" charset="-128"/>
                        </a:rPr>
                        <a:t>豊住</a:t>
                      </a:r>
                      <a:endPar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fontAlgn="b"/>
                      <a:r>
                        <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rPr>
                        <a:t>2</a:t>
                      </a:r>
                      <a:r>
                        <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rPr>
                        <a:t>年</a:t>
                      </a:r>
                      <a:endPar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fontAlgn="b"/>
                      <a:r>
                        <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rPr>
                        <a:t>25</a:t>
                      </a:r>
                      <a:r>
                        <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rPr>
                        <a:t>分</a:t>
                      </a:r>
                      <a:endPar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1834751436"/>
                  </a:ext>
                </a:extLst>
              </a:tr>
              <a:tr h="200109">
                <a:tc>
                  <a:txBody>
                    <a:bodyPr/>
                    <a:lstStyle/>
                    <a:p>
                      <a:pPr algn="ctr" fontAlgn="b"/>
                      <a:r>
                        <a:rPr lang="ja-JP" altLang="en-US" sz="1600" u="none" strike="noStrike" dirty="0">
                          <a:effectLst/>
                          <a:latin typeface="BIZ UDPゴシック" panose="020B0400000000000000" pitchFamily="50" charset="-128"/>
                          <a:ea typeface="BIZ UDPゴシック" panose="020B0400000000000000" pitchFamily="50" charset="-128"/>
                        </a:rPr>
                        <a:t>千川原</a:t>
                      </a:r>
                      <a:endPar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fontAlgn="b"/>
                      <a:r>
                        <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rPr>
                        <a:t>1</a:t>
                      </a:r>
                      <a:r>
                        <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rPr>
                        <a:t>年</a:t>
                      </a:r>
                      <a:endPar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fontAlgn="b"/>
                      <a:r>
                        <a:rPr lang="en-US" altLang="ja-JP" sz="1600" u="none" strike="noStrike" dirty="0">
                          <a:effectLst/>
                          <a:latin typeface="BIZ UDPゴシック" panose="020B0400000000000000" pitchFamily="50" charset="-128"/>
                          <a:ea typeface="BIZ UDPゴシック" panose="020B0400000000000000" pitchFamily="50" charset="-128"/>
                        </a:rPr>
                        <a:t>26</a:t>
                      </a:r>
                      <a:r>
                        <a:rPr lang="ja-JP" altLang="en-US" sz="1600" u="none" strike="noStrike" dirty="0">
                          <a:effectLst/>
                          <a:latin typeface="BIZ UDPゴシック" panose="020B0400000000000000" pitchFamily="50" charset="-128"/>
                          <a:ea typeface="BIZ UDPゴシック" panose="020B0400000000000000" pitchFamily="50" charset="-128"/>
                        </a:rPr>
                        <a:t>分</a:t>
                      </a:r>
                      <a:endParaRPr lang="en-US" altLang="ja-JP"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1530685971"/>
                  </a:ext>
                </a:extLst>
              </a:tr>
              <a:tr h="200109">
                <a:tc>
                  <a:txBody>
                    <a:bodyPr/>
                    <a:lstStyle/>
                    <a:p>
                      <a:pPr algn="ctr" fontAlgn="b"/>
                      <a:r>
                        <a:rPr lang="ja-JP" altLang="en-US" sz="1600" u="none" strike="noStrike" dirty="0">
                          <a:effectLst/>
                          <a:latin typeface="BIZ UDPゴシック" panose="020B0400000000000000" pitchFamily="50" charset="-128"/>
                          <a:ea typeface="BIZ UDPゴシック" panose="020B0400000000000000" pitchFamily="50" charset="-128"/>
                        </a:rPr>
                        <a:t>生根</a:t>
                      </a:r>
                      <a:endParaRPr lang="ja-JP" altLang="en-US" sz="16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fontAlgn="b"/>
                      <a:r>
                        <a:rPr lang="en-US" altLang="ja-JP" sz="1600" u="none" strike="noStrike" dirty="0">
                          <a:effectLst/>
                          <a:latin typeface="BIZ UDPゴシック" panose="020B0400000000000000" pitchFamily="50" charset="-128"/>
                          <a:ea typeface="BIZ UDPゴシック" panose="020B0400000000000000" pitchFamily="50" charset="-128"/>
                        </a:rPr>
                        <a:t>3</a:t>
                      </a:r>
                      <a:r>
                        <a:rPr lang="ja-JP" altLang="en-US" sz="1600" u="none" strike="noStrike" dirty="0">
                          <a:effectLst/>
                          <a:latin typeface="BIZ UDPゴシック" panose="020B0400000000000000" pitchFamily="50" charset="-128"/>
                          <a:ea typeface="BIZ UDPゴシック" panose="020B0400000000000000" pitchFamily="50" charset="-128"/>
                        </a:rPr>
                        <a:t>年</a:t>
                      </a:r>
                      <a:endParaRPr lang="en-US" altLang="ja-JP" sz="1600" u="none" strike="noStrike" dirty="0">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fontAlgn="b"/>
                      <a:r>
                        <a:rPr lang="en-US" altLang="ja-JP" sz="1600" u="none" strike="noStrike" dirty="0">
                          <a:effectLst/>
                          <a:latin typeface="BIZ UDPゴシック" panose="020B0400000000000000" pitchFamily="50" charset="-128"/>
                          <a:ea typeface="BIZ UDPゴシック" panose="020B0400000000000000" pitchFamily="50" charset="-128"/>
                        </a:rPr>
                        <a:t>26</a:t>
                      </a:r>
                      <a:r>
                        <a:rPr lang="ja-JP" altLang="en-US" sz="1600" u="none" strike="noStrike" dirty="0">
                          <a:effectLst/>
                          <a:latin typeface="BIZ UDPゴシック" panose="020B0400000000000000" pitchFamily="50" charset="-128"/>
                          <a:ea typeface="BIZ UDPゴシック" panose="020B0400000000000000" pitchFamily="50" charset="-128"/>
                        </a:rPr>
                        <a:t>分</a:t>
                      </a:r>
                      <a:endParaRPr lang="en-US" altLang="ja-JP" sz="1600" u="none" strike="noStrike" dirty="0">
                        <a:effectLst/>
                        <a:latin typeface="BIZ UDPゴシック" panose="020B0400000000000000" pitchFamily="50" charset="-128"/>
                        <a:ea typeface="BIZ UDPゴシック" panose="020B0400000000000000" pitchFamily="50" charset="-128"/>
                      </a:endParaRPr>
                    </a:p>
                  </a:txBody>
                  <a:tcPr marL="5774" marR="5774" marT="577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1272653827"/>
                  </a:ext>
                </a:extLst>
              </a:tr>
            </a:tbl>
          </a:graphicData>
        </a:graphic>
      </p:graphicFrame>
      <p:pic>
        <p:nvPicPr>
          <p:cNvPr id="5" name="図 4">
            <a:extLst>
              <a:ext uri="{FF2B5EF4-FFF2-40B4-BE49-F238E27FC236}">
                <a16:creationId xmlns:a16="http://schemas.microsoft.com/office/drawing/2014/main" id="{C7455446-7A74-EAE0-BCCF-56436EE103DF}"/>
              </a:ext>
            </a:extLst>
          </p:cNvPr>
          <p:cNvPicPr>
            <a:picLocks noChangeAspect="1"/>
          </p:cNvPicPr>
          <p:nvPr/>
        </p:nvPicPr>
        <p:blipFill>
          <a:blip r:embed="rId8"/>
          <a:stretch>
            <a:fillRect/>
          </a:stretch>
        </p:blipFill>
        <p:spPr>
          <a:xfrm>
            <a:off x="3144464" y="1241153"/>
            <a:ext cx="903262" cy="1203994"/>
          </a:xfrm>
          <a:prstGeom prst="rect">
            <a:avLst/>
          </a:prstGeom>
        </p:spPr>
      </p:pic>
      <p:sp>
        <p:nvSpPr>
          <p:cNvPr id="6" name="吹き出し: 角を丸めた四角形 5">
            <a:extLst>
              <a:ext uri="{FF2B5EF4-FFF2-40B4-BE49-F238E27FC236}">
                <a16:creationId xmlns:a16="http://schemas.microsoft.com/office/drawing/2014/main" id="{143850F8-9EA1-86FC-76FA-CE2E29C2A575}"/>
              </a:ext>
            </a:extLst>
          </p:cNvPr>
          <p:cNvSpPr/>
          <p:nvPr/>
        </p:nvSpPr>
        <p:spPr>
          <a:xfrm>
            <a:off x="1046083" y="733702"/>
            <a:ext cx="6033248" cy="322384"/>
          </a:xfrm>
          <a:prstGeom prst="wedgeRoundRectCallout">
            <a:avLst>
              <a:gd name="adj1" fmla="val -51873"/>
              <a:gd name="adj2" fmla="val -5850"/>
              <a:gd name="adj3" fmla="val 1666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latin typeface="BIZ UDPゴシック" panose="020B0400000000000000" pitchFamily="50" charset="-128"/>
                <a:ea typeface="BIZ UDPゴシック" panose="020B0400000000000000" pitchFamily="50" charset="-128"/>
              </a:rPr>
              <a:t>作業者毎に設備点検時間にばらつきが無いか調べましょう</a:t>
            </a:r>
          </a:p>
        </p:txBody>
      </p:sp>
      <p:pic>
        <p:nvPicPr>
          <p:cNvPr id="8" name="図 7">
            <a:extLst>
              <a:ext uri="{FF2B5EF4-FFF2-40B4-BE49-F238E27FC236}">
                <a16:creationId xmlns:a16="http://schemas.microsoft.com/office/drawing/2014/main" id="{09B58DB3-EAC6-E130-D174-8CFAE88A8FA0}"/>
              </a:ext>
            </a:extLst>
          </p:cNvPr>
          <p:cNvPicPr>
            <a:picLocks noChangeAspect="1"/>
          </p:cNvPicPr>
          <p:nvPr/>
        </p:nvPicPr>
        <p:blipFill>
          <a:blip r:embed="rId9"/>
          <a:stretch>
            <a:fillRect/>
          </a:stretch>
        </p:blipFill>
        <p:spPr>
          <a:xfrm>
            <a:off x="5093377" y="1241152"/>
            <a:ext cx="902792" cy="1203366"/>
          </a:xfrm>
          <a:prstGeom prst="rect">
            <a:avLst/>
          </a:prstGeom>
        </p:spPr>
      </p:pic>
      <p:pic>
        <p:nvPicPr>
          <p:cNvPr id="9" name="図 8">
            <a:extLst>
              <a:ext uri="{FF2B5EF4-FFF2-40B4-BE49-F238E27FC236}">
                <a16:creationId xmlns:a16="http://schemas.microsoft.com/office/drawing/2014/main" id="{C5F1D81D-9D6E-E83C-A62A-CF7F6FED523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1063178" y="1410737"/>
            <a:ext cx="1201730" cy="901298"/>
          </a:xfrm>
          <a:prstGeom prst="rect">
            <a:avLst/>
          </a:prstGeom>
        </p:spPr>
      </p:pic>
      <p:pic>
        <p:nvPicPr>
          <p:cNvPr id="10" name="図 9">
            <a:extLst>
              <a:ext uri="{FF2B5EF4-FFF2-40B4-BE49-F238E27FC236}">
                <a16:creationId xmlns:a16="http://schemas.microsoft.com/office/drawing/2014/main" id="{B3919973-EFD0-B876-6097-34FE90575C61}"/>
              </a:ext>
            </a:extLst>
          </p:cNvPr>
          <p:cNvPicPr>
            <a:picLocks noChangeAspect="1"/>
          </p:cNvPicPr>
          <p:nvPr/>
        </p:nvPicPr>
        <p:blipFill>
          <a:blip r:embed="rId11"/>
          <a:stretch>
            <a:fillRect/>
          </a:stretch>
        </p:blipFill>
        <p:spPr>
          <a:xfrm>
            <a:off x="2176526" y="1839300"/>
            <a:ext cx="909946" cy="1214340"/>
          </a:xfrm>
          <a:prstGeom prst="rect">
            <a:avLst/>
          </a:prstGeom>
        </p:spPr>
      </p:pic>
      <p:pic>
        <p:nvPicPr>
          <p:cNvPr id="11" name="図 10">
            <a:extLst>
              <a:ext uri="{FF2B5EF4-FFF2-40B4-BE49-F238E27FC236}">
                <a16:creationId xmlns:a16="http://schemas.microsoft.com/office/drawing/2014/main" id="{03219DF6-ED7C-7B37-3798-365F435FC974}"/>
              </a:ext>
            </a:extLst>
          </p:cNvPr>
          <p:cNvPicPr>
            <a:picLocks noChangeAspect="1"/>
          </p:cNvPicPr>
          <p:nvPr/>
        </p:nvPicPr>
        <p:blipFill>
          <a:blip r:embed="rId12"/>
          <a:stretch>
            <a:fillRect/>
          </a:stretch>
        </p:blipFill>
        <p:spPr>
          <a:xfrm>
            <a:off x="6046815" y="1825988"/>
            <a:ext cx="920989" cy="1227622"/>
          </a:xfrm>
          <a:prstGeom prst="rect">
            <a:avLst/>
          </a:prstGeom>
          <a:solidFill>
            <a:schemeClr val="accent6">
              <a:lumMod val="60000"/>
              <a:lumOff val="40000"/>
            </a:schemeClr>
          </a:solidFill>
        </p:spPr>
      </p:pic>
      <p:sp>
        <p:nvSpPr>
          <p:cNvPr id="12" name="正方形/長方形 11">
            <a:extLst>
              <a:ext uri="{FF2B5EF4-FFF2-40B4-BE49-F238E27FC236}">
                <a16:creationId xmlns:a16="http://schemas.microsoft.com/office/drawing/2014/main" id="{19AB7766-9CAC-80DC-FD31-A19440D0194B}"/>
              </a:ext>
            </a:extLst>
          </p:cNvPr>
          <p:cNvSpPr/>
          <p:nvPr/>
        </p:nvSpPr>
        <p:spPr>
          <a:xfrm>
            <a:off x="3458932" y="2126328"/>
            <a:ext cx="584605" cy="294972"/>
          </a:xfrm>
          <a:prstGeom prst="rect">
            <a:avLst/>
          </a:prstGeom>
          <a:solidFill>
            <a:srgbClr val="FF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加藤</a:t>
            </a:r>
          </a:p>
        </p:txBody>
      </p:sp>
      <p:sp>
        <p:nvSpPr>
          <p:cNvPr id="13" name="正方形/長方形 12">
            <a:extLst>
              <a:ext uri="{FF2B5EF4-FFF2-40B4-BE49-F238E27FC236}">
                <a16:creationId xmlns:a16="http://schemas.microsoft.com/office/drawing/2014/main" id="{DD554B5B-71E3-0260-5271-3B789B2D0810}"/>
              </a:ext>
            </a:extLst>
          </p:cNvPr>
          <p:cNvSpPr/>
          <p:nvPr/>
        </p:nvSpPr>
        <p:spPr>
          <a:xfrm>
            <a:off x="5413708" y="2135305"/>
            <a:ext cx="584605" cy="294972"/>
          </a:xfrm>
          <a:prstGeom prst="rect">
            <a:avLst/>
          </a:prstGeom>
          <a:solidFill>
            <a:srgbClr val="FF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BIZ UDPゴシック" panose="020B0400000000000000" pitchFamily="50" charset="-128"/>
                <a:ea typeface="BIZ UDPゴシック" panose="020B0400000000000000" pitchFamily="50" charset="-128"/>
              </a:rPr>
              <a:t>島田</a:t>
            </a:r>
            <a:endParaRPr kumimoji="1" lang="ja-JP" altLang="en-US" sz="1400" dirty="0">
              <a:solidFill>
                <a:schemeClr val="tx1"/>
              </a:solidFill>
              <a:latin typeface="BIZ UDPゴシック" panose="020B0400000000000000" pitchFamily="50" charset="-128"/>
              <a:ea typeface="BIZ UDPゴシック" panose="020B0400000000000000" pitchFamily="50" charset="-128"/>
            </a:endParaRPr>
          </a:p>
        </p:txBody>
      </p:sp>
      <p:sp>
        <p:nvSpPr>
          <p:cNvPr id="14" name="正方形/長方形 13">
            <a:extLst>
              <a:ext uri="{FF2B5EF4-FFF2-40B4-BE49-F238E27FC236}">
                <a16:creationId xmlns:a16="http://schemas.microsoft.com/office/drawing/2014/main" id="{8F739096-2B10-43B4-D471-9D52FAC7EAE5}"/>
              </a:ext>
            </a:extLst>
          </p:cNvPr>
          <p:cNvSpPr/>
          <p:nvPr/>
        </p:nvSpPr>
        <p:spPr>
          <a:xfrm>
            <a:off x="1528044" y="2135008"/>
            <a:ext cx="584605" cy="294972"/>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latin typeface="BIZ UDPゴシック" panose="020B0400000000000000" pitchFamily="50" charset="-128"/>
                <a:ea typeface="BIZ UDPゴシック" panose="020B0400000000000000" pitchFamily="50" charset="-128"/>
              </a:rPr>
              <a:t>鈴木</a:t>
            </a:r>
            <a:endParaRPr kumimoji="1" lang="ja-JP" altLang="en-US" sz="1400" dirty="0">
              <a:solidFill>
                <a:schemeClr val="tx1"/>
              </a:solidFill>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2928DC9C-BD51-470C-57A5-8A34449EDD11}"/>
              </a:ext>
            </a:extLst>
          </p:cNvPr>
          <p:cNvSpPr/>
          <p:nvPr/>
        </p:nvSpPr>
        <p:spPr>
          <a:xfrm>
            <a:off x="2491087" y="2734832"/>
            <a:ext cx="584605" cy="294972"/>
          </a:xfrm>
          <a:prstGeom prst="rect">
            <a:avLst/>
          </a:prstGeom>
          <a:solidFill>
            <a:srgbClr val="FF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豊住</a:t>
            </a:r>
          </a:p>
        </p:txBody>
      </p:sp>
      <p:sp>
        <p:nvSpPr>
          <p:cNvPr id="16" name="正方形/長方形 15">
            <a:extLst>
              <a:ext uri="{FF2B5EF4-FFF2-40B4-BE49-F238E27FC236}">
                <a16:creationId xmlns:a16="http://schemas.microsoft.com/office/drawing/2014/main" id="{12EB9F30-D1B6-EB5B-9BAB-9F7A04F996D0}"/>
              </a:ext>
            </a:extLst>
          </p:cNvPr>
          <p:cNvSpPr/>
          <p:nvPr/>
        </p:nvSpPr>
        <p:spPr>
          <a:xfrm>
            <a:off x="6383199" y="2761552"/>
            <a:ext cx="584605" cy="294972"/>
          </a:xfrm>
          <a:prstGeom prst="rect">
            <a:avLst/>
          </a:prstGeom>
          <a:solidFill>
            <a:srgbClr val="FF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生根</a:t>
            </a:r>
          </a:p>
        </p:txBody>
      </p:sp>
      <p:sp>
        <p:nvSpPr>
          <p:cNvPr id="17" name="正方形/長方形 16">
            <a:extLst>
              <a:ext uri="{FF2B5EF4-FFF2-40B4-BE49-F238E27FC236}">
                <a16:creationId xmlns:a16="http://schemas.microsoft.com/office/drawing/2014/main" id="{474A1D6C-5A8B-93AB-3B35-C13DA29C7857}"/>
              </a:ext>
            </a:extLst>
          </p:cNvPr>
          <p:cNvSpPr/>
          <p:nvPr/>
        </p:nvSpPr>
        <p:spPr>
          <a:xfrm>
            <a:off x="4279142" y="2734832"/>
            <a:ext cx="724339" cy="294972"/>
          </a:xfrm>
          <a:prstGeom prst="rect">
            <a:avLst/>
          </a:prstGeom>
          <a:solidFill>
            <a:srgbClr val="FF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千川原</a:t>
            </a:r>
          </a:p>
        </p:txBody>
      </p:sp>
      <p:grpSp>
        <p:nvGrpSpPr>
          <p:cNvPr id="18" name="グループ化 17">
            <a:extLst>
              <a:ext uri="{FF2B5EF4-FFF2-40B4-BE49-F238E27FC236}">
                <a16:creationId xmlns:a16="http://schemas.microsoft.com/office/drawing/2014/main" id="{93CA555B-A2B2-85AF-CEAF-E78694292160}"/>
              </a:ext>
            </a:extLst>
          </p:cNvPr>
          <p:cNvGrpSpPr/>
          <p:nvPr/>
        </p:nvGrpSpPr>
        <p:grpSpPr>
          <a:xfrm>
            <a:off x="2354" y="604307"/>
            <a:ext cx="812674" cy="902629"/>
            <a:chOff x="3141" y="3957164"/>
            <a:chExt cx="812674" cy="902629"/>
          </a:xfrm>
        </p:grpSpPr>
        <p:pic>
          <p:nvPicPr>
            <p:cNvPr id="19" name="図 18">
              <a:extLst>
                <a:ext uri="{FF2B5EF4-FFF2-40B4-BE49-F238E27FC236}">
                  <a16:creationId xmlns:a16="http://schemas.microsoft.com/office/drawing/2014/main" id="{2C748090-C07D-0C2B-0139-D2DC355EEFF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141" y="4047119"/>
              <a:ext cx="812674" cy="812674"/>
            </a:xfrm>
            <a:prstGeom prst="rect">
              <a:avLst/>
            </a:prstGeom>
          </p:spPr>
        </p:pic>
        <p:pic>
          <p:nvPicPr>
            <p:cNvPr id="20" name="図 19">
              <a:extLst>
                <a:ext uri="{FF2B5EF4-FFF2-40B4-BE49-F238E27FC236}">
                  <a16:creationId xmlns:a16="http://schemas.microsoft.com/office/drawing/2014/main" id="{785C914B-91EF-67B4-E032-6220BBCF3685}"/>
                </a:ext>
              </a:extLst>
            </p:cNvPr>
            <p:cNvPicPr>
              <a:picLocks noChangeAspect="1"/>
            </p:cNvPicPr>
            <p:nvPr/>
          </p:nvPicPr>
          <p:blipFill>
            <a:blip r:embed="rId14"/>
            <a:stretch>
              <a:fillRect/>
            </a:stretch>
          </p:blipFill>
          <p:spPr>
            <a:xfrm>
              <a:off x="76220" y="3957164"/>
              <a:ext cx="666516" cy="415264"/>
            </a:xfrm>
            <a:prstGeom prst="rect">
              <a:avLst/>
            </a:prstGeom>
          </p:spPr>
        </p:pic>
      </p:grpSp>
      <p:graphicFrame>
        <p:nvGraphicFramePr>
          <p:cNvPr id="21" name="表 20">
            <a:extLst>
              <a:ext uri="{FF2B5EF4-FFF2-40B4-BE49-F238E27FC236}">
                <a16:creationId xmlns:a16="http://schemas.microsoft.com/office/drawing/2014/main" id="{8799ADC4-2A0E-9E54-43CA-285843FE5014}"/>
              </a:ext>
            </a:extLst>
          </p:cNvPr>
          <p:cNvGraphicFramePr>
            <a:graphicFrameLocks noGrp="1"/>
          </p:cNvGraphicFramePr>
          <p:nvPr>
            <p:extLst>
              <p:ext uri="{D42A27DB-BD31-4B8C-83A1-F6EECF244321}">
                <p14:modId xmlns:p14="http://schemas.microsoft.com/office/powerpoint/2010/main" val="3718674268"/>
              </p:ext>
            </p:extLst>
          </p:nvPr>
        </p:nvGraphicFramePr>
        <p:xfrm>
          <a:off x="7955841" y="3724612"/>
          <a:ext cx="3822405" cy="1460850"/>
        </p:xfrm>
        <a:graphic>
          <a:graphicData uri="http://schemas.openxmlformats.org/drawingml/2006/table">
            <a:tbl>
              <a:tblPr firstRow="1">
                <a:tableStyleId>{5C22544A-7EE6-4342-B048-85BDC9FD1C3A}</a:tableStyleId>
              </a:tblPr>
              <a:tblGrid>
                <a:gridCol w="397068">
                  <a:extLst>
                    <a:ext uri="{9D8B030D-6E8A-4147-A177-3AD203B41FA5}">
                      <a16:colId xmlns:a16="http://schemas.microsoft.com/office/drawing/2014/main" val="4222361716"/>
                    </a:ext>
                  </a:extLst>
                </a:gridCol>
                <a:gridCol w="3425337">
                  <a:extLst>
                    <a:ext uri="{9D8B030D-6E8A-4147-A177-3AD203B41FA5}">
                      <a16:colId xmlns:a16="http://schemas.microsoft.com/office/drawing/2014/main" val="1400646101"/>
                    </a:ext>
                  </a:extLst>
                </a:gridCol>
              </a:tblGrid>
              <a:tr h="292170">
                <a:tc>
                  <a:txBody>
                    <a:bodyPr/>
                    <a:lstStyle/>
                    <a:p>
                      <a:pPr algn="ctr" fontAlgn="b"/>
                      <a:endParaRPr lang="ja-JP" altLang="en-US" sz="1700" b="0"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7249" marR="7249" marT="7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fontAlgn="b"/>
                      <a:r>
                        <a:rPr lang="ja-JP" altLang="en-US" sz="1700" b="0" u="none" strike="noStrike" dirty="0">
                          <a:solidFill>
                            <a:schemeClr val="bg1"/>
                          </a:solidFill>
                          <a:effectLst/>
                          <a:latin typeface="BIZ UDPゴシック" panose="020B0400000000000000" pitchFamily="50" charset="-128"/>
                          <a:ea typeface="BIZ UDPゴシック" panose="020B0400000000000000" pitchFamily="50" charset="-128"/>
                        </a:rPr>
                        <a:t>スキルレベル</a:t>
                      </a:r>
                      <a:endParaRPr lang="ja-JP" altLang="en-US" sz="1700" b="0"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7249" marR="7249" marT="7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315554825"/>
                  </a:ext>
                </a:extLst>
              </a:tr>
              <a:tr h="292170">
                <a:tc>
                  <a:txBody>
                    <a:bodyPr/>
                    <a:lstStyle/>
                    <a:p>
                      <a:pPr algn="ctr" fontAlgn="b"/>
                      <a:r>
                        <a:rPr lang="en-US" altLang="ja-JP" sz="1700" u="none" strike="noStrike">
                          <a:effectLst/>
                          <a:latin typeface="BIZ UDPゴシック" panose="020B0400000000000000" pitchFamily="50" charset="-128"/>
                          <a:ea typeface="BIZ UDPゴシック" panose="020B0400000000000000" pitchFamily="50" charset="-128"/>
                        </a:rPr>
                        <a:t>4</a:t>
                      </a:r>
                      <a:endParaRPr lang="en-US" altLang="ja-JP" sz="17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7249" marR="7249" marT="7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l" fontAlgn="b"/>
                      <a:r>
                        <a:rPr lang="ja-JP" altLang="en-US" sz="1700" b="0" i="0" u="none" strike="noStrike" dirty="0">
                          <a:solidFill>
                            <a:srgbClr val="000000"/>
                          </a:solidFill>
                          <a:effectLst/>
                          <a:latin typeface="BIZ UDPゴシック" panose="020B0400000000000000" pitchFamily="50" charset="-128"/>
                          <a:ea typeface="BIZ UDPゴシック" panose="020B0400000000000000" pitchFamily="50" charset="-128"/>
                        </a:rPr>
                        <a:t>時間内に一人で出来る</a:t>
                      </a:r>
                    </a:p>
                  </a:txBody>
                  <a:tcPr marL="7249" marR="7249" marT="7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30424951"/>
                  </a:ext>
                </a:extLst>
              </a:tr>
              <a:tr h="292170">
                <a:tc>
                  <a:txBody>
                    <a:bodyPr/>
                    <a:lstStyle/>
                    <a:p>
                      <a:pPr algn="ctr" fontAlgn="b"/>
                      <a:r>
                        <a:rPr lang="en-US" altLang="ja-JP" sz="1700" u="none" strike="noStrike">
                          <a:effectLst/>
                          <a:latin typeface="BIZ UDPゴシック" panose="020B0400000000000000" pitchFamily="50" charset="-128"/>
                          <a:ea typeface="BIZ UDPゴシック" panose="020B0400000000000000" pitchFamily="50" charset="-128"/>
                        </a:rPr>
                        <a:t>3</a:t>
                      </a:r>
                      <a:endParaRPr lang="en-US" altLang="ja-JP" sz="17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7249" marR="7249" marT="7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l" fontAlgn="b"/>
                      <a:r>
                        <a:rPr lang="ja-JP" altLang="en-US" sz="1700" b="0" i="0" u="none" strike="noStrike" dirty="0">
                          <a:solidFill>
                            <a:srgbClr val="000000"/>
                          </a:solidFill>
                          <a:effectLst/>
                          <a:latin typeface="BIZ UDPゴシック" panose="020B0400000000000000" pitchFamily="50" charset="-128"/>
                          <a:ea typeface="BIZ UDPゴシック" panose="020B0400000000000000" pitchFamily="50" charset="-128"/>
                        </a:rPr>
                        <a:t>一人で出来るが時間内にできない</a:t>
                      </a:r>
                    </a:p>
                  </a:txBody>
                  <a:tcPr marL="7249" marR="7249" marT="7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522104417"/>
                  </a:ext>
                </a:extLst>
              </a:tr>
              <a:tr h="292170">
                <a:tc>
                  <a:txBody>
                    <a:bodyPr/>
                    <a:lstStyle/>
                    <a:p>
                      <a:pPr algn="ctr" fontAlgn="b"/>
                      <a:r>
                        <a:rPr lang="en-US" altLang="ja-JP" sz="1700" u="none" strike="noStrike">
                          <a:effectLst/>
                          <a:latin typeface="BIZ UDPゴシック" panose="020B0400000000000000" pitchFamily="50" charset="-128"/>
                          <a:ea typeface="BIZ UDPゴシック" panose="020B0400000000000000" pitchFamily="50" charset="-128"/>
                        </a:rPr>
                        <a:t>2</a:t>
                      </a:r>
                      <a:endParaRPr lang="en-US" altLang="ja-JP" sz="17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7249" marR="7249" marT="7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ja-JP" altLang="en-US" sz="1700" b="0" i="0" u="none" strike="noStrike" dirty="0">
                          <a:solidFill>
                            <a:srgbClr val="000000"/>
                          </a:solidFill>
                          <a:effectLst/>
                          <a:latin typeface="BIZ UDPゴシック" panose="020B0400000000000000" pitchFamily="50" charset="-128"/>
                          <a:ea typeface="BIZ UDPゴシック" panose="020B0400000000000000" pitchFamily="50" charset="-128"/>
                        </a:rPr>
                        <a:t>教育者指導のもと作業ができる</a:t>
                      </a:r>
                    </a:p>
                  </a:txBody>
                  <a:tcPr marL="7249" marR="7249" marT="7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012037"/>
                  </a:ext>
                </a:extLst>
              </a:tr>
              <a:tr h="292170">
                <a:tc>
                  <a:txBody>
                    <a:bodyPr/>
                    <a:lstStyle/>
                    <a:p>
                      <a:pPr algn="ctr" fontAlgn="b"/>
                      <a:r>
                        <a:rPr lang="en-US" altLang="ja-JP" sz="1700" u="none" strike="noStrike" dirty="0">
                          <a:effectLst/>
                          <a:latin typeface="BIZ UDPゴシック" panose="020B0400000000000000" pitchFamily="50" charset="-128"/>
                          <a:ea typeface="BIZ UDPゴシック" panose="020B0400000000000000" pitchFamily="50" charset="-128"/>
                        </a:rPr>
                        <a:t>1</a:t>
                      </a:r>
                      <a:endParaRPr lang="en-US" altLang="ja-JP" sz="17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7249" marR="7249" marT="7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ja-JP" altLang="en-US" sz="1700" b="0" i="0" u="none" strike="noStrike" dirty="0">
                          <a:solidFill>
                            <a:srgbClr val="000000"/>
                          </a:solidFill>
                          <a:effectLst/>
                          <a:latin typeface="BIZ UDPゴシック" panose="020B0400000000000000" pitchFamily="50" charset="-128"/>
                          <a:ea typeface="BIZ UDPゴシック" panose="020B0400000000000000" pitchFamily="50" charset="-128"/>
                        </a:rPr>
                        <a:t>やったことがない</a:t>
                      </a:r>
                    </a:p>
                  </a:txBody>
                  <a:tcPr marL="7249" marR="7249" marT="7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2169652"/>
                  </a:ext>
                </a:extLst>
              </a:tr>
            </a:tbl>
          </a:graphicData>
        </a:graphic>
      </p:graphicFrame>
      <p:pic>
        <p:nvPicPr>
          <p:cNvPr id="22" name="図 21">
            <a:extLst>
              <a:ext uri="{FF2B5EF4-FFF2-40B4-BE49-F238E27FC236}">
                <a16:creationId xmlns:a16="http://schemas.microsoft.com/office/drawing/2014/main" id="{92F04BDD-E31B-458C-E36C-C2213AEA8372}"/>
              </a:ext>
            </a:extLst>
          </p:cNvPr>
          <p:cNvPicPr>
            <a:picLocks noChangeAspect="1"/>
          </p:cNvPicPr>
          <p:nvPr/>
        </p:nvPicPr>
        <p:blipFill>
          <a:blip r:embed="rId15"/>
          <a:stretch>
            <a:fillRect/>
          </a:stretch>
        </p:blipFill>
        <p:spPr>
          <a:xfrm>
            <a:off x="128155" y="3509199"/>
            <a:ext cx="7246157" cy="3225217"/>
          </a:xfrm>
          <a:prstGeom prst="rect">
            <a:avLst/>
          </a:prstGeom>
          <a:ln>
            <a:solidFill>
              <a:schemeClr val="tx1"/>
            </a:solidFill>
          </a:ln>
        </p:spPr>
      </p:pic>
      <p:pic>
        <p:nvPicPr>
          <p:cNvPr id="23" name="図 22">
            <a:extLst>
              <a:ext uri="{FF2B5EF4-FFF2-40B4-BE49-F238E27FC236}">
                <a16:creationId xmlns:a16="http://schemas.microsoft.com/office/drawing/2014/main" id="{13585B45-45AD-9B5C-D97C-7F18272BECC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14889" y="5692458"/>
            <a:ext cx="1040587" cy="1040587"/>
          </a:xfrm>
          <a:prstGeom prst="rect">
            <a:avLst/>
          </a:prstGeom>
        </p:spPr>
      </p:pic>
      <p:sp>
        <p:nvSpPr>
          <p:cNvPr id="24" name="吹き出し: 角を丸めた四角形 23">
            <a:extLst>
              <a:ext uri="{FF2B5EF4-FFF2-40B4-BE49-F238E27FC236}">
                <a16:creationId xmlns:a16="http://schemas.microsoft.com/office/drawing/2014/main" id="{D4377333-9FCB-7610-039E-6541EB6F4E38}"/>
              </a:ext>
            </a:extLst>
          </p:cNvPr>
          <p:cNvSpPr/>
          <p:nvPr/>
        </p:nvSpPr>
        <p:spPr>
          <a:xfrm>
            <a:off x="8224661" y="5838897"/>
            <a:ext cx="2952501" cy="406470"/>
          </a:xfrm>
          <a:prstGeom prst="wedgeRoundRectCallout">
            <a:avLst>
              <a:gd name="adj1" fmla="val 53777"/>
              <a:gd name="adj2" fmla="val 41183"/>
              <a:gd name="adj3" fmla="val 16667"/>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自分達経験浅いんで</a:t>
            </a:r>
            <a:r>
              <a:rPr kumimoji="1" lang="en-US" altLang="ja-JP" dirty="0">
                <a:solidFill>
                  <a:schemeClr val="tx1"/>
                </a:solidFill>
                <a:latin typeface="BIZ UDPゴシック" panose="020B0400000000000000" pitchFamily="50" charset="-128"/>
                <a:ea typeface="BIZ UDPゴシック" panose="020B0400000000000000" pitchFamily="50" charset="-128"/>
              </a:rPr>
              <a:t>…</a:t>
            </a:r>
            <a:endParaRPr kumimoji="1" lang="ja-JP" altLang="en-US" dirty="0">
              <a:solidFill>
                <a:schemeClr val="tx1"/>
              </a:solidFill>
              <a:latin typeface="BIZ UDPゴシック" panose="020B0400000000000000" pitchFamily="50" charset="-128"/>
              <a:ea typeface="BIZ UDPゴシック" panose="020B0400000000000000" pitchFamily="50" charset="-128"/>
            </a:endParaRPr>
          </a:p>
        </p:txBody>
      </p:sp>
      <p:cxnSp>
        <p:nvCxnSpPr>
          <p:cNvPr id="25" name="直線コネクタ 24">
            <a:extLst>
              <a:ext uri="{FF2B5EF4-FFF2-40B4-BE49-F238E27FC236}">
                <a16:creationId xmlns:a16="http://schemas.microsoft.com/office/drawing/2014/main" id="{D5807F96-D840-EB79-F22B-4697051898D1}"/>
              </a:ext>
            </a:extLst>
          </p:cNvPr>
          <p:cNvCxnSpPr/>
          <p:nvPr/>
        </p:nvCxnSpPr>
        <p:spPr>
          <a:xfrm>
            <a:off x="0" y="3429000"/>
            <a:ext cx="12192000" cy="0"/>
          </a:xfrm>
          <a:prstGeom prst="line">
            <a:avLst/>
          </a:prstGeom>
          <a:ln w="28575"/>
        </p:spPr>
        <p:style>
          <a:lnRef idx="1">
            <a:schemeClr val="dk1"/>
          </a:lnRef>
          <a:fillRef idx="0">
            <a:schemeClr val="dk1"/>
          </a:fillRef>
          <a:effectRef idx="0">
            <a:schemeClr val="dk1"/>
          </a:effectRef>
          <a:fontRef idx="minor">
            <a:schemeClr val="tx1"/>
          </a:fontRef>
        </p:style>
      </p:cxnSp>
      <p:sp>
        <p:nvSpPr>
          <p:cNvPr id="26" name="テキスト ボックス 25">
            <a:extLst>
              <a:ext uri="{FF2B5EF4-FFF2-40B4-BE49-F238E27FC236}">
                <a16:creationId xmlns:a16="http://schemas.microsoft.com/office/drawing/2014/main" id="{E155DD44-0C64-3737-C6DC-30A3D35C86C1}"/>
              </a:ext>
            </a:extLst>
          </p:cNvPr>
          <p:cNvSpPr txBox="1"/>
          <p:nvPr/>
        </p:nvSpPr>
        <p:spPr>
          <a:xfrm>
            <a:off x="7443981" y="6332935"/>
            <a:ext cx="1023719" cy="400110"/>
          </a:xfrm>
          <a:prstGeom prst="rect">
            <a:avLst/>
          </a:prstGeom>
          <a:solidFill>
            <a:schemeClr val="bg1"/>
          </a:solidFill>
          <a:ln>
            <a:solidFill>
              <a:schemeClr val="tx1"/>
            </a:solidFill>
          </a:ln>
        </p:spPr>
        <p:txBody>
          <a:bodyPr wrap="square" rtlCol="0">
            <a:spAutoFit/>
          </a:bodyPr>
          <a:lstStyle/>
          <a:p>
            <a:r>
              <a:rPr kumimoji="1" lang="en-US" altLang="ja-JP" sz="1000" dirty="0">
                <a:latin typeface="BIZ UDPゴシック" panose="020B0400000000000000" pitchFamily="50" charset="-128"/>
                <a:ea typeface="BIZ UDPゴシック" panose="020B0400000000000000" pitchFamily="50" charset="-128"/>
              </a:rPr>
              <a:t>2024.6.1</a:t>
            </a:r>
            <a:r>
              <a:rPr kumimoji="1" lang="ja-JP" altLang="en-US" sz="1000" dirty="0">
                <a:latin typeface="BIZ UDPゴシック" panose="020B0400000000000000" pitchFamily="50" charset="-128"/>
                <a:ea typeface="BIZ UDPゴシック" panose="020B0400000000000000" pitchFamily="50" charset="-128"/>
              </a:rPr>
              <a:t> </a:t>
            </a:r>
            <a:endParaRPr kumimoji="1" lang="en-US" altLang="ja-JP" sz="1000" dirty="0">
              <a:latin typeface="BIZ UDPゴシック" panose="020B0400000000000000" pitchFamily="50" charset="-128"/>
              <a:ea typeface="BIZ UDPゴシック" panose="020B0400000000000000" pitchFamily="50" charset="-128"/>
            </a:endParaRPr>
          </a:p>
          <a:p>
            <a:r>
              <a:rPr kumimoji="1" lang="ja-JP" altLang="en-US" sz="1000" dirty="0">
                <a:latin typeface="BIZ UDPゴシック" panose="020B0400000000000000" pitchFamily="50" charset="-128"/>
                <a:ea typeface="BIZ UDPゴシック" panose="020B0400000000000000" pitchFamily="50" charset="-128"/>
              </a:rPr>
              <a:t>作成者 豊住 </a:t>
            </a:r>
          </a:p>
        </p:txBody>
      </p:sp>
      <p:sp>
        <p:nvSpPr>
          <p:cNvPr id="27" name="テキスト ボックス 26">
            <a:extLst>
              <a:ext uri="{FF2B5EF4-FFF2-40B4-BE49-F238E27FC236}">
                <a16:creationId xmlns:a16="http://schemas.microsoft.com/office/drawing/2014/main" id="{88AF6ADA-9EDB-BE92-5D5E-5C40E91F2815}"/>
              </a:ext>
            </a:extLst>
          </p:cNvPr>
          <p:cNvSpPr txBox="1"/>
          <p:nvPr/>
        </p:nvSpPr>
        <p:spPr>
          <a:xfrm>
            <a:off x="719915" y="136605"/>
            <a:ext cx="4809330"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要因解析</a:t>
            </a:r>
            <a:r>
              <a:rPr lang="ja-JP" altLang="en-US" dirty="0">
                <a:latin typeface="BIZ UDPゴシック" panose="020B0400000000000000" pitchFamily="50" charset="-128"/>
                <a:ea typeface="BIZ UDPゴシック" panose="020B0400000000000000" pitchFamily="50" charset="-128"/>
              </a:rPr>
              <a:t> </a:t>
            </a:r>
            <a:r>
              <a:rPr lang="en-US" altLang="ja-JP"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作業者別点検時間とスキルレベル</a:t>
            </a:r>
            <a:endParaRPr lang="ja-JP" altLang="en-US" sz="3200" dirty="0">
              <a:latin typeface="BIZ UDPゴシック" panose="020B0400000000000000" pitchFamily="50" charset="-128"/>
              <a:ea typeface="BIZ UDPゴシック" panose="020B0400000000000000" pitchFamily="50" charset="-128"/>
            </a:endParaRPr>
          </a:p>
        </p:txBody>
      </p:sp>
      <p:sp>
        <p:nvSpPr>
          <p:cNvPr id="2" name="四角形: 角を丸くする 1">
            <a:extLst>
              <a:ext uri="{FF2B5EF4-FFF2-40B4-BE49-F238E27FC236}">
                <a16:creationId xmlns:a16="http://schemas.microsoft.com/office/drawing/2014/main" id="{BFD4ADE7-CA64-7244-4E16-9D71C6BE1F13}"/>
              </a:ext>
            </a:extLst>
          </p:cNvPr>
          <p:cNvSpPr/>
          <p:nvPr/>
        </p:nvSpPr>
        <p:spPr>
          <a:xfrm>
            <a:off x="8407350" y="2472645"/>
            <a:ext cx="2822950" cy="855217"/>
          </a:xfrm>
          <a:prstGeom prst="roundRect">
            <a:avLst/>
          </a:prstGeom>
          <a:solidFill>
            <a:srgbClr val="FFFF99"/>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班長以外の作業者は</a:t>
            </a:r>
            <a:endParaRPr kumimoji="1" lang="en-US" altLang="ja-JP" dirty="0">
              <a:solidFill>
                <a:schemeClr val="tx1"/>
              </a:solidFill>
              <a:latin typeface="BIZ UDPゴシック" panose="020B0400000000000000" pitchFamily="50" charset="-128"/>
              <a:ea typeface="BIZ UDPゴシック" panose="020B0400000000000000" pitchFamily="50" charset="-128"/>
            </a:endParaRPr>
          </a:p>
          <a:p>
            <a:pPr algn="ctr"/>
            <a:r>
              <a:rPr lang="ja-JP" altLang="en-US" b="1" dirty="0">
                <a:solidFill>
                  <a:srgbClr val="FF0000"/>
                </a:solidFill>
                <a:latin typeface="BIZ UDPゴシック" panose="020B0400000000000000" pitchFamily="50" charset="-128"/>
                <a:ea typeface="BIZ UDPゴシック" panose="020B0400000000000000" pitchFamily="50" charset="-128"/>
              </a:rPr>
              <a:t>時間内に終わらない</a:t>
            </a:r>
            <a:endParaRPr kumimoji="1" lang="ja-JP" altLang="en-US" b="1" dirty="0">
              <a:solidFill>
                <a:srgbClr val="FF0000"/>
              </a:solidFill>
              <a:latin typeface="BIZ UDPゴシック" panose="020B0400000000000000" pitchFamily="50" charset="-128"/>
              <a:ea typeface="BIZ UDPゴシック" panose="020B0400000000000000" pitchFamily="50" charset="-128"/>
            </a:endParaRPr>
          </a:p>
        </p:txBody>
      </p:sp>
      <p:sp>
        <p:nvSpPr>
          <p:cNvPr id="29" name="テキスト ボックス 28">
            <a:extLst>
              <a:ext uri="{FF2B5EF4-FFF2-40B4-BE49-F238E27FC236}">
                <a16:creationId xmlns:a16="http://schemas.microsoft.com/office/drawing/2014/main" id="{C341E82E-3237-6D17-B226-59276F8A7CDF}"/>
              </a:ext>
            </a:extLst>
          </p:cNvPr>
          <p:cNvSpPr txBox="1"/>
          <p:nvPr/>
        </p:nvSpPr>
        <p:spPr>
          <a:xfrm>
            <a:off x="535" y="0"/>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08</a:t>
            </a:r>
            <a:endParaRPr lang="ja-JP" altLang="en-US"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endParaRPr>
          </a:p>
        </p:txBody>
      </p:sp>
      <p:pic>
        <p:nvPicPr>
          <p:cNvPr id="33" name="オーディオ 32">
            <a:hlinkClick r:id="" action="ppaction://media"/>
            <a:extLst>
              <a:ext uri="{FF2B5EF4-FFF2-40B4-BE49-F238E27FC236}">
                <a16:creationId xmlns:a16="http://schemas.microsoft.com/office/drawing/2014/main" id="{286E437B-9DDD-181F-84EA-00E8AE64D3DB}"/>
              </a:ext>
            </a:extLst>
          </p:cNvPr>
          <p:cNvPicPr>
            <a:picLocks noChangeAspect="1"/>
          </p:cNvPicPr>
          <p:nvPr>
            <a:audioFile r:link="rId3"/>
            <p:extLst>
              <p:ext uri="{DAA4B4D4-6D71-4841-9C94-3DE7FCFB9230}">
                <p14:media xmlns:p14="http://schemas.microsoft.com/office/powerpoint/2010/main" r:embed="rId2"/>
              </p:ext>
            </p:extLst>
          </p:nvPr>
        </p:nvPicPr>
        <p:blipFill>
          <a:blip r:embed="rId16"/>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200902168"/>
      </p:ext>
    </p:extLst>
  </p:cSld>
  <p:clrMapOvr>
    <a:masterClrMapping/>
  </p:clrMapOvr>
  <mc:AlternateContent xmlns:mc="http://schemas.openxmlformats.org/markup-compatibility/2006" xmlns:p14="http://schemas.microsoft.com/office/powerpoint/2010/main">
    <mc:Choice Requires="p14">
      <p:transition spd="slow" p14:dur="2000" advTm="16635"/>
    </mc:Choice>
    <mc:Fallback xmlns="">
      <p:transition spd="slow" advTm="166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1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3"/>
                </p:tgtEl>
              </p:cMediaNode>
            </p:audio>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1E4D9C2-B8DC-6099-D647-8CE1886486AE}"/>
              </a:ext>
            </a:extLst>
          </p:cNvPr>
          <p:cNvPicPr>
            <a:picLocks noChangeAspect="1"/>
          </p:cNvPicPr>
          <p:nvPr/>
        </p:nvPicPr>
        <p:blipFill>
          <a:blip r:embed="rId7"/>
          <a:srcRect b="25260"/>
          <a:stretch/>
        </p:blipFill>
        <p:spPr>
          <a:xfrm>
            <a:off x="558513" y="4275918"/>
            <a:ext cx="1307572" cy="1302655"/>
          </a:xfrm>
          <a:prstGeom prst="rect">
            <a:avLst/>
          </a:prstGeom>
        </p:spPr>
      </p:pic>
      <p:pic>
        <p:nvPicPr>
          <p:cNvPr id="4" name="図 3">
            <a:extLst>
              <a:ext uri="{FF2B5EF4-FFF2-40B4-BE49-F238E27FC236}">
                <a16:creationId xmlns:a16="http://schemas.microsoft.com/office/drawing/2014/main" id="{FA590465-C5FA-9AC8-B1F8-576DFEC97034}"/>
              </a:ext>
            </a:extLst>
          </p:cNvPr>
          <p:cNvPicPr>
            <a:picLocks noChangeAspect="1"/>
          </p:cNvPicPr>
          <p:nvPr/>
        </p:nvPicPr>
        <p:blipFill>
          <a:blip r:embed="rId8"/>
          <a:stretch>
            <a:fillRect/>
          </a:stretch>
        </p:blipFill>
        <p:spPr>
          <a:xfrm>
            <a:off x="47549" y="3263855"/>
            <a:ext cx="2434197" cy="518218"/>
          </a:xfrm>
          <a:prstGeom prst="rect">
            <a:avLst/>
          </a:prstGeom>
        </p:spPr>
      </p:pic>
      <p:sp>
        <p:nvSpPr>
          <p:cNvPr id="5" name="矢印: 山形 4">
            <a:extLst>
              <a:ext uri="{FF2B5EF4-FFF2-40B4-BE49-F238E27FC236}">
                <a16:creationId xmlns:a16="http://schemas.microsoft.com/office/drawing/2014/main" id="{CA2916DC-A352-DD17-840A-3C1A36C6AC83}"/>
              </a:ext>
            </a:extLst>
          </p:cNvPr>
          <p:cNvSpPr/>
          <p:nvPr/>
        </p:nvSpPr>
        <p:spPr>
          <a:xfrm>
            <a:off x="558513" y="3828917"/>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設備停止</a:t>
            </a:r>
          </a:p>
        </p:txBody>
      </p:sp>
      <p:sp>
        <p:nvSpPr>
          <p:cNvPr id="6" name="矢印: 山形 5">
            <a:extLst>
              <a:ext uri="{FF2B5EF4-FFF2-40B4-BE49-F238E27FC236}">
                <a16:creationId xmlns:a16="http://schemas.microsoft.com/office/drawing/2014/main" id="{23EA6B8A-FD0C-A615-17DC-6117CC2258ED}"/>
              </a:ext>
            </a:extLst>
          </p:cNvPr>
          <p:cNvSpPr/>
          <p:nvPr/>
        </p:nvSpPr>
        <p:spPr>
          <a:xfrm>
            <a:off x="3402893" y="3828221"/>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ピロブロック</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点検</a:t>
            </a:r>
          </a:p>
        </p:txBody>
      </p:sp>
      <p:sp>
        <p:nvSpPr>
          <p:cNvPr id="7" name="矢印: 山形 6">
            <a:extLst>
              <a:ext uri="{FF2B5EF4-FFF2-40B4-BE49-F238E27FC236}">
                <a16:creationId xmlns:a16="http://schemas.microsoft.com/office/drawing/2014/main" id="{89F43A85-B287-3EC1-FD94-97445A5117F3}"/>
              </a:ext>
            </a:extLst>
          </p:cNvPr>
          <p:cNvSpPr/>
          <p:nvPr/>
        </p:nvSpPr>
        <p:spPr>
          <a:xfrm>
            <a:off x="4859590" y="3846381"/>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シリンダー</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連結部点検</a:t>
            </a:r>
          </a:p>
        </p:txBody>
      </p:sp>
      <p:sp>
        <p:nvSpPr>
          <p:cNvPr id="8" name="矢印: 山形 7">
            <a:extLst>
              <a:ext uri="{FF2B5EF4-FFF2-40B4-BE49-F238E27FC236}">
                <a16:creationId xmlns:a16="http://schemas.microsoft.com/office/drawing/2014/main" id="{4F32D1BF-82FD-2926-14FE-862A3179AACD}"/>
              </a:ext>
            </a:extLst>
          </p:cNvPr>
          <p:cNvSpPr/>
          <p:nvPr/>
        </p:nvSpPr>
        <p:spPr>
          <a:xfrm>
            <a:off x="6314988" y="3853884"/>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作業完了</a:t>
            </a:r>
          </a:p>
        </p:txBody>
      </p:sp>
      <p:sp>
        <p:nvSpPr>
          <p:cNvPr id="9" name="矢印: 山形 8">
            <a:extLst>
              <a:ext uri="{FF2B5EF4-FFF2-40B4-BE49-F238E27FC236}">
                <a16:creationId xmlns:a16="http://schemas.microsoft.com/office/drawing/2014/main" id="{8547FC8B-7757-4CA2-99EA-421C21370385}"/>
              </a:ext>
            </a:extLst>
          </p:cNvPr>
          <p:cNvSpPr/>
          <p:nvPr/>
        </p:nvSpPr>
        <p:spPr>
          <a:xfrm>
            <a:off x="436092" y="1328671"/>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設備停止</a:t>
            </a:r>
          </a:p>
        </p:txBody>
      </p:sp>
      <p:sp>
        <p:nvSpPr>
          <p:cNvPr id="10" name="矢印: 山形 9">
            <a:extLst>
              <a:ext uri="{FF2B5EF4-FFF2-40B4-BE49-F238E27FC236}">
                <a16:creationId xmlns:a16="http://schemas.microsoft.com/office/drawing/2014/main" id="{650E2B8A-E022-DDF8-3B23-76E695616399}"/>
              </a:ext>
            </a:extLst>
          </p:cNvPr>
          <p:cNvSpPr/>
          <p:nvPr/>
        </p:nvSpPr>
        <p:spPr>
          <a:xfrm>
            <a:off x="4751777" y="1338220"/>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ピロブロック</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点検</a:t>
            </a:r>
          </a:p>
        </p:txBody>
      </p:sp>
      <p:sp>
        <p:nvSpPr>
          <p:cNvPr id="11" name="矢印: 山形 10">
            <a:extLst>
              <a:ext uri="{FF2B5EF4-FFF2-40B4-BE49-F238E27FC236}">
                <a16:creationId xmlns:a16="http://schemas.microsoft.com/office/drawing/2014/main" id="{8F04412E-4BC5-0720-73C4-3C4E867D2B85}"/>
              </a:ext>
            </a:extLst>
          </p:cNvPr>
          <p:cNvSpPr/>
          <p:nvPr/>
        </p:nvSpPr>
        <p:spPr>
          <a:xfrm>
            <a:off x="7637469" y="1338220"/>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シリンダー</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連結部点検</a:t>
            </a:r>
          </a:p>
        </p:txBody>
      </p:sp>
      <p:sp>
        <p:nvSpPr>
          <p:cNvPr id="12" name="矢印: 山形 11">
            <a:extLst>
              <a:ext uri="{FF2B5EF4-FFF2-40B4-BE49-F238E27FC236}">
                <a16:creationId xmlns:a16="http://schemas.microsoft.com/office/drawing/2014/main" id="{634946F9-63D4-DF27-82B5-5FB6519A57D7}"/>
              </a:ext>
            </a:extLst>
          </p:cNvPr>
          <p:cNvSpPr/>
          <p:nvPr/>
        </p:nvSpPr>
        <p:spPr>
          <a:xfrm>
            <a:off x="9059569" y="1338219"/>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作業完了</a:t>
            </a:r>
          </a:p>
        </p:txBody>
      </p:sp>
      <p:sp>
        <p:nvSpPr>
          <p:cNvPr id="13" name="矢印: 山形 12">
            <a:extLst>
              <a:ext uri="{FF2B5EF4-FFF2-40B4-BE49-F238E27FC236}">
                <a16:creationId xmlns:a16="http://schemas.microsoft.com/office/drawing/2014/main" id="{CCFDBEDC-DACC-F130-EC10-64BBDD29E231}"/>
              </a:ext>
            </a:extLst>
          </p:cNvPr>
          <p:cNvSpPr/>
          <p:nvPr/>
        </p:nvSpPr>
        <p:spPr>
          <a:xfrm>
            <a:off x="3305893" y="1341498"/>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rgbClr val="FF0000"/>
                </a:solidFill>
                <a:latin typeface="BIZ UDPゴシック" panose="020B0400000000000000" pitchFamily="50" charset="-128"/>
                <a:ea typeface="BIZ UDPゴシック" panose="020B0400000000000000" pitchFamily="50" charset="-128"/>
              </a:rPr>
              <a:t>点検箇所</a:t>
            </a:r>
            <a:endParaRPr kumimoji="1" lang="en-US" altLang="ja-JP" sz="1200" b="1" dirty="0">
              <a:solidFill>
                <a:srgbClr val="FF0000"/>
              </a:solidFill>
              <a:latin typeface="BIZ UDPゴシック" panose="020B0400000000000000" pitchFamily="50" charset="-128"/>
              <a:ea typeface="BIZ UDPゴシック" panose="020B0400000000000000" pitchFamily="50" charset="-128"/>
            </a:endParaRPr>
          </a:p>
          <a:p>
            <a:pPr algn="ctr"/>
            <a:r>
              <a:rPr lang="ja-JP" altLang="en-US" sz="1200" b="1" dirty="0">
                <a:solidFill>
                  <a:srgbClr val="FF0000"/>
                </a:solidFill>
                <a:latin typeface="BIZ UDPゴシック" panose="020B0400000000000000" pitchFamily="50" charset="-128"/>
                <a:ea typeface="BIZ UDPゴシック" panose="020B0400000000000000" pitchFamily="50" charset="-128"/>
              </a:rPr>
              <a:t>思い出し中</a:t>
            </a:r>
            <a:endParaRPr kumimoji="1" lang="ja-JP" altLang="en-US" sz="1200" b="1" dirty="0">
              <a:solidFill>
                <a:srgbClr val="FF0000"/>
              </a:solidFill>
              <a:latin typeface="BIZ UDPゴシック" panose="020B0400000000000000" pitchFamily="50" charset="-128"/>
              <a:ea typeface="BIZ UDPゴシック" panose="020B0400000000000000" pitchFamily="50" charset="-128"/>
            </a:endParaRPr>
          </a:p>
        </p:txBody>
      </p:sp>
      <p:sp>
        <p:nvSpPr>
          <p:cNvPr id="14" name="矢印: 山形 13">
            <a:extLst>
              <a:ext uri="{FF2B5EF4-FFF2-40B4-BE49-F238E27FC236}">
                <a16:creationId xmlns:a16="http://schemas.microsoft.com/office/drawing/2014/main" id="{183F8297-2CAF-6AA8-DB28-717669F75609}"/>
              </a:ext>
            </a:extLst>
          </p:cNvPr>
          <p:cNvSpPr/>
          <p:nvPr/>
        </p:nvSpPr>
        <p:spPr>
          <a:xfrm>
            <a:off x="6182731" y="1341498"/>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rgbClr val="FF0000"/>
                </a:solidFill>
                <a:latin typeface="BIZ UDPゴシック" panose="020B0400000000000000" pitchFamily="50" charset="-128"/>
                <a:ea typeface="BIZ UDPゴシック" panose="020B0400000000000000" pitchFamily="50" charset="-128"/>
              </a:rPr>
              <a:t>点検箇所</a:t>
            </a:r>
            <a:endParaRPr kumimoji="1" lang="en-US" altLang="ja-JP" sz="1200" b="1" dirty="0">
              <a:solidFill>
                <a:srgbClr val="FF0000"/>
              </a:solidFill>
              <a:latin typeface="BIZ UDPゴシック" panose="020B0400000000000000" pitchFamily="50" charset="-128"/>
              <a:ea typeface="BIZ UDPゴシック" panose="020B0400000000000000" pitchFamily="50" charset="-128"/>
            </a:endParaRPr>
          </a:p>
          <a:p>
            <a:pPr algn="ctr"/>
            <a:r>
              <a:rPr lang="ja-JP" altLang="en-US" sz="1200" b="1" dirty="0">
                <a:solidFill>
                  <a:srgbClr val="FF0000"/>
                </a:solidFill>
                <a:latin typeface="BIZ UDPゴシック" panose="020B0400000000000000" pitchFamily="50" charset="-128"/>
                <a:ea typeface="BIZ UDPゴシック" panose="020B0400000000000000" pitchFamily="50" charset="-128"/>
              </a:rPr>
              <a:t>思い出し中</a:t>
            </a:r>
            <a:endParaRPr kumimoji="1" lang="ja-JP" altLang="en-US" sz="1200" b="1" dirty="0">
              <a:solidFill>
                <a:srgbClr val="FF0000"/>
              </a:solidFill>
              <a:latin typeface="BIZ UDPゴシック" panose="020B0400000000000000" pitchFamily="50" charset="-128"/>
              <a:ea typeface="BIZ UDPゴシック" panose="020B0400000000000000" pitchFamily="50" charset="-128"/>
            </a:endParaRPr>
          </a:p>
        </p:txBody>
      </p:sp>
      <p:pic>
        <p:nvPicPr>
          <p:cNvPr id="15" name="図 14">
            <a:extLst>
              <a:ext uri="{FF2B5EF4-FFF2-40B4-BE49-F238E27FC236}">
                <a16:creationId xmlns:a16="http://schemas.microsoft.com/office/drawing/2014/main" id="{086ACE45-033D-4095-2382-5321280F2D6C}"/>
              </a:ext>
            </a:extLst>
          </p:cNvPr>
          <p:cNvPicPr>
            <a:picLocks noChangeAspect="1"/>
          </p:cNvPicPr>
          <p:nvPr/>
        </p:nvPicPr>
        <p:blipFill>
          <a:blip r:embed="rId9"/>
          <a:stretch>
            <a:fillRect/>
          </a:stretch>
        </p:blipFill>
        <p:spPr>
          <a:xfrm>
            <a:off x="47550" y="700592"/>
            <a:ext cx="2434197" cy="569428"/>
          </a:xfrm>
          <a:prstGeom prst="rect">
            <a:avLst/>
          </a:prstGeom>
        </p:spPr>
      </p:pic>
      <p:sp>
        <p:nvSpPr>
          <p:cNvPr id="16" name="吹き出し: 角を丸めた四角形 15">
            <a:extLst>
              <a:ext uri="{FF2B5EF4-FFF2-40B4-BE49-F238E27FC236}">
                <a16:creationId xmlns:a16="http://schemas.microsoft.com/office/drawing/2014/main" id="{38B6909D-8F0C-1216-A4BE-CF90E732988A}"/>
              </a:ext>
            </a:extLst>
          </p:cNvPr>
          <p:cNvSpPr/>
          <p:nvPr/>
        </p:nvSpPr>
        <p:spPr>
          <a:xfrm>
            <a:off x="2738568" y="948526"/>
            <a:ext cx="1729149" cy="263242"/>
          </a:xfrm>
          <a:prstGeom prst="wedgeRoundRectCallout">
            <a:avLst>
              <a:gd name="adj1" fmla="val 26702"/>
              <a:gd name="adj2" fmla="val 77350"/>
              <a:gd name="adj3" fmla="val 16667"/>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rPr>
              <a:t>どれやったかな？</a:t>
            </a:r>
          </a:p>
        </p:txBody>
      </p:sp>
      <p:sp>
        <p:nvSpPr>
          <p:cNvPr id="17" name="吹き出し: 角を丸めた四角形 16">
            <a:extLst>
              <a:ext uri="{FF2B5EF4-FFF2-40B4-BE49-F238E27FC236}">
                <a16:creationId xmlns:a16="http://schemas.microsoft.com/office/drawing/2014/main" id="{A55D4F56-FEF9-A3EF-FE84-6B357778AA1F}"/>
              </a:ext>
            </a:extLst>
          </p:cNvPr>
          <p:cNvSpPr/>
          <p:nvPr/>
        </p:nvSpPr>
        <p:spPr>
          <a:xfrm>
            <a:off x="5557988" y="948525"/>
            <a:ext cx="1729149" cy="263242"/>
          </a:xfrm>
          <a:prstGeom prst="wedgeRoundRectCallout">
            <a:avLst>
              <a:gd name="adj1" fmla="val 26702"/>
              <a:gd name="adj2" fmla="val 77350"/>
              <a:gd name="adj3" fmla="val 16667"/>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rPr>
              <a:t>どれやったかな？</a:t>
            </a:r>
          </a:p>
        </p:txBody>
      </p:sp>
      <p:pic>
        <p:nvPicPr>
          <p:cNvPr id="18" name="図 17">
            <a:extLst>
              <a:ext uri="{FF2B5EF4-FFF2-40B4-BE49-F238E27FC236}">
                <a16:creationId xmlns:a16="http://schemas.microsoft.com/office/drawing/2014/main" id="{36F21615-3FD2-2C11-2E03-BAF72CC2AFEC}"/>
              </a:ext>
            </a:extLst>
          </p:cNvPr>
          <p:cNvPicPr>
            <a:picLocks noChangeAspect="1"/>
          </p:cNvPicPr>
          <p:nvPr/>
        </p:nvPicPr>
        <p:blipFill>
          <a:blip r:embed="rId10"/>
          <a:srcRect l="14515" t="20689" r="25992"/>
          <a:stretch/>
        </p:blipFill>
        <p:spPr>
          <a:xfrm>
            <a:off x="2020259" y="4275918"/>
            <a:ext cx="1302839" cy="1302656"/>
          </a:xfrm>
          <a:prstGeom prst="rect">
            <a:avLst/>
          </a:prstGeom>
        </p:spPr>
      </p:pic>
      <p:sp>
        <p:nvSpPr>
          <p:cNvPr id="19" name="矢印: 山形 18">
            <a:extLst>
              <a:ext uri="{FF2B5EF4-FFF2-40B4-BE49-F238E27FC236}">
                <a16:creationId xmlns:a16="http://schemas.microsoft.com/office/drawing/2014/main" id="{B7E03351-2286-2458-8360-AFC27F5ED008}"/>
              </a:ext>
            </a:extLst>
          </p:cNvPr>
          <p:cNvSpPr/>
          <p:nvPr/>
        </p:nvSpPr>
        <p:spPr>
          <a:xfrm>
            <a:off x="2020259" y="3836420"/>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移動</a:t>
            </a:r>
          </a:p>
        </p:txBody>
      </p:sp>
      <p:sp>
        <p:nvSpPr>
          <p:cNvPr id="20" name="矢印: 山形 19">
            <a:extLst>
              <a:ext uri="{FF2B5EF4-FFF2-40B4-BE49-F238E27FC236}">
                <a16:creationId xmlns:a16="http://schemas.microsoft.com/office/drawing/2014/main" id="{D1E088F9-D9AB-BFF3-A342-35380C37E753}"/>
              </a:ext>
            </a:extLst>
          </p:cNvPr>
          <p:cNvSpPr/>
          <p:nvPr/>
        </p:nvSpPr>
        <p:spPr>
          <a:xfrm>
            <a:off x="1866085" y="1338220"/>
            <a:ext cx="1447245" cy="418757"/>
          </a:xfrm>
          <a:prstGeom prst="chevron">
            <a:avLst/>
          </a:prstGeom>
          <a:solidFill>
            <a:srgbClr val="FFD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移動</a:t>
            </a:r>
          </a:p>
        </p:txBody>
      </p:sp>
      <p:pic>
        <p:nvPicPr>
          <p:cNvPr id="24" name="図 23" descr="人, 屋内, 建物, 男 が含まれている画像&#10;&#10;AI によって生成されたコンテンツは間違っている可能性があります。">
            <a:extLst>
              <a:ext uri="{FF2B5EF4-FFF2-40B4-BE49-F238E27FC236}">
                <a16:creationId xmlns:a16="http://schemas.microsoft.com/office/drawing/2014/main" id="{B79304E5-2F77-0C62-B76D-5D7781D5B59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72105" y="1795302"/>
            <a:ext cx="1068496" cy="1335620"/>
          </a:xfrm>
          <a:prstGeom prst="rect">
            <a:avLst/>
          </a:prstGeom>
        </p:spPr>
      </p:pic>
      <p:pic>
        <p:nvPicPr>
          <p:cNvPr id="25" name="図 24" descr="人, 屋内, 立つ, 男 が含まれている画像&#10;&#10;AI によって生成されたコンテンツは間違っている可能性があります。">
            <a:extLst>
              <a:ext uri="{FF2B5EF4-FFF2-40B4-BE49-F238E27FC236}">
                <a16:creationId xmlns:a16="http://schemas.microsoft.com/office/drawing/2014/main" id="{DC0340AF-F068-2714-ED74-4020E0B1990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95267" y="1801644"/>
            <a:ext cx="1068496" cy="1335620"/>
          </a:xfrm>
          <a:prstGeom prst="rect">
            <a:avLst/>
          </a:prstGeom>
        </p:spPr>
      </p:pic>
      <p:pic>
        <p:nvPicPr>
          <p:cNvPr id="26" name="図 25" descr="人, 男, 屋外, 立つ が含まれている画像&#10;&#10;AI によって生成されたコンテンツは間違っている可能性があります。">
            <a:extLst>
              <a:ext uri="{FF2B5EF4-FFF2-40B4-BE49-F238E27FC236}">
                <a16:creationId xmlns:a16="http://schemas.microsoft.com/office/drawing/2014/main" id="{747405B8-D16A-3EA0-DCD4-1CF2576B687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27085" y="1784923"/>
            <a:ext cx="1068013" cy="1335619"/>
          </a:xfrm>
          <a:prstGeom prst="rect">
            <a:avLst/>
          </a:prstGeom>
        </p:spPr>
      </p:pic>
      <p:pic>
        <p:nvPicPr>
          <p:cNvPr id="27" name="図 26" descr="人, 屋内, 男, トラック が含まれている画像&#10;&#10;AI によって生成されたコンテンツは間違っている可能性があります。">
            <a:extLst>
              <a:ext uri="{FF2B5EF4-FFF2-40B4-BE49-F238E27FC236}">
                <a16:creationId xmlns:a16="http://schemas.microsoft.com/office/drawing/2014/main" id="{EAD9F717-5681-9D17-9B38-CB653E03259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941151" y="1801644"/>
            <a:ext cx="1068496" cy="1335620"/>
          </a:xfrm>
          <a:prstGeom prst="rect">
            <a:avLst/>
          </a:prstGeom>
        </p:spPr>
      </p:pic>
      <p:pic>
        <p:nvPicPr>
          <p:cNvPr id="28" name="図 27" descr="人, 建物, 屋内, 男 が含まれている画像&#10;&#10;AI によって生成されたコンテンツは間違っている可能性があります。">
            <a:extLst>
              <a:ext uri="{FF2B5EF4-FFF2-40B4-BE49-F238E27FC236}">
                <a16:creationId xmlns:a16="http://schemas.microsoft.com/office/drawing/2014/main" id="{BB0FA1F8-DDE2-D41D-EF66-1D7ECA5A856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055459" y="1791902"/>
            <a:ext cx="1068496" cy="1335620"/>
          </a:xfrm>
          <a:prstGeom prst="rect">
            <a:avLst/>
          </a:prstGeom>
        </p:spPr>
      </p:pic>
      <p:pic>
        <p:nvPicPr>
          <p:cNvPr id="29" name="図 28" descr="建物, 人, 屋内, 男 が含まれている画像&#10;&#10;AI によって生成されたコンテンツは間違っている可能性があります。">
            <a:extLst>
              <a:ext uri="{FF2B5EF4-FFF2-40B4-BE49-F238E27FC236}">
                <a16:creationId xmlns:a16="http://schemas.microsoft.com/office/drawing/2014/main" id="{013A7C36-E6A0-53CE-8F28-C1C13CAB8CD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25466" y="1795302"/>
            <a:ext cx="1068496" cy="1335620"/>
          </a:xfrm>
          <a:prstGeom prst="rect">
            <a:avLst/>
          </a:prstGeom>
        </p:spPr>
      </p:pic>
      <p:pic>
        <p:nvPicPr>
          <p:cNvPr id="30" name="図 29" descr="建物, 人, 屋内, 男 が含まれている画像&#10;&#10;AI によって生成されたコンテンツは間違っている可能性があります。">
            <a:extLst>
              <a:ext uri="{FF2B5EF4-FFF2-40B4-BE49-F238E27FC236}">
                <a16:creationId xmlns:a16="http://schemas.microsoft.com/office/drawing/2014/main" id="{78C02519-6631-F23E-E7BE-459425DEFA4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248943" y="1795302"/>
            <a:ext cx="1068496" cy="1335620"/>
          </a:xfrm>
          <a:prstGeom prst="rect">
            <a:avLst/>
          </a:prstGeom>
        </p:spPr>
      </p:pic>
      <p:pic>
        <p:nvPicPr>
          <p:cNvPr id="31" name="図 30">
            <a:extLst>
              <a:ext uri="{FF2B5EF4-FFF2-40B4-BE49-F238E27FC236}">
                <a16:creationId xmlns:a16="http://schemas.microsoft.com/office/drawing/2014/main" id="{29FE4748-55C8-4365-9E63-67295DDF339A}"/>
              </a:ext>
            </a:extLst>
          </p:cNvPr>
          <p:cNvPicPr>
            <a:picLocks noChangeAspect="1"/>
          </p:cNvPicPr>
          <p:nvPr/>
        </p:nvPicPr>
        <p:blipFill>
          <a:blip r:embed="rId7"/>
          <a:srcRect b="25260"/>
          <a:stretch/>
        </p:blipFill>
        <p:spPr>
          <a:xfrm>
            <a:off x="6332659" y="4307858"/>
            <a:ext cx="1307572" cy="1302655"/>
          </a:xfrm>
          <a:prstGeom prst="rect">
            <a:avLst/>
          </a:prstGeom>
        </p:spPr>
      </p:pic>
      <p:pic>
        <p:nvPicPr>
          <p:cNvPr id="32" name="図 31">
            <a:extLst>
              <a:ext uri="{FF2B5EF4-FFF2-40B4-BE49-F238E27FC236}">
                <a16:creationId xmlns:a16="http://schemas.microsoft.com/office/drawing/2014/main" id="{25F3F248-2200-C08D-885F-0A32C55139EA}"/>
              </a:ext>
            </a:extLst>
          </p:cNvPr>
          <p:cNvPicPr>
            <a:picLocks noChangeAspect="1"/>
          </p:cNvPicPr>
          <p:nvPr/>
        </p:nvPicPr>
        <p:blipFill>
          <a:blip r:embed="rId17"/>
          <a:srcRect t="7892" b="14534"/>
          <a:stretch/>
        </p:blipFill>
        <p:spPr>
          <a:xfrm>
            <a:off x="3434691" y="4265137"/>
            <a:ext cx="1286783" cy="1330537"/>
          </a:xfrm>
          <a:prstGeom prst="rect">
            <a:avLst/>
          </a:prstGeom>
        </p:spPr>
      </p:pic>
      <p:pic>
        <p:nvPicPr>
          <p:cNvPr id="33" name="図 32">
            <a:extLst>
              <a:ext uri="{FF2B5EF4-FFF2-40B4-BE49-F238E27FC236}">
                <a16:creationId xmlns:a16="http://schemas.microsoft.com/office/drawing/2014/main" id="{36C1BA25-1939-2B82-A83C-CD489B94D4FF}"/>
              </a:ext>
            </a:extLst>
          </p:cNvPr>
          <p:cNvPicPr>
            <a:picLocks noChangeAspect="1"/>
          </p:cNvPicPr>
          <p:nvPr/>
        </p:nvPicPr>
        <p:blipFill>
          <a:blip r:embed="rId18"/>
          <a:srcRect t="6671" b="18173"/>
          <a:stretch/>
        </p:blipFill>
        <p:spPr>
          <a:xfrm>
            <a:off x="4842050" y="4289102"/>
            <a:ext cx="1300346" cy="1302655"/>
          </a:xfrm>
          <a:prstGeom prst="rect">
            <a:avLst/>
          </a:prstGeom>
        </p:spPr>
      </p:pic>
      <p:sp>
        <p:nvSpPr>
          <p:cNvPr id="38" name="四角形: 角を丸くする 37">
            <a:extLst>
              <a:ext uri="{FF2B5EF4-FFF2-40B4-BE49-F238E27FC236}">
                <a16:creationId xmlns:a16="http://schemas.microsoft.com/office/drawing/2014/main" id="{8EC55C70-F91C-46B7-5D51-F2733BC84C7E}"/>
              </a:ext>
            </a:extLst>
          </p:cNvPr>
          <p:cNvSpPr/>
          <p:nvPr/>
        </p:nvSpPr>
        <p:spPr>
          <a:xfrm>
            <a:off x="7827085" y="4289218"/>
            <a:ext cx="4163176" cy="8222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BIZ UDPゴシック" panose="020B0400000000000000" pitchFamily="50" charset="-128"/>
                <a:ea typeface="BIZ UDPゴシック" panose="020B0400000000000000" pitchFamily="50" charset="-128"/>
              </a:rPr>
              <a:t>週、月点検</a:t>
            </a:r>
            <a:endParaRPr kumimoji="1" lang="en-US" altLang="ja-JP" sz="24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2400" dirty="0">
                <a:solidFill>
                  <a:schemeClr val="tx1"/>
                </a:solidFill>
                <a:latin typeface="BIZ UDPゴシック" panose="020B0400000000000000" pitchFamily="50" charset="-128"/>
                <a:ea typeface="BIZ UDPゴシック" panose="020B0400000000000000" pitchFamily="50" charset="-128"/>
              </a:rPr>
              <a:t>合わせて</a:t>
            </a:r>
            <a:r>
              <a:rPr kumimoji="1" lang="en-US" altLang="ja-JP" sz="2400" dirty="0">
                <a:solidFill>
                  <a:schemeClr val="tx1"/>
                </a:solidFill>
                <a:latin typeface="BIZ UDPゴシック" panose="020B0400000000000000" pitchFamily="50" charset="-128"/>
                <a:ea typeface="BIZ UDPゴシック" panose="020B0400000000000000" pitchFamily="50" charset="-128"/>
              </a:rPr>
              <a:t>4</a:t>
            </a:r>
            <a:r>
              <a:rPr kumimoji="1" lang="ja-JP" altLang="en-US" sz="2400" dirty="0">
                <a:solidFill>
                  <a:schemeClr val="tx1"/>
                </a:solidFill>
                <a:latin typeface="BIZ UDPゴシック" panose="020B0400000000000000" pitchFamily="50" charset="-128"/>
                <a:ea typeface="BIZ UDPゴシック" panose="020B0400000000000000" pitchFamily="50" charset="-128"/>
              </a:rPr>
              <a:t>分のロスが発生</a:t>
            </a:r>
          </a:p>
        </p:txBody>
      </p:sp>
      <p:sp>
        <p:nvSpPr>
          <p:cNvPr id="45" name="テキスト ボックス 44">
            <a:extLst>
              <a:ext uri="{FF2B5EF4-FFF2-40B4-BE49-F238E27FC236}">
                <a16:creationId xmlns:a16="http://schemas.microsoft.com/office/drawing/2014/main" id="{6EC5461A-48DB-2405-8161-E19930E6E1EF}"/>
              </a:ext>
            </a:extLst>
          </p:cNvPr>
          <p:cNvSpPr txBox="1"/>
          <p:nvPr/>
        </p:nvSpPr>
        <p:spPr>
          <a:xfrm>
            <a:off x="742018" y="116061"/>
            <a:ext cx="6768993" cy="400110"/>
          </a:xfrm>
          <a:prstGeom prst="rect">
            <a:avLst/>
          </a:prstGeom>
          <a:noFill/>
        </p:spPr>
        <p:txBody>
          <a:bodyPr wrap="square" rtlCol="0">
            <a:spAutoFit/>
          </a:bodyPr>
          <a:lstStyle/>
          <a:p>
            <a:r>
              <a:rPr lang="ja-JP" altLang="en-US" sz="2000" dirty="0">
                <a:latin typeface="BIZ UDPゴシック" panose="020B0400000000000000" pitchFamily="50" charset="-128"/>
                <a:ea typeface="BIZ UDPゴシック" panose="020B0400000000000000" pitchFamily="50" charset="-128"/>
              </a:rPr>
              <a:t>要因解析</a:t>
            </a:r>
            <a:r>
              <a:rPr lang="ja-JP" altLang="en-US" dirty="0">
                <a:latin typeface="BIZ UDPゴシック" panose="020B0400000000000000" pitchFamily="50" charset="-128"/>
                <a:ea typeface="BIZ UDPゴシック" panose="020B0400000000000000" pitchFamily="50" charset="-128"/>
              </a:rPr>
              <a:t> </a:t>
            </a:r>
            <a:r>
              <a:rPr lang="en-US" altLang="ja-JP"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①作業方法を統一した標準が存在しない</a:t>
            </a:r>
            <a:endParaRPr lang="ja-JP" altLang="en-US" sz="3200" dirty="0">
              <a:latin typeface="BIZ UDPゴシック" panose="020B0400000000000000" pitchFamily="50" charset="-128"/>
              <a:ea typeface="BIZ UDPゴシック" panose="020B0400000000000000" pitchFamily="50" charset="-128"/>
            </a:endParaRPr>
          </a:p>
        </p:txBody>
      </p:sp>
      <p:sp>
        <p:nvSpPr>
          <p:cNvPr id="2" name="四角形: 角を丸くする 1">
            <a:extLst>
              <a:ext uri="{FF2B5EF4-FFF2-40B4-BE49-F238E27FC236}">
                <a16:creationId xmlns:a16="http://schemas.microsoft.com/office/drawing/2014/main" id="{C0DC30AE-5D15-5490-4BC2-0FE84F33D17C}"/>
              </a:ext>
            </a:extLst>
          </p:cNvPr>
          <p:cNvSpPr/>
          <p:nvPr/>
        </p:nvSpPr>
        <p:spPr>
          <a:xfrm>
            <a:off x="1908562" y="5854578"/>
            <a:ext cx="8408877" cy="828002"/>
          </a:xfrm>
          <a:prstGeom prst="roundRect">
            <a:avLst/>
          </a:prstGeom>
          <a:solidFill>
            <a:srgbClr val="FFFF99"/>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rgbClr val="FF0000"/>
                </a:solidFill>
                <a:latin typeface="BIZ UDPゴシック" panose="020B0400000000000000" pitchFamily="50" charset="-128"/>
                <a:ea typeface="BIZ UDPゴシック" panose="020B0400000000000000" pitchFamily="50" charset="-128"/>
              </a:rPr>
              <a:t>作業標準が整備されておらず</a:t>
            </a:r>
            <a:r>
              <a:rPr kumimoji="1" lang="ja-JP" altLang="en-US" sz="2800" dirty="0">
                <a:solidFill>
                  <a:schemeClr val="tx1"/>
                </a:solidFill>
                <a:latin typeface="BIZ UDPゴシック" panose="020B0400000000000000" pitchFamily="50" charset="-128"/>
                <a:ea typeface="BIZ UDPゴシック" panose="020B0400000000000000" pitchFamily="50" charset="-128"/>
              </a:rPr>
              <a:t>無駄な時間が発生</a:t>
            </a:r>
          </a:p>
        </p:txBody>
      </p:sp>
      <p:sp>
        <p:nvSpPr>
          <p:cNvPr id="47" name="四角形: 角を丸くする 46">
            <a:extLst>
              <a:ext uri="{FF2B5EF4-FFF2-40B4-BE49-F238E27FC236}">
                <a16:creationId xmlns:a16="http://schemas.microsoft.com/office/drawing/2014/main" id="{BE2ED8AD-C9C9-B7DE-6AF9-3A71510627AB}"/>
              </a:ext>
            </a:extLst>
          </p:cNvPr>
          <p:cNvSpPr/>
          <p:nvPr/>
        </p:nvSpPr>
        <p:spPr>
          <a:xfrm>
            <a:off x="7945072" y="739146"/>
            <a:ext cx="3182707" cy="418757"/>
          </a:xfrm>
          <a:prstGeom prst="roundRect">
            <a:avLst>
              <a:gd name="adj" fmla="val 0"/>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作業を思い出しながら実施</a:t>
            </a:r>
          </a:p>
        </p:txBody>
      </p:sp>
      <p:sp>
        <p:nvSpPr>
          <p:cNvPr id="21" name="テキスト ボックス 20">
            <a:extLst>
              <a:ext uri="{FF2B5EF4-FFF2-40B4-BE49-F238E27FC236}">
                <a16:creationId xmlns:a16="http://schemas.microsoft.com/office/drawing/2014/main" id="{778B4BED-D05E-5774-5B4E-AD7ADFC41EFA}"/>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08</a:t>
            </a:r>
          </a:p>
        </p:txBody>
      </p:sp>
      <p:pic>
        <p:nvPicPr>
          <p:cNvPr id="56" name="オーディオ 55">
            <a:hlinkClick r:id="" action="ppaction://media"/>
            <a:extLst>
              <a:ext uri="{FF2B5EF4-FFF2-40B4-BE49-F238E27FC236}">
                <a16:creationId xmlns:a16="http://schemas.microsoft.com/office/drawing/2014/main" id="{2BF26431-50EC-2C25-DA86-0CD787F3CEBE}"/>
              </a:ext>
            </a:extLst>
          </p:cNvPr>
          <p:cNvPicPr>
            <a:picLocks noChangeAspect="1"/>
          </p:cNvPicPr>
          <p:nvPr>
            <a:audioFile r:link="rId3"/>
            <p:extLst>
              <p:ext uri="{DAA4B4D4-6D71-4841-9C94-3DE7FCFB9230}">
                <p14:media xmlns:p14="http://schemas.microsoft.com/office/powerpoint/2010/main" r:embed="rId2"/>
              </p:ext>
            </p:extLst>
          </p:nvPr>
        </p:nvPicPr>
        <p:blipFill>
          <a:blip r:embed="rId19"/>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703413894"/>
      </p:ext>
    </p:extLst>
  </p:cSld>
  <p:clrMapOvr>
    <a:masterClrMapping/>
  </p:clrMapOvr>
  <mc:AlternateContent xmlns:mc="http://schemas.openxmlformats.org/markup-compatibility/2006" xmlns:p14="http://schemas.microsoft.com/office/powerpoint/2010/main">
    <mc:Choice Requires="p14">
      <p:transition spd="slow" p14:dur="2000" advTm="24894"/>
    </mc:Choice>
    <mc:Fallback xmlns="">
      <p:transition spd="slow" advTm="248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6"/>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1"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randombar(horizontal)">
                                      <p:cBhvr>
                                        <p:cTn id="1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56"/>
                </p:tgtEl>
              </p:cMediaNode>
            </p:audio>
          </p:childTnLst>
        </p:cTn>
      </p:par>
    </p:tnLst>
    <p:bldLst>
      <p:bldP spid="4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DE4825A-393F-669E-0DE1-8598D0DB9FD7}"/>
              </a:ext>
            </a:extLst>
          </p:cNvPr>
          <p:cNvPicPr>
            <a:picLocks noChangeAspect="1"/>
          </p:cNvPicPr>
          <p:nvPr/>
        </p:nvPicPr>
        <p:blipFill rotWithShape="1">
          <a:blip r:embed="rId7"/>
          <a:srcRect t="13407" b="12309"/>
          <a:stretch/>
        </p:blipFill>
        <p:spPr>
          <a:xfrm>
            <a:off x="374435" y="1475293"/>
            <a:ext cx="1572660" cy="1557198"/>
          </a:xfrm>
          <a:prstGeom prst="rect">
            <a:avLst/>
          </a:prstGeom>
        </p:spPr>
      </p:pic>
      <p:sp>
        <p:nvSpPr>
          <p:cNvPr id="4" name="正方形/長方形 3">
            <a:extLst>
              <a:ext uri="{FF2B5EF4-FFF2-40B4-BE49-F238E27FC236}">
                <a16:creationId xmlns:a16="http://schemas.microsoft.com/office/drawing/2014/main" id="{997B0CAD-4952-75C2-D31F-2FE3A2C53405}"/>
              </a:ext>
            </a:extLst>
          </p:cNvPr>
          <p:cNvSpPr/>
          <p:nvPr/>
        </p:nvSpPr>
        <p:spPr>
          <a:xfrm>
            <a:off x="374435" y="2849668"/>
            <a:ext cx="1572660" cy="5832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rPr>
              <a:t>横バイス</a:t>
            </a:r>
            <a:endParaRPr kumimoji="1" lang="en-US" altLang="ja-JP" sz="1400" dirty="0">
              <a:solidFill>
                <a:sysClr val="windowText" lastClr="000000"/>
              </a:solidFill>
              <a:latin typeface="BIZ UDPゴシック" panose="020B0400000000000000" pitchFamily="50" charset="-128"/>
              <a:ea typeface="BIZ UDPゴシック" panose="020B0400000000000000" pitchFamily="50" charset="-128"/>
            </a:endParaRPr>
          </a:p>
          <a:p>
            <a:pPr algn="ctr"/>
            <a:r>
              <a:rPr lang="ja-JP" altLang="en-US" sz="1400" dirty="0">
                <a:solidFill>
                  <a:sysClr val="windowText" lastClr="000000"/>
                </a:solidFill>
                <a:latin typeface="BIZ UDPゴシック" panose="020B0400000000000000" pitchFamily="50" charset="-128"/>
                <a:ea typeface="BIZ UDPゴシック" panose="020B0400000000000000" pitchFamily="50" charset="-128"/>
              </a:rPr>
              <a:t>グリス給脂</a:t>
            </a:r>
            <a:endPar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endParaRPr>
          </a:p>
        </p:txBody>
      </p:sp>
      <p:pic>
        <p:nvPicPr>
          <p:cNvPr id="5" name="図 4">
            <a:extLst>
              <a:ext uri="{FF2B5EF4-FFF2-40B4-BE49-F238E27FC236}">
                <a16:creationId xmlns:a16="http://schemas.microsoft.com/office/drawing/2014/main" id="{73C2A8F7-FB66-BEC7-ABAC-84361E5E0E8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917" r="17345"/>
          <a:stretch/>
        </p:blipFill>
        <p:spPr>
          <a:xfrm rot="5400000">
            <a:off x="2218406" y="1470104"/>
            <a:ext cx="1569772" cy="1572659"/>
          </a:xfrm>
          <a:prstGeom prst="rect">
            <a:avLst/>
          </a:prstGeom>
        </p:spPr>
      </p:pic>
      <p:sp>
        <p:nvSpPr>
          <p:cNvPr id="6" name="正方形/長方形 5">
            <a:extLst>
              <a:ext uri="{FF2B5EF4-FFF2-40B4-BE49-F238E27FC236}">
                <a16:creationId xmlns:a16="http://schemas.microsoft.com/office/drawing/2014/main" id="{A374A82F-F1D7-8BD0-9430-9BE570E4293D}"/>
              </a:ext>
            </a:extLst>
          </p:cNvPr>
          <p:cNvSpPr/>
          <p:nvPr/>
        </p:nvSpPr>
        <p:spPr>
          <a:xfrm>
            <a:off x="2216963" y="2849669"/>
            <a:ext cx="1572659" cy="5832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ysClr val="windowText" lastClr="000000"/>
                </a:solidFill>
                <a:latin typeface="BIZ UDPゴシック" panose="020B0400000000000000" pitchFamily="50" charset="-128"/>
                <a:ea typeface="BIZ UDPゴシック" panose="020B0400000000000000" pitchFamily="50" charset="-128"/>
              </a:rPr>
              <a:t>2nd</a:t>
            </a:r>
            <a:r>
              <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rPr>
              <a:t>プッシャー</a:t>
            </a:r>
            <a:endParaRPr kumimoji="1" lang="en-US" altLang="ja-JP" sz="1400" dirty="0">
              <a:solidFill>
                <a:sysClr val="windowText" lastClr="000000"/>
              </a:solidFill>
              <a:latin typeface="BIZ UDPゴシック" panose="020B0400000000000000" pitchFamily="50" charset="-128"/>
              <a:ea typeface="BIZ UDPゴシック" panose="020B0400000000000000" pitchFamily="50" charset="-128"/>
            </a:endParaRPr>
          </a:p>
          <a:p>
            <a:pPr algn="ctr"/>
            <a:r>
              <a:rPr lang="ja-JP" altLang="en-US" sz="1400" dirty="0">
                <a:solidFill>
                  <a:sysClr val="windowText" lastClr="000000"/>
                </a:solidFill>
                <a:latin typeface="BIZ UDPゴシック" panose="020B0400000000000000" pitchFamily="50" charset="-128"/>
                <a:ea typeface="BIZ UDPゴシック" panose="020B0400000000000000" pitchFamily="50" charset="-128"/>
              </a:rPr>
              <a:t>ボルト増し締め</a:t>
            </a:r>
            <a:endParaRPr kumimoji="1" lang="en-US" altLang="ja-JP" sz="1400" dirty="0">
              <a:solidFill>
                <a:sysClr val="windowText" lastClr="000000"/>
              </a:solidFill>
              <a:latin typeface="BIZ UDPゴシック" panose="020B0400000000000000" pitchFamily="50" charset="-128"/>
              <a:ea typeface="BIZ UDPゴシック" panose="020B0400000000000000" pitchFamily="50" charset="-128"/>
            </a:endParaRPr>
          </a:p>
        </p:txBody>
      </p:sp>
      <p:pic>
        <p:nvPicPr>
          <p:cNvPr id="7" name="図 6">
            <a:extLst>
              <a:ext uri="{FF2B5EF4-FFF2-40B4-BE49-F238E27FC236}">
                <a16:creationId xmlns:a16="http://schemas.microsoft.com/office/drawing/2014/main" id="{278F81E2-7851-6F0C-73C0-E9CB4F8AA55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6137" t="10732" r="18951" b="-10732"/>
          <a:stretch/>
        </p:blipFill>
        <p:spPr>
          <a:xfrm>
            <a:off x="4059491" y="1471545"/>
            <a:ext cx="1572661" cy="1757409"/>
          </a:xfrm>
          <a:prstGeom prst="rect">
            <a:avLst/>
          </a:prstGeom>
        </p:spPr>
      </p:pic>
      <p:sp>
        <p:nvSpPr>
          <p:cNvPr id="8" name="正方形/長方形 7">
            <a:extLst>
              <a:ext uri="{FF2B5EF4-FFF2-40B4-BE49-F238E27FC236}">
                <a16:creationId xmlns:a16="http://schemas.microsoft.com/office/drawing/2014/main" id="{A67E26C6-0DC6-7BEC-F4AC-F65A4C11E551}"/>
              </a:ext>
            </a:extLst>
          </p:cNvPr>
          <p:cNvSpPr/>
          <p:nvPr/>
        </p:nvSpPr>
        <p:spPr>
          <a:xfrm>
            <a:off x="4059491" y="2849666"/>
            <a:ext cx="1572662" cy="5832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ysClr val="windowText" lastClr="000000"/>
                </a:solidFill>
                <a:latin typeface="BIZ UDPゴシック" panose="020B0400000000000000" pitchFamily="50" charset="-128"/>
                <a:ea typeface="BIZ UDPゴシック" panose="020B0400000000000000" pitchFamily="50" charset="-128"/>
              </a:rPr>
              <a:t>1st</a:t>
            </a:r>
            <a:r>
              <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rPr>
              <a:t>プッシャー</a:t>
            </a:r>
            <a:endParaRPr kumimoji="1" lang="en-US" altLang="ja-JP" sz="1400" dirty="0">
              <a:solidFill>
                <a:sysClr val="windowText" lastClr="000000"/>
              </a:solidFill>
              <a:latin typeface="BIZ UDPゴシック" panose="020B0400000000000000" pitchFamily="50" charset="-128"/>
              <a:ea typeface="BIZ UDPゴシック" panose="020B0400000000000000" pitchFamily="50" charset="-128"/>
            </a:endParaRPr>
          </a:p>
          <a:p>
            <a:pPr algn="ctr"/>
            <a:r>
              <a:rPr lang="ja-JP" altLang="en-US" sz="1400" dirty="0">
                <a:solidFill>
                  <a:sysClr val="windowText" lastClr="000000"/>
                </a:solidFill>
                <a:latin typeface="BIZ UDPゴシック" panose="020B0400000000000000" pitchFamily="50" charset="-128"/>
                <a:ea typeface="BIZ UDPゴシック" panose="020B0400000000000000" pitchFamily="50" charset="-128"/>
              </a:rPr>
              <a:t>ボルト増し締め</a:t>
            </a:r>
            <a:endPar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endParaRPr>
          </a:p>
        </p:txBody>
      </p:sp>
      <p:graphicFrame>
        <p:nvGraphicFramePr>
          <p:cNvPr id="9" name="表 8">
            <a:extLst>
              <a:ext uri="{FF2B5EF4-FFF2-40B4-BE49-F238E27FC236}">
                <a16:creationId xmlns:a16="http://schemas.microsoft.com/office/drawing/2014/main" id="{FA446B4F-9097-2EB1-7C4D-9CB9597BA3B9}"/>
              </a:ext>
            </a:extLst>
          </p:cNvPr>
          <p:cNvGraphicFramePr>
            <a:graphicFrameLocks noGrp="1"/>
          </p:cNvGraphicFramePr>
          <p:nvPr>
            <p:extLst>
              <p:ext uri="{D42A27DB-BD31-4B8C-83A1-F6EECF244321}">
                <p14:modId xmlns:p14="http://schemas.microsoft.com/office/powerpoint/2010/main" val="266391204"/>
              </p:ext>
            </p:extLst>
          </p:nvPr>
        </p:nvGraphicFramePr>
        <p:xfrm>
          <a:off x="485803" y="4092091"/>
          <a:ext cx="5146349" cy="712292"/>
        </p:xfrm>
        <a:graphic>
          <a:graphicData uri="http://schemas.openxmlformats.org/drawingml/2006/table">
            <a:tbl>
              <a:tblPr firstRow="1" bandRow="1">
                <a:tableStyleId>{5C22544A-7EE6-4342-B048-85BDC9FD1C3A}</a:tableStyleId>
              </a:tblPr>
              <a:tblGrid>
                <a:gridCol w="1856418">
                  <a:extLst>
                    <a:ext uri="{9D8B030D-6E8A-4147-A177-3AD203B41FA5}">
                      <a16:colId xmlns:a16="http://schemas.microsoft.com/office/drawing/2014/main" val="1803503225"/>
                    </a:ext>
                  </a:extLst>
                </a:gridCol>
                <a:gridCol w="3289931">
                  <a:extLst>
                    <a:ext uri="{9D8B030D-6E8A-4147-A177-3AD203B41FA5}">
                      <a16:colId xmlns:a16="http://schemas.microsoft.com/office/drawing/2014/main" val="1341738021"/>
                    </a:ext>
                  </a:extLst>
                </a:gridCol>
              </a:tblGrid>
              <a:tr h="331559">
                <a:tc gridSpan="2">
                  <a:txBody>
                    <a:bodyPr/>
                    <a:lstStyle/>
                    <a:p>
                      <a:pPr algn="ctr"/>
                      <a:r>
                        <a:rPr kumimoji="1" lang="ja-JP" altLang="en-US" sz="1800" dirty="0">
                          <a:latin typeface="BIZ UDPゴシック" panose="020B0400000000000000" pitchFamily="50" charset="-128"/>
                          <a:ea typeface="BIZ UDPゴシック" panose="020B0400000000000000" pitchFamily="50" charset="-128"/>
                        </a:rPr>
                        <a:t>作業前工具準備</a:t>
                      </a:r>
                      <a:endParaRPr kumimoji="1" lang="en-US" altLang="ja-JP" sz="1800" dirty="0">
                        <a:latin typeface="BIZ UDPゴシック" panose="020B0400000000000000" pitchFamily="50" charset="-128"/>
                        <a:ea typeface="BIZ UDPゴシック" panose="020B0400000000000000" pitchFamily="50" charset="-128"/>
                      </a:endParaRPr>
                    </a:p>
                  </a:txBody>
                  <a:tcPr marL="100584" marR="100584" marT="40913" marB="409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dirty="0"/>
                    </a:p>
                  </a:txBody>
                  <a:tcPr/>
                </a:tc>
                <a:extLst>
                  <a:ext uri="{0D108BD9-81ED-4DB2-BD59-A6C34878D82A}">
                    <a16:rowId xmlns:a16="http://schemas.microsoft.com/office/drawing/2014/main" val="2063413264"/>
                  </a:ext>
                </a:extLst>
              </a:tr>
              <a:tr h="344805">
                <a:tc>
                  <a:txBody>
                    <a:bodyPr/>
                    <a:lstStyle/>
                    <a:p>
                      <a:r>
                        <a:rPr kumimoji="1" lang="ja-JP" altLang="en-US" sz="1800" dirty="0">
                          <a:latin typeface="BIZ UDPゴシック" panose="020B0400000000000000" pitchFamily="50" charset="-128"/>
                          <a:ea typeface="BIZ UDPゴシック" panose="020B0400000000000000" pitchFamily="50" charset="-128"/>
                        </a:rPr>
                        <a:t>必要工具</a:t>
                      </a:r>
                      <a:endParaRPr kumimoji="1" lang="en-US" altLang="ja-JP" sz="1800" dirty="0">
                        <a:latin typeface="BIZ UDPゴシック" panose="020B0400000000000000" pitchFamily="50" charset="-128"/>
                        <a:ea typeface="BIZ UDPゴシック" panose="020B0400000000000000" pitchFamily="50" charset="-128"/>
                      </a:endParaRPr>
                    </a:p>
                  </a:txBody>
                  <a:tcPr marL="90009" marR="90009" marT="40913" marB="409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800" dirty="0">
                          <a:latin typeface="BIZ UDPゴシック" panose="020B0400000000000000" pitchFamily="50" charset="-128"/>
                          <a:ea typeface="BIZ UDPゴシック" panose="020B0400000000000000" pitchFamily="50" charset="-128"/>
                        </a:rPr>
                        <a:t>グリスガン、ウエス、</a:t>
                      </a:r>
                      <a:r>
                        <a:rPr kumimoji="1" lang="ja-JP" altLang="en-US" sz="1800" b="0" dirty="0">
                          <a:latin typeface="BIZ UDPゴシック" panose="020B0400000000000000" pitchFamily="50" charset="-128"/>
                          <a:ea typeface="BIZ UDPゴシック" panose="020B0400000000000000" pitchFamily="50" charset="-128"/>
                        </a:rPr>
                        <a:t>六角レンチ</a:t>
                      </a:r>
                    </a:p>
                  </a:txBody>
                  <a:tcPr marL="90009" marR="90009" marT="40913" marB="409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5926075"/>
                  </a:ext>
                </a:extLst>
              </a:tr>
            </a:tbl>
          </a:graphicData>
        </a:graphic>
      </p:graphicFrame>
      <p:sp>
        <p:nvSpPr>
          <p:cNvPr id="10" name="四角形: 角を丸くする 9">
            <a:extLst>
              <a:ext uri="{FF2B5EF4-FFF2-40B4-BE49-F238E27FC236}">
                <a16:creationId xmlns:a16="http://schemas.microsoft.com/office/drawing/2014/main" id="{99B085CD-34DD-0777-26DD-4BBDE627BBA0}"/>
              </a:ext>
            </a:extLst>
          </p:cNvPr>
          <p:cNvSpPr/>
          <p:nvPr/>
        </p:nvSpPr>
        <p:spPr>
          <a:xfrm>
            <a:off x="6289714" y="5307697"/>
            <a:ext cx="5676502" cy="1294475"/>
          </a:xfrm>
          <a:prstGeom prst="roundRect">
            <a:avLst>
              <a:gd name="adj" fmla="val 19858"/>
            </a:avLst>
          </a:prstGeom>
          <a:solidFill>
            <a:srgbClr val="FFFF9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ysClr val="windowText" lastClr="000000"/>
                </a:solidFill>
                <a:latin typeface="BIZ UDPゴシック" panose="020B0400000000000000" pitchFamily="50" charset="-128"/>
                <a:ea typeface="BIZ UDPゴシック" panose="020B0400000000000000" pitchFamily="50" charset="-128"/>
              </a:rPr>
              <a:t>必要工具が明確化されておらず</a:t>
            </a:r>
            <a:endParaRPr kumimoji="1" lang="en-US" altLang="ja-JP" sz="2800"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2800" dirty="0">
                <a:solidFill>
                  <a:srgbClr val="FF0000"/>
                </a:solidFill>
                <a:latin typeface="BIZ UDPゴシック" panose="020B0400000000000000" pitchFamily="50" charset="-128"/>
                <a:ea typeface="BIZ UDPゴシック" panose="020B0400000000000000" pitchFamily="50" charset="-128"/>
              </a:rPr>
              <a:t>工具を取りに戻る無駄</a:t>
            </a:r>
            <a:r>
              <a:rPr kumimoji="1" lang="ja-JP" altLang="en-US" sz="2800" dirty="0">
                <a:solidFill>
                  <a:sysClr val="windowText" lastClr="000000"/>
                </a:solidFill>
                <a:latin typeface="BIZ UDPゴシック" panose="020B0400000000000000" pitchFamily="50" charset="-128"/>
                <a:ea typeface="BIZ UDPゴシック" panose="020B0400000000000000" pitchFamily="50" charset="-128"/>
              </a:rPr>
              <a:t>が発生</a:t>
            </a:r>
          </a:p>
        </p:txBody>
      </p:sp>
      <p:pic>
        <p:nvPicPr>
          <p:cNvPr id="11" name="図 10">
            <a:extLst>
              <a:ext uri="{FF2B5EF4-FFF2-40B4-BE49-F238E27FC236}">
                <a16:creationId xmlns:a16="http://schemas.microsoft.com/office/drawing/2014/main" id="{8753D08B-8259-8516-D63F-DCAFA2F80D4B}"/>
              </a:ext>
            </a:extLst>
          </p:cNvPr>
          <p:cNvPicPr>
            <a:picLocks noChangeAspect="1"/>
          </p:cNvPicPr>
          <p:nvPr/>
        </p:nvPicPr>
        <p:blipFill>
          <a:blip r:embed="rId10"/>
          <a:stretch>
            <a:fillRect/>
          </a:stretch>
        </p:blipFill>
        <p:spPr>
          <a:xfrm rot="1271652">
            <a:off x="6797192" y="1096188"/>
            <a:ext cx="2004505" cy="2671881"/>
          </a:xfrm>
          <a:prstGeom prst="rect">
            <a:avLst/>
          </a:prstGeom>
        </p:spPr>
      </p:pic>
      <p:sp>
        <p:nvSpPr>
          <p:cNvPr id="12" name="吹き出し: 角を丸めた四角形 11">
            <a:extLst>
              <a:ext uri="{FF2B5EF4-FFF2-40B4-BE49-F238E27FC236}">
                <a16:creationId xmlns:a16="http://schemas.microsoft.com/office/drawing/2014/main" id="{2A0D55ED-96F7-A4E5-9EB8-BBACCA17E317}"/>
              </a:ext>
            </a:extLst>
          </p:cNvPr>
          <p:cNvSpPr/>
          <p:nvPr/>
        </p:nvSpPr>
        <p:spPr>
          <a:xfrm rot="1059132" flipH="1">
            <a:off x="8249259" y="1048256"/>
            <a:ext cx="2931548" cy="631199"/>
          </a:xfrm>
          <a:prstGeom prst="wedgeRoundRectCallout">
            <a:avLst>
              <a:gd name="adj1" fmla="val 37797"/>
              <a:gd name="adj2" fmla="val 97111"/>
              <a:gd name="adj3" fmla="val 16667"/>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六角レンチ忘れたので</a:t>
            </a:r>
            <a:endParaRPr kumimoji="1" lang="en-US" altLang="ja-JP" dirty="0">
              <a:solidFill>
                <a:sysClr val="windowText" lastClr="000000"/>
              </a:solidFill>
              <a:latin typeface="BIZ UDPゴシック" panose="020B0400000000000000" pitchFamily="50" charset="-128"/>
              <a:ea typeface="BIZ UDPゴシック" panose="020B0400000000000000" pitchFamily="50" charset="-128"/>
            </a:endParaRPr>
          </a:p>
          <a:p>
            <a:pPr algn="ctr"/>
            <a:r>
              <a:rPr lang="ja-JP" altLang="en-US" dirty="0">
                <a:solidFill>
                  <a:sysClr val="windowText" lastClr="000000"/>
                </a:solidFill>
                <a:latin typeface="BIZ UDPゴシック" panose="020B0400000000000000" pitchFamily="50" charset="-128"/>
                <a:ea typeface="BIZ UDPゴシック" panose="020B0400000000000000" pitchFamily="50" charset="-128"/>
              </a:rPr>
              <a:t>取ってきます～</a:t>
            </a: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a:t>
            </a:r>
          </a:p>
        </p:txBody>
      </p:sp>
      <p:cxnSp>
        <p:nvCxnSpPr>
          <p:cNvPr id="13" name="コネクタ: 曲線 12">
            <a:extLst>
              <a:ext uri="{FF2B5EF4-FFF2-40B4-BE49-F238E27FC236}">
                <a16:creationId xmlns:a16="http://schemas.microsoft.com/office/drawing/2014/main" id="{E0981D8A-C1F0-6B31-DE23-4982EB9A504A}"/>
              </a:ext>
            </a:extLst>
          </p:cNvPr>
          <p:cNvCxnSpPr/>
          <p:nvPr/>
        </p:nvCxnSpPr>
        <p:spPr>
          <a:xfrm rot="5400000">
            <a:off x="5941623" y="1360025"/>
            <a:ext cx="974035" cy="404191"/>
          </a:xfrm>
          <a:prstGeom prst="curvedConnector3">
            <a:avLst>
              <a:gd name="adj1" fmla="val 36735"/>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コネクタ: 曲線 13">
            <a:extLst>
              <a:ext uri="{FF2B5EF4-FFF2-40B4-BE49-F238E27FC236}">
                <a16:creationId xmlns:a16="http://schemas.microsoft.com/office/drawing/2014/main" id="{DBE1BFAF-2810-BE92-FCBF-6AFDDFE87234}"/>
              </a:ext>
            </a:extLst>
          </p:cNvPr>
          <p:cNvCxnSpPr/>
          <p:nvPr/>
        </p:nvCxnSpPr>
        <p:spPr>
          <a:xfrm rot="5400000">
            <a:off x="6118985" y="1419961"/>
            <a:ext cx="974035" cy="404191"/>
          </a:xfrm>
          <a:prstGeom prst="curvedConnector3">
            <a:avLst>
              <a:gd name="adj1" fmla="val 36735"/>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コネクタ: 曲線 14">
            <a:extLst>
              <a:ext uri="{FF2B5EF4-FFF2-40B4-BE49-F238E27FC236}">
                <a16:creationId xmlns:a16="http://schemas.microsoft.com/office/drawing/2014/main" id="{109DFEC9-EBE3-4FF9-FFDF-8D25C8EBE35C}"/>
              </a:ext>
            </a:extLst>
          </p:cNvPr>
          <p:cNvCxnSpPr>
            <a:cxnSpLocks/>
          </p:cNvCxnSpPr>
          <p:nvPr/>
        </p:nvCxnSpPr>
        <p:spPr>
          <a:xfrm rot="5400000">
            <a:off x="8777730" y="2805936"/>
            <a:ext cx="974035" cy="404191"/>
          </a:xfrm>
          <a:prstGeom prst="curvedConnector3">
            <a:avLst>
              <a:gd name="adj1" fmla="val 36735"/>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コネクタ: 曲線 15">
            <a:extLst>
              <a:ext uri="{FF2B5EF4-FFF2-40B4-BE49-F238E27FC236}">
                <a16:creationId xmlns:a16="http://schemas.microsoft.com/office/drawing/2014/main" id="{541AE846-C24A-9593-2055-CE8EE8AC9F23}"/>
              </a:ext>
            </a:extLst>
          </p:cNvPr>
          <p:cNvCxnSpPr>
            <a:cxnSpLocks/>
          </p:cNvCxnSpPr>
          <p:nvPr/>
        </p:nvCxnSpPr>
        <p:spPr>
          <a:xfrm rot="5400000">
            <a:off x="9025920" y="2882697"/>
            <a:ext cx="974035" cy="404191"/>
          </a:xfrm>
          <a:prstGeom prst="curvedConnector3">
            <a:avLst>
              <a:gd name="adj1" fmla="val 36735"/>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7" name="表 16">
            <a:extLst>
              <a:ext uri="{FF2B5EF4-FFF2-40B4-BE49-F238E27FC236}">
                <a16:creationId xmlns:a16="http://schemas.microsoft.com/office/drawing/2014/main" id="{8A47FFB3-D6AC-A40C-F5FB-4680F2D85997}"/>
              </a:ext>
            </a:extLst>
          </p:cNvPr>
          <p:cNvGraphicFramePr>
            <a:graphicFrameLocks noGrp="1"/>
          </p:cNvGraphicFramePr>
          <p:nvPr/>
        </p:nvGraphicFramePr>
        <p:xfrm>
          <a:off x="485803" y="4804383"/>
          <a:ext cx="5146349" cy="356146"/>
        </p:xfrm>
        <a:graphic>
          <a:graphicData uri="http://schemas.openxmlformats.org/drawingml/2006/table">
            <a:tbl>
              <a:tblPr firstRow="1" bandRow="1">
                <a:tableStyleId>{5C22544A-7EE6-4342-B048-85BDC9FD1C3A}</a:tableStyleId>
              </a:tblPr>
              <a:tblGrid>
                <a:gridCol w="1856418">
                  <a:extLst>
                    <a:ext uri="{9D8B030D-6E8A-4147-A177-3AD203B41FA5}">
                      <a16:colId xmlns:a16="http://schemas.microsoft.com/office/drawing/2014/main" val="1803503225"/>
                    </a:ext>
                  </a:extLst>
                </a:gridCol>
                <a:gridCol w="3289931">
                  <a:extLst>
                    <a:ext uri="{9D8B030D-6E8A-4147-A177-3AD203B41FA5}">
                      <a16:colId xmlns:a16="http://schemas.microsoft.com/office/drawing/2014/main" val="1341738021"/>
                    </a:ext>
                  </a:extLst>
                </a:gridCol>
              </a:tblGrid>
              <a:tr h="331852">
                <a:tc>
                  <a:txBody>
                    <a:bodyPr/>
                    <a:lstStyle/>
                    <a:p>
                      <a:r>
                        <a:rPr kumimoji="1" lang="ja-JP" altLang="en-US" sz="1800" b="0" dirty="0">
                          <a:solidFill>
                            <a:schemeClr val="tx1"/>
                          </a:solidFill>
                          <a:latin typeface="BIZ UDPゴシック" panose="020B0400000000000000" pitchFamily="50" charset="-128"/>
                          <a:ea typeface="BIZ UDPゴシック" panose="020B0400000000000000" pitchFamily="50" charset="-128"/>
                        </a:rPr>
                        <a:t>実際の準備工具</a:t>
                      </a:r>
                    </a:p>
                  </a:txBody>
                  <a:tcPr marL="90009" marR="90009" marT="40913" marB="409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solidFill>
                            <a:schemeClr val="tx1"/>
                          </a:solidFill>
                          <a:latin typeface="BIZ UDPゴシック" panose="020B0400000000000000" pitchFamily="50" charset="-128"/>
                          <a:ea typeface="BIZ UDPゴシック" panose="020B0400000000000000" pitchFamily="50" charset="-128"/>
                        </a:rPr>
                        <a:t>グリスガン、ウエス</a:t>
                      </a:r>
                    </a:p>
                  </a:txBody>
                  <a:tcPr marL="90009" marR="90009" marT="40913" marB="409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9494937"/>
                  </a:ext>
                </a:extLst>
              </a:tr>
            </a:tbl>
          </a:graphicData>
        </a:graphic>
      </p:graphicFrame>
      <p:sp>
        <p:nvSpPr>
          <p:cNvPr id="18" name="四角形: 角を丸くする 17">
            <a:extLst>
              <a:ext uri="{FF2B5EF4-FFF2-40B4-BE49-F238E27FC236}">
                <a16:creationId xmlns:a16="http://schemas.microsoft.com/office/drawing/2014/main" id="{D99F210E-33FE-0396-B1DC-76AE52324FEC}"/>
              </a:ext>
            </a:extLst>
          </p:cNvPr>
          <p:cNvSpPr/>
          <p:nvPr/>
        </p:nvSpPr>
        <p:spPr>
          <a:xfrm>
            <a:off x="3750740" y="5307697"/>
            <a:ext cx="1924685" cy="409576"/>
          </a:xfrm>
          <a:prstGeom prst="roundRect">
            <a:avLst>
              <a:gd name="adj" fmla="val 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六角レンチ忘れ</a:t>
            </a:r>
          </a:p>
        </p:txBody>
      </p:sp>
      <p:sp>
        <p:nvSpPr>
          <p:cNvPr id="19" name="四角形: 角を丸くする 18">
            <a:extLst>
              <a:ext uri="{FF2B5EF4-FFF2-40B4-BE49-F238E27FC236}">
                <a16:creationId xmlns:a16="http://schemas.microsoft.com/office/drawing/2014/main" id="{3F8042C9-2B87-E2F7-C2E9-4EF3089C7B63}"/>
              </a:ext>
            </a:extLst>
          </p:cNvPr>
          <p:cNvSpPr/>
          <p:nvPr/>
        </p:nvSpPr>
        <p:spPr>
          <a:xfrm>
            <a:off x="374435" y="873969"/>
            <a:ext cx="1924685" cy="409576"/>
          </a:xfrm>
          <a:prstGeom prst="roundRect">
            <a:avLst>
              <a:gd name="adj" fmla="val 0"/>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点検箇所</a:t>
            </a:r>
          </a:p>
        </p:txBody>
      </p:sp>
      <p:sp>
        <p:nvSpPr>
          <p:cNvPr id="20" name="正方形/長方形 19">
            <a:extLst>
              <a:ext uri="{FF2B5EF4-FFF2-40B4-BE49-F238E27FC236}">
                <a16:creationId xmlns:a16="http://schemas.microsoft.com/office/drawing/2014/main" id="{CA51E22A-34D8-5E36-E22B-3B988DE4AF74}"/>
              </a:ext>
            </a:extLst>
          </p:cNvPr>
          <p:cNvSpPr/>
          <p:nvPr/>
        </p:nvSpPr>
        <p:spPr>
          <a:xfrm>
            <a:off x="3750741" y="5307697"/>
            <a:ext cx="1924684" cy="43437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835EA134-2348-46A8-224A-4BE5DFBE9589}"/>
              </a:ext>
            </a:extLst>
          </p:cNvPr>
          <p:cNvSpPr txBox="1"/>
          <p:nvPr/>
        </p:nvSpPr>
        <p:spPr>
          <a:xfrm>
            <a:off x="4156640" y="4797790"/>
            <a:ext cx="1410964" cy="369332"/>
          </a:xfrm>
          <a:prstGeom prst="rect">
            <a:avLst/>
          </a:prstGeom>
          <a:noFill/>
        </p:spPr>
        <p:txBody>
          <a:bodyPr wrap="none" rtlCol="0">
            <a:spAutoFit/>
          </a:bodyPr>
          <a:lstStyle/>
          <a:p>
            <a:r>
              <a:rPr kumimoji="1" lang="ja-JP" altLang="en-US" dirty="0">
                <a:latin typeface="BIZ UDPゴシック" panose="020B0400000000000000" pitchFamily="50" charset="-128"/>
                <a:ea typeface="BIZ UDPゴシック" panose="020B0400000000000000" pitchFamily="50" charset="-128"/>
              </a:rPr>
              <a:t>、六角レンチ</a:t>
            </a:r>
          </a:p>
        </p:txBody>
      </p:sp>
      <p:grpSp>
        <p:nvGrpSpPr>
          <p:cNvPr id="22" name="グループ化 21">
            <a:extLst>
              <a:ext uri="{FF2B5EF4-FFF2-40B4-BE49-F238E27FC236}">
                <a16:creationId xmlns:a16="http://schemas.microsoft.com/office/drawing/2014/main" id="{2F21600C-EB36-3C15-AADA-50A3D26E04B2}"/>
              </a:ext>
            </a:extLst>
          </p:cNvPr>
          <p:cNvGrpSpPr/>
          <p:nvPr/>
        </p:nvGrpSpPr>
        <p:grpSpPr>
          <a:xfrm>
            <a:off x="2447583" y="5275275"/>
            <a:ext cx="991611" cy="1009361"/>
            <a:chOff x="2447583" y="5275275"/>
            <a:chExt cx="991611" cy="1009361"/>
          </a:xfrm>
        </p:grpSpPr>
        <p:grpSp>
          <p:nvGrpSpPr>
            <p:cNvPr id="23" name="グループ化 22">
              <a:extLst>
                <a:ext uri="{FF2B5EF4-FFF2-40B4-BE49-F238E27FC236}">
                  <a16:creationId xmlns:a16="http://schemas.microsoft.com/office/drawing/2014/main" id="{01391FD7-534C-EB2B-7190-FF2F76AF51CF}"/>
                </a:ext>
              </a:extLst>
            </p:cNvPr>
            <p:cNvGrpSpPr/>
            <p:nvPr/>
          </p:nvGrpSpPr>
          <p:grpSpPr>
            <a:xfrm>
              <a:off x="2447583" y="5275275"/>
              <a:ext cx="991611" cy="1009361"/>
              <a:chOff x="2447583" y="5275275"/>
              <a:chExt cx="991611" cy="1009361"/>
            </a:xfrm>
          </p:grpSpPr>
          <p:pic>
            <p:nvPicPr>
              <p:cNvPr id="25" name="図 24">
                <a:extLst>
                  <a:ext uri="{FF2B5EF4-FFF2-40B4-BE49-F238E27FC236}">
                    <a16:creationId xmlns:a16="http://schemas.microsoft.com/office/drawing/2014/main" id="{41A1B089-8F4E-2D90-D0D6-89E844C786F5}"/>
                  </a:ext>
                </a:extLst>
              </p:cNvPr>
              <p:cNvPicPr>
                <a:picLocks noChangeAspect="1"/>
              </p:cNvPicPr>
              <p:nvPr/>
            </p:nvPicPr>
            <p:blipFill>
              <a:blip r:embed="rId11"/>
              <a:stretch>
                <a:fillRect/>
              </a:stretch>
            </p:blipFill>
            <p:spPr>
              <a:xfrm>
                <a:off x="2567390" y="5275275"/>
                <a:ext cx="871804" cy="883997"/>
              </a:xfrm>
              <a:prstGeom prst="rect">
                <a:avLst/>
              </a:prstGeom>
            </p:spPr>
          </p:pic>
          <p:pic>
            <p:nvPicPr>
              <p:cNvPr id="26" name="図 25" descr="アイコン&#10;&#10;AI によって生成されたコンテンツは間違っている可能性があります。">
                <a:extLst>
                  <a:ext uri="{FF2B5EF4-FFF2-40B4-BE49-F238E27FC236}">
                    <a16:creationId xmlns:a16="http://schemas.microsoft.com/office/drawing/2014/main" id="{F3AD9FB6-50AE-5978-6DD0-8484DCFE10D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823660">
                <a:off x="2447583" y="5812479"/>
                <a:ext cx="472157" cy="472157"/>
              </a:xfrm>
              <a:prstGeom prst="rect">
                <a:avLst/>
              </a:prstGeom>
            </p:spPr>
          </p:pic>
        </p:grpSp>
        <p:sp>
          <p:nvSpPr>
            <p:cNvPr id="24" name="楕円 23">
              <a:extLst>
                <a:ext uri="{FF2B5EF4-FFF2-40B4-BE49-F238E27FC236}">
                  <a16:creationId xmlns:a16="http://schemas.microsoft.com/office/drawing/2014/main" id="{411B6EA7-2B5F-3D28-28D1-56C5209C1CE9}"/>
                </a:ext>
              </a:extLst>
            </p:cNvPr>
            <p:cNvSpPr/>
            <p:nvPr/>
          </p:nvSpPr>
          <p:spPr>
            <a:xfrm>
              <a:off x="2616755" y="6088300"/>
              <a:ext cx="165620" cy="165620"/>
            </a:xfrm>
            <a:prstGeom prst="ellipse">
              <a:avLst/>
            </a:prstGeom>
            <a:solidFill>
              <a:srgbClr val="FFD4A7"/>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2" name="四角形: 角を丸くする 31">
            <a:extLst>
              <a:ext uri="{FF2B5EF4-FFF2-40B4-BE49-F238E27FC236}">
                <a16:creationId xmlns:a16="http://schemas.microsoft.com/office/drawing/2014/main" id="{FAE02BFE-7F3A-D740-5009-A13975E53D5F}"/>
              </a:ext>
            </a:extLst>
          </p:cNvPr>
          <p:cNvSpPr/>
          <p:nvPr/>
        </p:nvSpPr>
        <p:spPr>
          <a:xfrm>
            <a:off x="7543021" y="4150261"/>
            <a:ext cx="4163176" cy="840935"/>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BIZ UDPゴシック" panose="020B0400000000000000" pitchFamily="50" charset="-128"/>
                <a:ea typeface="BIZ UDPゴシック" panose="020B0400000000000000" pitchFamily="50" charset="-128"/>
              </a:rPr>
              <a:t>週、月点検</a:t>
            </a:r>
            <a:endParaRPr kumimoji="1" lang="en-US" altLang="ja-JP" sz="24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2400" dirty="0">
                <a:solidFill>
                  <a:schemeClr val="tx1"/>
                </a:solidFill>
                <a:latin typeface="BIZ UDPゴシック" panose="020B0400000000000000" pitchFamily="50" charset="-128"/>
                <a:ea typeface="BIZ UDPゴシック" panose="020B0400000000000000" pitchFamily="50" charset="-128"/>
              </a:rPr>
              <a:t>合わせて</a:t>
            </a:r>
            <a:r>
              <a:rPr lang="en-US" altLang="ja-JP" sz="2400" dirty="0">
                <a:solidFill>
                  <a:schemeClr val="tx1"/>
                </a:solidFill>
                <a:latin typeface="BIZ UDPゴシック" panose="020B0400000000000000" pitchFamily="50" charset="-128"/>
                <a:ea typeface="BIZ UDPゴシック" panose="020B0400000000000000" pitchFamily="50" charset="-128"/>
              </a:rPr>
              <a:t>2</a:t>
            </a:r>
            <a:r>
              <a:rPr kumimoji="1" lang="ja-JP" altLang="en-US" sz="2400" dirty="0">
                <a:solidFill>
                  <a:schemeClr val="tx1"/>
                </a:solidFill>
                <a:latin typeface="BIZ UDPゴシック" panose="020B0400000000000000" pitchFamily="50" charset="-128"/>
                <a:ea typeface="BIZ UDPゴシック" panose="020B0400000000000000" pitchFamily="50" charset="-128"/>
              </a:rPr>
              <a:t>分のロスが発生</a:t>
            </a:r>
          </a:p>
        </p:txBody>
      </p:sp>
      <p:sp>
        <p:nvSpPr>
          <p:cNvPr id="34" name="テキスト ボックス 33">
            <a:extLst>
              <a:ext uri="{FF2B5EF4-FFF2-40B4-BE49-F238E27FC236}">
                <a16:creationId xmlns:a16="http://schemas.microsoft.com/office/drawing/2014/main" id="{8808BA23-5228-98B8-84DC-A49F842B3C56}"/>
              </a:ext>
            </a:extLst>
          </p:cNvPr>
          <p:cNvSpPr txBox="1"/>
          <p:nvPr/>
        </p:nvSpPr>
        <p:spPr>
          <a:xfrm>
            <a:off x="717001" y="119322"/>
            <a:ext cx="3974165"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要因解析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②必要工具が分からない</a:t>
            </a:r>
            <a:endParaRPr lang="ja-JP" altLang="en-US" sz="2800" dirty="0">
              <a:latin typeface="BIZ UDPゴシック" panose="020B0400000000000000" pitchFamily="50" charset="-128"/>
              <a:ea typeface="BIZ UDPゴシック" panose="020B0400000000000000" pitchFamily="50" charset="-128"/>
            </a:endParaRPr>
          </a:p>
        </p:txBody>
      </p:sp>
      <p:sp>
        <p:nvSpPr>
          <p:cNvPr id="27" name="テキスト ボックス 26">
            <a:extLst>
              <a:ext uri="{FF2B5EF4-FFF2-40B4-BE49-F238E27FC236}">
                <a16:creationId xmlns:a16="http://schemas.microsoft.com/office/drawing/2014/main" id="{96B547F9-6619-0178-5591-4102D13D3851}"/>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08</a:t>
            </a:r>
          </a:p>
        </p:txBody>
      </p:sp>
      <p:pic>
        <p:nvPicPr>
          <p:cNvPr id="41" name="オーディオ 40">
            <a:hlinkClick r:id="" action="ppaction://media"/>
            <a:extLst>
              <a:ext uri="{FF2B5EF4-FFF2-40B4-BE49-F238E27FC236}">
                <a16:creationId xmlns:a16="http://schemas.microsoft.com/office/drawing/2014/main" id="{E65947BE-0E2D-2716-99BA-40D40AA213BF}"/>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781074425"/>
      </p:ext>
    </p:extLst>
  </p:cSld>
  <p:clrMapOvr>
    <a:masterClrMapping/>
  </p:clrMapOvr>
  <mc:AlternateContent xmlns:mc="http://schemas.openxmlformats.org/markup-compatibility/2006" xmlns:p14="http://schemas.microsoft.com/office/powerpoint/2010/main">
    <mc:Choice Requires="p14">
      <p:transition spd="slow" p14:dur="2000" advTm="19609"/>
    </mc:Choice>
    <mc:Fallback xmlns="">
      <p:transition spd="slow" advTm="19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1" nodeType="clickEffect">
                                  <p:stCondLst>
                                    <p:cond delay="0"/>
                                  </p:stCondLst>
                                  <p:childTnLst>
                                    <p:animRot by="5400000">
                                      <p:cBhvr>
                                        <p:cTn id="10" dur="1000" fill="hold"/>
                                        <p:tgtEl>
                                          <p:spTgt spid="21"/>
                                        </p:tgtEl>
                                        <p:attrNameLst>
                                          <p:attrName>r</p:attrName>
                                        </p:attrNameLst>
                                      </p:cBhvr>
                                    </p:animRot>
                                  </p:childTnLst>
                                </p:cTn>
                              </p:par>
                              <p:par>
                                <p:cTn id="11" presetID="42" presetClass="exit" presetSubtype="0" fill="hold" grpId="0" nodeType="withEffect">
                                  <p:stCondLst>
                                    <p:cond delay="0"/>
                                  </p:stCondLst>
                                  <p:childTnLst>
                                    <p:animEffect transition="out" filter="fade">
                                      <p:cBhvr>
                                        <p:cTn id="12" dur="750"/>
                                        <p:tgtEl>
                                          <p:spTgt spid="21"/>
                                        </p:tgtEl>
                                      </p:cBhvr>
                                    </p:animEffect>
                                    <p:anim calcmode="lin" valueType="num">
                                      <p:cBhvr>
                                        <p:cTn id="13" dur="750"/>
                                        <p:tgtEl>
                                          <p:spTgt spid="21"/>
                                        </p:tgtEl>
                                        <p:attrNameLst>
                                          <p:attrName>ppt_x</p:attrName>
                                        </p:attrNameLst>
                                      </p:cBhvr>
                                      <p:tavLst>
                                        <p:tav tm="0">
                                          <p:val>
                                            <p:strVal val="ppt_x"/>
                                          </p:val>
                                        </p:tav>
                                        <p:tav tm="100000">
                                          <p:val>
                                            <p:strVal val="ppt_x"/>
                                          </p:val>
                                        </p:tav>
                                      </p:tavLst>
                                    </p:anim>
                                    <p:anim calcmode="lin" valueType="num">
                                      <p:cBhvr>
                                        <p:cTn id="14" dur="750"/>
                                        <p:tgtEl>
                                          <p:spTgt spid="21"/>
                                        </p:tgtEl>
                                        <p:attrNameLst>
                                          <p:attrName>ppt_y</p:attrName>
                                        </p:attrNameLst>
                                      </p:cBhvr>
                                      <p:tavLst>
                                        <p:tav tm="0">
                                          <p:val>
                                            <p:strVal val="ppt_y"/>
                                          </p:val>
                                        </p:tav>
                                        <p:tav tm="100000">
                                          <p:val>
                                            <p:strVal val="ppt_y+.1"/>
                                          </p:val>
                                        </p:tav>
                                      </p:tavLst>
                                    </p:anim>
                                    <p:set>
                                      <p:cBhvr>
                                        <p:cTn id="15" dur="1" fill="hold">
                                          <p:stCondLst>
                                            <p:cond delay="749"/>
                                          </p:stCondLst>
                                        </p:cTn>
                                        <p:tgtEl>
                                          <p:spTgt spid="21"/>
                                        </p:tgtEl>
                                        <p:attrNameLst>
                                          <p:attrName>style.visibility</p:attrName>
                                        </p:attrNameLst>
                                      </p:cBhvr>
                                      <p:to>
                                        <p:strVal val="hidden"/>
                                      </p:to>
                                    </p:se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41"/>
                </p:tgtEl>
              </p:cMediaNode>
            </p:audio>
          </p:childTnLst>
        </p:cTn>
      </p:par>
    </p:tnLst>
    <p:bldLst>
      <p:bldP spid="18" grpId="0" animBg="1"/>
      <p:bldP spid="20" grpId="0" animBg="1"/>
      <p:bldP spid="21" grpId="0"/>
      <p:bldP spid="21" grpId="1"/>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35" name="四角形: 角を丸くする 34">
            <a:extLst>
              <a:ext uri="{FF2B5EF4-FFF2-40B4-BE49-F238E27FC236}">
                <a16:creationId xmlns:a16="http://schemas.microsoft.com/office/drawing/2014/main" id="{2DB88BB8-455B-1450-76ED-B8B8CBC03ACA}"/>
              </a:ext>
            </a:extLst>
          </p:cNvPr>
          <p:cNvSpPr/>
          <p:nvPr/>
        </p:nvSpPr>
        <p:spPr>
          <a:xfrm>
            <a:off x="7347365" y="1930401"/>
            <a:ext cx="4786745" cy="4133478"/>
          </a:xfrm>
          <a:prstGeom prst="roundRect">
            <a:avLst>
              <a:gd name="adj" fmla="val 8148"/>
            </a:avLst>
          </a:prstGeom>
          <a:solidFill>
            <a:schemeClr val="bg1"/>
          </a:solidFill>
          <a:ln w="38100">
            <a:solidFill>
              <a:srgbClr val="FF7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 name="表 2">
            <a:extLst>
              <a:ext uri="{FF2B5EF4-FFF2-40B4-BE49-F238E27FC236}">
                <a16:creationId xmlns:a16="http://schemas.microsoft.com/office/drawing/2014/main" id="{AD61141C-9C68-0843-F391-02189E62BBFA}"/>
              </a:ext>
            </a:extLst>
          </p:cNvPr>
          <p:cNvGraphicFramePr>
            <a:graphicFrameLocks noGrp="1"/>
          </p:cNvGraphicFramePr>
          <p:nvPr/>
        </p:nvGraphicFramePr>
        <p:xfrm>
          <a:off x="197093" y="4882908"/>
          <a:ext cx="2513619" cy="1482168"/>
        </p:xfrm>
        <a:graphic>
          <a:graphicData uri="http://schemas.openxmlformats.org/drawingml/2006/table">
            <a:tbl>
              <a:tblPr firstRow="1" bandRow="1">
                <a:tableStyleId>{5C22544A-7EE6-4342-B048-85BDC9FD1C3A}</a:tableStyleId>
              </a:tblPr>
              <a:tblGrid>
                <a:gridCol w="852298">
                  <a:extLst>
                    <a:ext uri="{9D8B030D-6E8A-4147-A177-3AD203B41FA5}">
                      <a16:colId xmlns:a16="http://schemas.microsoft.com/office/drawing/2014/main" val="1284413670"/>
                    </a:ext>
                  </a:extLst>
                </a:gridCol>
                <a:gridCol w="252170">
                  <a:extLst>
                    <a:ext uri="{9D8B030D-6E8A-4147-A177-3AD203B41FA5}">
                      <a16:colId xmlns:a16="http://schemas.microsoft.com/office/drawing/2014/main" val="3662245811"/>
                    </a:ext>
                  </a:extLst>
                </a:gridCol>
                <a:gridCol w="1409151">
                  <a:extLst>
                    <a:ext uri="{9D8B030D-6E8A-4147-A177-3AD203B41FA5}">
                      <a16:colId xmlns:a16="http://schemas.microsoft.com/office/drawing/2014/main" val="2630870313"/>
                    </a:ext>
                  </a:extLst>
                </a:gridCol>
              </a:tblGrid>
              <a:tr h="146381">
                <a:tc>
                  <a:txBody>
                    <a:bodyPr/>
                    <a:lstStyle/>
                    <a:p>
                      <a:r>
                        <a:rPr kumimoji="1" lang="ja-JP" altLang="en-US" sz="1400" dirty="0">
                          <a:latin typeface="BIZ UDPゴシック" panose="020B0400000000000000" pitchFamily="50" charset="-128"/>
                          <a:ea typeface="BIZ UDPゴシック" panose="020B0400000000000000" pitchFamily="50" charset="-128"/>
                        </a:rPr>
                        <a:t>設備名</a:t>
                      </a:r>
                    </a:p>
                  </a:txBody>
                  <a:tcPr marL="104833" marR="104833" marT="52417" marB="52417"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gridSpan="2">
                  <a:txBody>
                    <a:bodyPr/>
                    <a:lstStyle/>
                    <a:p>
                      <a:r>
                        <a:rPr kumimoji="1" lang="ja-JP" altLang="en-US" sz="1400" dirty="0">
                          <a:latin typeface="BIZ UDPゴシック" panose="020B0400000000000000" pitchFamily="50" charset="-128"/>
                          <a:ea typeface="BIZ UDPゴシック" panose="020B0400000000000000" pitchFamily="50" charset="-128"/>
                        </a:rPr>
                        <a:t>点検箇所</a:t>
                      </a:r>
                    </a:p>
                  </a:txBody>
                  <a:tcPr marL="85580" marR="85580" marT="42790" marB="4279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kumimoji="1" lang="ja-JP" altLang="en-US" sz="1000" dirty="0"/>
                    </a:p>
                  </a:txBody>
                  <a:tcPr marL="74087" marR="74087" marT="37044" marB="3704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6738090"/>
                  </a:ext>
                </a:extLst>
              </a:tr>
              <a:tr h="416947">
                <a:tc rowSpan="2">
                  <a:txBody>
                    <a:bodyPr/>
                    <a:lstStyle/>
                    <a:p>
                      <a:r>
                        <a:rPr kumimoji="1" lang="ja-JP" altLang="en-US" sz="1400" dirty="0">
                          <a:latin typeface="BIZ UDPゴシック" panose="020B0400000000000000" pitchFamily="50" charset="-128"/>
                          <a:ea typeface="BIZ UDPゴシック" panose="020B0400000000000000" pitchFamily="50" charset="-128"/>
                        </a:rPr>
                        <a:t>切断機</a:t>
                      </a:r>
                    </a:p>
                  </a:txBody>
                  <a:tcPr marL="105625" marR="105625" marT="52812" marB="52812"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r>
                        <a:rPr kumimoji="1" lang="ja-JP" altLang="en-US" sz="1400" dirty="0">
                          <a:latin typeface="BIZ UDPゴシック" panose="020B0400000000000000" pitchFamily="50" charset="-128"/>
                          <a:ea typeface="BIZ UDPゴシック" panose="020B0400000000000000" pitchFamily="50" charset="-128"/>
                        </a:rPr>
                        <a:t>給材キッカー</a:t>
                      </a:r>
                      <a:endParaRPr kumimoji="1" lang="en-US" altLang="ja-JP" sz="1400" dirty="0">
                        <a:latin typeface="BIZ UDPゴシック" panose="020B0400000000000000" pitchFamily="50" charset="-128"/>
                        <a:ea typeface="BIZ UDPゴシック" panose="020B0400000000000000" pitchFamily="50" charset="-128"/>
                      </a:endParaRPr>
                    </a:p>
                  </a:txBody>
                  <a:tcPr marL="85580" marR="85580" marT="42790" marB="42790" vert="eaVert"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ピロブロック</a:t>
                      </a:r>
                      <a:endParaRPr kumimoji="1" lang="en-US" altLang="ja-JP" sz="1400" dirty="0">
                        <a:latin typeface="BIZ UDPゴシック" panose="020B0400000000000000" pitchFamily="50" charset="-128"/>
                        <a:ea typeface="BIZ UDPゴシック" panose="020B0400000000000000" pitchFamily="50" charset="-128"/>
                      </a:endParaRPr>
                    </a:p>
                  </a:txBody>
                  <a:tcPr marL="109997" marR="109997" marT="54999" marB="5499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3470866"/>
                  </a:ext>
                </a:extLst>
              </a:tr>
              <a:tr h="747027">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vMerge="1">
                  <a:txBody>
                    <a:bodyPr/>
                    <a:lstStyle/>
                    <a:p>
                      <a:endParaRPr kumimoji="1" lang="ja-JP" altLang="en-US" sz="1000" dirty="0"/>
                    </a:p>
                  </a:txBody>
                  <a:tcPr marL="74087" marR="74087" marT="37044" marB="3704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tc>
                  <a:txBody>
                    <a:bodyPr/>
                    <a:lstStyle/>
                    <a:p>
                      <a:r>
                        <a:rPr kumimoji="1" lang="ja-JP" altLang="en-US" sz="1400" b="0" dirty="0">
                          <a:latin typeface="BIZ UDPゴシック" panose="020B0400000000000000" pitchFamily="50" charset="-128"/>
                          <a:ea typeface="BIZ UDPゴシック" panose="020B0400000000000000" pitchFamily="50" charset="-128"/>
                        </a:rPr>
                        <a:t>シリンダー</a:t>
                      </a:r>
                      <a:endParaRPr kumimoji="1" lang="en-US" altLang="ja-JP" sz="1400" b="0" dirty="0">
                        <a:latin typeface="BIZ UDPゴシック" panose="020B0400000000000000" pitchFamily="50" charset="-128"/>
                        <a:ea typeface="BIZ UDPゴシック" panose="020B0400000000000000" pitchFamily="50" charset="-128"/>
                      </a:endParaRPr>
                    </a:p>
                    <a:p>
                      <a:r>
                        <a:rPr kumimoji="1" lang="ja-JP" altLang="en-US" sz="1400" b="0" dirty="0">
                          <a:latin typeface="BIZ UDPゴシック" panose="020B0400000000000000" pitchFamily="50" charset="-128"/>
                          <a:ea typeface="BIZ UDPゴシック" panose="020B0400000000000000" pitchFamily="50" charset="-128"/>
                        </a:rPr>
                        <a:t>連結部</a:t>
                      </a:r>
                    </a:p>
                  </a:txBody>
                  <a:tcPr marL="109997" marR="109997" marT="54999" marB="5499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4844851"/>
                  </a:ext>
                </a:extLst>
              </a:tr>
            </a:tbl>
          </a:graphicData>
        </a:graphic>
      </p:graphicFrame>
      <p:graphicFrame>
        <p:nvGraphicFramePr>
          <p:cNvPr id="4" name="表 3">
            <a:extLst>
              <a:ext uri="{FF2B5EF4-FFF2-40B4-BE49-F238E27FC236}">
                <a16:creationId xmlns:a16="http://schemas.microsoft.com/office/drawing/2014/main" id="{6610FE72-C2BC-CE00-F943-F4A52DD4400F}"/>
              </a:ext>
            </a:extLst>
          </p:cNvPr>
          <p:cNvGraphicFramePr>
            <a:graphicFrameLocks noGrp="1"/>
          </p:cNvGraphicFramePr>
          <p:nvPr/>
        </p:nvGraphicFramePr>
        <p:xfrm>
          <a:off x="197093" y="1459506"/>
          <a:ext cx="2513620" cy="2890098"/>
        </p:xfrm>
        <a:graphic>
          <a:graphicData uri="http://schemas.openxmlformats.org/drawingml/2006/table">
            <a:tbl>
              <a:tblPr firstRow="1" bandRow="1">
                <a:tableStyleId>{5C22544A-7EE6-4342-B048-85BDC9FD1C3A}</a:tableStyleId>
              </a:tblPr>
              <a:tblGrid>
                <a:gridCol w="825921">
                  <a:extLst>
                    <a:ext uri="{9D8B030D-6E8A-4147-A177-3AD203B41FA5}">
                      <a16:colId xmlns:a16="http://schemas.microsoft.com/office/drawing/2014/main" val="1284413670"/>
                    </a:ext>
                  </a:extLst>
                </a:gridCol>
                <a:gridCol w="1687699">
                  <a:extLst>
                    <a:ext uri="{9D8B030D-6E8A-4147-A177-3AD203B41FA5}">
                      <a16:colId xmlns:a16="http://schemas.microsoft.com/office/drawing/2014/main" val="2630870313"/>
                    </a:ext>
                  </a:extLst>
                </a:gridCol>
              </a:tblGrid>
              <a:tr h="187781">
                <a:tc>
                  <a:txBody>
                    <a:bodyPr/>
                    <a:lstStyle/>
                    <a:p>
                      <a:r>
                        <a:rPr kumimoji="1" lang="ja-JP" altLang="en-US" sz="1400" dirty="0">
                          <a:latin typeface="BIZ UDPゴシック" panose="020B0400000000000000" pitchFamily="50" charset="-128"/>
                          <a:ea typeface="BIZ UDPゴシック" panose="020B0400000000000000" pitchFamily="50" charset="-128"/>
                        </a:rPr>
                        <a:t>設備名</a:t>
                      </a:r>
                    </a:p>
                  </a:txBody>
                  <a:tcPr marL="102702" marR="102702" marT="51352" marB="51352"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点検箇所</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906738090"/>
                  </a:ext>
                </a:extLst>
              </a:tr>
              <a:tr h="187781">
                <a:tc rowSpan="8">
                  <a:txBody>
                    <a:bodyPr/>
                    <a:lstStyle/>
                    <a:p>
                      <a:r>
                        <a:rPr kumimoji="1" lang="ja-JP" altLang="en-US" sz="1400" dirty="0">
                          <a:latin typeface="BIZ UDPゴシック" panose="020B0400000000000000" pitchFamily="50" charset="-128"/>
                          <a:ea typeface="BIZ UDPゴシック" panose="020B0400000000000000" pitchFamily="50" charset="-128"/>
                        </a:rPr>
                        <a:t>切断機</a:t>
                      </a:r>
                    </a:p>
                  </a:txBody>
                  <a:tcPr marL="105625" marR="105625" marT="52812" marB="52812"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縦バイス</a:t>
                      </a:r>
                      <a:endParaRPr kumimoji="1" lang="en-US" altLang="ja-JP" sz="1400" dirty="0">
                        <a:latin typeface="BIZ UDPゴシック" panose="020B0400000000000000" pitchFamily="50" charset="-128"/>
                        <a:ea typeface="BIZ UDPゴシック" panose="020B0400000000000000" pitchFamily="50" charset="-128"/>
                      </a:endParaRP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3470866"/>
                  </a:ext>
                </a:extLst>
              </a:tr>
              <a:tr h="187781">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ja-JP" altLang="en-US" sz="1400" dirty="0">
                          <a:latin typeface="BIZ UDPゴシック" panose="020B0400000000000000" pitchFamily="50" charset="-128"/>
                          <a:ea typeface="BIZ UDPゴシック" panose="020B0400000000000000" pitchFamily="50" charset="-128"/>
                        </a:rPr>
                        <a:t>横バイス</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4844851"/>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出側バイス</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0145847"/>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ワーク検知</a:t>
                      </a:r>
                      <a:r>
                        <a:rPr kumimoji="1" lang="en-US" altLang="ja-JP" sz="1400" dirty="0">
                          <a:latin typeface="BIZ UDPゴシック" panose="020B0400000000000000" pitchFamily="50" charset="-128"/>
                          <a:ea typeface="BIZ UDPゴシック" panose="020B0400000000000000" pitchFamily="50" charset="-128"/>
                        </a:rPr>
                        <a:t>LS</a:t>
                      </a:r>
                      <a:endParaRPr kumimoji="1" lang="ja-JP" altLang="en-US" sz="1400" dirty="0">
                        <a:latin typeface="BIZ UDPゴシック" panose="020B0400000000000000" pitchFamily="50" charset="-128"/>
                        <a:ea typeface="BIZ UDPゴシック" panose="020B0400000000000000" pitchFamily="50" charset="-128"/>
                      </a:endParaRP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4980595"/>
                  </a:ext>
                </a:extLst>
              </a:tr>
              <a:tr h="187781">
                <a:tc vMerge="1">
                  <a:txBody>
                    <a:bodyPr/>
                    <a:lstStyle/>
                    <a:p>
                      <a:endParaRPr kumimoji="1" lang="ja-JP" altLang="en-US" dirty="0"/>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主軸</a:t>
                      </a:r>
                      <a:r>
                        <a:rPr kumimoji="1" lang="en-US" altLang="ja-JP" sz="1400" b="0" dirty="0">
                          <a:latin typeface="BIZ UDPゴシック" panose="020B0400000000000000" pitchFamily="50" charset="-128"/>
                          <a:ea typeface="BIZ UDPゴシック" panose="020B0400000000000000" pitchFamily="50" charset="-128"/>
                        </a:rPr>
                        <a:t>V</a:t>
                      </a:r>
                      <a:r>
                        <a:rPr kumimoji="1" lang="ja-JP" altLang="en-US" sz="1400" b="0" dirty="0">
                          <a:latin typeface="BIZ UDPゴシック" panose="020B0400000000000000" pitchFamily="50" charset="-128"/>
                          <a:ea typeface="BIZ UDPゴシック" panose="020B0400000000000000" pitchFamily="50" charset="-128"/>
                        </a:rPr>
                        <a:t>ベルト</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9057281"/>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ミスト吐出ノズル</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370411"/>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圧力計各種</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6311047"/>
                  </a:ext>
                </a:extLst>
              </a:tr>
              <a:tr h="187781">
                <a:tc vMerge="1">
                  <a:txBody>
                    <a:bodyPr/>
                    <a:lstStyle/>
                    <a:p>
                      <a:endParaRPr kumimoji="1" lang="ja-JP" altLang="en-US" dirty="0"/>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プッシャー</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2783072"/>
                  </a:ext>
                </a:extLst>
              </a:tr>
            </a:tbl>
          </a:graphicData>
        </a:graphic>
      </p:graphicFrame>
      <p:sp>
        <p:nvSpPr>
          <p:cNvPr id="5" name="正方形/長方形 4">
            <a:extLst>
              <a:ext uri="{FF2B5EF4-FFF2-40B4-BE49-F238E27FC236}">
                <a16:creationId xmlns:a16="http://schemas.microsoft.com/office/drawing/2014/main" id="{A5828D59-B13A-36D1-9042-32C09F383F36}"/>
              </a:ext>
            </a:extLst>
          </p:cNvPr>
          <p:cNvSpPr/>
          <p:nvPr/>
        </p:nvSpPr>
        <p:spPr>
          <a:xfrm>
            <a:off x="3210838" y="2938991"/>
            <a:ext cx="3641515" cy="1826275"/>
          </a:xfrm>
          <a:prstGeom prst="rect">
            <a:avLst/>
          </a:prstGeom>
          <a:solidFill>
            <a:srgbClr val="FFFF00">
              <a:alpha val="50196"/>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6" name="正方形/長方形 5">
            <a:extLst>
              <a:ext uri="{FF2B5EF4-FFF2-40B4-BE49-F238E27FC236}">
                <a16:creationId xmlns:a16="http://schemas.microsoft.com/office/drawing/2014/main" id="{0904722C-5AA0-9971-A9D3-7C14FE0103BD}"/>
              </a:ext>
            </a:extLst>
          </p:cNvPr>
          <p:cNvSpPr/>
          <p:nvPr/>
        </p:nvSpPr>
        <p:spPr>
          <a:xfrm>
            <a:off x="3210838" y="4874145"/>
            <a:ext cx="3641515" cy="1826275"/>
          </a:xfrm>
          <a:prstGeom prst="rect">
            <a:avLst/>
          </a:prstGeom>
          <a:solidFill>
            <a:srgbClr val="FF0000">
              <a:alpha val="50196"/>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7" name="正方形/長方形 6">
            <a:extLst>
              <a:ext uri="{FF2B5EF4-FFF2-40B4-BE49-F238E27FC236}">
                <a16:creationId xmlns:a16="http://schemas.microsoft.com/office/drawing/2014/main" id="{275ECECF-3F1A-4F2E-1344-A2F63F301C5F}"/>
              </a:ext>
            </a:extLst>
          </p:cNvPr>
          <p:cNvSpPr/>
          <p:nvPr/>
        </p:nvSpPr>
        <p:spPr>
          <a:xfrm>
            <a:off x="3210838" y="1004705"/>
            <a:ext cx="3641515" cy="1849873"/>
          </a:xfrm>
          <a:prstGeom prst="rect">
            <a:avLst/>
          </a:prstGeom>
          <a:solidFill>
            <a:srgbClr val="C7D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dirty="0">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0D1E428F-1326-6262-B97C-AFEA7FA1DA36}"/>
              </a:ext>
            </a:extLst>
          </p:cNvPr>
          <p:cNvSpPr txBox="1"/>
          <p:nvPr/>
        </p:nvSpPr>
        <p:spPr>
          <a:xfrm>
            <a:off x="423631" y="1030010"/>
            <a:ext cx="1014387" cy="369332"/>
          </a:xfrm>
          <a:prstGeom prst="rect">
            <a:avLst/>
          </a:prstGeom>
          <a:solidFill>
            <a:schemeClr val="bg1"/>
          </a:solidFill>
          <a:ln>
            <a:solidFill>
              <a:schemeClr val="tx1"/>
            </a:solidFill>
          </a:ln>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週点検</a:t>
            </a:r>
          </a:p>
        </p:txBody>
      </p:sp>
      <p:sp>
        <p:nvSpPr>
          <p:cNvPr id="9" name="テキスト ボックス 8">
            <a:extLst>
              <a:ext uri="{FF2B5EF4-FFF2-40B4-BE49-F238E27FC236}">
                <a16:creationId xmlns:a16="http://schemas.microsoft.com/office/drawing/2014/main" id="{B5857466-DD40-9ED8-0F00-B4AB7C228AEF}"/>
              </a:ext>
            </a:extLst>
          </p:cNvPr>
          <p:cNvSpPr txBox="1"/>
          <p:nvPr/>
        </p:nvSpPr>
        <p:spPr>
          <a:xfrm>
            <a:off x="423631" y="4466112"/>
            <a:ext cx="1014757" cy="369332"/>
          </a:xfrm>
          <a:prstGeom prst="rect">
            <a:avLst/>
          </a:prstGeom>
          <a:solidFill>
            <a:schemeClr val="bg1"/>
          </a:solidFill>
          <a:ln>
            <a:solidFill>
              <a:schemeClr val="tx1"/>
            </a:solidFill>
          </a:ln>
        </p:spPr>
        <p:txBody>
          <a:bodyPr wrap="square" rtlCol="0">
            <a:spAutoFit/>
          </a:bodyPr>
          <a:lstStyle/>
          <a:p>
            <a:pPr algn="ctr"/>
            <a:r>
              <a:rPr lang="ja-JP" altLang="en-US" dirty="0">
                <a:latin typeface="BIZ UDPゴシック" panose="020B0400000000000000" pitchFamily="50" charset="-128"/>
                <a:ea typeface="BIZ UDPゴシック" panose="020B0400000000000000" pitchFamily="50" charset="-128"/>
              </a:rPr>
              <a:t>月</a:t>
            </a:r>
            <a:r>
              <a:rPr kumimoji="1" lang="ja-JP" altLang="en-US" dirty="0">
                <a:latin typeface="BIZ UDPゴシック" panose="020B0400000000000000" pitchFamily="50" charset="-128"/>
                <a:ea typeface="BIZ UDPゴシック" panose="020B0400000000000000" pitchFamily="50" charset="-128"/>
              </a:rPr>
              <a:t>点検</a:t>
            </a:r>
          </a:p>
        </p:txBody>
      </p:sp>
      <p:sp>
        <p:nvSpPr>
          <p:cNvPr id="12" name="テキスト ボックス 11">
            <a:extLst>
              <a:ext uri="{FF2B5EF4-FFF2-40B4-BE49-F238E27FC236}">
                <a16:creationId xmlns:a16="http://schemas.microsoft.com/office/drawing/2014/main" id="{4B4B3841-7CD1-FEAD-6E48-B605D6B12527}"/>
              </a:ext>
            </a:extLst>
          </p:cNvPr>
          <p:cNvSpPr txBox="1"/>
          <p:nvPr/>
        </p:nvSpPr>
        <p:spPr>
          <a:xfrm>
            <a:off x="3428438" y="6063878"/>
            <a:ext cx="3206313" cy="646331"/>
          </a:xfrm>
          <a:prstGeom prst="rect">
            <a:avLst/>
          </a:prstGeom>
          <a:noFill/>
        </p:spPr>
        <p:txBody>
          <a:bodyPr wrap="square" rtlCol="0">
            <a:spAutoFit/>
          </a:bodyPr>
          <a:lstStyle/>
          <a:p>
            <a:pPr algn="ctr"/>
            <a:r>
              <a:rPr kumimoji="1" lang="ja-JP" altLang="en-US" sz="1600" dirty="0">
                <a:latin typeface="BIZ UDPゴシック" panose="020B0400000000000000" pitchFamily="50" charset="-128"/>
                <a:ea typeface="BIZ UDPゴシック" panose="020B0400000000000000" pitchFamily="50" charset="-128"/>
              </a:rPr>
              <a:t>設備停止を行い</a:t>
            </a:r>
            <a:endParaRPr kumimoji="1" lang="en-US" altLang="ja-JP" sz="1600" dirty="0">
              <a:latin typeface="BIZ UDPゴシック" panose="020B0400000000000000" pitchFamily="50" charset="-128"/>
              <a:ea typeface="BIZ UDPゴシック" panose="020B0400000000000000" pitchFamily="50" charset="-128"/>
            </a:endParaRPr>
          </a:p>
          <a:p>
            <a:pPr algn="ctr"/>
            <a:r>
              <a:rPr lang="ja-JP" altLang="en-US" sz="2000" b="1" dirty="0">
                <a:latin typeface="BIZ UDPゴシック" panose="020B0400000000000000" pitchFamily="50" charset="-128"/>
                <a:ea typeface="BIZ UDPゴシック" panose="020B0400000000000000" pitchFamily="50" charset="-128"/>
              </a:rPr>
              <a:t>電源切り状態</a:t>
            </a:r>
            <a:r>
              <a:rPr lang="ja-JP" altLang="en-US" sz="1600" dirty="0">
                <a:latin typeface="BIZ UDPゴシック" panose="020B0400000000000000" pitchFamily="50" charset="-128"/>
                <a:ea typeface="BIZ UDPゴシック" panose="020B0400000000000000" pitchFamily="50" charset="-128"/>
              </a:rPr>
              <a:t>で</a:t>
            </a:r>
            <a:r>
              <a:rPr kumimoji="1" lang="ja-JP" altLang="en-US" sz="1600" dirty="0">
                <a:latin typeface="BIZ UDPゴシック" panose="020B0400000000000000" pitchFamily="50" charset="-128"/>
                <a:ea typeface="BIZ UDPゴシック" panose="020B0400000000000000" pitchFamily="50" charset="-128"/>
              </a:rPr>
              <a:t>点検</a:t>
            </a:r>
            <a:endParaRPr kumimoji="1" lang="ja-JP" altLang="en-US" dirty="0">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7C237538-16B0-98D0-C550-939DCBDD3132}"/>
              </a:ext>
            </a:extLst>
          </p:cNvPr>
          <p:cNvSpPr txBox="1"/>
          <p:nvPr/>
        </p:nvSpPr>
        <p:spPr>
          <a:xfrm>
            <a:off x="3961425" y="2407145"/>
            <a:ext cx="1994409" cy="338554"/>
          </a:xfrm>
          <a:prstGeom prst="rect">
            <a:avLst/>
          </a:prstGeom>
          <a:noFill/>
        </p:spPr>
        <p:txBody>
          <a:bodyPr wrap="square" rtlCol="0">
            <a:spAutoFit/>
          </a:bodyPr>
          <a:lstStyle/>
          <a:p>
            <a:pPr algn="ctr"/>
            <a:r>
              <a:rPr lang="ja-JP" altLang="en-US" sz="1600" dirty="0">
                <a:latin typeface="BIZ UDPゴシック" panose="020B0400000000000000" pitchFamily="50" charset="-128"/>
                <a:ea typeface="BIZ UDPゴシック" panose="020B0400000000000000" pitchFamily="50" charset="-128"/>
              </a:rPr>
              <a:t>設備稼働</a:t>
            </a:r>
            <a:r>
              <a:rPr kumimoji="1" lang="ja-JP" altLang="en-US" sz="1600" dirty="0">
                <a:latin typeface="BIZ UDPゴシック" panose="020B0400000000000000" pitchFamily="50" charset="-128"/>
                <a:ea typeface="BIZ UDPゴシック" panose="020B0400000000000000" pitchFamily="50" charset="-128"/>
              </a:rPr>
              <a:t>中に確認</a:t>
            </a:r>
          </a:p>
        </p:txBody>
      </p:sp>
      <p:pic>
        <p:nvPicPr>
          <p:cNvPr id="16" name="図 15">
            <a:extLst>
              <a:ext uri="{FF2B5EF4-FFF2-40B4-BE49-F238E27FC236}">
                <a16:creationId xmlns:a16="http://schemas.microsoft.com/office/drawing/2014/main" id="{37562A15-A3EC-A428-9DD4-DA18ED3A578C}"/>
              </a:ext>
            </a:extLst>
          </p:cNvPr>
          <p:cNvPicPr>
            <a:picLocks noChangeAspect="1"/>
          </p:cNvPicPr>
          <p:nvPr/>
        </p:nvPicPr>
        <p:blipFill rotWithShape="1">
          <a:blip r:embed="rId7"/>
          <a:srcRect t="25051" b="4448"/>
          <a:stretch/>
        </p:blipFill>
        <p:spPr>
          <a:xfrm>
            <a:off x="4378455" y="4959953"/>
            <a:ext cx="1165432" cy="1095185"/>
          </a:xfrm>
          <a:prstGeom prst="rect">
            <a:avLst/>
          </a:prstGeom>
        </p:spPr>
      </p:pic>
      <p:graphicFrame>
        <p:nvGraphicFramePr>
          <p:cNvPr id="18" name="表 17">
            <a:extLst>
              <a:ext uri="{FF2B5EF4-FFF2-40B4-BE49-F238E27FC236}">
                <a16:creationId xmlns:a16="http://schemas.microsoft.com/office/drawing/2014/main" id="{A82B024A-0000-9056-AAB4-C6963EAF0FB8}"/>
              </a:ext>
            </a:extLst>
          </p:cNvPr>
          <p:cNvGraphicFramePr>
            <a:graphicFrameLocks noGrp="1"/>
          </p:cNvGraphicFramePr>
          <p:nvPr/>
        </p:nvGraphicFramePr>
        <p:xfrm>
          <a:off x="202205" y="1459506"/>
          <a:ext cx="2513620" cy="2890098"/>
        </p:xfrm>
        <a:graphic>
          <a:graphicData uri="http://schemas.openxmlformats.org/drawingml/2006/table">
            <a:tbl>
              <a:tblPr firstRow="1" bandRow="1">
                <a:tableStyleId>{5C22544A-7EE6-4342-B048-85BDC9FD1C3A}</a:tableStyleId>
              </a:tblPr>
              <a:tblGrid>
                <a:gridCol w="825921">
                  <a:extLst>
                    <a:ext uri="{9D8B030D-6E8A-4147-A177-3AD203B41FA5}">
                      <a16:colId xmlns:a16="http://schemas.microsoft.com/office/drawing/2014/main" val="1284413670"/>
                    </a:ext>
                  </a:extLst>
                </a:gridCol>
                <a:gridCol w="1687699">
                  <a:extLst>
                    <a:ext uri="{9D8B030D-6E8A-4147-A177-3AD203B41FA5}">
                      <a16:colId xmlns:a16="http://schemas.microsoft.com/office/drawing/2014/main" val="2630870313"/>
                    </a:ext>
                  </a:extLst>
                </a:gridCol>
              </a:tblGrid>
              <a:tr h="187781">
                <a:tc>
                  <a:txBody>
                    <a:bodyPr/>
                    <a:lstStyle/>
                    <a:p>
                      <a:r>
                        <a:rPr kumimoji="1" lang="ja-JP" altLang="en-US" sz="1400" dirty="0">
                          <a:latin typeface="BIZ UDPゴシック" panose="020B0400000000000000" pitchFamily="50" charset="-128"/>
                          <a:ea typeface="BIZ UDPゴシック" panose="020B0400000000000000" pitchFamily="50" charset="-128"/>
                        </a:rPr>
                        <a:t>設備名</a:t>
                      </a:r>
                    </a:p>
                  </a:txBody>
                  <a:tcPr marL="102702" marR="102702" marT="51352" marB="51352"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点検箇所</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906738090"/>
                  </a:ext>
                </a:extLst>
              </a:tr>
              <a:tr h="187781">
                <a:tc rowSpan="8">
                  <a:txBody>
                    <a:bodyPr/>
                    <a:lstStyle/>
                    <a:p>
                      <a:r>
                        <a:rPr kumimoji="1" lang="ja-JP" altLang="en-US" sz="1400" dirty="0">
                          <a:latin typeface="BIZ UDPゴシック" panose="020B0400000000000000" pitchFamily="50" charset="-128"/>
                          <a:ea typeface="BIZ UDPゴシック" panose="020B0400000000000000" pitchFamily="50" charset="-128"/>
                        </a:rPr>
                        <a:t>切断機</a:t>
                      </a:r>
                    </a:p>
                  </a:txBody>
                  <a:tcPr marL="105625" marR="105625" marT="52812" marB="52812"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縦バイス</a:t>
                      </a:r>
                      <a:endParaRPr kumimoji="1" lang="en-US" altLang="ja-JP" sz="1400" dirty="0">
                        <a:latin typeface="BIZ UDPゴシック" panose="020B0400000000000000" pitchFamily="50" charset="-128"/>
                        <a:ea typeface="BIZ UDPゴシック" panose="020B0400000000000000" pitchFamily="50" charset="-128"/>
                      </a:endParaRP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3470866"/>
                  </a:ext>
                </a:extLst>
              </a:tr>
              <a:tr h="187781">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ja-JP" altLang="en-US" sz="1400" dirty="0">
                          <a:latin typeface="BIZ UDPゴシック" panose="020B0400000000000000" pitchFamily="50" charset="-128"/>
                          <a:ea typeface="BIZ UDPゴシック" panose="020B0400000000000000" pitchFamily="50" charset="-128"/>
                        </a:rPr>
                        <a:t>横バイス</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4844851"/>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出側バイス</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0145847"/>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ワーク検知</a:t>
                      </a:r>
                      <a:r>
                        <a:rPr kumimoji="1" lang="en-US" altLang="ja-JP" sz="1400" dirty="0">
                          <a:latin typeface="BIZ UDPゴシック" panose="020B0400000000000000" pitchFamily="50" charset="-128"/>
                          <a:ea typeface="BIZ UDPゴシック" panose="020B0400000000000000" pitchFamily="50" charset="-128"/>
                        </a:rPr>
                        <a:t>LS</a:t>
                      </a:r>
                      <a:endParaRPr kumimoji="1" lang="ja-JP" altLang="en-US" sz="1400" dirty="0">
                        <a:latin typeface="BIZ UDPゴシック" panose="020B0400000000000000" pitchFamily="50" charset="-128"/>
                        <a:ea typeface="BIZ UDPゴシック" panose="020B0400000000000000" pitchFamily="50" charset="-128"/>
                      </a:endParaRP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4980595"/>
                  </a:ext>
                </a:extLst>
              </a:tr>
              <a:tr h="187781">
                <a:tc vMerge="1">
                  <a:txBody>
                    <a:bodyPr/>
                    <a:lstStyle/>
                    <a:p>
                      <a:endParaRPr kumimoji="1" lang="ja-JP" altLang="en-US" dirty="0"/>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主軸</a:t>
                      </a:r>
                      <a:r>
                        <a:rPr kumimoji="1" lang="en-US" altLang="ja-JP" sz="1400" b="0" dirty="0">
                          <a:latin typeface="BIZ UDPゴシック" panose="020B0400000000000000" pitchFamily="50" charset="-128"/>
                          <a:ea typeface="BIZ UDPゴシック" panose="020B0400000000000000" pitchFamily="50" charset="-128"/>
                        </a:rPr>
                        <a:t>V</a:t>
                      </a:r>
                      <a:r>
                        <a:rPr kumimoji="1" lang="ja-JP" altLang="en-US" sz="1400" b="0" dirty="0">
                          <a:latin typeface="BIZ UDPゴシック" panose="020B0400000000000000" pitchFamily="50" charset="-128"/>
                          <a:ea typeface="BIZ UDPゴシック" panose="020B0400000000000000" pitchFamily="50" charset="-128"/>
                        </a:rPr>
                        <a:t>ベルト</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9057281"/>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ミスト吐出ノズル</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370411"/>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圧力計各種</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alpha val="50196"/>
                      </a:srgbClr>
                    </a:solidFill>
                  </a:tcPr>
                </a:tc>
                <a:extLst>
                  <a:ext uri="{0D108BD9-81ED-4DB2-BD59-A6C34878D82A}">
                    <a16:rowId xmlns:a16="http://schemas.microsoft.com/office/drawing/2014/main" val="3216311047"/>
                  </a:ext>
                </a:extLst>
              </a:tr>
              <a:tr h="187781">
                <a:tc vMerge="1">
                  <a:txBody>
                    <a:bodyPr/>
                    <a:lstStyle/>
                    <a:p>
                      <a:endParaRPr kumimoji="1" lang="ja-JP" altLang="en-US" dirty="0"/>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プッシャー</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2783072"/>
                  </a:ext>
                </a:extLst>
              </a:tr>
            </a:tbl>
          </a:graphicData>
        </a:graphic>
      </p:graphicFrame>
      <p:graphicFrame>
        <p:nvGraphicFramePr>
          <p:cNvPr id="19" name="表 18">
            <a:extLst>
              <a:ext uri="{FF2B5EF4-FFF2-40B4-BE49-F238E27FC236}">
                <a16:creationId xmlns:a16="http://schemas.microsoft.com/office/drawing/2014/main" id="{082ABBA1-18EA-50AF-5779-24A1AA656EB9}"/>
              </a:ext>
            </a:extLst>
          </p:cNvPr>
          <p:cNvGraphicFramePr>
            <a:graphicFrameLocks noGrp="1"/>
          </p:cNvGraphicFramePr>
          <p:nvPr>
            <p:extLst>
              <p:ext uri="{D42A27DB-BD31-4B8C-83A1-F6EECF244321}">
                <p14:modId xmlns:p14="http://schemas.microsoft.com/office/powerpoint/2010/main" val="1638202966"/>
              </p:ext>
            </p:extLst>
          </p:nvPr>
        </p:nvGraphicFramePr>
        <p:xfrm>
          <a:off x="197093" y="4893437"/>
          <a:ext cx="2513619" cy="1461109"/>
        </p:xfrm>
        <a:graphic>
          <a:graphicData uri="http://schemas.openxmlformats.org/drawingml/2006/table">
            <a:tbl>
              <a:tblPr firstRow="1" bandRow="1">
                <a:tableStyleId>{5C22544A-7EE6-4342-B048-85BDC9FD1C3A}</a:tableStyleId>
              </a:tblPr>
              <a:tblGrid>
                <a:gridCol w="879945">
                  <a:extLst>
                    <a:ext uri="{9D8B030D-6E8A-4147-A177-3AD203B41FA5}">
                      <a16:colId xmlns:a16="http://schemas.microsoft.com/office/drawing/2014/main" val="1284413670"/>
                    </a:ext>
                  </a:extLst>
                </a:gridCol>
                <a:gridCol w="207897">
                  <a:extLst>
                    <a:ext uri="{9D8B030D-6E8A-4147-A177-3AD203B41FA5}">
                      <a16:colId xmlns:a16="http://schemas.microsoft.com/office/drawing/2014/main" val="3662245811"/>
                    </a:ext>
                  </a:extLst>
                </a:gridCol>
                <a:gridCol w="1425777">
                  <a:extLst>
                    <a:ext uri="{9D8B030D-6E8A-4147-A177-3AD203B41FA5}">
                      <a16:colId xmlns:a16="http://schemas.microsoft.com/office/drawing/2014/main" val="2630870313"/>
                    </a:ext>
                  </a:extLst>
                </a:gridCol>
              </a:tblGrid>
              <a:tr h="146381">
                <a:tc>
                  <a:txBody>
                    <a:bodyPr/>
                    <a:lstStyle/>
                    <a:p>
                      <a:r>
                        <a:rPr kumimoji="1" lang="ja-JP" altLang="en-US" sz="1400" dirty="0">
                          <a:latin typeface="BIZ UDPゴシック" panose="020B0400000000000000" pitchFamily="50" charset="-128"/>
                          <a:ea typeface="BIZ UDPゴシック" panose="020B0400000000000000" pitchFamily="50" charset="-128"/>
                        </a:rPr>
                        <a:t>設備名</a:t>
                      </a:r>
                    </a:p>
                  </a:txBody>
                  <a:tcPr marL="104833" marR="104833" marT="52417" marB="52417"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r>
                        <a:rPr kumimoji="1" lang="ja-JP" altLang="en-US" sz="1400" dirty="0">
                          <a:latin typeface="BIZ UDPゴシック" panose="020B0400000000000000" pitchFamily="50" charset="-128"/>
                          <a:ea typeface="BIZ UDPゴシック" panose="020B0400000000000000" pitchFamily="50" charset="-128"/>
                        </a:rPr>
                        <a:t>点検箇所</a:t>
                      </a:r>
                    </a:p>
                  </a:txBody>
                  <a:tcPr marL="85580" marR="85580" marT="42790" marB="4279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sz="1000" dirty="0"/>
                    </a:p>
                  </a:txBody>
                  <a:tcPr marL="74087" marR="74087" marT="37044" marB="3704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6738090"/>
                  </a:ext>
                </a:extLst>
              </a:tr>
              <a:tr h="416947">
                <a:tc rowSpan="2">
                  <a:txBody>
                    <a:bodyPr/>
                    <a:lstStyle/>
                    <a:p>
                      <a:r>
                        <a:rPr kumimoji="1" lang="ja-JP" altLang="en-US" sz="1400" dirty="0">
                          <a:latin typeface="BIZ UDPゴシック" panose="020B0400000000000000" pitchFamily="50" charset="-128"/>
                          <a:ea typeface="BIZ UDPゴシック" panose="020B0400000000000000" pitchFamily="50" charset="-128"/>
                        </a:rPr>
                        <a:t>切断機</a:t>
                      </a:r>
                    </a:p>
                  </a:txBody>
                  <a:tcPr marL="105625" marR="105625" marT="52812" marB="52812"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r>
                        <a:rPr kumimoji="1" lang="ja-JP" altLang="en-US" sz="1400" dirty="0">
                          <a:latin typeface="BIZ UDPゴシック" panose="020B0400000000000000" pitchFamily="50" charset="-128"/>
                          <a:ea typeface="BIZ UDPゴシック" panose="020B0400000000000000" pitchFamily="50" charset="-128"/>
                        </a:rPr>
                        <a:t>給材キッカー</a:t>
                      </a:r>
                      <a:endParaRPr kumimoji="1" lang="en-US" altLang="ja-JP" sz="1400" dirty="0">
                        <a:latin typeface="BIZ UDPゴシック" panose="020B0400000000000000" pitchFamily="50" charset="-128"/>
                        <a:ea typeface="BIZ UDPゴシック" panose="020B0400000000000000" pitchFamily="50" charset="-128"/>
                      </a:endParaRPr>
                    </a:p>
                  </a:txBody>
                  <a:tcPr marL="85580" marR="85580" marT="42790" marB="42790" vert="eaVert"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ピロブロック</a:t>
                      </a:r>
                      <a:endParaRPr kumimoji="1" lang="en-US" altLang="ja-JP" sz="1400" dirty="0">
                        <a:latin typeface="BIZ UDPゴシック" panose="020B0400000000000000" pitchFamily="50" charset="-128"/>
                        <a:ea typeface="BIZ UDPゴシック" panose="020B0400000000000000" pitchFamily="50" charset="-128"/>
                      </a:endParaRPr>
                    </a:p>
                  </a:txBody>
                  <a:tcPr marL="109997" marR="109997" marT="54999" marB="5499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2343470866"/>
                  </a:ext>
                </a:extLst>
              </a:tr>
              <a:tr h="725968">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vMerge="1">
                  <a:txBody>
                    <a:bodyPr/>
                    <a:lstStyle/>
                    <a:p>
                      <a:endParaRPr kumimoji="1" lang="ja-JP" altLang="en-US" sz="1000" dirty="0"/>
                    </a:p>
                  </a:txBody>
                  <a:tcPr marL="74087" marR="74087" marT="37044" marB="3704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tc>
                  <a:txBody>
                    <a:bodyPr/>
                    <a:lstStyle/>
                    <a:p>
                      <a:r>
                        <a:rPr kumimoji="1" lang="ja-JP" altLang="en-US" sz="1400" b="0" dirty="0">
                          <a:latin typeface="BIZ UDPゴシック" panose="020B0400000000000000" pitchFamily="50" charset="-128"/>
                          <a:ea typeface="BIZ UDPゴシック" panose="020B0400000000000000" pitchFamily="50" charset="-128"/>
                        </a:rPr>
                        <a:t>シリンダー</a:t>
                      </a:r>
                      <a:endParaRPr kumimoji="1" lang="en-US" altLang="ja-JP" sz="1400" b="0" dirty="0">
                        <a:latin typeface="BIZ UDPゴシック" panose="020B0400000000000000" pitchFamily="50" charset="-128"/>
                        <a:ea typeface="BIZ UDPゴシック" panose="020B0400000000000000" pitchFamily="50" charset="-128"/>
                      </a:endParaRPr>
                    </a:p>
                    <a:p>
                      <a:r>
                        <a:rPr kumimoji="1" lang="ja-JP" altLang="en-US" sz="1400" b="0" dirty="0">
                          <a:latin typeface="BIZ UDPゴシック" panose="020B0400000000000000" pitchFamily="50" charset="-128"/>
                          <a:ea typeface="BIZ UDPゴシック" panose="020B0400000000000000" pitchFamily="50" charset="-128"/>
                        </a:rPr>
                        <a:t>連結部</a:t>
                      </a:r>
                    </a:p>
                  </a:txBody>
                  <a:tcPr marL="109997" marR="109997" marT="54999" marB="5499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extLst>
                  <a:ext uri="{0D108BD9-81ED-4DB2-BD59-A6C34878D82A}">
                    <a16:rowId xmlns:a16="http://schemas.microsoft.com/office/drawing/2014/main" val="1314844851"/>
                  </a:ext>
                </a:extLst>
              </a:tr>
            </a:tbl>
          </a:graphicData>
        </a:graphic>
      </p:graphicFrame>
      <p:graphicFrame>
        <p:nvGraphicFramePr>
          <p:cNvPr id="20" name="表 19">
            <a:extLst>
              <a:ext uri="{FF2B5EF4-FFF2-40B4-BE49-F238E27FC236}">
                <a16:creationId xmlns:a16="http://schemas.microsoft.com/office/drawing/2014/main" id="{0751B2DF-FB01-3421-4A3F-5C10690A0DB7}"/>
              </a:ext>
            </a:extLst>
          </p:cNvPr>
          <p:cNvGraphicFramePr>
            <a:graphicFrameLocks noGrp="1"/>
          </p:cNvGraphicFramePr>
          <p:nvPr>
            <p:extLst>
              <p:ext uri="{D42A27DB-BD31-4B8C-83A1-F6EECF244321}">
                <p14:modId xmlns:p14="http://schemas.microsoft.com/office/powerpoint/2010/main" val="1814305362"/>
              </p:ext>
            </p:extLst>
          </p:nvPr>
        </p:nvGraphicFramePr>
        <p:xfrm>
          <a:off x="195941" y="1461732"/>
          <a:ext cx="2513620" cy="2890098"/>
        </p:xfrm>
        <a:graphic>
          <a:graphicData uri="http://schemas.openxmlformats.org/drawingml/2006/table">
            <a:tbl>
              <a:tblPr firstRow="1" bandRow="1">
                <a:tableStyleId>{5C22544A-7EE6-4342-B048-85BDC9FD1C3A}</a:tableStyleId>
              </a:tblPr>
              <a:tblGrid>
                <a:gridCol w="825921">
                  <a:extLst>
                    <a:ext uri="{9D8B030D-6E8A-4147-A177-3AD203B41FA5}">
                      <a16:colId xmlns:a16="http://schemas.microsoft.com/office/drawing/2014/main" val="1284413670"/>
                    </a:ext>
                  </a:extLst>
                </a:gridCol>
                <a:gridCol w="1687699">
                  <a:extLst>
                    <a:ext uri="{9D8B030D-6E8A-4147-A177-3AD203B41FA5}">
                      <a16:colId xmlns:a16="http://schemas.microsoft.com/office/drawing/2014/main" val="2630870313"/>
                    </a:ext>
                  </a:extLst>
                </a:gridCol>
              </a:tblGrid>
              <a:tr h="187781">
                <a:tc>
                  <a:txBody>
                    <a:bodyPr/>
                    <a:lstStyle/>
                    <a:p>
                      <a:r>
                        <a:rPr kumimoji="1" lang="ja-JP" altLang="en-US" sz="1400" dirty="0">
                          <a:latin typeface="BIZ UDPゴシック" panose="020B0400000000000000" pitchFamily="50" charset="-128"/>
                          <a:ea typeface="BIZ UDPゴシック" panose="020B0400000000000000" pitchFamily="50" charset="-128"/>
                        </a:rPr>
                        <a:t>設備名</a:t>
                      </a:r>
                    </a:p>
                  </a:txBody>
                  <a:tcPr marL="102702" marR="102702" marT="51352" marB="51352"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点検箇所</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906738090"/>
                  </a:ext>
                </a:extLst>
              </a:tr>
              <a:tr h="187781">
                <a:tc rowSpan="8">
                  <a:txBody>
                    <a:bodyPr/>
                    <a:lstStyle/>
                    <a:p>
                      <a:r>
                        <a:rPr kumimoji="1" lang="ja-JP" altLang="en-US" sz="1400" dirty="0">
                          <a:latin typeface="BIZ UDPゴシック" panose="020B0400000000000000" pitchFamily="50" charset="-128"/>
                          <a:ea typeface="BIZ UDPゴシック" panose="020B0400000000000000" pitchFamily="50" charset="-128"/>
                        </a:rPr>
                        <a:t>切断機</a:t>
                      </a:r>
                    </a:p>
                  </a:txBody>
                  <a:tcPr marL="105625" marR="105625" marT="52812" marB="52812"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縦バイス</a:t>
                      </a:r>
                      <a:endParaRPr kumimoji="1" lang="en-US" altLang="ja-JP" sz="1400" dirty="0">
                        <a:latin typeface="BIZ UDPゴシック" panose="020B0400000000000000" pitchFamily="50" charset="-128"/>
                        <a:ea typeface="BIZ UDPゴシック" panose="020B0400000000000000" pitchFamily="50" charset="-128"/>
                      </a:endParaRP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2343470866"/>
                  </a:ext>
                </a:extLst>
              </a:tr>
              <a:tr h="187781">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ja-JP" altLang="en-US" sz="1400" dirty="0">
                          <a:latin typeface="BIZ UDPゴシック" panose="020B0400000000000000" pitchFamily="50" charset="-128"/>
                          <a:ea typeface="BIZ UDPゴシック" panose="020B0400000000000000" pitchFamily="50" charset="-128"/>
                        </a:rPr>
                        <a:t>横バイス</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1314844851"/>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出側バイス</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1870145847"/>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ワーク検知</a:t>
                      </a:r>
                      <a:r>
                        <a:rPr kumimoji="1" lang="en-US" altLang="ja-JP" sz="1400" dirty="0">
                          <a:latin typeface="BIZ UDPゴシック" panose="020B0400000000000000" pitchFamily="50" charset="-128"/>
                          <a:ea typeface="BIZ UDPゴシック" panose="020B0400000000000000" pitchFamily="50" charset="-128"/>
                        </a:rPr>
                        <a:t>LS</a:t>
                      </a:r>
                      <a:endParaRPr kumimoji="1" lang="ja-JP" altLang="en-US" sz="1400" dirty="0">
                        <a:latin typeface="BIZ UDPゴシック" panose="020B0400000000000000" pitchFamily="50" charset="-128"/>
                        <a:ea typeface="BIZ UDPゴシック" panose="020B0400000000000000" pitchFamily="50" charset="-128"/>
                      </a:endParaRP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3054980595"/>
                  </a:ext>
                </a:extLst>
              </a:tr>
              <a:tr h="187781">
                <a:tc vMerge="1">
                  <a:txBody>
                    <a:bodyPr/>
                    <a:lstStyle/>
                    <a:p>
                      <a:endParaRPr kumimoji="1" lang="ja-JP" altLang="en-US" dirty="0"/>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主軸</a:t>
                      </a:r>
                      <a:r>
                        <a:rPr kumimoji="1" lang="en-US" altLang="ja-JP" sz="1400" b="0" dirty="0">
                          <a:latin typeface="BIZ UDPゴシック" panose="020B0400000000000000" pitchFamily="50" charset="-128"/>
                          <a:ea typeface="BIZ UDPゴシック" panose="020B0400000000000000" pitchFamily="50" charset="-128"/>
                        </a:rPr>
                        <a:t>V</a:t>
                      </a:r>
                      <a:r>
                        <a:rPr kumimoji="1" lang="ja-JP" altLang="en-US" sz="1400" b="0" dirty="0">
                          <a:latin typeface="BIZ UDPゴシック" panose="020B0400000000000000" pitchFamily="50" charset="-128"/>
                          <a:ea typeface="BIZ UDPゴシック" panose="020B0400000000000000" pitchFamily="50" charset="-128"/>
                        </a:rPr>
                        <a:t>ベルト</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extLst>
                  <a:ext uri="{0D108BD9-81ED-4DB2-BD59-A6C34878D82A}">
                    <a16:rowId xmlns:a16="http://schemas.microsoft.com/office/drawing/2014/main" val="699057281"/>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ミスト吐出ノズル</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326370411"/>
                  </a:ext>
                </a:extLst>
              </a:tr>
              <a:tr h="187781">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圧力計各種</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7D0DE">
                        <a:alpha val="50196"/>
                      </a:srgbClr>
                    </a:solidFill>
                  </a:tcPr>
                </a:tc>
                <a:extLst>
                  <a:ext uri="{0D108BD9-81ED-4DB2-BD59-A6C34878D82A}">
                    <a16:rowId xmlns:a16="http://schemas.microsoft.com/office/drawing/2014/main" val="3216311047"/>
                  </a:ext>
                </a:extLst>
              </a:tr>
              <a:tr h="187781">
                <a:tc vMerge="1">
                  <a:txBody>
                    <a:bodyPr/>
                    <a:lstStyle/>
                    <a:p>
                      <a:endParaRPr kumimoji="1" lang="ja-JP" altLang="en-US" dirty="0"/>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プッシャー</a:t>
                      </a:r>
                    </a:p>
                  </a:txBody>
                  <a:tcPr marL="107760" marR="107760" marT="53881" marB="538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extLst>
                  <a:ext uri="{0D108BD9-81ED-4DB2-BD59-A6C34878D82A}">
                    <a16:rowId xmlns:a16="http://schemas.microsoft.com/office/drawing/2014/main" val="682783072"/>
                  </a:ext>
                </a:extLst>
              </a:tr>
            </a:tbl>
          </a:graphicData>
        </a:graphic>
      </p:graphicFrame>
      <p:pic>
        <p:nvPicPr>
          <p:cNvPr id="21" name="図 20">
            <a:extLst>
              <a:ext uri="{FF2B5EF4-FFF2-40B4-BE49-F238E27FC236}">
                <a16:creationId xmlns:a16="http://schemas.microsoft.com/office/drawing/2014/main" id="{3568D69F-CB99-4644-66A6-013D21C1522D}"/>
              </a:ext>
            </a:extLst>
          </p:cNvPr>
          <p:cNvPicPr>
            <a:picLocks noChangeAspect="1"/>
          </p:cNvPicPr>
          <p:nvPr/>
        </p:nvPicPr>
        <p:blipFill>
          <a:blip r:embed="rId8"/>
          <a:srcRect t="21254" b="8067"/>
          <a:stretch/>
        </p:blipFill>
        <p:spPr>
          <a:xfrm>
            <a:off x="4378455" y="3018410"/>
            <a:ext cx="1167335" cy="1097674"/>
          </a:xfrm>
          <a:prstGeom prst="rect">
            <a:avLst/>
          </a:prstGeom>
        </p:spPr>
      </p:pic>
      <p:pic>
        <p:nvPicPr>
          <p:cNvPr id="23" name="図 22">
            <a:extLst>
              <a:ext uri="{FF2B5EF4-FFF2-40B4-BE49-F238E27FC236}">
                <a16:creationId xmlns:a16="http://schemas.microsoft.com/office/drawing/2014/main" id="{44D9EA2B-7406-0882-AEB9-F4F877A83090}"/>
              </a:ext>
            </a:extLst>
          </p:cNvPr>
          <p:cNvPicPr>
            <a:picLocks noChangeAspect="1"/>
          </p:cNvPicPr>
          <p:nvPr/>
        </p:nvPicPr>
        <p:blipFill>
          <a:blip r:embed="rId9"/>
          <a:srcRect t="25868" b="1528"/>
          <a:stretch/>
        </p:blipFill>
        <p:spPr>
          <a:xfrm>
            <a:off x="4378455" y="1066093"/>
            <a:ext cx="1160351" cy="1125335"/>
          </a:xfrm>
          <a:prstGeom prst="rect">
            <a:avLst/>
          </a:prstGeom>
        </p:spPr>
      </p:pic>
      <p:sp>
        <p:nvSpPr>
          <p:cNvPr id="25" name="テキスト ボックス 24">
            <a:extLst>
              <a:ext uri="{FF2B5EF4-FFF2-40B4-BE49-F238E27FC236}">
                <a16:creationId xmlns:a16="http://schemas.microsoft.com/office/drawing/2014/main" id="{81EFB670-B763-B1DA-D372-68099F97E3E6}"/>
              </a:ext>
            </a:extLst>
          </p:cNvPr>
          <p:cNvSpPr txBox="1"/>
          <p:nvPr/>
        </p:nvSpPr>
        <p:spPr>
          <a:xfrm>
            <a:off x="195941" y="592880"/>
            <a:ext cx="6438810" cy="338554"/>
          </a:xfrm>
          <a:prstGeom prst="rect">
            <a:avLst/>
          </a:prstGeom>
          <a:noFill/>
          <a:ln>
            <a:noFill/>
          </a:ln>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点検項目により、自動運転中に点検、設備を止めて点検と分かれている</a:t>
            </a:r>
          </a:p>
        </p:txBody>
      </p:sp>
      <p:sp>
        <p:nvSpPr>
          <p:cNvPr id="27" name="テキスト ボックス 26">
            <a:extLst>
              <a:ext uri="{FF2B5EF4-FFF2-40B4-BE49-F238E27FC236}">
                <a16:creationId xmlns:a16="http://schemas.microsoft.com/office/drawing/2014/main" id="{15BD6E40-427C-7D1E-CD29-15484B2AA3F6}"/>
              </a:ext>
            </a:extLst>
          </p:cNvPr>
          <p:cNvSpPr txBox="1"/>
          <p:nvPr/>
        </p:nvSpPr>
        <p:spPr>
          <a:xfrm>
            <a:off x="3428438" y="4122062"/>
            <a:ext cx="3206313" cy="646331"/>
          </a:xfrm>
          <a:prstGeom prst="rect">
            <a:avLst/>
          </a:prstGeom>
          <a:noFill/>
        </p:spPr>
        <p:txBody>
          <a:bodyPr wrap="square" rtlCol="0">
            <a:spAutoFit/>
          </a:bodyPr>
          <a:lstStyle/>
          <a:p>
            <a:pPr algn="ctr"/>
            <a:r>
              <a:rPr kumimoji="1" lang="ja-JP" altLang="en-US" sz="1600" dirty="0">
                <a:latin typeface="BIZ UDPゴシック" panose="020B0400000000000000" pitchFamily="50" charset="-128"/>
                <a:ea typeface="BIZ UDPゴシック" panose="020B0400000000000000" pitchFamily="50" charset="-128"/>
              </a:rPr>
              <a:t>設備停止を行い</a:t>
            </a:r>
            <a:endParaRPr kumimoji="1" lang="en-US" altLang="ja-JP" sz="1600" dirty="0">
              <a:latin typeface="BIZ UDPゴシック" panose="020B0400000000000000" pitchFamily="50" charset="-128"/>
              <a:ea typeface="BIZ UDPゴシック" panose="020B0400000000000000" pitchFamily="50" charset="-128"/>
            </a:endParaRPr>
          </a:p>
          <a:p>
            <a:pPr algn="ctr"/>
            <a:r>
              <a:rPr lang="ja-JP" altLang="en-US" sz="2000" b="1" dirty="0">
                <a:latin typeface="BIZ UDPゴシック" panose="020B0400000000000000" pitchFamily="50" charset="-128"/>
                <a:ea typeface="BIZ UDPゴシック" panose="020B0400000000000000" pitchFamily="50" charset="-128"/>
              </a:rPr>
              <a:t>電源入り状態</a:t>
            </a:r>
            <a:r>
              <a:rPr lang="ja-JP" altLang="en-US" sz="1600" dirty="0">
                <a:latin typeface="BIZ UDPゴシック" panose="020B0400000000000000" pitchFamily="50" charset="-128"/>
                <a:ea typeface="BIZ UDPゴシック" panose="020B0400000000000000" pitchFamily="50" charset="-128"/>
              </a:rPr>
              <a:t>で</a:t>
            </a:r>
            <a:r>
              <a:rPr kumimoji="1" lang="ja-JP" altLang="en-US" sz="1600" dirty="0">
                <a:latin typeface="BIZ UDPゴシック" panose="020B0400000000000000" pitchFamily="50" charset="-128"/>
                <a:ea typeface="BIZ UDPゴシック" panose="020B0400000000000000" pitchFamily="50" charset="-128"/>
              </a:rPr>
              <a:t>点検</a:t>
            </a:r>
            <a:endParaRPr kumimoji="1" lang="ja-JP" altLang="en-US" dirty="0">
              <a:latin typeface="BIZ UDPゴシック" panose="020B0400000000000000" pitchFamily="50" charset="-128"/>
              <a:ea typeface="BIZ UDPゴシック" panose="020B0400000000000000" pitchFamily="50" charset="-128"/>
            </a:endParaRPr>
          </a:p>
        </p:txBody>
      </p:sp>
      <p:pic>
        <p:nvPicPr>
          <p:cNvPr id="28" name="図 27">
            <a:extLst>
              <a:ext uri="{FF2B5EF4-FFF2-40B4-BE49-F238E27FC236}">
                <a16:creationId xmlns:a16="http://schemas.microsoft.com/office/drawing/2014/main" id="{D954C2C3-2E6A-1113-ADDC-6978E331D02A}"/>
              </a:ext>
            </a:extLst>
          </p:cNvPr>
          <p:cNvPicPr>
            <a:picLocks noChangeAspect="1"/>
          </p:cNvPicPr>
          <p:nvPr/>
        </p:nvPicPr>
        <p:blipFill>
          <a:blip r:embed="rId10"/>
          <a:stretch>
            <a:fillRect/>
          </a:stretch>
        </p:blipFill>
        <p:spPr>
          <a:xfrm>
            <a:off x="7648783" y="3018410"/>
            <a:ext cx="1255062" cy="1672921"/>
          </a:xfrm>
          <a:prstGeom prst="rect">
            <a:avLst/>
          </a:prstGeom>
        </p:spPr>
      </p:pic>
      <p:pic>
        <p:nvPicPr>
          <p:cNvPr id="29" name="図 28">
            <a:extLst>
              <a:ext uri="{FF2B5EF4-FFF2-40B4-BE49-F238E27FC236}">
                <a16:creationId xmlns:a16="http://schemas.microsoft.com/office/drawing/2014/main" id="{75E92102-214A-CD79-EBBA-6DD1814D44E5}"/>
              </a:ext>
            </a:extLst>
          </p:cNvPr>
          <p:cNvPicPr>
            <a:picLocks noChangeAspect="1"/>
          </p:cNvPicPr>
          <p:nvPr/>
        </p:nvPicPr>
        <p:blipFill>
          <a:blip r:embed="rId11"/>
          <a:stretch>
            <a:fillRect/>
          </a:stretch>
        </p:blipFill>
        <p:spPr>
          <a:xfrm>
            <a:off x="9113079" y="3017626"/>
            <a:ext cx="1255062" cy="1672921"/>
          </a:xfrm>
          <a:prstGeom prst="rect">
            <a:avLst/>
          </a:prstGeom>
        </p:spPr>
      </p:pic>
      <p:pic>
        <p:nvPicPr>
          <p:cNvPr id="30" name="図 29">
            <a:extLst>
              <a:ext uri="{FF2B5EF4-FFF2-40B4-BE49-F238E27FC236}">
                <a16:creationId xmlns:a16="http://schemas.microsoft.com/office/drawing/2014/main" id="{EF252EAF-0FF2-5DBA-24E7-AFE9E364ADBA}"/>
              </a:ext>
            </a:extLst>
          </p:cNvPr>
          <p:cNvPicPr>
            <a:picLocks noChangeAspect="1"/>
          </p:cNvPicPr>
          <p:nvPr/>
        </p:nvPicPr>
        <p:blipFill>
          <a:blip r:embed="rId12"/>
          <a:stretch>
            <a:fillRect/>
          </a:stretch>
        </p:blipFill>
        <p:spPr>
          <a:xfrm>
            <a:off x="10605489" y="3017626"/>
            <a:ext cx="1255062" cy="1672921"/>
          </a:xfrm>
          <a:prstGeom prst="rect">
            <a:avLst/>
          </a:prstGeom>
        </p:spPr>
      </p:pic>
      <p:sp>
        <p:nvSpPr>
          <p:cNvPr id="31" name="矢印: 山形 30">
            <a:extLst>
              <a:ext uri="{FF2B5EF4-FFF2-40B4-BE49-F238E27FC236}">
                <a16:creationId xmlns:a16="http://schemas.microsoft.com/office/drawing/2014/main" id="{F806AA0E-0651-C61D-1640-93250FC58E00}"/>
              </a:ext>
            </a:extLst>
          </p:cNvPr>
          <p:cNvSpPr/>
          <p:nvPr/>
        </p:nvSpPr>
        <p:spPr>
          <a:xfrm>
            <a:off x="7460618" y="2408552"/>
            <a:ext cx="1631392" cy="522213"/>
          </a:xfrm>
          <a:prstGeom prst="chevr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BIZ UDPゴシック" panose="020B0400000000000000" pitchFamily="50" charset="-128"/>
                <a:ea typeface="BIZ UDPゴシック" panose="020B0400000000000000" pitchFamily="50" charset="-128"/>
              </a:rPr>
              <a:t>操作電源</a:t>
            </a:r>
            <a:endParaRPr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オン・オフ</a:t>
            </a:r>
          </a:p>
        </p:txBody>
      </p:sp>
      <p:sp>
        <p:nvSpPr>
          <p:cNvPr id="32" name="矢印: 山形 31">
            <a:extLst>
              <a:ext uri="{FF2B5EF4-FFF2-40B4-BE49-F238E27FC236}">
                <a16:creationId xmlns:a16="http://schemas.microsoft.com/office/drawing/2014/main" id="{521991A3-90D0-4F11-027D-FBFD35EA4214}"/>
              </a:ext>
            </a:extLst>
          </p:cNvPr>
          <p:cNvSpPr/>
          <p:nvPr/>
        </p:nvSpPr>
        <p:spPr>
          <a:xfrm>
            <a:off x="8942124" y="2408552"/>
            <a:ext cx="1631392" cy="522213"/>
          </a:xfrm>
          <a:prstGeom prst="chevr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移動</a:t>
            </a:r>
          </a:p>
        </p:txBody>
      </p:sp>
      <p:sp>
        <p:nvSpPr>
          <p:cNvPr id="33" name="矢印: 山形 32">
            <a:extLst>
              <a:ext uri="{FF2B5EF4-FFF2-40B4-BE49-F238E27FC236}">
                <a16:creationId xmlns:a16="http://schemas.microsoft.com/office/drawing/2014/main" id="{C0BCD596-717B-3ED0-CE8A-D36C495C1972}"/>
              </a:ext>
            </a:extLst>
          </p:cNvPr>
          <p:cNvSpPr/>
          <p:nvPr/>
        </p:nvSpPr>
        <p:spPr>
          <a:xfrm>
            <a:off x="10417324" y="2408552"/>
            <a:ext cx="1631392" cy="522213"/>
          </a:xfrm>
          <a:prstGeom prst="chevr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solidFill>
                  <a:schemeClr val="tx1"/>
                </a:solidFill>
                <a:latin typeface="BIZ UDPゴシック" panose="020B0400000000000000" pitchFamily="50" charset="-128"/>
                <a:ea typeface="BIZ UDPゴシック" panose="020B0400000000000000" pitchFamily="50" charset="-128"/>
              </a:rPr>
              <a:t>主電源</a:t>
            </a:r>
            <a:endParaRPr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lang="ja-JP" altLang="en-US" sz="1600" dirty="0">
                <a:solidFill>
                  <a:schemeClr val="tx1"/>
                </a:solidFill>
                <a:latin typeface="BIZ UDPゴシック" panose="020B0400000000000000" pitchFamily="50" charset="-128"/>
                <a:ea typeface="BIZ UDPゴシック" panose="020B0400000000000000" pitchFamily="50" charset="-128"/>
              </a:rPr>
              <a:t>オン・オフ</a:t>
            </a:r>
            <a:endParaRPr kumimoji="1" lang="ja-JP" altLang="en-US" sz="1600" dirty="0">
              <a:solidFill>
                <a:schemeClr val="tx1"/>
              </a:solidFill>
              <a:latin typeface="BIZ UDPゴシック" panose="020B0400000000000000" pitchFamily="50" charset="-128"/>
              <a:ea typeface="BIZ UDPゴシック" panose="020B0400000000000000" pitchFamily="50" charset="-128"/>
            </a:endParaRPr>
          </a:p>
        </p:txBody>
      </p:sp>
      <p:sp>
        <p:nvSpPr>
          <p:cNvPr id="34" name="テキスト ボックス 33">
            <a:extLst>
              <a:ext uri="{FF2B5EF4-FFF2-40B4-BE49-F238E27FC236}">
                <a16:creationId xmlns:a16="http://schemas.microsoft.com/office/drawing/2014/main" id="{798866B6-7FED-5A9C-41CD-E7B667556D2E}"/>
              </a:ext>
            </a:extLst>
          </p:cNvPr>
          <p:cNvSpPr txBox="1"/>
          <p:nvPr/>
        </p:nvSpPr>
        <p:spPr>
          <a:xfrm>
            <a:off x="7322766" y="6183867"/>
            <a:ext cx="4811344" cy="461665"/>
          </a:xfrm>
          <a:prstGeom prst="rect">
            <a:avLst/>
          </a:prstGeom>
          <a:noFill/>
          <a:ln>
            <a:noFill/>
          </a:ln>
        </p:spPr>
        <p:txBody>
          <a:bodyPr wrap="square" rtlCol="0">
            <a:spAutoFit/>
          </a:bodyPr>
          <a:lstStyle/>
          <a:p>
            <a:pPr algn="ctr"/>
            <a:r>
              <a:rPr lang="ja-JP" altLang="en-US" sz="2400" dirty="0">
                <a:highlight>
                  <a:srgbClr val="FFD966"/>
                </a:highlight>
                <a:latin typeface="BIZ UDPゴシック" panose="020B0400000000000000" pitchFamily="50" charset="-128"/>
                <a:ea typeface="BIZ UDPゴシック" panose="020B0400000000000000" pitchFamily="50" charset="-128"/>
              </a:rPr>
              <a:t>移動や設備の復旧に時間がかかる</a:t>
            </a:r>
            <a:endParaRPr lang="en-US" altLang="ja-JP" sz="2400" dirty="0">
              <a:highlight>
                <a:srgbClr val="FFD966"/>
              </a:highlight>
              <a:latin typeface="BIZ UDPゴシック" panose="020B0400000000000000" pitchFamily="50" charset="-128"/>
              <a:ea typeface="BIZ UDPゴシック" panose="020B0400000000000000" pitchFamily="50" charset="-128"/>
            </a:endParaRPr>
          </a:p>
        </p:txBody>
      </p:sp>
      <p:cxnSp>
        <p:nvCxnSpPr>
          <p:cNvPr id="36" name="コネクタ: カギ線 35">
            <a:extLst>
              <a:ext uri="{FF2B5EF4-FFF2-40B4-BE49-F238E27FC236}">
                <a16:creationId xmlns:a16="http://schemas.microsoft.com/office/drawing/2014/main" id="{FF867072-A0D4-35D4-85DD-68DA346F78A7}"/>
              </a:ext>
            </a:extLst>
          </p:cNvPr>
          <p:cNvCxnSpPr>
            <a:cxnSpLocks/>
            <a:stCxn id="6" idx="3"/>
            <a:endCxn id="35" idx="1"/>
          </p:cNvCxnSpPr>
          <p:nvPr/>
        </p:nvCxnSpPr>
        <p:spPr>
          <a:xfrm flipV="1">
            <a:off x="6852353" y="3997140"/>
            <a:ext cx="495012" cy="1790143"/>
          </a:xfrm>
          <a:prstGeom prst="bentConnector3">
            <a:avLst>
              <a:gd name="adj1" fmla="val 50000"/>
            </a:avLst>
          </a:prstGeom>
          <a:ln w="57150">
            <a:solidFill>
              <a:srgbClr val="FF786B"/>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2" name="表 41">
            <a:extLst>
              <a:ext uri="{FF2B5EF4-FFF2-40B4-BE49-F238E27FC236}">
                <a16:creationId xmlns:a16="http://schemas.microsoft.com/office/drawing/2014/main" id="{4143C673-301E-F1D4-9D48-2578C79E6BE0}"/>
              </a:ext>
            </a:extLst>
          </p:cNvPr>
          <p:cNvGraphicFramePr>
            <a:graphicFrameLocks noGrp="1"/>
          </p:cNvGraphicFramePr>
          <p:nvPr>
            <p:extLst>
              <p:ext uri="{D42A27DB-BD31-4B8C-83A1-F6EECF244321}">
                <p14:modId xmlns:p14="http://schemas.microsoft.com/office/powerpoint/2010/main" val="633087588"/>
              </p:ext>
            </p:extLst>
          </p:nvPr>
        </p:nvGraphicFramePr>
        <p:xfrm>
          <a:off x="7697273" y="4860844"/>
          <a:ext cx="4086929" cy="1020800"/>
        </p:xfrm>
        <a:graphic>
          <a:graphicData uri="http://schemas.openxmlformats.org/drawingml/2006/table">
            <a:tbl>
              <a:tblPr firstRow="1" bandRow="1">
                <a:tableStyleId>{5C22544A-7EE6-4342-B048-85BDC9FD1C3A}</a:tableStyleId>
              </a:tblPr>
              <a:tblGrid>
                <a:gridCol w="2351416">
                  <a:extLst>
                    <a:ext uri="{9D8B030D-6E8A-4147-A177-3AD203B41FA5}">
                      <a16:colId xmlns:a16="http://schemas.microsoft.com/office/drawing/2014/main" val="2219465512"/>
                    </a:ext>
                  </a:extLst>
                </a:gridCol>
                <a:gridCol w="1735513">
                  <a:extLst>
                    <a:ext uri="{9D8B030D-6E8A-4147-A177-3AD203B41FA5}">
                      <a16:colId xmlns:a16="http://schemas.microsoft.com/office/drawing/2014/main" val="953682598"/>
                    </a:ext>
                  </a:extLst>
                </a:gridCol>
              </a:tblGrid>
              <a:tr h="510400">
                <a:tc>
                  <a:txBody>
                    <a:bodyPr/>
                    <a:lstStyle/>
                    <a:p>
                      <a:endParaRPr kumimoji="1" lang="ja-JP" altLang="en-US" sz="2200" dirty="0">
                        <a:latin typeface="BIZ UDPゴシック" panose="020B0400000000000000" pitchFamily="50" charset="-128"/>
                        <a:ea typeface="BIZ UDPゴシック" panose="020B0400000000000000" pitchFamily="50" charset="-128"/>
                      </a:endParaRPr>
                    </a:p>
                  </a:txBody>
                  <a:tcPr marL="122962" marR="122962" marT="61481" marB="614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kumimoji="1" lang="ja-JP" altLang="en-US" sz="2200" dirty="0">
                          <a:latin typeface="BIZ UDPゴシック" panose="020B0400000000000000" pitchFamily="50" charset="-128"/>
                          <a:ea typeface="BIZ UDPゴシック" panose="020B0400000000000000" pitchFamily="50" charset="-128"/>
                        </a:rPr>
                        <a:t>作業時間</a:t>
                      </a:r>
                    </a:p>
                  </a:txBody>
                  <a:tcPr marL="122962" marR="122962" marT="61481" marB="614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623482489"/>
                  </a:ext>
                </a:extLst>
              </a:tr>
              <a:tr h="510400">
                <a:tc>
                  <a:txBody>
                    <a:bodyPr/>
                    <a:lstStyle/>
                    <a:p>
                      <a:r>
                        <a:rPr kumimoji="1" lang="ja-JP" altLang="en-US" sz="2200" dirty="0">
                          <a:latin typeface="BIZ UDPゴシック" panose="020B0400000000000000" pitchFamily="50" charset="-128"/>
                          <a:ea typeface="BIZ UDPゴシック" panose="020B0400000000000000" pitchFamily="50" charset="-128"/>
                        </a:rPr>
                        <a:t>電源切り作業</a:t>
                      </a:r>
                    </a:p>
                  </a:txBody>
                  <a:tcPr marL="122962" marR="122962" marT="61481" marB="614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200" dirty="0">
                          <a:latin typeface="BIZ UDPゴシック" panose="020B0400000000000000" pitchFamily="50" charset="-128"/>
                          <a:ea typeface="BIZ UDPゴシック" panose="020B0400000000000000" pitchFamily="50" charset="-128"/>
                        </a:rPr>
                        <a:t>2</a:t>
                      </a:r>
                      <a:r>
                        <a:rPr kumimoji="1" lang="ja-JP" altLang="en-US" sz="2200" dirty="0">
                          <a:latin typeface="BIZ UDPゴシック" panose="020B0400000000000000" pitchFamily="50" charset="-128"/>
                          <a:ea typeface="BIZ UDPゴシック" panose="020B0400000000000000" pitchFamily="50" charset="-128"/>
                        </a:rPr>
                        <a:t>分</a:t>
                      </a:r>
                      <a:r>
                        <a:rPr kumimoji="1" lang="en-US" altLang="ja-JP" sz="2200" dirty="0">
                          <a:latin typeface="BIZ UDPゴシック" panose="020B0400000000000000" pitchFamily="50" charset="-128"/>
                          <a:ea typeface="BIZ UDPゴシック" panose="020B0400000000000000" pitchFamily="50" charset="-128"/>
                        </a:rPr>
                        <a:t>/</a:t>
                      </a:r>
                      <a:r>
                        <a:rPr kumimoji="1" lang="ja-JP" altLang="en-US" sz="2200" dirty="0">
                          <a:latin typeface="BIZ UDPゴシック" panose="020B0400000000000000" pitchFamily="50" charset="-128"/>
                          <a:ea typeface="BIZ UDPゴシック" panose="020B0400000000000000" pitchFamily="50" charset="-128"/>
                        </a:rPr>
                        <a:t>回</a:t>
                      </a:r>
                    </a:p>
                  </a:txBody>
                  <a:tcPr marL="122962" marR="122962" marT="61481" marB="61481"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1223911"/>
                  </a:ext>
                </a:extLst>
              </a:tr>
            </a:tbl>
          </a:graphicData>
        </a:graphic>
      </p:graphicFrame>
      <p:sp>
        <p:nvSpPr>
          <p:cNvPr id="10" name="テキスト ボックス 9">
            <a:extLst>
              <a:ext uri="{FF2B5EF4-FFF2-40B4-BE49-F238E27FC236}">
                <a16:creationId xmlns:a16="http://schemas.microsoft.com/office/drawing/2014/main" id="{240B82AC-D940-A87D-06F2-4C9C2B01ED4E}"/>
              </a:ext>
            </a:extLst>
          </p:cNvPr>
          <p:cNvSpPr txBox="1"/>
          <p:nvPr/>
        </p:nvSpPr>
        <p:spPr>
          <a:xfrm>
            <a:off x="717170" y="138873"/>
            <a:ext cx="4219425"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要因解析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③実施手順が明確ではない</a:t>
            </a:r>
            <a:endParaRPr lang="ja-JP" altLang="en-US" sz="2800" dirty="0">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81CD60E5-89AA-E997-BA62-30F10B97F8CC}"/>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08</a:t>
            </a:r>
          </a:p>
        </p:txBody>
      </p:sp>
      <p:pic>
        <p:nvPicPr>
          <p:cNvPr id="37" name="オーディオ 36">
            <a:hlinkClick r:id="" action="ppaction://media"/>
            <a:extLst>
              <a:ext uri="{FF2B5EF4-FFF2-40B4-BE49-F238E27FC236}">
                <a16:creationId xmlns:a16="http://schemas.microsoft.com/office/drawing/2014/main" id="{FBA70435-227E-0A38-49CB-A833050A92BA}"/>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72218627"/>
      </p:ext>
    </p:extLst>
  </p:cSld>
  <p:clrMapOvr>
    <a:masterClrMapping/>
  </p:clrMapOvr>
  <mc:AlternateContent xmlns:mc="http://schemas.openxmlformats.org/markup-compatibility/2006" xmlns:p14="http://schemas.microsoft.com/office/powerpoint/2010/main">
    <mc:Choice Requires="p14">
      <p:transition spd="slow" p14:dur="2000" advTm="34073"/>
    </mc:Choice>
    <mc:Fallback xmlns="">
      <p:transition spd="slow" advTm="34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par>
                                <p:cTn id="11" presetID="1" presetClass="exit" presetSubtype="0" fill="hold"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down)">
                                      <p:cBhvr>
                                        <p:cTn id="43" dur="500"/>
                                        <p:tgtEl>
                                          <p:spTgt spid="36"/>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childTnLst>
                                </p:cTn>
                              </p:par>
                              <p:par>
                                <p:cTn id="48" presetID="10" presetClass="entr" presetSubtype="0"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par>
                                <p:cTn id="54" presetID="10" presetClass="entr" presetSubtype="0"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childTnLst>
                          </p:cTn>
                        </p:par>
                        <p:par>
                          <p:cTn id="69" fill="hold">
                            <p:stCondLst>
                              <p:cond delay="1000"/>
                            </p:stCondLst>
                            <p:childTnLst>
                              <p:par>
                                <p:cTn id="70" presetID="53" presetClass="entr" presetSubtype="16"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500" fill="hold"/>
                                        <p:tgtEl>
                                          <p:spTgt spid="34"/>
                                        </p:tgtEl>
                                        <p:attrNameLst>
                                          <p:attrName>ppt_w</p:attrName>
                                        </p:attrNameLst>
                                      </p:cBhvr>
                                      <p:tavLst>
                                        <p:tav tm="0">
                                          <p:val>
                                            <p:fltVal val="0"/>
                                          </p:val>
                                        </p:tav>
                                        <p:tav tm="100000">
                                          <p:val>
                                            <p:strVal val="#ppt_w"/>
                                          </p:val>
                                        </p:tav>
                                      </p:tavLst>
                                    </p:anim>
                                    <p:anim calcmode="lin" valueType="num">
                                      <p:cBhvr>
                                        <p:cTn id="73" dur="500" fill="hold"/>
                                        <p:tgtEl>
                                          <p:spTgt spid="34"/>
                                        </p:tgtEl>
                                        <p:attrNameLst>
                                          <p:attrName>ppt_h</p:attrName>
                                        </p:attrNameLst>
                                      </p:cBhvr>
                                      <p:tavLst>
                                        <p:tav tm="0">
                                          <p:val>
                                            <p:fltVal val="0"/>
                                          </p:val>
                                        </p:tav>
                                        <p:tav tm="100000">
                                          <p:val>
                                            <p:strVal val="#ppt_h"/>
                                          </p:val>
                                        </p:tav>
                                      </p:tavLst>
                                    </p:anim>
                                    <p:animEffect transition="in" filter="fade">
                                      <p:cBhvr>
                                        <p:cTn id="7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5" fill="hold" display="0">
                  <p:stCondLst>
                    <p:cond delay="indefinite"/>
                  </p:stCondLst>
                  <p:endCondLst>
                    <p:cond evt="onStopAudio" delay="0">
                      <p:tgtEl>
                        <p:sldTgt/>
                      </p:tgtEl>
                    </p:cond>
                  </p:endCondLst>
                </p:cTn>
                <p:tgtEl>
                  <p:spTgt spid="37"/>
                </p:tgtEl>
              </p:cMediaNode>
            </p:audio>
          </p:childTnLst>
        </p:cTn>
      </p:par>
    </p:tnLst>
    <p:bldLst>
      <p:bldP spid="35" grpId="0" animBg="1"/>
      <p:bldP spid="5" grpId="0" animBg="1"/>
      <p:bldP spid="6" grpId="0" animBg="1"/>
      <p:bldP spid="7" grpId="0" animBg="1"/>
      <p:bldP spid="12" grpId="0"/>
      <p:bldP spid="13" grpId="0"/>
      <p:bldP spid="27" grpId="0"/>
      <p:bldP spid="31" grpId="0" animBg="1"/>
      <p:bldP spid="32" grpId="0" animBg="1"/>
      <p:bldP spid="33" grpId="0" animBg="1"/>
      <p:bldP spid="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DE242AD4-D6DF-F59C-7128-3E7C3EC90741}"/>
              </a:ext>
            </a:extLst>
          </p:cNvPr>
          <p:cNvGraphicFramePr>
            <a:graphicFrameLocks noGrp="1"/>
          </p:cNvGraphicFramePr>
          <p:nvPr>
            <p:extLst>
              <p:ext uri="{D42A27DB-BD31-4B8C-83A1-F6EECF244321}">
                <p14:modId xmlns:p14="http://schemas.microsoft.com/office/powerpoint/2010/main" val="3577988804"/>
              </p:ext>
            </p:extLst>
          </p:nvPr>
        </p:nvGraphicFramePr>
        <p:xfrm>
          <a:off x="144140" y="997219"/>
          <a:ext cx="2420961" cy="3504124"/>
        </p:xfrm>
        <a:graphic>
          <a:graphicData uri="http://schemas.openxmlformats.org/drawingml/2006/table">
            <a:tbl>
              <a:tblPr firstRow="1" bandRow="1">
                <a:tableStyleId>{5C22544A-7EE6-4342-B048-85BDC9FD1C3A}</a:tableStyleId>
              </a:tblPr>
              <a:tblGrid>
                <a:gridCol w="816806">
                  <a:extLst>
                    <a:ext uri="{9D8B030D-6E8A-4147-A177-3AD203B41FA5}">
                      <a16:colId xmlns:a16="http://schemas.microsoft.com/office/drawing/2014/main" val="1284413670"/>
                    </a:ext>
                  </a:extLst>
                </a:gridCol>
                <a:gridCol w="1604155">
                  <a:extLst>
                    <a:ext uri="{9D8B030D-6E8A-4147-A177-3AD203B41FA5}">
                      <a16:colId xmlns:a16="http://schemas.microsoft.com/office/drawing/2014/main" val="2630870313"/>
                    </a:ext>
                  </a:extLst>
                </a:gridCol>
              </a:tblGrid>
              <a:tr h="362199">
                <a:tc>
                  <a:txBody>
                    <a:bodyPr/>
                    <a:lstStyle/>
                    <a:p>
                      <a:r>
                        <a:rPr kumimoji="1" lang="ja-JP" altLang="en-US" sz="1400" dirty="0">
                          <a:latin typeface="BIZ UDPゴシック" panose="020B0400000000000000" pitchFamily="50" charset="-128"/>
                          <a:ea typeface="BIZ UDPゴシック" panose="020B0400000000000000" pitchFamily="50" charset="-128"/>
                        </a:rPr>
                        <a:t>設備名</a:t>
                      </a:r>
                    </a:p>
                  </a:txBody>
                  <a:tcPr marL="112334" marR="112334" marT="56168" marB="56168"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点検箇所</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906738090"/>
                  </a:ext>
                </a:extLst>
              </a:tr>
              <a:tr h="362199">
                <a:tc rowSpan="8">
                  <a:txBody>
                    <a:bodyPr/>
                    <a:lstStyle/>
                    <a:p>
                      <a:r>
                        <a:rPr kumimoji="1" lang="ja-JP" altLang="en-US" sz="1400" dirty="0">
                          <a:latin typeface="BIZ UDPゴシック" panose="020B0400000000000000" pitchFamily="50" charset="-128"/>
                          <a:ea typeface="BIZ UDPゴシック" panose="020B0400000000000000" pitchFamily="50" charset="-128"/>
                        </a:rPr>
                        <a:t>切断機</a:t>
                      </a:r>
                    </a:p>
                  </a:txBody>
                  <a:tcPr marL="102138" marR="102138" marT="51069" marB="5106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縦バイス</a:t>
                      </a:r>
                      <a:endParaRPr kumimoji="1" lang="en-US" altLang="ja-JP" sz="1400" dirty="0">
                        <a:latin typeface="BIZ UDPゴシック" panose="020B0400000000000000" pitchFamily="50" charset="-128"/>
                        <a:ea typeface="BIZ UDPゴシック" panose="020B0400000000000000" pitchFamily="50" charset="-128"/>
                      </a:endParaRP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2343470866"/>
                  </a:ext>
                </a:extLst>
              </a:tr>
              <a:tr h="362199">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ja-JP" altLang="en-US" sz="1400" dirty="0">
                          <a:latin typeface="BIZ UDPゴシック" panose="020B0400000000000000" pitchFamily="50" charset="-128"/>
                          <a:ea typeface="BIZ UDPゴシック" panose="020B0400000000000000" pitchFamily="50" charset="-128"/>
                        </a:rPr>
                        <a:t>横バイス</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1314844851"/>
                  </a:ext>
                </a:extLst>
              </a:tr>
              <a:tr h="362199">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出側バイス</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1870145847"/>
                  </a:ext>
                </a:extLst>
              </a:tr>
              <a:tr h="362199">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ワーク検知</a:t>
                      </a:r>
                      <a:r>
                        <a:rPr kumimoji="1" lang="en-US" altLang="ja-JP" sz="1400" dirty="0">
                          <a:latin typeface="BIZ UDPゴシック" panose="020B0400000000000000" pitchFamily="50" charset="-128"/>
                          <a:ea typeface="BIZ UDPゴシック" panose="020B0400000000000000" pitchFamily="50" charset="-128"/>
                        </a:rPr>
                        <a:t>LS</a:t>
                      </a:r>
                      <a:endParaRPr kumimoji="1" lang="ja-JP" altLang="en-US" sz="1400" dirty="0">
                        <a:latin typeface="BIZ UDPゴシック" panose="020B0400000000000000" pitchFamily="50" charset="-128"/>
                        <a:ea typeface="BIZ UDPゴシック" panose="020B0400000000000000" pitchFamily="50" charset="-128"/>
                      </a:endParaRP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3054980595"/>
                  </a:ext>
                </a:extLst>
              </a:tr>
              <a:tr h="362199">
                <a:tc vMerge="1">
                  <a:txBody>
                    <a:bodyPr/>
                    <a:lstStyle/>
                    <a:p>
                      <a:endParaRPr kumimoji="1" lang="ja-JP" altLang="en-US" dirty="0"/>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主軸</a:t>
                      </a:r>
                      <a:r>
                        <a:rPr kumimoji="1" lang="en-US" altLang="ja-JP" sz="1400" b="0" dirty="0">
                          <a:latin typeface="BIZ UDPゴシック" panose="020B0400000000000000" pitchFamily="50" charset="-128"/>
                          <a:ea typeface="BIZ UDPゴシック" panose="020B0400000000000000" pitchFamily="50" charset="-128"/>
                        </a:rPr>
                        <a:t>V</a:t>
                      </a:r>
                      <a:r>
                        <a:rPr kumimoji="1" lang="ja-JP" altLang="en-US" sz="1400" b="0" dirty="0">
                          <a:latin typeface="BIZ UDPゴシック" panose="020B0400000000000000" pitchFamily="50" charset="-128"/>
                          <a:ea typeface="BIZ UDPゴシック" panose="020B0400000000000000" pitchFamily="50" charset="-128"/>
                        </a:rPr>
                        <a:t>ベルト</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extLst>
                  <a:ext uri="{0D108BD9-81ED-4DB2-BD59-A6C34878D82A}">
                    <a16:rowId xmlns:a16="http://schemas.microsoft.com/office/drawing/2014/main" val="699057281"/>
                  </a:ext>
                </a:extLst>
              </a:tr>
              <a:tr h="606532">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ミスト吐出ノズル</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326370411"/>
                  </a:ext>
                </a:extLst>
              </a:tr>
              <a:tr h="362199">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圧力計各種</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alpha val="50196"/>
                      </a:srgbClr>
                    </a:solidFill>
                  </a:tcPr>
                </a:tc>
                <a:extLst>
                  <a:ext uri="{0D108BD9-81ED-4DB2-BD59-A6C34878D82A}">
                    <a16:rowId xmlns:a16="http://schemas.microsoft.com/office/drawing/2014/main" val="3216311047"/>
                  </a:ext>
                </a:extLst>
              </a:tr>
              <a:tr h="362199">
                <a:tc vMerge="1">
                  <a:txBody>
                    <a:bodyPr/>
                    <a:lstStyle/>
                    <a:p>
                      <a:endParaRPr kumimoji="1" lang="ja-JP" altLang="en-US" dirty="0"/>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プッシャー</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extLst>
                  <a:ext uri="{0D108BD9-81ED-4DB2-BD59-A6C34878D82A}">
                    <a16:rowId xmlns:a16="http://schemas.microsoft.com/office/drawing/2014/main" val="682783072"/>
                  </a:ext>
                </a:extLst>
              </a:tr>
            </a:tbl>
          </a:graphicData>
        </a:graphic>
      </p:graphicFrame>
      <p:sp>
        <p:nvSpPr>
          <p:cNvPr id="4" name="テキスト ボックス 3">
            <a:extLst>
              <a:ext uri="{FF2B5EF4-FFF2-40B4-BE49-F238E27FC236}">
                <a16:creationId xmlns:a16="http://schemas.microsoft.com/office/drawing/2014/main" id="{BCF37E78-F801-8C02-2D45-6071465FFB6B}"/>
              </a:ext>
            </a:extLst>
          </p:cNvPr>
          <p:cNvSpPr txBox="1"/>
          <p:nvPr/>
        </p:nvSpPr>
        <p:spPr>
          <a:xfrm>
            <a:off x="1448259" y="674143"/>
            <a:ext cx="959181"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週点検</a:t>
            </a:r>
          </a:p>
        </p:txBody>
      </p:sp>
      <p:sp>
        <p:nvSpPr>
          <p:cNvPr id="5" name="テキスト ボックス 4">
            <a:extLst>
              <a:ext uri="{FF2B5EF4-FFF2-40B4-BE49-F238E27FC236}">
                <a16:creationId xmlns:a16="http://schemas.microsoft.com/office/drawing/2014/main" id="{484FDB3E-2961-7E9E-3618-8880696EC66B}"/>
              </a:ext>
            </a:extLst>
          </p:cNvPr>
          <p:cNvSpPr txBox="1"/>
          <p:nvPr/>
        </p:nvSpPr>
        <p:spPr>
          <a:xfrm>
            <a:off x="198695" y="659858"/>
            <a:ext cx="1418488" cy="338554"/>
          </a:xfrm>
          <a:prstGeom prst="rect">
            <a:avLst/>
          </a:prstGeom>
          <a:noFill/>
        </p:spPr>
        <p:txBody>
          <a:bodyPr wrap="square" rtlCol="0">
            <a:spAutoFit/>
          </a:bodyPr>
          <a:lstStyle/>
          <a:p>
            <a:r>
              <a:rPr lang="en-US" altLang="ja-JP" sz="1600" dirty="0">
                <a:latin typeface="BIZ UDPゴシック" panose="020B0400000000000000" pitchFamily="50" charset="-128"/>
                <a:ea typeface="BIZ UDPゴシック" panose="020B0400000000000000" pitchFamily="50" charset="-128"/>
              </a:rPr>
              <a:t>1</a:t>
            </a:r>
            <a:r>
              <a:rPr lang="ja-JP" altLang="en-US" sz="1600" dirty="0">
                <a:latin typeface="BIZ UDPゴシック" panose="020B0400000000000000" pitchFamily="50" charset="-128"/>
                <a:ea typeface="BIZ UDPゴシック" panose="020B0400000000000000" pitchFamily="50" charset="-128"/>
              </a:rPr>
              <a:t>週目（月）</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6F7CCF6C-A2DE-628B-F867-57B1FFBE15B9}"/>
              </a:ext>
            </a:extLst>
          </p:cNvPr>
          <p:cNvSpPr txBox="1"/>
          <p:nvPr/>
        </p:nvSpPr>
        <p:spPr>
          <a:xfrm>
            <a:off x="1475547" y="4485865"/>
            <a:ext cx="1031376" cy="338554"/>
          </a:xfrm>
          <a:prstGeom prst="rect">
            <a:avLst/>
          </a:prstGeom>
          <a:noFill/>
        </p:spPr>
        <p:txBody>
          <a:bodyPr wrap="square" rtlCol="0">
            <a:spAutoFit/>
          </a:bodyPr>
          <a:lstStyle/>
          <a:p>
            <a:r>
              <a:rPr lang="ja-JP" altLang="en-US" sz="1600" dirty="0">
                <a:latin typeface="BIZ UDPゴシック" panose="020B0400000000000000" pitchFamily="50" charset="-128"/>
                <a:ea typeface="BIZ UDPゴシック" panose="020B0400000000000000" pitchFamily="50" charset="-128"/>
              </a:rPr>
              <a:t>月</a:t>
            </a:r>
            <a:r>
              <a:rPr kumimoji="1" lang="ja-JP" altLang="en-US" sz="1600" dirty="0">
                <a:latin typeface="BIZ UDPゴシック" panose="020B0400000000000000" pitchFamily="50" charset="-128"/>
                <a:ea typeface="BIZ UDPゴシック" panose="020B0400000000000000" pitchFamily="50" charset="-128"/>
              </a:rPr>
              <a:t>点検</a:t>
            </a:r>
          </a:p>
        </p:txBody>
      </p:sp>
      <p:graphicFrame>
        <p:nvGraphicFramePr>
          <p:cNvPr id="7" name="表 6">
            <a:extLst>
              <a:ext uri="{FF2B5EF4-FFF2-40B4-BE49-F238E27FC236}">
                <a16:creationId xmlns:a16="http://schemas.microsoft.com/office/drawing/2014/main" id="{6FF98AFC-5C03-56AB-C46C-7F633BE6DA18}"/>
              </a:ext>
            </a:extLst>
          </p:cNvPr>
          <p:cNvGraphicFramePr>
            <a:graphicFrameLocks noGrp="1"/>
          </p:cNvGraphicFramePr>
          <p:nvPr>
            <p:extLst>
              <p:ext uri="{D42A27DB-BD31-4B8C-83A1-F6EECF244321}">
                <p14:modId xmlns:p14="http://schemas.microsoft.com/office/powerpoint/2010/main" val="1668085845"/>
              </p:ext>
            </p:extLst>
          </p:nvPr>
        </p:nvGraphicFramePr>
        <p:xfrm>
          <a:off x="122370" y="4887097"/>
          <a:ext cx="2442731" cy="1818854"/>
        </p:xfrm>
        <a:graphic>
          <a:graphicData uri="http://schemas.openxmlformats.org/drawingml/2006/table">
            <a:tbl>
              <a:tblPr firstRow="1" bandRow="1">
                <a:tableStyleId>{5C22544A-7EE6-4342-B048-85BDC9FD1C3A}</a:tableStyleId>
              </a:tblPr>
              <a:tblGrid>
                <a:gridCol w="842803">
                  <a:extLst>
                    <a:ext uri="{9D8B030D-6E8A-4147-A177-3AD203B41FA5}">
                      <a16:colId xmlns:a16="http://schemas.microsoft.com/office/drawing/2014/main" val="1284413670"/>
                    </a:ext>
                  </a:extLst>
                </a:gridCol>
                <a:gridCol w="282980">
                  <a:extLst>
                    <a:ext uri="{9D8B030D-6E8A-4147-A177-3AD203B41FA5}">
                      <a16:colId xmlns:a16="http://schemas.microsoft.com/office/drawing/2014/main" val="3662245811"/>
                    </a:ext>
                  </a:extLst>
                </a:gridCol>
                <a:gridCol w="1316948">
                  <a:extLst>
                    <a:ext uri="{9D8B030D-6E8A-4147-A177-3AD203B41FA5}">
                      <a16:colId xmlns:a16="http://schemas.microsoft.com/office/drawing/2014/main" val="2630870313"/>
                    </a:ext>
                  </a:extLst>
                </a:gridCol>
              </a:tblGrid>
              <a:tr h="367796">
                <a:tc>
                  <a:txBody>
                    <a:bodyPr/>
                    <a:lstStyle/>
                    <a:p>
                      <a:r>
                        <a:rPr kumimoji="1" lang="ja-JP" altLang="en-US" sz="1400" dirty="0">
                          <a:latin typeface="BIZ UDPゴシック" panose="020B0400000000000000" pitchFamily="50" charset="-128"/>
                          <a:ea typeface="BIZ UDPゴシック" panose="020B0400000000000000" pitchFamily="50" charset="-128"/>
                        </a:rPr>
                        <a:t>設備名</a:t>
                      </a:r>
                    </a:p>
                  </a:txBody>
                  <a:tcPr marL="114665" marR="114665" marT="57333" marB="5733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gridSpan="2">
                  <a:txBody>
                    <a:bodyPr/>
                    <a:lstStyle/>
                    <a:p>
                      <a:r>
                        <a:rPr kumimoji="1" lang="ja-JP" altLang="en-US" sz="1400" dirty="0">
                          <a:latin typeface="BIZ UDPゴシック" panose="020B0400000000000000" pitchFamily="50" charset="-128"/>
                          <a:ea typeface="BIZ UDPゴシック" panose="020B0400000000000000" pitchFamily="50" charset="-128"/>
                        </a:rPr>
                        <a:t>点検箇所</a:t>
                      </a:r>
                    </a:p>
                  </a:txBody>
                  <a:tcPr marL="82754" marR="82754" marT="41378" marB="41378"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kumimoji="1" lang="ja-JP" altLang="en-US" sz="1000" dirty="0"/>
                    </a:p>
                  </a:txBody>
                  <a:tcPr marL="74087" marR="74087" marT="37044" marB="3704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6738090"/>
                  </a:ext>
                </a:extLst>
              </a:tr>
              <a:tr h="519784">
                <a:tc rowSpan="2">
                  <a:txBody>
                    <a:bodyPr/>
                    <a:lstStyle/>
                    <a:p>
                      <a:r>
                        <a:rPr kumimoji="1" lang="ja-JP" altLang="en-US" sz="1400" dirty="0">
                          <a:latin typeface="BIZ UDPゴシック" panose="020B0400000000000000" pitchFamily="50" charset="-128"/>
                          <a:ea typeface="BIZ UDPゴシック" panose="020B0400000000000000" pitchFamily="50" charset="-128"/>
                        </a:rPr>
                        <a:t>切断機</a:t>
                      </a:r>
                    </a:p>
                  </a:txBody>
                  <a:tcPr marL="102138" marR="102138" marT="51069" marB="5106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r>
                        <a:rPr kumimoji="1" lang="ja-JP" altLang="en-US" sz="1400" dirty="0">
                          <a:latin typeface="BIZ UDPゴシック" panose="020B0400000000000000" pitchFamily="50" charset="-128"/>
                          <a:ea typeface="BIZ UDPゴシック" panose="020B0400000000000000" pitchFamily="50" charset="-128"/>
                        </a:rPr>
                        <a:t>給材キッカー</a:t>
                      </a:r>
                      <a:endParaRPr kumimoji="1" lang="en-US" altLang="ja-JP" sz="1400" dirty="0">
                        <a:latin typeface="BIZ UDPゴシック" panose="020B0400000000000000" pitchFamily="50" charset="-128"/>
                        <a:ea typeface="BIZ UDPゴシック" panose="020B0400000000000000" pitchFamily="50" charset="-128"/>
                      </a:endParaRPr>
                    </a:p>
                  </a:txBody>
                  <a:tcPr marL="82754" marR="82754" marT="41378" marB="41378" vert="eaVert"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ピロブロック</a:t>
                      </a:r>
                      <a:endParaRPr kumimoji="1" lang="en-US" altLang="ja-JP" sz="1400" dirty="0">
                        <a:latin typeface="BIZ UDPゴシック" panose="020B0400000000000000" pitchFamily="50" charset="-128"/>
                        <a:ea typeface="BIZ UDPゴシック" panose="020B0400000000000000" pitchFamily="50" charset="-128"/>
                      </a:endParaRPr>
                    </a:p>
                  </a:txBody>
                  <a:tcPr marL="120311" marR="120311" marT="60157" marB="60157"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2343470866"/>
                  </a:ext>
                </a:extLst>
              </a:tr>
              <a:tr h="931274">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vMerge="1">
                  <a:txBody>
                    <a:bodyPr/>
                    <a:lstStyle/>
                    <a:p>
                      <a:endParaRPr kumimoji="1" lang="ja-JP" altLang="en-US" sz="1000" dirty="0"/>
                    </a:p>
                  </a:txBody>
                  <a:tcPr marL="74087" marR="74087" marT="37044" marB="3704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tc>
                  <a:txBody>
                    <a:bodyPr/>
                    <a:lstStyle/>
                    <a:p>
                      <a:r>
                        <a:rPr kumimoji="1" lang="ja-JP" altLang="en-US" sz="1400" b="0" dirty="0">
                          <a:latin typeface="BIZ UDPゴシック" panose="020B0400000000000000" pitchFamily="50" charset="-128"/>
                          <a:ea typeface="BIZ UDPゴシック" panose="020B0400000000000000" pitchFamily="50" charset="-128"/>
                        </a:rPr>
                        <a:t>シリンダー</a:t>
                      </a:r>
                      <a:endParaRPr kumimoji="1" lang="en-US" altLang="ja-JP" sz="1400" b="0" dirty="0">
                        <a:latin typeface="BIZ UDPゴシック" panose="020B0400000000000000" pitchFamily="50" charset="-128"/>
                        <a:ea typeface="BIZ UDPゴシック" panose="020B0400000000000000" pitchFamily="50" charset="-128"/>
                      </a:endParaRPr>
                    </a:p>
                    <a:p>
                      <a:r>
                        <a:rPr kumimoji="1" lang="ja-JP" altLang="en-US" sz="1400" b="0" dirty="0">
                          <a:latin typeface="BIZ UDPゴシック" panose="020B0400000000000000" pitchFamily="50" charset="-128"/>
                          <a:ea typeface="BIZ UDPゴシック" panose="020B0400000000000000" pitchFamily="50" charset="-128"/>
                        </a:rPr>
                        <a:t>連結部</a:t>
                      </a:r>
                    </a:p>
                  </a:txBody>
                  <a:tcPr marL="120311" marR="120311" marT="60157" marB="60157"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extLst>
                  <a:ext uri="{0D108BD9-81ED-4DB2-BD59-A6C34878D82A}">
                    <a16:rowId xmlns:a16="http://schemas.microsoft.com/office/drawing/2014/main" val="1314844851"/>
                  </a:ext>
                </a:extLst>
              </a:tr>
            </a:tbl>
          </a:graphicData>
        </a:graphic>
      </p:graphicFrame>
      <p:sp>
        <p:nvSpPr>
          <p:cNvPr id="8" name="正方形/長方形 7">
            <a:extLst>
              <a:ext uri="{FF2B5EF4-FFF2-40B4-BE49-F238E27FC236}">
                <a16:creationId xmlns:a16="http://schemas.microsoft.com/office/drawing/2014/main" id="{9012A4A3-6A1E-2859-9F2B-81C90348E6A1}"/>
              </a:ext>
            </a:extLst>
          </p:cNvPr>
          <p:cNvSpPr/>
          <p:nvPr/>
        </p:nvSpPr>
        <p:spPr>
          <a:xfrm>
            <a:off x="2929474" y="677339"/>
            <a:ext cx="5833190" cy="442483"/>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8AD69E43-C1FB-6E87-0986-F25C5CC9289B}"/>
              </a:ext>
            </a:extLst>
          </p:cNvPr>
          <p:cNvGrpSpPr/>
          <p:nvPr/>
        </p:nvGrpSpPr>
        <p:grpSpPr>
          <a:xfrm>
            <a:off x="2671347" y="1429837"/>
            <a:ext cx="827302" cy="4932663"/>
            <a:chOff x="2880285" y="1429837"/>
            <a:chExt cx="1058646" cy="4932663"/>
          </a:xfrm>
        </p:grpSpPr>
        <p:sp>
          <p:nvSpPr>
            <p:cNvPr id="10" name="矢印: 右 9">
              <a:extLst>
                <a:ext uri="{FF2B5EF4-FFF2-40B4-BE49-F238E27FC236}">
                  <a16:creationId xmlns:a16="http://schemas.microsoft.com/office/drawing/2014/main" id="{9F9BE0E4-25E3-8C7C-30A6-51891ACAC812}"/>
                </a:ext>
              </a:extLst>
            </p:cNvPr>
            <p:cNvSpPr/>
            <p:nvPr/>
          </p:nvSpPr>
          <p:spPr>
            <a:xfrm rot="5400000">
              <a:off x="2352511" y="1957611"/>
              <a:ext cx="1339774" cy="2842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1" name="矢印: 右 10">
              <a:extLst>
                <a:ext uri="{FF2B5EF4-FFF2-40B4-BE49-F238E27FC236}">
                  <a16:creationId xmlns:a16="http://schemas.microsoft.com/office/drawing/2014/main" id="{4833E5A8-1DF6-2DB9-CA5B-E3AE9BB13778}"/>
                </a:ext>
              </a:extLst>
            </p:cNvPr>
            <p:cNvSpPr/>
            <p:nvPr/>
          </p:nvSpPr>
          <p:spPr>
            <a:xfrm rot="5400000">
              <a:off x="2574854" y="3565708"/>
              <a:ext cx="904872" cy="2842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2" name="矢印: 右 11">
              <a:extLst>
                <a:ext uri="{FF2B5EF4-FFF2-40B4-BE49-F238E27FC236}">
                  <a16:creationId xmlns:a16="http://schemas.microsoft.com/office/drawing/2014/main" id="{947258C9-1558-3BFB-F788-B15713384E29}"/>
                </a:ext>
              </a:extLst>
            </p:cNvPr>
            <p:cNvSpPr/>
            <p:nvPr/>
          </p:nvSpPr>
          <p:spPr>
            <a:xfrm rot="5400000">
              <a:off x="2779686" y="5380175"/>
              <a:ext cx="495206" cy="2842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3CE4AA49-E3E1-2569-ED4C-F3A0EB54EF27}"/>
                </a:ext>
              </a:extLst>
            </p:cNvPr>
            <p:cNvSpPr/>
            <p:nvPr/>
          </p:nvSpPr>
          <p:spPr>
            <a:xfrm>
              <a:off x="3088627" y="2769611"/>
              <a:ext cx="850304" cy="4378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latin typeface="BIZ UDPゴシック" panose="020B0400000000000000" pitchFamily="50" charset="-128"/>
                  <a:ea typeface="BIZ UDPゴシック" panose="020B0400000000000000" pitchFamily="50" charset="-128"/>
                </a:rPr>
                <a:t>1</a:t>
              </a:r>
              <a:r>
                <a:rPr kumimoji="1" lang="ja-JP" altLang="en-US" sz="1600" dirty="0">
                  <a:solidFill>
                    <a:schemeClr val="tx1"/>
                  </a:solidFill>
                  <a:latin typeface="BIZ UDPゴシック" panose="020B0400000000000000" pitchFamily="50" charset="-128"/>
                  <a:ea typeface="BIZ UDPゴシック" panose="020B0400000000000000" pitchFamily="50" charset="-128"/>
                </a:rPr>
                <a:t>回</a:t>
              </a:r>
            </a:p>
          </p:txBody>
        </p:sp>
        <p:sp>
          <p:nvSpPr>
            <p:cNvPr id="14" name="四角形: 角を丸くする 13">
              <a:extLst>
                <a:ext uri="{FF2B5EF4-FFF2-40B4-BE49-F238E27FC236}">
                  <a16:creationId xmlns:a16="http://schemas.microsoft.com/office/drawing/2014/main" id="{AEA67155-0887-511E-B827-1F6AFA50E46B}"/>
                </a:ext>
              </a:extLst>
            </p:cNvPr>
            <p:cNvSpPr/>
            <p:nvPr/>
          </p:nvSpPr>
          <p:spPr>
            <a:xfrm>
              <a:off x="3088626" y="4120264"/>
              <a:ext cx="850303" cy="4378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BIZ UDPゴシック" panose="020B0400000000000000" pitchFamily="50" charset="-128"/>
                  <a:ea typeface="BIZ UDPゴシック" panose="020B0400000000000000" pitchFamily="50" charset="-128"/>
                </a:rPr>
                <a:t>2</a:t>
              </a:r>
              <a:r>
                <a:rPr kumimoji="1" lang="ja-JP" altLang="en-US" sz="1600" dirty="0">
                  <a:solidFill>
                    <a:schemeClr val="tx1"/>
                  </a:solidFill>
                  <a:latin typeface="BIZ UDPゴシック" panose="020B0400000000000000" pitchFamily="50" charset="-128"/>
                  <a:ea typeface="BIZ UDPゴシック" panose="020B0400000000000000" pitchFamily="50" charset="-128"/>
                </a:rPr>
                <a:t>回</a:t>
              </a:r>
            </a:p>
          </p:txBody>
        </p:sp>
        <p:sp>
          <p:nvSpPr>
            <p:cNvPr id="15" name="四角形: 角を丸くする 14">
              <a:extLst>
                <a:ext uri="{FF2B5EF4-FFF2-40B4-BE49-F238E27FC236}">
                  <a16:creationId xmlns:a16="http://schemas.microsoft.com/office/drawing/2014/main" id="{896F80D9-D62E-10AA-9AED-78E7A8730B57}"/>
                </a:ext>
              </a:extLst>
            </p:cNvPr>
            <p:cNvSpPr/>
            <p:nvPr/>
          </p:nvSpPr>
          <p:spPr>
            <a:xfrm>
              <a:off x="3022398" y="5924654"/>
              <a:ext cx="850303" cy="43784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dirty="0">
                  <a:solidFill>
                    <a:schemeClr val="tx1"/>
                  </a:solidFill>
                  <a:latin typeface="BIZ UDPゴシック" panose="020B0400000000000000" pitchFamily="50" charset="-128"/>
                  <a:ea typeface="BIZ UDPゴシック" panose="020B0400000000000000" pitchFamily="50" charset="-128"/>
                </a:rPr>
                <a:t>3</a:t>
              </a:r>
              <a:r>
                <a:rPr kumimoji="1" lang="ja-JP" altLang="en-US" sz="1600" dirty="0">
                  <a:solidFill>
                    <a:schemeClr val="tx1"/>
                  </a:solidFill>
                  <a:latin typeface="BIZ UDPゴシック" panose="020B0400000000000000" pitchFamily="50" charset="-128"/>
                  <a:ea typeface="BIZ UDPゴシック" panose="020B0400000000000000" pitchFamily="50" charset="-128"/>
                </a:rPr>
                <a:t>回</a:t>
              </a:r>
            </a:p>
          </p:txBody>
        </p:sp>
      </p:grpSp>
      <p:sp>
        <p:nvSpPr>
          <p:cNvPr id="16" name="テキスト ボックス 15">
            <a:extLst>
              <a:ext uri="{FF2B5EF4-FFF2-40B4-BE49-F238E27FC236}">
                <a16:creationId xmlns:a16="http://schemas.microsoft.com/office/drawing/2014/main" id="{9BC08CCD-F043-C99B-65B7-B81E207EBFDC}"/>
              </a:ext>
            </a:extLst>
          </p:cNvPr>
          <p:cNvSpPr txBox="1"/>
          <p:nvPr/>
        </p:nvSpPr>
        <p:spPr>
          <a:xfrm>
            <a:off x="3689281" y="1200106"/>
            <a:ext cx="2414988" cy="374571"/>
          </a:xfrm>
          <a:prstGeom prst="wedgeRoundRectCallout">
            <a:avLst>
              <a:gd name="adj1" fmla="val 21897"/>
              <a:gd name="adj2" fmla="val 81854"/>
              <a:gd name="adj3" fmla="val 16667"/>
            </a:avLst>
          </a:prstGeom>
          <a:solidFill>
            <a:schemeClr val="accent1">
              <a:lumMod val="20000"/>
              <a:lumOff val="80000"/>
            </a:schemeClr>
          </a:solidFill>
          <a:ln>
            <a:solidFill>
              <a:schemeClr val="tx1"/>
            </a:solidFill>
          </a:ln>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上から順番にやります</a:t>
            </a:r>
          </a:p>
        </p:txBody>
      </p:sp>
      <p:sp>
        <p:nvSpPr>
          <p:cNvPr id="17" name="正方形/長方形 16">
            <a:extLst>
              <a:ext uri="{FF2B5EF4-FFF2-40B4-BE49-F238E27FC236}">
                <a16:creationId xmlns:a16="http://schemas.microsoft.com/office/drawing/2014/main" id="{0601C25A-6ED8-1F38-7D6E-D94D3DC96496}"/>
              </a:ext>
            </a:extLst>
          </p:cNvPr>
          <p:cNvSpPr/>
          <p:nvPr/>
        </p:nvSpPr>
        <p:spPr>
          <a:xfrm>
            <a:off x="4107622" y="1764352"/>
            <a:ext cx="4202653" cy="1688159"/>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dirty="0">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1A94F511-8DAD-17C6-773E-0EE94BBCF164}"/>
              </a:ext>
            </a:extLst>
          </p:cNvPr>
          <p:cNvSpPr/>
          <p:nvPr/>
        </p:nvSpPr>
        <p:spPr>
          <a:xfrm>
            <a:off x="4392478" y="2710183"/>
            <a:ext cx="3238148" cy="35271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搬送装置</a:t>
            </a:r>
          </a:p>
        </p:txBody>
      </p:sp>
      <p:sp>
        <p:nvSpPr>
          <p:cNvPr id="19" name="正方形/長方形 18">
            <a:extLst>
              <a:ext uri="{FF2B5EF4-FFF2-40B4-BE49-F238E27FC236}">
                <a16:creationId xmlns:a16="http://schemas.microsoft.com/office/drawing/2014/main" id="{3BBBC977-A85F-2888-3A6B-5CB7E8E73437}"/>
              </a:ext>
            </a:extLst>
          </p:cNvPr>
          <p:cNvSpPr/>
          <p:nvPr/>
        </p:nvSpPr>
        <p:spPr>
          <a:xfrm rot="16200000" flipV="1">
            <a:off x="6351801" y="3201712"/>
            <a:ext cx="351082" cy="10349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latin typeface="BIZ UDPゴシック" panose="020B0400000000000000" pitchFamily="50" charset="-128"/>
              <a:ea typeface="BIZ UDPゴシック" panose="020B0400000000000000" pitchFamily="50" charset="-128"/>
            </a:endParaRPr>
          </a:p>
        </p:txBody>
      </p:sp>
      <p:sp>
        <p:nvSpPr>
          <p:cNvPr id="20" name="正方形/長方形 19">
            <a:extLst>
              <a:ext uri="{FF2B5EF4-FFF2-40B4-BE49-F238E27FC236}">
                <a16:creationId xmlns:a16="http://schemas.microsoft.com/office/drawing/2014/main" id="{8CCF6C6A-E6CB-2F21-F9F1-B323F028513B}"/>
              </a:ext>
            </a:extLst>
          </p:cNvPr>
          <p:cNvSpPr/>
          <p:nvPr/>
        </p:nvSpPr>
        <p:spPr>
          <a:xfrm>
            <a:off x="4287570" y="2253533"/>
            <a:ext cx="1616800" cy="3715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切断機</a:t>
            </a:r>
          </a:p>
        </p:txBody>
      </p:sp>
      <p:sp>
        <p:nvSpPr>
          <p:cNvPr id="21" name="正方形/長方形 20">
            <a:extLst>
              <a:ext uri="{FF2B5EF4-FFF2-40B4-BE49-F238E27FC236}">
                <a16:creationId xmlns:a16="http://schemas.microsoft.com/office/drawing/2014/main" id="{058CD0E4-4102-D723-774F-BC3E8D262633}"/>
              </a:ext>
            </a:extLst>
          </p:cNvPr>
          <p:cNvSpPr/>
          <p:nvPr/>
        </p:nvSpPr>
        <p:spPr>
          <a:xfrm flipV="1">
            <a:off x="5923081" y="2366063"/>
            <a:ext cx="1997329" cy="1625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latin typeface="BIZ UDPゴシック" panose="020B0400000000000000" pitchFamily="50" charset="-128"/>
              <a:ea typeface="BIZ UDPゴシック" panose="020B0400000000000000" pitchFamily="50" charset="-128"/>
            </a:endParaRPr>
          </a:p>
        </p:txBody>
      </p:sp>
      <p:sp>
        <p:nvSpPr>
          <p:cNvPr id="22" name="正方形/長方形 21">
            <a:extLst>
              <a:ext uri="{FF2B5EF4-FFF2-40B4-BE49-F238E27FC236}">
                <a16:creationId xmlns:a16="http://schemas.microsoft.com/office/drawing/2014/main" id="{E9FDBE31-367A-EDA0-E839-25A9955473CD}"/>
              </a:ext>
            </a:extLst>
          </p:cNvPr>
          <p:cNvSpPr/>
          <p:nvPr/>
        </p:nvSpPr>
        <p:spPr>
          <a:xfrm rot="16200000" flipV="1">
            <a:off x="7377185" y="2857540"/>
            <a:ext cx="1086447" cy="10349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A090ED29-FDF2-7424-7128-734032E24432}"/>
              </a:ext>
            </a:extLst>
          </p:cNvPr>
          <p:cNvSpPr/>
          <p:nvPr/>
        </p:nvSpPr>
        <p:spPr>
          <a:xfrm rot="5400000">
            <a:off x="7047517" y="2609491"/>
            <a:ext cx="352717" cy="12895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atin typeface="BIZ UDPゴシック" panose="020B0400000000000000" pitchFamily="50" charset="-128"/>
              <a:ea typeface="BIZ UDPゴシック" panose="020B0400000000000000" pitchFamily="50" charset="-128"/>
            </a:endParaRPr>
          </a:p>
        </p:txBody>
      </p:sp>
      <p:sp>
        <p:nvSpPr>
          <p:cNvPr id="24" name="正方形/長方形 23">
            <a:extLst>
              <a:ext uri="{FF2B5EF4-FFF2-40B4-BE49-F238E27FC236}">
                <a16:creationId xmlns:a16="http://schemas.microsoft.com/office/drawing/2014/main" id="{B2456544-0597-B75B-C496-6281C0B370B6}"/>
              </a:ext>
            </a:extLst>
          </p:cNvPr>
          <p:cNvSpPr/>
          <p:nvPr/>
        </p:nvSpPr>
        <p:spPr>
          <a:xfrm>
            <a:off x="7142422" y="1951984"/>
            <a:ext cx="957358" cy="3715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制御盤</a:t>
            </a:r>
          </a:p>
        </p:txBody>
      </p:sp>
      <p:sp>
        <p:nvSpPr>
          <p:cNvPr id="25" name="テキスト ボックス 24">
            <a:extLst>
              <a:ext uri="{FF2B5EF4-FFF2-40B4-BE49-F238E27FC236}">
                <a16:creationId xmlns:a16="http://schemas.microsoft.com/office/drawing/2014/main" id="{6A162765-ADD1-F2F2-39C7-253D49E1AEFB}"/>
              </a:ext>
            </a:extLst>
          </p:cNvPr>
          <p:cNvSpPr txBox="1"/>
          <p:nvPr/>
        </p:nvSpPr>
        <p:spPr>
          <a:xfrm>
            <a:off x="5923081" y="1791868"/>
            <a:ext cx="1170279" cy="461665"/>
          </a:xfrm>
          <a:prstGeom prst="rect">
            <a:avLst/>
          </a:prstGeom>
          <a:solidFill>
            <a:schemeClr val="bg1"/>
          </a:solidFill>
          <a:ln>
            <a:solidFill>
              <a:schemeClr val="tx1"/>
            </a:solidFill>
          </a:ln>
        </p:spPr>
        <p:txBody>
          <a:bodyPr wrap="square" rtlCol="0">
            <a:spAutoFit/>
          </a:bodyPr>
          <a:lstStyle/>
          <a:p>
            <a:r>
              <a:rPr lang="en-US" altLang="ja-JP" sz="2400" dirty="0">
                <a:latin typeface="BIZ UDPゴシック" panose="020B0400000000000000" pitchFamily="50" charset="-128"/>
                <a:ea typeface="BIZ UDPゴシック" panose="020B0400000000000000" pitchFamily="50" charset="-128"/>
              </a:rPr>
              <a:t>×3</a:t>
            </a:r>
            <a:r>
              <a:rPr lang="ja-JP" altLang="en-US" sz="2400" dirty="0">
                <a:latin typeface="BIZ UDPゴシック" panose="020B0400000000000000" pitchFamily="50" charset="-128"/>
                <a:ea typeface="BIZ UDPゴシック" panose="020B0400000000000000" pitchFamily="50" charset="-128"/>
              </a:rPr>
              <a:t>回</a:t>
            </a:r>
            <a:endParaRPr kumimoji="1" lang="ja-JP" altLang="en-US" sz="2400" dirty="0">
              <a:latin typeface="BIZ UDPゴシック" panose="020B0400000000000000" pitchFamily="50" charset="-128"/>
              <a:ea typeface="BIZ UDPゴシック" panose="020B0400000000000000" pitchFamily="50" charset="-128"/>
            </a:endParaRPr>
          </a:p>
        </p:txBody>
      </p:sp>
      <p:pic>
        <p:nvPicPr>
          <p:cNvPr id="26" name="図 25">
            <a:extLst>
              <a:ext uri="{FF2B5EF4-FFF2-40B4-BE49-F238E27FC236}">
                <a16:creationId xmlns:a16="http://schemas.microsoft.com/office/drawing/2014/main" id="{53D0BD7A-DD2E-853A-E0A9-E968A7077A0E}"/>
              </a:ext>
            </a:extLst>
          </p:cNvPr>
          <p:cNvPicPr>
            <a:picLocks noChangeAspect="1"/>
          </p:cNvPicPr>
          <p:nvPr/>
        </p:nvPicPr>
        <p:blipFill>
          <a:blip r:embed="rId7"/>
          <a:stretch>
            <a:fillRect/>
          </a:stretch>
        </p:blipFill>
        <p:spPr>
          <a:xfrm>
            <a:off x="5149328" y="1732268"/>
            <a:ext cx="469077" cy="513178"/>
          </a:xfrm>
          <a:prstGeom prst="rect">
            <a:avLst/>
          </a:prstGeom>
        </p:spPr>
      </p:pic>
      <p:graphicFrame>
        <p:nvGraphicFramePr>
          <p:cNvPr id="27" name="表 26">
            <a:extLst>
              <a:ext uri="{FF2B5EF4-FFF2-40B4-BE49-F238E27FC236}">
                <a16:creationId xmlns:a16="http://schemas.microsoft.com/office/drawing/2014/main" id="{5D5FAE82-D14B-7756-0752-1C970480A30F}"/>
              </a:ext>
            </a:extLst>
          </p:cNvPr>
          <p:cNvGraphicFramePr>
            <a:graphicFrameLocks noGrp="1"/>
          </p:cNvGraphicFramePr>
          <p:nvPr>
            <p:extLst>
              <p:ext uri="{D42A27DB-BD31-4B8C-83A1-F6EECF244321}">
                <p14:modId xmlns:p14="http://schemas.microsoft.com/office/powerpoint/2010/main" val="2419956919"/>
              </p:ext>
            </p:extLst>
          </p:nvPr>
        </p:nvGraphicFramePr>
        <p:xfrm>
          <a:off x="8886792" y="997219"/>
          <a:ext cx="2420961" cy="3504124"/>
        </p:xfrm>
        <a:graphic>
          <a:graphicData uri="http://schemas.openxmlformats.org/drawingml/2006/table">
            <a:tbl>
              <a:tblPr firstRow="1" bandRow="1">
                <a:tableStyleId>{5C22544A-7EE6-4342-B048-85BDC9FD1C3A}</a:tableStyleId>
              </a:tblPr>
              <a:tblGrid>
                <a:gridCol w="816806">
                  <a:extLst>
                    <a:ext uri="{9D8B030D-6E8A-4147-A177-3AD203B41FA5}">
                      <a16:colId xmlns:a16="http://schemas.microsoft.com/office/drawing/2014/main" val="1284413670"/>
                    </a:ext>
                  </a:extLst>
                </a:gridCol>
                <a:gridCol w="1604155">
                  <a:extLst>
                    <a:ext uri="{9D8B030D-6E8A-4147-A177-3AD203B41FA5}">
                      <a16:colId xmlns:a16="http://schemas.microsoft.com/office/drawing/2014/main" val="2630870313"/>
                    </a:ext>
                  </a:extLst>
                </a:gridCol>
              </a:tblGrid>
              <a:tr h="362199">
                <a:tc>
                  <a:txBody>
                    <a:bodyPr/>
                    <a:lstStyle/>
                    <a:p>
                      <a:r>
                        <a:rPr kumimoji="1" lang="ja-JP" altLang="en-US" sz="1400" dirty="0">
                          <a:latin typeface="BIZ UDPゴシック" panose="020B0400000000000000" pitchFamily="50" charset="-128"/>
                          <a:ea typeface="BIZ UDPゴシック" panose="020B0400000000000000" pitchFamily="50" charset="-128"/>
                        </a:rPr>
                        <a:t>設備名</a:t>
                      </a:r>
                    </a:p>
                  </a:txBody>
                  <a:tcPr marL="112334" marR="112334" marT="56168" marB="56168"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点検箇所</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906738090"/>
                  </a:ext>
                </a:extLst>
              </a:tr>
              <a:tr h="362199">
                <a:tc rowSpan="8">
                  <a:txBody>
                    <a:bodyPr/>
                    <a:lstStyle/>
                    <a:p>
                      <a:r>
                        <a:rPr kumimoji="1" lang="ja-JP" altLang="en-US" sz="1400" dirty="0">
                          <a:latin typeface="BIZ UDPゴシック" panose="020B0400000000000000" pitchFamily="50" charset="-128"/>
                          <a:ea typeface="BIZ UDPゴシック" panose="020B0400000000000000" pitchFamily="50" charset="-128"/>
                        </a:rPr>
                        <a:t>切断機</a:t>
                      </a:r>
                    </a:p>
                  </a:txBody>
                  <a:tcPr marL="102138" marR="102138" marT="51069" marB="5106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縦バイス</a:t>
                      </a:r>
                      <a:endParaRPr kumimoji="1" lang="en-US" altLang="ja-JP" sz="1400" dirty="0">
                        <a:latin typeface="BIZ UDPゴシック" panose="020B0400000000000000" pitchFamily="50" charset="-128"/>
                        <a:ea typeface="BIZ UDPゴシック" panose="020B0400000000000000" pitchFamily="50" charset="-128"/>
                      </a:endParaRP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2343470866"/>
                  </a:ext>
                </a:extLst>
              </a:tr>
              <a:tr h="362199">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ja-JP" altLang="en-US" sz="1400" dirty="0">
                          <a:latin typeface="BIZ UDPゴシック" panose="020B0400000000000000" pitchFamily="50" charset="-128"/>
                          <a:ea typeface="BIZ UDPゴシック" panose="020B0400000000000000" pitchFamily="50" charset="-128"/>
                        </a:rPr>
                        <a:t>横バイス</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1314844851"/>
                  </a:ext>
                </a:extLst>
              </a:tr>
              <a:tr h="362199">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出側バイス</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1870145847"/>
                  </a:ext>
                </a:extLst>
              </a:tr>
              <a:tr h="362199">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ワーク検知</a:t>
                      </a:r>
                      <a:r>
                        <a:rPr kumimoji="1" lang="en-US" altLang="ja-JP" sz="1400" dirty="0">
                          <a:latin typeface="BIZ UDPゴシック" panose="020B0400000000000000" pitchFamily="50" charset="-128"/>
                          <a:ea typeface="BIZ UDPゴシック" panose="020B0400000000000000" pitchFamily="50" charset="-128"/>
                        </a:rPr>
                        <a:t>LS</a:t>
                      </a:r>
                      <a:endParaRPr kumimoji="1" lang="ja-JP" altLang="en-US" sz="1400" dirty="0">
                        <a:latin typeface="BIZ UDPゴシック" panose="020B0400000000000000" pitchFamily="50" charset="-128"/>
                        <a:ea typeface="BIZ UDPゴシック" panose="020B0400000000000000" pitchFamily="50" charset="-128"/>
                      </a:endParaRP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3054980595"/>
                  </a:ext>
                </a:extLst>
              </a:tr>
              <a:tr h="362199">
                <a:tc vMerge="1">
                  <a:txBody>
                    <a:bodyPr/>
                    <a:lstStyle/>
                    <a:p>
                      <a:endParaRPr kumimoji="1" lang="ja-JP" altLang="en-US" dirty="0"/>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主軸</a:t>
                      </a:r>
                      <a:r>
                        <a:rPr kumimoji="1" lang="en-US" altLang="ja-JP" sz="1400" b="0" dirty="0">
                          <a:latin typeface="BIZ UDPゴシック" panose="020B0400000000000000" pitchFamily="50" charset="-128"/>
                          <a:ea typeface="BIZ UDPゴシック" panose="020B0400000000000000" pitchFamily="50" charset="-128"/>
                        </a:rPr>
                        <a:t>V</a:t>
                      </a:r>
                      <a:r>
                        <a:rPr kumimoji="1" lang="ja-JP" altLang="en-US" sz="1400" b="0" dirty="0">
                          <a:latin typeface="BIZ UDPゴシック" panose="020B0400000000000000" pitchFamily="50" charset="-128"/>
                          <a:ea typeface="BIZ UDPゴシック" panose="020B0400000000000000" pitchFamily="50" charset="-128"/>
                        </a:rPr>
                        <a:t>ベルト</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extLst>
                  <a:ext uri="{0D108BD9-81ED-4DB2-BD59-A6C34878D82A}">
                    <a16:rowId xmlns:a16="http://schemas.microsoft.com/office/drawing/2014/main" val="699057281"/>
                  </a:ext>
                </a:extLst>
              </a:tr>
              <a:tr h="606532">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ミスト吐出ノズル</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326370411"/>
                  </a:ext>
                </a:extLst>
              </a:tr>
              <a:tr h="362199">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圧力計各種</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alpha val="50196"/>
                      </a:srgbClr>
                    </a:solidFill>
                  </a:tcPr>
                </a:tc>
                <a:extLst>
                  <a:ext uri="{0D108BD9-81ED-4DB2-BD59-A6C34878D82A}">
                    <a16:rowId xmlns:a16="http://schemas.microsoft.com/office/drawing/2014/main" val="3216311047"/>
                  </a:ext>
                </a:extLst>
              </a:tr>
              <a:tr h="362199">
                <a:tc vMerge="1">
                  <a:txBody>
                    <a:bodyPr/>
                    <a:lstStyle/>
                    <a:p>
                      <a:endParaRPr kumimoji="1" lang="ja-JP" altLang="en-US" dirty="0"/>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プッシャー</a:t>
                      </a:r>
                    </a:p>
                  </a:txBody>
                  <a:tcPr marL="117865" marR="117865" marT="58934" marB="5893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extLst>
                  <a:ext uri="{0D108BD9-81ED-4DB2-BD59-A6C34878D82A}">
                    <a16:rowId xmlns:a16="http://schemas.microsoft.com/office/drawing/2014/main" val="682783072"/>
                  </a:ext>
                </a:extLst>
              </a:tr>
            </a:tbl>
          </a:graphicData>
        </a:graphic>
      </p:graphicFrame>
      <p:sp>
        <p:nvSpPr>
          <p:cNvPr id="28" name="テキスト ボックス 27">
            <a:extLst>
              <a:ext uri="{FF2B5EF4-FFF2-40B4-BE49-F238E27FC236}">
                <a16:creationId xmlns:a16="http://schemas.microsoft.com/office/drawing/2014/main" id="{2DCAFE7A-F317-37C1-C340-9AB0964273AA}"/>
              </a:ext>
            </a:extLst>
          </p:cNvPr>
          <p:cNvSpPr txBox="1"/>
          <p:nvPr/>
        </p:nvSpPr>
        <p:spPr>
          <a:xfrm>
            <a:off x="10190911" y="674143"/>
            <a:ext cx="959181"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週点検</a:t>
            </a:r>
          </a:p>
        </p:txBody>
      </p:sp>
      <p:sp>
        <p:nvSpPr>
          <p:cNvPr id="29" name="テキスト ボックス 28">
            <a:extLst>
              <a:ext uri="{FF2B5EF4-FFF2-40B4-BE49-F238E27FC236}">
                <a16:creationId xmlns:a16="http://schemas.microsoft.com/office/drawing/2014/main" id="{9BCA87C5-C990-6FF3-9DE2-31FE47A76E73}"/>
              </a:ext>
            </a:extLst>
          </p:cNvPr>
          <p:cNvSpPr txBox="1"/>
          <p:nvPr/>
        </p:nvSpPr>
        <p:spPr>
          <a:xfrm>
            <a:off x="8941347" y="659858"/>
            <a:ext cx="1418488" cy="338554"/>
          </a:xfrm>
          <a:prstGeom prst="rect">
            <a:avLst/>
          </a:prstGeom>
          <a:noFill/>
        </p:spPr>
        <p:txBody>
          <a:bodyPr wrap="square" rtlCol="0">
            <a:spAutoFit/>
          </a:bodyPr>
          <a:lstStyle/>
          <a:p>
            <a:r>
              <a:rPr lang="en-US" altLang="ja-JP" sz="1600" dirty="0">
                <a:latin typeface="BIZ UDPゴシック" panose="020B0400000000000000" pitchFamily="50" charset="-128"/>
                <a:ea typeface="BIZ UDPゴシック" panose="020B0400000000000000" pitchFamily="50" charset="-128"/>
              </a:rPr>
              <a:t>1</a:t>
            </a:r>
            <a:r>
              <a:rPr lang="ja-JP" altLang="en-US" sz="1600" dirty="0">
                <a:latin typeface="BIZ UDPゴシック" panose="020B0400000000000000" pitchFamily="50" charset="-128"/>
                <a:ea typeface="BIZ UDPゴシック" panose="020B0400000000000000" pitchFamily="50" charset="-128"/>
              </a:rPr>
              <a:t>週目（月）</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30" name="テキスト ボックス 29">
            <a:extLst>
              <a:ext uri="{FF2B5EF4-FFF2-40B4-BE49-F238E27FC236}">
                <a16:creationId xmlns:a16="http://schemas.microsoft.com/office/drawing/2014/main" id="{C09920D8-BB51-0395-E401-BAED93D0B1AA}"/>
              </a:ext>
            </a:extLst>
          </p:cNvPr>
          <p:cNvSpPr txBox="1"/>
          <p:nvPr/>
        </p:nvSpPr>
        <p:spPr>
          <a:xfrm>
            <a:off x="10074099" y="4485865"/>
            <a:ext cx="1031376" cy="338554"/>
          </a:xfrm>
          <a:prstGeom prst="rect">
            <a:avLst/>
          </a:prstGeom>
          <a:noFill/>
        </p:spPr>
        <p:txBody>
          <a:bodyPr wrap="square" rtlCol="0">
            <a:spAutoFit/>
          </a:bodyPr>
          <a:lstStyle/>
          <a:p>
            <a:r>
              <a:rPr lang="ja-JP" altLang="en-US" sz="1600" dirty="0">
                <a:latin typeface="BIZ UDPゴシック" panose="020B0400000000000000" pitchFamily="50" charset="-128"/>
                <a:ea typeface="BIZ UDPゴシック" panose="020B0400000000000000" pitchFamily="50" charset="-128"/>
              </a:rPr>
              <a:t>月</a:t>
            </a:r>
            <a:r>
              <a:rPr kumimoji="1" lang="ja-JP" altLang="en-US" sz="1600" dirty="0">
                <a:latin typeface="BIZ UDPゴシック" panose="020B0400000000000000" pitchFamily="50" charset="-128"/>
                <a:ea typeface="BIZ UDPゴシック" panose="020B0400000000000000" pitchFamily="50" charset="-128"/>
              </a:rPr>
              <a:t>点検</a:t>
            </a:r>
          </a:p>
        </p:txBody>
      </p:sp>
      <p:graphicFrame>
        <p:nvGraphicFramePr>
          <p:cNvPr id="31" name="表 30">
            <a:extLst>
              <a:ext uri="{FF2B5EF4-FFF2-40B4-BE49-F238E27FC236}">
                <a16:creationId xmlns:a16="http://schemas.microsoft.com/office/drawing/2014/main" id="{1D6197DC-6655-AB88-C865-B26EB0D61926}"/>
              </a:ext>
            </a:extLst>
          </p:cNvPr>
          <p:cNvGraphicFramePr>
            <a:graphicFrameLocks noGrp="1"/>
          </p:cNvGraphicFramePr>
          <p:nvPr>
            <p:extLst>
              <p:ext uri="{D42A27DB-BD31-4B8C-83A1-F6EECF244321}">
                <p14:modId xmlns:p14="http://schemas.microsoft.com/office/powerpoint/2010/main" val="968895403"/>
              </p:ext>
            </p:extLst>
          </p:nvPr>
        </p:nvGraphicFramePr>
        <p:xfrm>
          <a:off x="8865022" y="4887097"/>
          <a:ext cx="2442731" cy="1818854"/>
        </p:xfrm>
        <a:graphic>
          <a:graphicData uri="http://schemas.openxmlformats.org/drawingml/2006/table">
            <a:tbl>
              <a:tblPr firstRow="1" bandRow="1">
                <a:tableStyleId>{5C22544A-7EE6-4342-B048-85BDC9FD1C3A}</a:tableStyleId>
              </a:tblPr>
              <a:tblGrid>
                <a:gridCol w="842803">
                  <a:extLst>
                    <a:ext uri="{9D8B030D-6E8A-4147-A177-3AD203B41FA5}">
                      <a16:colId xmlns:a16="http://schemas.microsoft.com/office/drawing/2014/main" val="1284413670"/>
                    </a:ext>
                  </a:extLst>
                </a:gridCol>
                <a:gridCol w="282980">
                  <a:extLst>
                    <a:ext uri="{9D8B030D-6E8A-4147-A177-3AD203B41FA5}">
                      <a16:colId xmlns:a16="http://schemas.microsoft.com/office/drawing/2014/main" val="3662245811"/>
                    </a:ext>
                  </a:extLst>
                </a:gridCol>
                <a:gridCol w="1316948">
                  <a:extLst>
                    <a:ext uri="{9D8B030D-6E8A-4147-A177-3AD203B41FA5}">
                      <a16:colId xmlns:a16="http://schemas.microsoft.com/office/drawing/2014/main" val="2630870313"/>
                    </a:ext>
                  </a:extLst>
                </a:gridCol>
              </a:tblGrid>
              <a:tr h="367796">
                <a:tc>
                  <a:txBody>
                    <a:bodyPr/>
                    <a:lstStyle/>
                    <a:p>
                      <a:r>
                        <a:rPr kumimoji="1" lang="ja-JP" altLang="en-US" sz="1400" dirty="0">
                          <a:latin typeface="BIZ UDPゴシック" panose="020B0400000000000000" pitchFamily="50" charset="-128"/>
                          <a:ea typeface="BIZ UDPゴシック" panose="020B0400000000000000" pitchFamily="50" charset="-128"/>
                        </a:rPr>
                        <a:t>設備名</a:t>
                      </a:r>
                    </a:p>
                  </a:txBody>
                  <a:tcPr marL="114665" marR="114665" marT="57333" marB="5733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gridSpan="2">
                  <a:txBody>
                    <a:bodyPr/>
                    <a:lstStyle/>
                    <a:p>
                      <a:r>
                        <a:rPr kumimoji="1" lang="ja-JP" altLang="en-US" sz="1400" dirty="0">
                          <a:latin typeface="BIZ UDPゴシック" panose="020B0400000000000000" pitchFamily="50" charset="-128"/>
                          <a:ea typeface="BIZ UDPゴシック" panose="020B0400000000000000" pitchFamily="50" charset="-128"/>
                        </a:rPr>
                        <a:t>点検箇所</a:t>
                      </a:r>
                    </a:p>
                  </a:txBody>
                  <a:tcPr marL="82754" marR="82754" marT="41378" marB="41378"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kumimoji="1" lang="ja-JP" altLang="en-US" sz="1000" dirty="0"/>
                    </a:p>
                  </a:txBody>
                  <a:tcPr marL="74087" marR="74087" marT="37044" marB="3704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6738090"/>
                  </a:ext>
                </a:extLst>
              </a:tr>
              <a:tr h="519784">
                <a:tc rowSpan="2">
                  <a:txBody>
                    <a:bodyPr/>
                    <a:lstStyle/>
                    <a:p>
                      <a:r>
                        <a:rPr kumimoji="1" lang="ja-JP" altLang="en-US" sz="1400" dirty="0">
                          <a:latin typeface="BIZ UDPゴシック" panose="020B0400000000000000" pitchFamily="50" charset="-128"/>
                          <a:ea typeface="BIZ UDPゴシック" panose="020B0400000000000000" pitchFamily="50" charset="-128"/>
                        </a:rPr>
                        <a:t>切断機</a:t>
                      </a:r>
                    </a:p>
                  </a:txBody>
                  <a:tcPr marL="102138" marR="102138" marT="51069" marB="5106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r>
                        <a:rPr kumimoji="1" lang="ja-JP" altLang="en-US" sz="1400" dirty="0">
                          <a:latin typeface="BIZ UDPゴシック" panose="020B0400000000000000" pitchFamily="50" charset="-128"/>
                          <a:ea typeface="BIZ UDPゴシック" panose="020B0400000000000000" pitchFamily="50" charset="-128"/>
                        </a:rPr>
                        <a:t>給材キッカー</a:t>
                      </a:r>
                      <a:endParaRPr kumimoji="1" lang="en-US" altLang="ja-JP" sz="1400" dirty="0">
                        <a:latin typeface="BIZ UDPゴシック" panose="020B0400000000000000" pitchFamily="50" charset="-128"/>
                        <a:ea typeface="BIZ UDPゴシック" panose="020B0400000000000000" pitchFamily="50" charset="-128"/>
                      </a:endParaRPr>
                    </a:p>
                  </a:txBody>
                  <a:tcPr marL="82754" marR="82754" marT="41378" marB="41378" vert="eaVert"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ピロブロック</a:t>
                      </a:r>
                      <a:endParaRPr kumimoji="1" lang="en-US" altLang="ja-JP" sz="1400" dirty="0">
                        <a:latin typeface="BIZ UDPゴシック" panose="020B0400000000000000" pitchFamily="50" charset="-128"/>
                        <a:ea typeface="BIZ UDPゴシック" panose="020B0400000000000000" pitchFamily="50" charset="-128"/>
                      </a:endParaRPr>
                    </a:p>
                  </a:txBody>
                  <a:tcPr marL="120311" marR="120311" marT="60157" marB="60157"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2343470866"/>
                  </a:ext>
                </a:extLst>
              </a:tr>
              <a:tr h="931274">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vMerge="1">
                  <a:txBody>
                    <a:bodyPr/>
                    <a:lstStyle/>
                    <a:p>
                      <a:endParaRPr kumimoji="1" lang="ja-JP" altLang="en-US" sz="1000" dirty="0"/>
                    </a:p>
                  </a:txBody>
                  <a:tcPr marL="74087" marR="74087" marT="37044" marB="3704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tc>
                  <a:txBody>
                    <a:bodyPr/>
                    <a:lstStyle/>
                    <a:p>
                      <a:r>
                        <a:rPr kumimoji="1" lang="ja-JP" altLang="en-US" sz="1400" b="0" dirty="0">
                          <a:latin typeface="BIZ UDPゴシック" panose="020B0400000000000000" pitchFamily="50" charset="-128"/>
                          <a:ea typeface="BIZ UDPゴシック" panose="020B0400000000000000" pitchFamily="50" charset="-128"/>
                        </a:rPr>
                        <a:t>シリンダー</a:t>
                      </a:r>
                      <a:endParaRPr kumimoji="1" lang="en-US" altLang="ja-JP" sz="1400" b="0" dirty="0">
                        <a:latin typeface="BIZ UDPゴシック" panose="020B0400000000000000" pitchFamily="50" charset="-128"/>
                        <a:ea typeface="BIZ UDPゴシック" panose="020B0400000000000000" pitchFamily="50" charset="-128"/>
                      </a:endParaRPr>
                    </a:p>
                    <a:p>
                      <a:r>
                        <a:rPr kumimoji="1" lang="ja-JP" altLang="en-US" sz="1400" b="0" dirty="0">
                          <a:latin typeface="BIZ UDPゴシック" panose="020B0400000000000000" pitchFamily="50" charset="-128"/>
                          <a:ea typeface="BIZ UDPゴシック" panose="020B0400000000000000" pitchFamily="50" charset="-128"/>
                        </a:rPr>
                        <a:t>連結部</a:t>
                      </a:r>
                    </a:p>
                  </a:txBody>
                  <a:tcPr marL="120311" marR="120311" marT="60157" marB="60157"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extLst>
                  <a:ext uri="{0D108BD9-81ED-4DB2-BD59-A6C34878D82A}">
                    <a16:rowId xmlns:a16="http://schemas.microsoft.com/office/drawing/2014/main" val="1314844851"/>
                  </a:ext>
                </a:extLst>
              </a:tr>
            </a:tbl>
          </a:graphicData>
        </a:graphic>
      </p:graphicFrame>
      <p:grpSp>
        <p:nvGrpSpPr>
          <p:cNvPr id="2" name="グループ化 1">
            <a:extLst>
              <a:ext uri="{FF2B5EF4-FFF2-40B4-BE49-F238E27FC236}">
                <a16:creationId xmlns:a16="http://schemas.microsoft.com/office/drawing/2014/main" id="{7C546634-D6AD-8CC6-D9B0-0E709303692C}"/>
              </a:ext>
            </a:extLst>
          </p:cNvPr>
          <p:cNvGrpSpPr/>
          <p:nvPr/>
        </p:nvGrpSpPr>
        <p:grpSpPr>
          <a:xfrm>
            <a:off x="11428936" y="1970909"/>
            <a:ext cx="618924" cy="3318137"/>
            <a:chOff x="11428936" y="1970909"/>
            <a:chExt cx="618924" cy="3318137"/>
          </a:xfrm>
        </p:grpSpPr>
        <p:sp>
          <p:nvSpPr>
            <p:cNvPr id="32" name="矢印: 右 31">
              <a:extLst>
                <a:ext uri="{FF2B5EF4-FFF2-40B4-BE49-F238E27FC236}">
                  <a16:creationId xmlns:a16="http://schemas.microsoft.com/office/drawing/2014/main" id="{3BCF6CE5-BA53-4A8C-2A1C-627B03AD5340}"/>
                </a:ext>
              </a:extLst>
            </p:cNvPr>
            <p:cNvSpPr/>
            <p:nvPr/>
          </p:nvSpPr>
          <p:spPr>
            <a:xfrm rot="5400000">
              <a:off x="10406919" y="3831921"/>
              <a:ext cx="2630025" cy="2842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2" name="四角形: 角を丸くする 41">
              <a:extLst>
                <a:ext uri="{FF2B5EF4-FFF2-40B4-BE49-F238E27FC236}">
                  <a16:creationId xmlns:a16="http://schemas.microsoft.com/office/drawing/2014/main" id="{336B2894-A568-A6D4-6B38-0D8997AD2D80}"/>
                </a:ext>
              </a:extLst>
            </p:cNvPr>
            <p:cNvSpPr/>
            <p:nvPr/>
          </p:nvSpPr>
          <p:spPr>
            <a:xfrm>
              <a:off x="11428936" y="1970909"/>
              <a:ext cx="618924" cy="457787"/>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latin typeface="BIZ UDPゴシック" panose="020B0400000000000000" pitchFamily="50" charset="-128"/>
                  <a:ea typeface="BIZ UDPゴシック" panose="020B0400000000000000" pitchFamily="50" charset="-128"/>
                </a:rPr>
                <a:t>1</a:t>
              </a:r>
              <a:r>
                <a:rPr kumimoji="1" lang="ja-JP" altLang="en-US" sz="1600" dirty="0">
                  <a:solidFill>
                    <a:schemeClr val="tx1"/>
                  </a:solidFill>
                  <a:latin typeface="BIZ UDPゴシック" panose="020B0400000000000000" pitchFamily="50" charset="-128"/>
                  <a:ea typeface="BIZ UDPゴシック" panose="020B0400000000000000" pitchFamily="50" charset="-128"/>
                </a:rPr>
                <a:t>回</a:t>
              </a:r>
            </a:p>
          </p:txBody>
        </p:sp>
      </p:grpSp>
      <p:pic>
        <p:nvPicPr>
          <p:cNvPr id="43" name="図 42">
            <a:extLst>
              <a:ext uri="{FF2B5EF4-FFF2-40B4-BE49-F238E27FC236}">
                <a16:creationId xmlns:a16="http://schemas.microsoft.com/office/drawing/2014/main" id="{671D6C49-27A2-8BBC-9A57-D9F0B405D845}"/>
              </a:ext>
            </a:extLst>
          </p:cNvPr>
          <p:cNvPicPr>
            <a:picLocks noChangeAspect="1"/>
          </p:cNvPicPr>
          <p:nvPr/>
        </p:nvPicPr>
        <p:blipFill>
          <a:blip r:embed="rId8"/>
          <a:stretch>
            <a:fillRect/>
          </a:stretch>
        </p:blipFill>
        <p:spPr>
          <a:xfrm>
            <a:off x="5144253" y="1676828"/>
            <a:ext cx="500545" cy="560439"/>
          </a:xfrm>
          <a:prstGeom prst="rect">
            <a:avLst/>
          </a:prstGeom>
        </p:spPr>
      </p:pic>
      <p:sp>
        <p:nvSpPr>
          <p:cNvPr id="44" name="吹き出し: 角を丸めた四角形 43">
            <a:extLst>
              <a:ext uri="{FF2B5EF4-FFF2-40B4-BE49-F238E27FC236}">
                <a16:creationId xmlns:a16="http://schemas.microsoft.com/office/drawing/2014/main" id="{809CB329-6E5B-803F-9168-02F0111B3335}"/>
              </a:ext>
            </a:extLst>
          </p:cNvPr>
          <p:cNvSpPr/>
          <p:nvPr/>
        </p:nvSpPr>
        <p:spPr>
          <a:xfrm flipH="1">
            <a:off x="3198908" y="1206852"/>
            <a:ext cx="3377900" cy="400110"/>
          </a:xfrm>
          <a:prstGeom prst="wedgeRoundRectCallout">
            <a:avLst>
              <a:gd name="adj1" fmla="val -15759"/>
              <a:gd name="adj2" fmla="val 84739"/>
              <a:gd name="adj3" fmla="val 1666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組み合わせ</a:t>
            </a:r>
            <a:r>
              <a:rPr lang="ja-JP" altLang="en-US" sz="1600" dirty="0">
                <a:solidFill>
                  <a:sysClr val="windowText" lastClr="000000"/>
                </a:solidFill>
                <a:latin typeface="BIZ UDPゴシック" panose="020B0400000000000000" pitchFamily="50" charset="-128"/>
                <a:ea typeface="BIZ UDPゴシック" panose="020B0400000000000000" pitchFamily="50" charset="-128"/>
              </a:rPr>
              <a:t>て</a:t>
            </a: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順番を入れ替えます</a:t>
            </a:r>
          </a:p>
        </p:txBody>
      </p:sp>
      <p:sp>
        <p:nvSpPr>
          <p:cNvPr id="45" name="テキスト ボックス 44">
            <a:extLst>
              <a:ext uri="{FF2B5EF4-FFF2-40B4-BE49-F238E27FC236}">
                <a16:creationId xmlns:a16="http://schemas.microsoft.com/office/drawing/2014/main" id="{0B9C7FA4-717D-A273-6874-7D1C6A2017EE}"/>
              </a:ext>
            </a:extLst>
          </p:cNvPr>
          <p:cNvSpPr txBox="1"/>
          <p:nvPr/>
        </p:nvSpPr>
        <p:spPr>
          <a:xfrm>
            <a:off x="5917273" y="1795816"/>
            <a:ext cx="1170279" cy="461665"/>
          </a:xfrm>
          <a:prstGeom prst="rect">
            <a:avLst/>
          </a:prstGeom>
          <a:solidFill>
            <a:schemeClr val="bg1"/>
          </a:solidFill>
          <a:ln>
            <a:solidFill>
              <a:schemeClr val="tx1"/>
            </a:solidFill>
          </a:ln>
        </p:spPr>
        <p:txBody>
          <a:bodyPr wrap="square" rtlCol="0">
            <a:spAutoFit/>
          </a:bodyPr>
          <a:lstStyle/>
          <a:p>
            <a:r>
              <a:rPr lang="en-US" altLang="ja-JP" sz="2400" dirty="0">
                <a:latin typeface="BIZ UDPゴシック" panose="020B0400000000000000" pitchFamily="50" charset="-128"/>
                <a:ea typeface="BIZ UDPゴシック" panose="020B0400000000000000" pitchFamily="50" charset="-128"/>
              </a:rPr>
              <a:t>×1</a:t>
            </a:r>
            <a:r>
              <a:rPr lang="ja-JP" altLang="en-US" sz="2400" dirty="0">
                <a:latin typeface="BIZ UDPゴシック" panose="020B0400000000000000" pitchFamily="50" charset="-128"/>
                <a:ea typeface="BIZ UDPゴシック" panose="020B0400000000000000" pitchFamily="50" charset="-128"/>
              </a:rPr>
              <a:t>回</a:t>
            </a:r>
            <a:endParaRPr kumimoji="1" lang="ja-JP" altLang="en-US" sz="2400" dirty="0">
              <a:latin typeface="BIZ UDPゴシック" panose="020B0400000000000000" pitchFamily="50" charset="-128"/>
              <a:ea typeface="BIZ UDPゴシック" panose="020B0400000000000000" pitchFamily="50" charset="-128"/>
            </a:endParaRPr>
          </a:p>
        </p:txBody>
      </p:sp>
      <p:sp>
        <p:nvSpPr>
          <p:cNvPr id="50" name="四角形: 角を丸くする 49">
            <a:extLst>
              <a:ext uri="{FF2B5EF4-FFF2-40B4-BE49-F238E27FC236}">
                <a16:creationId xmlns:a16="http://schemas.microsoft.com/office/drawing/2014/main" id="{3D612EF7-F19C-8C3D-82B7-4717B0E88C83}"/>
              </a:ext>
            </a:extLst>
          </p:cNvPr>
          <p:cNvSpPr/>
          <p:nvPr/>
        </p:nvSpPr>
        <p:spPr>
          <a:xfrm>
            <a:off x="4085193" y="3681767"/>
            <a:ext cx="4163176" cy="87634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BIZ UDPゴシック" panose="020B0400000000000000" pitchFamily="50" charset="-128"/>
                <a:ea typeface="BIZ UDPゴシック" panose="020B0400000000000000" pitchFamily="50" charset="-128"/>
              </a:rPr>
              <a:t>週、月点検</a:t>
            </a:r>
            <a:endParaRPr kumimoji="1" lang="en-US" altLang="ja-JP" sz="24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2400" dirty="0">
                <a:solidFill>
                  <a:schemeClr val="tx1"/>
                </a:solidFill>
                <a:latin typeface="BIZ UDPゴシック" panose="020B0400000000000000" pitchFamily="50" charset="-128"/>
                <a:ea typeface="BIZ UDPゴシック" panose="020B0400000000000000" pitchFamily="50" charset="-128"/>
              </a:rPr>
              <a:t>合わせて</a:t>
            </a:r>
            <a:r>
              <a:rPr lang="en-US" altLang="ja-JP" sz="2400" dirty="0">
                <a:solidFill>
                  <a:schemeClr val="tx1"/>
                </a:solidFill>
                <a:latin typeface="BIZ UDPゴシック" panose="020B0400000000000000" pitchFamily="50" charset="-128"/>
                <a:ea typeface="BIZ UDPゴシック" panose="020B0400000000000000" pitchFamily="50" charset="-128"/>
              </a:rPr>
              <a:t>4</a:t>
            </a:r>
            <a:r>
              <a:rPr kumimoji="1" lang="ja-JP" altLang="en-US" sz="2400" dirty="0">
                <a:solidFill>
                  <a:schemeClr val="tx1"/>
                </a:solidFill>
                <a:latin typeface="BIZ UDPゴシック" panose="020B0400000000000000" pitchFamily="50" charset="-128"/>
                <a:ea typeface="BIZ UDPゴシック" panose="020B0400000000000000" pitchFamily="50" charset="-128"/>
              </a:rPr>
              <a:t>分のロスが発生</a:t>
            </a:r>
          </a:p>
        </p:txBody>
      </p:sp>
      <p:sp>
        <p:nvSpPr>
          <p:cNvPr id="59" name="テキスト ボックス 58">
            <a:extLst>
              <a:ext uri="{FF2B5EF4-FFF2-40B4-BE49-F238E27FC236}">
                <a16:creationId xmlns:a16="http://schemas.microsoft.com/office/drawing/2014/main" id="{BC61B3F8-323E-8A7C-ACC2-3FB05964B667}"/>
              </a:ext>
            </a:extLst>
          </p:cNvPr>
          <p:cNvSpPr txBox="1"/>
          <p:nvPr/>
        </p:nvSpPr>
        <p:spPr>
          <a:xfrm>
            <a:off x="3340588" y="744692"/>
            <a:ext cx="1656600"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自動運転中に確認</a:t>
            </a:r>
          </a:p>
        </p:txBody>
      </p:sp>
      <p:sp>
        <p:nvSpPr>
          <p:cNvPr id="60" name="テキスト ボックス 59">
            <a:extLst>
              <a:ext uri="{FF2B5EF4-FFF2-40B4-BE49-F238E27FC236}">
                <a16:creationId xmlns:a16="http://schemas.microsoft.com/office/drawing/2014/main" id="{35C8CBCF-A1A2-7839-2D4D-E52A0421E89A}"/>
              </a:ext>
            </a:extLst>
          </p:cNvPr>
          <p:cNvSpPr txBox="1"/>
          <p:nvPr/>
        </p:nvSpPr>
        <p:spPr>
          <a:xfrm>
            <a:off x="5199991" y="744692"/>
            <a:ext cx="1656600" cy="307777"/>
          </a:xfrm>
          <a:prstGeom prst="rect">
            <a:avLst/>
          </a:prstGeom>
          <a:noFill/>
        </p:spPr>
        <p:txBody>
          <a:bodyPr wrap="square" rtlCol="0">
            <a:spAutoFit/>
          </a:bodyPr>
          <a:lstStyle/>
          <a:p>
            <a:r>
              <a:rPr lang="ja-JP" altLang="en-US" sz="1400" dirty="0">
                <a:latin typeface="BIZ UDPゴシック" panose="020B0400000000000000" pitchFamily="50" charset="-128"/>
                <a:ea typeface="BIZ UDPゴシック" panose="020B0400000000000000" pitchFamily="50" charset="-128"/>
              </a:rPr>
              <a:t>電源</a:t>
            </a:r>
            <a:r>
              <a:rPr kumimoji="1" lang="ja-JP" altLang="en-US" sz="1400" dirty="0">
                <a:latin typeface="BIZ UDPゴシック" panose="020B0400000000000000" pitchFamily="50" charset="-128"/>
                <a:ea typeface="BIZ UDPゴシック" panose="020B0400000000000000" pitchFamily="50" charset="-128"/>
              </a:rPr>
              <a:t>を入れて点検</a:t>
            </a:r>
          </a:p>
        </p:txBody>
      </p:sp>
      <p:sp>
        <p:nvSpPr>
          <p:cNvPr id="61" name="テキスト ボックス 60">
            <a:extLst>
              <a:ext uri="{FF2B5EF4-FFF2-40B4-BE49-F238E27FC236}">
                <a16:creationId xmlns:a16="http://schemas.microsoft.com/office/drawing/2014/main" id="{F86125D2-9647-00E0-8E60-6663B2E8ACA4}"/>
              </a:ext>
            </a:extLst>
          </p:cNvPr>
          <p:cNvSpPr txBox="1"/>
          <p:nvPr/>
        </p:nvSpPr>
        <p:spPr>
          <a:xfrm>
            <a:off x="7123522" y="744692"/>
            <a:ext cx="1645663" cy="307777"/>
          </a:xfrm>
          <a:prstGeom prst="rect">
            <a:avLst/>
          </a:prstGeom>
          <a:noFill/>
        </p:spPr>
        <p:txBody>
          <a:bodyPr wrap="square" rtlCol="0">
            <a:spAutoFit/>
          </a:bodyPr>
          <a:lstStyle/>
          <a:p>
            <a:r>
              <a:rPr lang="ja-JP" altLang="en-US" sz="1400" dirty="0">
                <a:latin typeface="BIZ UDPゴシック" panose="020B0400000000000000" pitchFamily="50" charset="-128"/>
                <a:ea typeface="BIZ UDPゴシック" panose="020B0400000000000000" pitchFamily="50" charset="-128"/>
              </a:rPr>
              <a:t>電源</a:t>
            </a:r>
            <a:r>
              <a:rPr kumimoji="1" lang="ja-JP" altLang="en-US" sz="1400" dirty="0">
                <a:latin typeface="BIZ UDPゴシック" panose="020B0400000000000000" pitchFamily="50" charset="-128"/>
                <a:ea typeface="BIZ UDPゴシック" panose="020B0400000000000000" pitchFamily="50" charset="-128"/>
              </a:rPr>
              <a:t>を切って点検</a:t>
            </a:r>
          </a:p>
        </p:txBody>
      </p:sp>
      <p:sp>
        <p:nvSpPr>
          <p:cNvPr id="62" name="正方形/長方形 61">
            <a:extLst>
              <a:ext uri="{FF2B5EF4-FFF2-40B4-BE49-F238E27FC236}">
                <a16:creationId xmlns:a16="http://schemas.microsoft.com/office/drawing/2014/main" id="{0C3E5966-8C8F-7A26-749A-347F301CB6EE}"/>
              </a:ext>
            </a:extLst>
          </p:cNvPr>
          <p:cNvSpPr/>
          <p:nvPr/>
        </p:nvSpPr>
        <p:spPr>
          <a:xfrm>
            <a:off x="3023014" y="787307"/>
            <a:ext cx="333828" cy="222546"/>
          </a:xfrm>
          <a:prstGeom prst="rect">
            <a:avLst/>
          </a:prstGeom>
          <a:solidFill>
            <a:srgbClr val="A0B1C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a:extLst>
              <a:ext uri="{FF2B5EF4-FFF2-40B4-BE49-F238E27FC236}">
                <a16:creationId xmlns:a16="http://schemas.microsoft.com/office/drawing/2014/main" id="{836E4BD9-B23D-FA84-E428-B4189769FC9C}"/>
              </a:ext>
            </a:extLst>
          </p:cNvPr>
          <p:cNvSpPr/>
          <p:nvPr/>
        </p:nvSpPr>
        <p:spPr>
          <a:xfrm>
            <a:off x="4883435" y="787307"/>
            <a:ext cx="333828" cy="222546"/>
          </a:xfrm>
          <a:prstGeom prst="rect">
            <a:avLst/>
          </a:prstGeom>
          <a:solidFill>
            <a:srgbClr val="FFF96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56BA2136-558C-C44A-089A-C2AD9D17D0D7}"/>
              </a:ext>
            </a:extLst>
          </p:cNvPr>
          <p:cNvSpPr/>
          <p:nvPr/>
        </p:nvSpPr>
        <p:spPr>
          <a:xfrm>
            <a:off x="6742838" y="787307"/>
            <a:ext cx="333828" cy="222546"/>
          </a:xfrm>
          <a:prstGeom prst="rect">
            <a:avLst/>
          </a:prstGeom>
          <a:solidFill>
            <a:srgbClr val="FF796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a:extLst>
              <a:ext uri="{FF2B5EF4-FFF2-40B4-BE49-F238E27FC236}">
                <a16:creationId xmlns:a16="http://schemas.microsoft.com/office/drawing/2014/main" id="{A15F29F9-6557-DF71-4B85-4DE04DF9A63E}"/>
              </a:ext>
            </a:extLst>
          </p:cNvPr>
          <p:cNvSpPr txBox="1"/>
          <p:nvPr/>
        </p:nvSpPr>
        <p:spPr>
          <a:xfrm>
            <a:off x="871239" y="133429"/>
            <a:ext cx="4219425"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要因解析</a:t>
            </a:r>
            <a:r>
              <a:rPr lang="en-US" altLang="ja-JP" sz="2000" dirty="0">
                <a:latin typeface="BIZ UDPゴシック" panose="020B0400000000000000" pitchFamily="50" charset="-128"/>
                <a:ea typeface="BIZ UDPゴシック" panose="020B0400000000000000" pitchFamily="50" charset="-128"/>
              </a:rPr>
              <a:t> : </a:t>
            </a:r>
            <a:r>
              <a:rPr lang="ja-JP" altLang="en-US" dirty="0">
                <a:latin typeface="BIZ UDPゴシック" panose="020B0400000000000000" pitchFamily="50" charset="-128"/>
                <a:ea typeface="BIZ UDPゴシック" panose="020B0400000000000000" pitchFamily="50" charset="-128"/>
              </a:rPr>
              <a:t>③実施手順が明確ではない</a:t>
            </a:r>
            <a:endParaRPr lang="ja-JP" altLang="en-US" sz="2800" dirty="0">
              <a:latin typeface="BIZ UDPゴシック" panose="020B0400000000000000" pitchFamily="50" charset="-128"/>
              <a:ea typeface="BIZ UDPゴシック" panose="020B0400000000000000" pitchFamily="50" charset="-128"/>
            </a:endParaRPr>
          </a:p>
        </p:txBody>
      </p:sp>
      <p:sp>
        <p:nvSpPr>
          <p:cNvPr id="67" name="四角形: 角を丸くする 66">
            <a:extLst>
              <a:ext uri="{FF2B5EF4-FFF2-40B4-BE49-F238E27FC236}">
                <a16:creationId xmlns:a16="http://schemas.microsoft.com/office/drawing/2014/main" id="{F8A540B6-2D39-E5A4-A525-621124DEF9D2}"/>
              </a:ext>
            </a:extLst>
          </p:cNvPr>
          <p:cNvSpPr/>
          <p:nvPr/>
        </p:nvSpPr>
        <p:spPr>
          <a:xfrm>
            <a:off x="3767388" y="4952084"/>
            <a:ext cx="4842008" cy="1431266"/>
          </a:xfrm>
          <a:prstGeom prst="roundRect">
            <a:avLst/>
          </a:prstGeom>
          <a:solidFill>
            <a:srgbClr val="FFFF99"/>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2400" dirty="0">
                <a:solidFill>
                  <a:schemeClr val="tx1"/>
                </a:solidFill>
                <a:latin typeface="BIZ UDPゴシック" panose="020B0400000000000000" pitchFamily="50" charset="-128"/>
                <a:ea typeface="BIZ UDPゴシック" panose="020B0400000000000000" pitchFamily="50" charset="-128"/>
              </a:rPr>
              <a:t>点検順番が明確化されておらず</a:t>
            </a:r>
            <a:endParaRPr kumimoji="1" lang="en-US" altLang="ja-JP" sz="2400" dirty="0">
              <a:solidFill>
                <a:schemeClr val="tx1"/>
              </a:solidFill>
              <a:latin typeface="BIZ UDPゴシック" panose="020B0400000000000000" pitchFamily="50" charset="-128"/>
              <a:ea typeface="BIZ UDPゴシック" panose="020B0400000000000000" pitchFamily="50" charset="-128"/>
            </a:endParaRPr>
          </a:p>
          <a:p>
            <a:pPr algn="ctr">
              <a:lnSpc>
                <a:spcPct val="150000"/>
              </a:lnSpc>
            </a:pPr>
            <a:r>
              <a:rPr lang="ja-JP" altLang="en-US" sz="2400" dirty="0">
                <a:solidFill>
                  <a:srgbClr val="FF0000"/>
                </a:solidFill>
                <a:latin typeface="BIZ UDPゴシック" panose="020B0400000000000000" pitchFamily="50" charset="-128"/>
                <a:ea typeface="BIZ UDPゴシック" panose="020B0400000000000000" pitchFamily="50" charset="-128"/>
              </a:rPr>
              <a:t>無駄な電源の入り切り</a:t>
            </a:r>
            <a:r>
              <a:rPr lang="ja-JP" altLang="en-US" sz="2400" dirty="0">
                <a:solidFill>
                  <a:schemeClr val="tx1"/>
                </a:solidFill>
                <a:latin typeface="BIZ UDPゴシック" panose="020B0400000000000000" pitchFamily="50" charset="-128"/>
                <a:ea typeface="BIZ UDPゴシック" panose="020B0400000000000000" pitchFamily="50" charset="-128"/>
              </a:rPr>
              <a:t>が発生</a:t>
            </a:r>
            <a:endParaRPr kumimoji="1" lang="ja-JP" altLang="en-US" sz="2400" dirty="0">
              <a:solidFill>
                <a:schemeClr val="tx1"/>
              </a:solidFill>
              <a:latin typeface="BIZ UDPゴシック" panose="020B0400000000000000" pitchFamily="50" charset="-128"/>
              <a:ea typeface="BIZ UDPゴシック" panose="020B0400000000000000" pitchFamily="50" charset="-128"/>
            </a:endParaRPr>
          </a:p>
        </p:txBody>
      </p:sp>
      <p:grpSp>
        <p:nvGrpSpPr>
          <p:cNvPr id="51" name="グループ化 50">
            <a:extLst>
              <a:ext uri="{FF2B5EF4-FFF2-40B4-BE49-F238E27FC236}">
                <a16:creationId xmlns:a16="http://schemas.microsoft.com/office/drawing/2014/main" id="{F1973C60-609E-15C7-E2D0-C79518AFC7FA}"/>
              </a:ext>
            </a:extLst>
          </p:cNvPr>
          <p:cNvGrpSpPr/>
          <p:nvPr/>
        </p:nvGrpSpPr>
        <p:grpSpPr>
          <a:xfrm>
            <a:off x="8789401" y="651847"/>
            <a:ext cx="2615741" cy="5872036"/>
            <a:chOff x="12622772" y="651847"/>
            <a:chExt cx="2615741" cy="5872036"/>
          </a:xfrm>
        </p:grpSpPr>
        <p:sp>
          <p:nvSpPr>
            <p:cNvPr id="48" name="正方形/長方形 47">
              <a:extLst>
                <a:ext uri="{FF2B5EF4-FFF2-40B4-BE49-F238E27FC236}">
                  <a16:creationId xmlns:a16="http://schemas.microsoft.com/office/drawing/2014/main" id="{4CCA9BC3-5DA9-AB93-01C9-ACDC911F0586}"/>
                </a:ext>
              </a:extLst>
            </p:cNvPr>
            <p:cNvSpPr/>
            <p:nvPr/>
          </p:nvSpPr>
          <p:spPr>
            <a:xfrm>
              <a:off x="12761216" y="1429837"/>
              <a:ext cx="698828" cy="38448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a:extLst>
                <a:ext uri="{FF2B5EF4-FFF2-40B4-BE49-F238E27FC236}">
                  <a16:creationId xmlns:a16="http://schemas.microsoft.com/office/drawing/2014/main" id="{E202F56A-ECB4-B359-AF7F-DF22DD31E562}"/>
                </a:ext>
              </a:extLst>
            </p:cNvPr>
            <p:cNvSpPr/>
            <p:nvPr/>
          </p:nvSpPr>
          <p:spPr>
            <a:xfrm>
              <a:off x="13510522" y="2095500"/>
              <a:ext cx="349414" cy="11119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3" name="グループ化 32">
              <a:extLst>
                <a:ext uri="{FF2B5EF4-FFF2-40B4-BE49-F238E27FC236}">
                  <a16:creationId xmlns:a16="http://schemas.microsoft.com/office/drawing/2014/main" id="{D837724F-898E-075C-54D8-DBF489E84E32}"/>
                </a:ext>
              </a:extLst>
            </p:cNvPr>
            <p:cNvGrpSpPr/>
            <p:nvPr/>
          </p:nvGrpSpPr>
          <p:grpSpPr>
            <a:xfrm>
              <a:off x="12622772" y="651847"/>
              <a:ext cx="2615741" cy="5872036"/>
              <a:chOff x="12634828" y="651846"/>
              <a:chExt cx="2615741" cy="5872036"/>
            </a:xfrm>
          </p:grpSpPr>
          <p:grpSp>
            <p:nvGrpSpPr>
              <p:cNvPr id="34" name="グループ化 33">
                <a:extLst>
                  <a:ext uri="{FF2B5EF4-FFF2-40B4-BE49-F238E27FC236}">
                    <a16:creationId xmlns:a16="http://schemas.microsoft.com/office/drawing/2014/main" id="{5DF31756-4B54-DAD8-F67B-3F064FA6BEB2}"/>
                  </a:ext>
                </a:extLst>
              </p:cNvPr>
              <p:cNvGrpSpPr/>
              <p:nvPr/>
            </p:nvGrpSpPr>
            <p:grpSpPr>
              <a:xfrm>
                <a:off x="12634828" y="674149"/>
                <a:ext cx="2615741" cy="5849733"/>
                <a:chOff x="-1733841" y="1167553"/>
                <a:chExt cx="2615741" cy="5849733"/>
              </a:xfrm>
            </p:grpSpPr>
            <p:grpSp>
              <p:nvGrpSpPr>
                <p:cNvPr id="36" name="グループ化 35">
                  <a:extLst>
                    <a:ext uri="{FF2B5EF4-FFF2-40B4-BE49-F238E27FC236}">
                      <a16:creationId xmlns:a16="http://schemas.microsoft.com/office/drawing/2014/main" id="{5C200C50-90FA-EA9F-81DA-477DFC05B198}"/>
                    </a:ext>
                  </a:extLst>
                </p:cNvPr>
                <p:cNvGrpSpPr/>
                <p:nvPr/>
              </p:nvGrpSpPr>
              <p:grpSpPr>
                <a:xfrm>
                  <a:off x="-1733841" y="1487810"/>
                  <a:ext cx="2615741" cy="5529476"/>
                  <a:chOff x="171263" y="997219"/>
                  <a:chExt cx="2615741" cy="5529476"/>
                </a:xfrm>
              </p:grpSpPr>
              <p:pic>
                <p:nvPicPr>
                  <p:cNvPr id="41" name="図 40">
                    <a:extLst>
                      <a:ext uri="{FF2B5EF4-FFF2-40B4-BE49-F238E27FC236}">
                        <a16:creationId xmlns:a16="http://schemas.microsoft.com/office/drawing/2014/main" id="{A305E5F0-024D-FB6E-A11E-3CF03DC365F1}"/>
                      </a:ext>
                    </a:extLst>
                  </p:cNvPr>
                  <p:cNvPicPr>
                    <a:picLocks noChangeAspect="1"/>
                  </p:cNvPicPr>
                  <p:nvPr/>
                </p:nvPicPr>
                <p:blipFill>
                  <a:blip r:embed="rId9"/>
                  <a:stretch>
                    <a:fillRect/>
                  </a:stretch>
                </p:blipFill>
                <p:spPr>
                  <a:xfrm>
                    <a:off x="259229" y="997219"/>
                    <a:ext cx="2494631" cy="4338973"/>
                  </a:xfrm>
                  <a:prstGeom prst="rect">
                    <a:avLst/>
                  </a:prstGeom>
                </p:spPr>
              </p:pic>
              <p:sp>
                <p:nvSpPr>
                  <p:cNvPr id="39" name="テキスト ボックス 38">
                    <a:extLst>
                      <a:ext uri="{FF2B5EF4-FFF2-40B4-BE49-F238E27FC236}">
                        <a16:creationId xmlns:a16="http://schemas.microsoft.com/office/drawing/2014/main" id="{469964C4-F463-89F6-5711-B37CEF8C666F}"/>
                      </a:ext>
                    </a:extLst>
                  </p:cNvPr>
                  <p:cNvSpPr txBox="1"/>
                  <p:nvPr/>
                </p:nvSpPr>
                <p:spPr>
                  <a:xfrm>
                    <a:off x="171263" y="5402983"/>
                    <a:ext cx="2615741" cy="1123712"/>
                  </a:xfrm>
                  <a:prstGeom prst="roundRect">
                    <a:avLst/>
                  </a:prstGeom>
                  <a:solidFill>
                    <a:schemeClr val="bg1"/>
                  </a:solidFill>
                  <a:ln>
                    <a:solidFill>
                      <a:schemeClr val="tx1"/>
                    </a:solidFill>
                  </a:ln>
                </p:spPr>
                <p:txBody>
                  <a:bodyPr wrap="square" rtlCol="0">
                    <a:spAutoFit/>
                  </a:bodyPr>
                  <a:lstStyle/>
                  <a:p>
                    <a:pPr algn="ctr"/>
                    <a:r>
                      <a:rPr lang="ja-JP" altLang="en-US" sz="2000" dirty="0">
                        <a:ln w="0"/>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組み合わせ</a:t>
                    </a:r>
                    <a:endParaRPr lang="en-US" altLang="ja-JP" sz="2000" dirty="0">
                      <a:ln w="0"/>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r>
                      <a:rPr lang="en-US" altLang="ja-JP" sz="2000" dirty="0">
                        <a:ln w="0"/>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p>
                  <a:p>
                    <a:pPr algn="ctr"/>
                    <a:r>
                      <a:rPr lang="ja-JP" altLang="en-US" sz="2000" dirty="0">
                        <a:ln w="0"/>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順番入れ替え</a:t>
                    </a:r>
                    <a:endParaRPr lang="en-US" altLang="ja-JP" sz="2000" dirty="0">
                      <a:ln w="0"/>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grpSp>
            <p:sp>
              <p:nvSpPr>
                <p:cNvPr id="37" name="テキスト ボックス 36">
                  <a:extLst>
                    <a:ext uri="{FF2B5EF4-FFF2-40B4-BE49-F238E27FC236}">
                      <a16:creationId xmlns:a16="http://schemas.microsoft.com/office/drawing/2014/main" id="{8D7BF239-66D3-66DE-16FD-1F894E5E46EE}"/>
                    </a:ext>
                  </a:extLst>
                </p:cNvPr>
                <p:cNvSpPr txBox="1"/>
                <p:nvPr/>
              </p:nvSpPr>
              <p:spPr>
                <a:xfrm>
                  <a:off x="-555824" y="1167553"/>
                  <a:ext cx="1252853"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週・月点検</a:t>
                  </a:r>
                </a:p>
              </p:txBody>
            </p:sp>
          </p:grpSp>
          <p:sp>
            <p:nvSpPr>
              <p:cNvPr id="35" name="テキスト ボックス 34">
                <a:extLst>
                  <a:ext uri="{FF2B5EF4-FFF2-40B4-BE49-F238E27FC236}">
                    <a16:creationId xmlns:a16="http://schemas.microsoft.com/office/drawing/2014/main" id="{B1DD0DA0-C149-7D6B-4F9E-1A9F8759DF38}"/>
                  </a:ext>
                </a:extLst>
              </p:cNvPr>
              <p:cNvSpPr txBox="1"/>
              <p:nvPr/>
            </p:nvSpPr>
            <p:spPr>
              <a:xfrm>
                <a:off x="12737953" y="651846"/>
                <a:ext cx="1418488" cy="338554"/>
              </a:xfrm>
              <a:prstGeom prst="rect">
                <a:avLst/>
              </a:prstGeom>
              <a:noFill/>
            </p:spPr>
            <p:txBody>
              <a:bodyPr wrap="square" rtlCol="0">
                <a:spAutoFit/>
              </a:bodyPr>
              <a:lstStyle/>
              <a:p>
                <a:r>
                  <a:rPr lang="en-US" altLang="ja-JP" sz="1600" dirty="0">
                    <a:latin typeface="BIZ UDPゴシック" panose="020B0400000000000000" pitchFamily="50" charset="-128"/>
                    <a:ea typeface="BIZ UDPゴシック" panose="020B0400000000000000" pitchFamily="50" charset="-128"/>
                  </a:rPr>
                  <a:t>1</a:t>
                </a:r>
                <a:r>
                  <a:rPr lang="ja-JP" altLang="en-US" sz="1600" dirty="0">
                    <a:latin typeface="BIZ UDPゴシック" panose="020B0400000000000000" pitchFamily="50" charset="-128"/>
                    <a:ea typeface="BIZ UDPゴシック" panose="020B0400000000000000" pitchFamily="50" charset="-128"/>
                  </a:rPr>
                  <a:t>週目（月）</a:t>
                </a:r>
                <a:endParaRPr kumimoji="1" lang="ja-JP" altLang="en-US" sz="1600" dirty="0">
                  <a:latin typeface="BIZ UDPゴシック" panose="020B0400000000000000" pitchFamily="50" charset="-128"/>
                  <a:ea typeface="BIZ UDPゴシック" panose="020B0400000000000000" pitchFamily="50" charset="-128"/>
                </a:endParaRPr>
              </a:p>
            </p:txBody>
          </p:sp>
        </p:grpSp>
      </p:grpSp>
      <p:sp>
        <p:nvSpPr>
          <p:cNvPr id="52" name="テキスト ボックス 51">
            <a:extLst>
              <a:ext uri="{FF2B5EF4-FFF2-40B4-BE49-F238E27FC236}">
                <a16:creationId xmlns:a16="http://schemas.microsoft.com/office/drawing/2014/main" id="{24FCFDAC-CB03-049B-BC0E-A737926C755F}"/>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08</a:t>
            </a:r>
          </a:p>
        </p:txBody>
      </p:sp>
      <p:pic>
        <p:nvPicPr>
          <p:cNvPr id="54" name="オーディオ 53">
            <a:hlinkClick r:id="" action="ppaction://media"/>
            <a:extLst>
              <a:ext uri="{FF2B5EF4-FFF2-40B4-BE49-F238E27FC236}">
                <a16:creationId xmlns:a16="http://schemas.microsoft.com/office/drawing/2014/main" id="{1FEA4EDF-AF9D-E311-37AA-F88EBDA0EB26}"/>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619191403"/>
      </p:ext>
    </p:extLst>
  </p:cSld>
  <p:clrMapOvr>
    <a:masterClrMapping/>
  </p:clrMapOvr>
  <mc:AlternateContent xmlns:mc="http://schemas.openxmlformats.org/markup-compatibility/2006" xmlns:p14="http://schemas.microsoft.com/office/powerpoint/2010/main">
    <mc:Choice Requires="p14">
      <p:transition spd="slow" p14:dur="2000" advTm="25793"/>
    </mc:Choice>
    <mc:Fallback xmlns="">
      <p:transition spd="slow" advTm="257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1"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50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16"/>
                                        </p:tgtEl>
                                      </p:cBhvr>
                                    </p:animEffect>
                                    <p:set>
                                      <p:cBhvr>
                                        <p:cTn id="20" dur="1" fill="hold">
                                          <p:stCondLst>
                                            <p:cond delay="499"/>
                                          </p:stCondLst>
                                        </p:cTn>
                                        <p:tgtEl>
                                          <p:spTgt spid="16"/>
                                        </p:tgtEl>
                                        <p:attrNameLst>
                                          <p:attrName>style.visibility</p:attrName>
                                        </p:attrNameLst>
                                      </p:cBhvr>
                                      <p:to>
                                        <p:strVal val="hidden"/>
                                      </p:to>
                                    </p:set>
                                  </p:childTnLst>
                                </p:cTn>
                              </p:par>
                              <p:par>
                                <p:cTn id="21" presetID="0" presetClass="path" presetSubtype="0" accel="50000" decel="50000" fill="hold" nodeType="withEffect">
                                  <p:stCondLst>
                                    <p:cond delay="0"/>
                                  </p:stCondLst>
                                  <p:childTnLst>
                                    <p:animMotion origin="layout" path="M 3.54167E-6 -4.81481E-6 L 3.54167E-6 0.00024 C 0.0013 -0.00509 0.00325 -0.01203 0.00547 -0.0162 C 0.00963 -0.02337 0.00937 -0.02222 0.01393 -0.02569 L 0.01823 -0.02893 C 0.01953 -0.02962 0.02096 -0.02986 0.02239 -0.03055 C 0.02317 -0.03101 0.02382 -0.03171 0.02448 -0.03217 C 0.02643 -0.03333 0.02825 -0.03449 0.0302 -0.03541 C 0.03112 -0.03587 0.03203 -0.0368 0.03307 -0.03703 L 0.04075 -0.03865 C 0.04323 -0.03981 0.04479 -0.04027 0.047 -0.04189 C 0.04778 -0.04236 0.04856 -0.04328 0.04922 -0.04351 C 0.06744 -0.05 0.07565 -0.04722 0.09869 -0.04837 C 0.10156 -0.0493 0.10429 -0.05069 0.10703 -0.05138 C 0.11354 -0.05347 0.11054 -0.05254 0.11627 -0.05462 C 0.12487 -0.05416 0.1332 -0.05393 0.14166 -0.053 C 0.14244 -0.053 0.14726 -0.05046 0.14817 -0.05 C 0.14922 -0.04907 0.15039 -0.04768 0.15156 -0.04675 C 0.15325 -0.04537 0.15481 -0.04467 0.15651 -0.04351 C 0.15781 -0.04259 0.15885 -0.04097 0.16015 -0.04027 C 0.16145 -0.03935 0.16289 -0.03912 0.16432 -0.03865 C 0.17304 -0.0287 0.16705 -0.03634 0.17278 -0.02731 C 0.17422 -0.02523 0.17578 -0.02361 0.17695 -0.02106 C 0.17773 -0.01944 0.17851 -0.01782 0.17916 -0.0162 C 0.17955 -0.01458 0.17994 -0.01273 0.18047 -0.01134 C 0.18112 -0.00995 0.1819 -0.00925 0.18268 -0.0081 C 0.1832 -0.00717 0.18359 -0.00601 0.18424 -0.00486 L 0.17487 -0.02569 C 0.17304 -0.02893 0.17109 -0.03194 0.16927 -0.03541 C 0.16836 -0.0368 0.16797 -0.03912 0.16705 -0.04027 C 0.1638 -0.0449 0.15429 -0.05439 0.15091 -0.05625 C 0.14895 -0.0574 0.14713 -0.05833 0.14518 -0.05949 C 0.14401 -0.06041 0.14297 -0.0618 0.14166 -0.06273 C 0.13997 -0.06412 0.13789 -0.06504 0.13619 -0.06597 C 0.13489 -0.06666 0.13372 -0.06666 0.13255 -0.06759 C 0.13138 -0.06828 0.13007 -0.07013 0.1289 -0.07083 C 0.12734 -0.07175 0.12565 -0.07175 0.12409 -0.07245 C 0.12304 -0.07268 0.12213 -0.07361 0.12122 -0.07407 C 0.1194 -0.07453 0.10924 -0.07685 0.10781 -0.07708 C 0.10455 -0.07662 0.10117 -0.07638 0.09804 -0.07569 C 0.09674 -0.07523 0.0957 -0.07453 0.0944 -0.07407 C 0.09297 -0.07337 0.09153 -0.07314 0.09023 -0.07245 C 0.08268 -0.06875 0.08567 -0.06921 0.07747 -0.06435 C 0.07174 -0.06087 0.07122 -0.06111 0.06549 -0.05949 C 0.06406 -0.05856 0.06263 -0.05717 0.06132 -0.05625 C 0.05989 -0.05555 0.05833 -0.05578 0.05703 -0.05462 C 0.0552 -0.05347 0.05377 -0.05162 0.05208 -0.05 C 0.04935 -0.04699 0.04856 -0.04513 0.04635 -0.04189 C 0.04531 -0.04027 0.04414 -0.03842 0.04297 -0.03703 C 0.04192 -0.03611 0.04101 -0.03611 0.0401 -0.03541 C 0.03906 -0.03449 0.03815 -0.0331 0.03724 -0.03217 C 0.0358 -0.03101 0.03437 -0.03009 0.03307 -0.02893 C 0.03138 -0.02777 0.02968 -0.02685 0.02812 -0.02569 C 0.02708 -0.02523 0.02604 -0.025 0.02526 -0.0243 C 0.02435 -0.02337 0.0233 -0.02199 0.02239 -0.02106 C 0.02096 -0.01967 0.01953 -0.01921 0.01823 -0.01782 C 0.01731 -0.01689 0.01692 -0.01527 0.01601 -0.01458 C 0.0151 -0.01365 0.01406 -0.01365 0.01328 -0.01296 C 0.00833 -0.00925 0.01106 -0.01064 0.0069 -0.00648 C 0.00612 -0.00578 0.00547 -0.00555 0.00481 -0.00486 C 0.00377 -0.00393 0.00286 -0.00277 0.00195 -0.00162 L 3.54167E-6 -4.81481E-6 Z " pathEditMode="relative" rAng="0" ptsTypes="AAAAAAAAAAAAAAAAAAAAAAAAAAAAAAAAAAAAAAAAAAAAAAAAAAAAAAAAAAAAAA">
                                      <p:cBhvr>
                                        <p:cTn id="22" dur="2500" fill="hold"/>
                                        <p:tgtEl>
                                          <p:spTgt spid="26"/>
                                        </p:tgtEl>
                                        <p:attrNameLst>
                                          <p:attrName>ppt_x</p:attrName>
                                          <p:attrName>ppt_y</p:attrName>
                                        </p:attrNameLst>
                                      </p:cBhvr>
                                      <p:rCtr x="9206" y="-3843"/>
                                    </p:animMotion>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300"/>
                                        <p:tgtEl>
                                          <p:spTgt spid="26"/>
                                        </p:tgtEl>
                                      </p:cBhvr>
                                    </p:animEffect>
                                    <p:set>
                                      <p:cBhvr>
                                        <p:cTn id="31" dur="1" fill="hold">
                                          <p:stCondLst>
                                            <p:cond delay="299"/>
                                          </p:stCondLst>
                                        </p:cTn>
                                        <p:tgtEl>
                                          <p:spTgt spid="26"/>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300"/>
                                        <p:tgtEl>
                                          <p:spTgt spid="25"/>
                                        </p:tgtEl>
                                      </p:cBhvr>
                                    </p:animEffect>
                                    <p:set>
                                      <p:cBhvr>
                                        <p:cTn id="34" dur="1" fill="hold">
                                          <p:stCondLst>
                                            <p:cond delay="299"/>
                                          </p:stCondLst>
                                        </p:cTn>
                                        <p:tgtEl>
                                          <p:spTgt spid="25"/>
                                        </p:tgtEl>
                                        <p:attrNameLst>
                                          <p:attrName>style.visibility</p:attrName>
                                        </p:attrNameLst>
                                      </p:cBhvr>
                                      <p:to>
                                        <p:strVal val="hidden"/>
                                      </p:to>
                                    </p:set>
                                  </p:childTnLst>
                                </p:cTn>
                              </p:par>
                            </p:childTnLst>
                          </p:cTn>
                        </p:par>
                        <p:par>
                          <p:cTn id="35" fill="hold">
                            <p:stCondLst>
                              <p:cond delay="300"/>
                            </p:stCondLst>
                            <p:childTnLst>
                              <p:par>
                                <p:cTn id="36" presetID="10" presetClass="entr" presetSubtype="0"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300"/>
                                        <p:tgtEl>
                                          <p:spTgt spid="4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down)">
                                      <p:cBhvr>
                                        <p:cTn id="43" dur="500"/>
                                        <p:tgtEl>
                                          <p:spTgt spid="44"/>
                                        </p:tgtEl>
                                      </p:cBhvr>
                                    </p:animEffect>
                                  </p:childTnLst>
                                </p:cTn>
                              </p:par>
                            </p:childTnLst>
                          </p:cTn>
                        </p:par>
                        <p:par>
                          <p:cTn id="44" fill="hold">
                            <p:stCondLst>
                              <p:cond delay="500"/>
                            </p:stCondLst>
                            <p:childTnLst>
                              <p:par>
                                <p:cTn id="45" presetID="14" presetClass="entr" presetSubtype="10"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randombar(horizontal)">
                                      <p:cBhvr>
                                        <p:cTn id="47" dur="500"/>
                                        <p:tgtEl>
                                          <p:spTgt spid="51"/>
                                        </p:tgtEl>
                                      </p:cBhvr>
                                    </p:animEffect>
                                  </p:childTnLst>
                                </p:cTn>
                              </p:par>
                              <p:par>
                                <p:cTn id="48" presetID="14" presetClass="exit" presetSubtype="10" fill="hold" grpId="0" nodeType="withEffect">
                                  <p:stCondLst>
                                    <p:cond delay="0"/>
                                  </p:stCondLst>
                                  <p:childTnLst>
                                    <p:animEffect transition="out" filter="randombar(horizontal)">
                                      <p:cBhvr>
                                        <p:cTn id="49" dur="500"/>
                                        <p:tgtEl>
                                          <p:spTgt spid="30"/>
                                        </p:tgtEl>
                                      </p:cBhvr>
                                    </p:animEffect>
                                    <p:set>
                                      <p:cBhvr>
                                        <p:cTn id="50" dur="1" fill="hold">
                                          <p:stCondLst>
                                            <p:cond delay="499"/>
                                          </p:stCondLst>
                                        </p:cTn>
                                        <p:tgtEl>
                                          <p:spTgt spid="30"/>
                                        </p:tgtEl>
                                        <p:attrNameLst>
                                          <p:attrName>style.visibility</p:attrName>
                                        </p:attrNameLst>
                                      </p:cBhvr>
                                      <p:to>
                                        <p:strVal val="hidden"/>
                                      </p:to>
                                    </p:set>
                                  </p:childTnLst>
                                </p:cTn>
                              </p:par>
                              <p:par>
                                <p:cTn id="51" presetID="14" presetClass="exit" presetSubtype="10" fill="hold" grpId="0" nodeType="withEffect">
                                  <p:stCondLst>
                                    <p:cond delay="0"/>
                                  </p:stCondLst>
                                  <p:childTnLst>
                                    <p:animEffect transition="out" filter="randombar(horizontal)">
                                      <p:cBhvr>
                                        <p:cTn id="52" dur="500"/>
                                        <p:tgtEl>
                                          <p:spTgt spid="28"/>
                                        </p:tgtEl>
                                      </p:cBhvr>
                                    </p:animEffect>
                                    <p:set>
                                      <p:cBhvr>
                                        <p:cTn id="53" dur="1" fill="hold">
                                          <p:stCondLst>
                                            <p:cond delay="499"/>
                                          </p:stCondLst>
                                        </p:cTn>
                                        <p:tgtEl>
                                          <p:spTgt spid="28"/>
                                        </p:tgtEl>
                                        <p:attrNameLst>
                                          <p:attrName>style.visibility</p:attrName>
                                        </p:attrNameLst>
                                      </p:cBhvr>
                                      <p:to>
                                        <p:strVal val="hidden"/>
                                      </p:to>
                                    </p:set>
                                  </p:childTnLst>
                                </p:cTn>
                              </p:par>
                              <p:par>
                                <p:cTn id="54" presetID="14" presetClass="exit" presetSubtype="10" fill="hold" grpId="0" nodeType="withEffect">
                                  <p:stCondLst>
                                    <p:cond delay="0"/>
                                  </p:stCondLst>
                                  <p:childTnLst>
                                    <p:animEffect transition="out" filter="randombar(horizontal)">
                                      <p:cBhvr>
                                        <p:cTn id="55" dur="500"/>
                                        <p:tgtEl>
                                          <p:spTgt spid="29"/>
                                        </p:tgtEl>
                                      </p:cBhvr>
                                    </p:animEffect>
                                    <p:set>
                                      <p:cBhvr>
                                        <p:cTn id="56" dur="1" fill="hold">
                                          <p:stCondLst>
                                            <p:cond delay="499"/>
                                          </p:stCondLst>
                                        </p:cTn>
                                        <p:tgtEl>
                                          <p:spTgt spid="29"/>
                                        </p:tgtEl>
                                        <p:attrNameLst>
                                          <p:attrName>style.visibility</p:attrName>
                                        </p:attrNameLst>
                                      </p:cBhvr>
                                      <p:to>
                                        <p:strVal val="hidden"/>
                                      </p:to>
                                    </p:set>
                                  </p:childTnLst>
                                </p:cTn>
                              </p:par>
                              <p:par>
                                <p:cTn id="57" presetID="14" presetClass="exit" presetSubtype="10" fill="hold" nodeType="withEffect">
                                  <p:stCondLst>
                                    <p:cond delay="0"/>
                                  </p:stCondLst>
                                  <p:childTnLst>
                                    <p:animEffect transition="out" filter="randombar(horizontal)">
                                      <p:cBhvr>
                                        <p:cTn id="58" dur="500"/>
                                        <p:tgtEl>
                                          <p:spTgt spid="31"/>
                                        </p:tgtEl>
                                      </p:cBhvr>
                                    </p:animEffect>
                                    <p:set>
                                      <p:cBhvr>
                                        <p:cTn id="59" dur="1" fill="hold">
                                          <p:stCondLst>
                                            <p:cond delay="499"/>
                                          </p:stCondLst>
                                        </p:cTn>
                                        <p:tgtEl>
                                          <p:spTgt spid="31"/>
                                        </p:tgtEl>
                                        <p:attrNameLst>
                                          <p:attrName>style.visibility</p:attrName>
                                        </p:attrNameLst>
                                      </p:cBhvr>
                                      <p:to>
                                        <p:strVal val="hidden"/>
                                      </p:to>
                                    </p:set>
                                  </p:childTnLst>
                                </p:cTn>
                              </p:par>
                              <p:par>
                                <p:cTn id="60" presetID="14" presetClass="exit" presetSubtype="10" fill="hold" nodeType="withEffect">
                                  <p:stCondLst>
                                    <p:cond delay="0"/>
                                  </p:stCondLst>
                                  <p:childTnLst>
                                    <p:animEffect transition="out" filter="randombar(horizontal)">
                                      <p:cBhvr>
                                        <p:cTn id="61" dur="500"/>
                                        <p:tgtEl>
                                          <p:spTgt spid="27"/>
                                        </p:tgtEl>
                                      </p:cBhvr>
                                    </p:animEffect>
                                    <p:set>
                                      <p:cBhvr>
                                        <p:cTn id="62" dur="1" fill="hold">
                                          <p:stCondLst>
                                            <p:cond delay="499"/>
                                          </p:stCondLst>
                                        </p:cTn>
                                        <p:tgtEl>
                                          <p:spTgt spid="27"/>
                                        </p:tgtEl>
                                        <p:attrNameLst>
                                          <p:attrName>style.visibility</p:attrName>
                                        </p:attrNameLst>
                                      </p:cBhvr>
                                      <p:to>
                                        <p:strVal val="hidden"/>
                                      </p:to>
                                    </p:set>
                                  </p:childTnLst>
                                </p:cTn>
                              </p:par>
                              <p:par>
                                <p:cTn id="63" presetID="1" presetClass="exit" presetSubtype="0" fill="hold" grpId="2" nodeType="withEffect">
                                  <p:stCondLst>
                                    <p:cond delay="0"/>
                                  </p:stCondLst>
                                  <p:childTnLst>
                                    <p:set>
                                      <p:cBhvr>
                                        <p:cTn id="64" dur="1" fill="hold">
                                          <p:stCondLst>
                                            <p:cond delay="0"/>
                                          </p:stCondLst>
                                        </p:cTn>
                                        <p:tgtEl>
                                          <p:spTgt spid="16"/>
                                        </p:tgtEl>
                                        <p:attrNameLst>
                                          <p:attrName>style.visibility</p:attrName>
                                        </p:attrNameLst>
                                      </p:cBhvr>
                                      <p:to>
                                        <p:strVal val="hidden"/>
                                      </p:to>
                                    </p:set>
                                  </p:childTnLst>
                                </p:cTn>
                              </p:par>
                            </p:childTnLst>
                          </p:cTn>
                        </p:par>
                        <p:par>
                          <p:cTn id="65" fill="hold">
                            <p:stCondLst>
                              <p:cond delay="1000"/>
                            </p:stCondLst>
                            <p:childTnLst>
                              <p:par>
                                <p:cTn id="66" presetID="22" presetClass="entr" presetSubtype="1"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wipe(up)">
                                      <p:cBhvr>
                                        <p:cTn id="68" dur="500"/>
                                        <p:tgtEl>
                                          <p:spTgt spid="2"/>
                                        </p:tgtEl>
                                      </p:cBhvr>
                                    </p:animEffect>
                                  </p:childTnLst>
                                </p:cTn>
                              </p:par>
                            </p:childTnLst>
                          </p:cTn>
                        </p:par>
                        <p:par>
                          <p:cTn id="69" fill="hold">
                            <p:stCondLst>
                              <p:cond delay="1500"/>
                            </p:stCondLst>
                            <p:childTnLst>
                              <p:par>
                                <p:cTn id="70" presetID="0" presetClass="path" presetSubtype="0" accel="50000" decel="50000" fill="hold" nodeType="afterEffect">
                                  <p:stCondLst>
                                    <p:cond delay="0"/>
                                  </p:stCondLst>
                                  <p:childTnLst>
                                    <p:animMotion origin="layout" path="M 2.08333E-6 4.81481E-6 L 2.08333E-6 0.00023 C 0.01797 -0.03496 0.00026 -0.00278 0.00924 -0.01621 C 0.01002 -0.0176 0.01081 -0.01968 0.01185 -0.02107 C 0.01289 -0.02246 0.01419 -0.02292 0.01523 -0.02408 C 0.01627 -0.02547 0.01745 -0.02755 0.01862 -0.02894 C 0.01992 -0.03079 0.02304 -0.0345 0.02448 -0.03542 C 0.02682 -0.03681 0.02903 -0.03681 0.03125 -0.03866 C 0.03268 -0.03959 0.03385 -0.04144 0.03515 -0.0419 C 0.04492 -0.04538 0.0556 -0.04561 0.06549 -0.04653 L 0.11693 -0.04514 C 0.11875 -0.04491 0.12031 -0.04399 0.12213 -0.04352 C 0.13841 -0.0382 0.11653 -0.04514 0.13099 -0.04028 C 0.13268 -0.03959 0.1345 -0.03913 0.1362 -0.03866 C 0.14179 -0.03426 0.1332 -0.04098 0.14492 -0.0338 C 0.15312 -0.02894 0.14023 -0.03681 0.15156 -0.02894 C 0.15338 -0.02778 0.15521 -0.02686 0.1569 -0.0257 C 0.15911 -0.02454 0.16159 -0.02315 0.16367 -0.02107 C 0.16484 -0.01968 0.16575 -0.0176 0.16693 -0.01621 C 0.16771 -0.01551 0.16836 -0.01528 0.16901 -0.01459 C 0.17018 -0.0132 0.17122 -0.01135 0.17239 -0.00973 C 0.17304 -0.0088 0.1737 -0.00764 0.17448 -0.00649 C 0.17526 -0.0051 0.17708 -0.00163 0.17708 -0.00139 L 0.17786 -0.00163 C 0.17578 -0.00811 0.17435 -0.01598 0.17174 -0.02107 C 0.16927 -0.0257 0.16706 -0.03195 0.16432 -0.03542 C 0.16133 -0.03913 0.15534 -0.04676 0.15156 -0.04977 C 0.15013 -0.05116 0.14857 -0.05209 0.14687 -0.05301 C 0.14349 -0.05533 0.13828 -0.05834 0.13489 -0.0595 C 0.13255 -0.06042 0.12995 -0.06042 0.1276 -0.06112 L 0.12096 -0.06274 L 0.11289 -0.06436 C 0.11081 -0.06482 0.10885 -0.06551 0.10677 -0.06598 C 0.09987 -0.06713 0.08607 -0.06899 0.08607 -0.06875 C 0.08047 -0.06852 0.075 -0.06875 0.0694 -0.0676 C 0.06706 -0.0669 0.05911 -0.06204 0.05664 -0.06112 C 0.05482 -0.06042 0.05312 -0.05996 0.0513 -0.0595 C 0.04049 -0.0507 0.05403 -0.06112 0.04323 -0.05463 C 0.02969 -0.04653 0.04739 -0.05533 0.03594 -0.04977 L 0.02526 -0.03866 C 0.01758 -0.03056 0.02291 -0.03681 0.0138 -0.0257 C 0.01302 -0.02477 0.01211 -0.02385 0.0112 -0.02269 C 0.00976 -0.02014 0.00794 -0.01737 0.00651 -0.01459 C 0.0056 -0.0125 0.00482 -0.01019 0.0039 -0.00811 C 0.00299 -0.00649 0.00208 -0.00487 0.00117 -0.00325 C 0.00065 -0.00232 2.08333E-6 -0.0007 2.08333E-6 4.81481E-6 Z " pathEditMode="relative" rAng="0" ptsTypes="AAAAAAAAAAAAAAAAAAAAAAAAAAAAAAAAAAAAAAAAAAAAAA">
                                      <p:cBhvr>
                                        <p:cTn id="71" dur="2000" fill="hold"/>
                                        <p:tgtEl>
                                          <p:spTgt spid="43"/>
                                        </p:tgtEl>
                                        <p:attrNameLst>
                                          <p:attrName>ppt_x</p:attrName>
                                          <p:attrName>ppt_y</p:attrName>
                                        </p:attrNameLst>
                                      </p:cBhvr>
                                      <p:rCtr x="8893" y="-3449"/>
                                    </p:animMotion>
                                  </p:childTnLst>
                                </p:cTn>
                              </p:par>
                            </p:childTnLst>
                          </p:cTn>
                        </p:par>
                        <p:par>
                          <p:cTn id="72" fill="hold">
                            <p:stCondLst>
                              <p:cond delay="3500"/>
                            </p:stCondLst>
                            <p:childTnLst>
                              <p:par>
                                <p:cTn id="73" presetID="10"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par>
                          <p:cTn id="76" fill="hold">
                            <p:stCondLst>
                              <p:cond delay="4000"/>
                            </p:stCondLst>
                            <p:childTnLst>
                              <p:par>
                                <p:cTn id="77" presetID="10" presetClass="entr" presetSubtype="0" fill="hold" grpId="0" nodeType="after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0" fill="hold" display="0">
                  <p:stCondLst>
                    <p:cond delay="indefinite"/>
                  </p:stCondLst>
                  <p:endCondLst>
                    <p:cond evt="onStopAudio" delay="0">
                      <p:tgtEl>
                        <p:sldTgt/>
                      </p:tgtEl>
                    </p:cond>
                  </p:endCondLst>
                </p:cTn>
                <p:tgtEl>
                  <p:spTgt spid="54"/>
                </p:tgtEl>
              </p:cMediaNode>
            </p:audio>
          </p:childTnLst>
        </p:cTn>
      </p:par>
    </p:tnLst>
    <p:bldLst>
      <p:bldP spid="16" grpId="0" animBg="1"/>
      <p:bldP spid="16" grpId="1" animBg="1"/>
      <p:bldP spid="16" grpId="2" animBg="1"/>
      <p:bldP spid="25" grpId="0" animBg="1"/>
      <p:bldP spid="25" grpId="1" animBg="1"/>
      <p:bldP spid="28" grpId="0"/>
      <p:bldP spid="29" grpId="0"/>
      <p:bldP spid="30" grpId="0"/>
      <p:bldP spid="44" grpId="0" animBg="1"/>
      <p:bldP spid="45" grpId="0" animBg="1"/>
      <p:bldP spid="5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73B43A8E-9D98-205F-69AA-5C8C71D15E6A}"/>
              </a:ext>
            </a:extLst>
          </p:cNvPr>
          <p:cNvGraphicFramePr>
            <a:graphicFrameLocks noGrp="1"/>
          </p:cNvGraphicFramePr>
          <p:nvPr>
            <p:extLst>
              <p:ext uri="{D42A27DB-BD31-4B8C-83A1-F6EECF244321}">
                <p14:modId xmlns:p14="http://schemas.microsoft.com/office/powerpoint/2010/main" val="3481006638"/>
              </p:ext>
            </p:extLst>
          </p:nvPr>
        </p:nvGraphicFramePr>
        <p:xfrm>
          <a:off x="360365" y="730167"/>
          <a:ext cx="9715789" cy="2215429"/>
        </p:xfrm>
        <a:graphic>
          <a:graphicData uri="http://schemas.openxmlformats.org/drawingml/2006/table">
            <a:tbl>
              <a:tblPr firstRow="1" bandRow="1">
                <a:tableStyleId>{5C22544A-7EE6-4342-B048-85BDC9FD1C3A}</a:tableStyleId>
              </a:tblPr>
              <a:tblGrid>
                <a:gridCol w="2196631">
                  <a:extLst>
                    <a:ext uri="{9D8B030D-6E8A-4147-A177-3AD203B41FA5}">
                      <a16:colId xmlns:a16="http://schemas.microsoft.com/office/drawing/2014/main" val="1777314051"/>
                    </a:ext>
                  </a:extLst>
                </a:gridCol>
                <a:gridCol w="4643755">
                  <a:extLst>
                    <a:ext uri="{9D8B030D-6E8A-4147-A177-3AD203B41FA5}">
                      <a16:colId xmlns:a16="http://schemas.microsoft.com/office/drawing/2014/main" val="624352148"/>
                    </a:ext>
                  </a:extLst>
                </a:gridCol>
                <a:gridCol w="1487277">
                  <a:extLst>
                    <a:ext uri="{9D8B030D-6E8A-4147-A177-3AD203B41FA5}">
                      <a16:colId xmlns:a16="http://schemas.microsoft.com/office/drawing/2014/main" val="2394394408"/>
                    </a:ext>
                  </a:extLst>
                </a:gridCol>
                <a:gridCol w="1388126">
                  <a:extLst>
                    <a:ext uri="{9D8B030D-6E8A-4147-A177-3AD203B41FA5}">
                      <a16:colId xmlns:a16="http://schemas.microsoft.com/office/drawing/2014/main" val="940422450"/>
                    </a:ext>
                  </a:extLst>
                </a:gridCol>
              </a:tblGrid>
              <a:tr h="383631">
                <a:tc>
                  <a:txBody>
                    <a:bodyPr/>
                    <a:lstStyle/>
                    <a:p>
                      <a:pPr algn="ctr"/>
                      <a:r>
                        <a:rPr kumimoji="1" lang="ja-JP" altLang="en-US" sz="1600" b="0" dirty="0">
                          <a:solidFill>
                            <a:schemeClr val="bg1"/>
                          </a:solidFill>
                          <a:latin typeface="BIZ UDPゴシック" panose="020B0400000000000000" pitchFamily="50" charset="-128"/>
                          <a:ea typeface="BIZ UDPゴシック" panose="020B0400000000000000" pitchFamily="50" charset="-128"/>
                        </a:rPr>
                        <a:t>問題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600" b="0" dirty="0">
                          <a:solidFill>
                            <a:schemeClr val="bg1"/>
                          </a:solidFill>
                          <a:latin typeface="BIZ UDPゴシック" panose="020B0400000000000000" pitchFamily="50" charset="-128"/>
                          <a:ea typeface="BIZ UDPゴシック" panose="020B0400000000000000" pitchFamily="50" charset="-128"/>
                        </a:rPr>
                        <a:t>調査項目（仮説）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検証結果</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ロス時間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792217220"/>
                  </a:ext>
                </a:extLst>
              </a:tr>
              <a:tr h="6121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0" dirty="0">
                          <a:solidFill>
                            <a:sysClr val="windowText" lastClr="000000"/>
                          </a:solidFill>
                          <a:latin typeface="BIZ UDPゴシック" panose="020B0400000000000000" pitchFamily="50" charset="-128"/>
                          <a:ea typeface="BIZ UDPゴシック" panose="020B0400000000000000" pitchFamily="50" charset="-128"/>
                        </a:rPr>
                        <a:t>作業方法を統一した</a:t>
                      </a:r>
                      <a:endParaRPr lang="en-US" altLang="ja-JP" sz="1600" b="0" dirty="0">
                        <a:solidFill>
                          <a:sysClr val="windowText" lastClr="000000"/>
                        </a:solidFill>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0" dirty="0">
                          <a:solidFill>
                            <a:sysClr val="windowText" lastClr="000000"/>
                          </a:solidFill>
                          <a:latin typeface="BIZ UDPゴシック" panose="020B0400000000000000" pitchFamily="50" charset="-128"/>
                          <a:ea typeface="BIZ UDPゴシック" panose="020B0400000000000000" pitchFamily="50" charset="-128"/>
                        </a:rPr>
                        <a:t>標準が存在しない</a:t>
                      </a:r>
                      <a:endParaRPr kumimoji="1" lang="ja-JP" altLang="en-US" sz="1600" b="0" dirty="0">
                        <a:solidFill>
                          <a:sysClr val="windowText" lastClr="000000"/>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dirty="0">
                          <a:latin typeface="BIZ UDPゴシック" panose="020B0400000000000000" pitchFamily="50" charset="-128"/>
                          <a:ea typeface="BIZ UDPゴシック" panose="020B0400000000000000" pitchFamily="50" charset="-128"/>
                        </a:rPr>
                        <a:t>作業方法を把握しているのかを確認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800" b="0" dirty="0">
                          <a:latin typeface="BIZ UDPゴシック" panose="020B0400000000000000" pitchFamily="50" charset="-128"/>
                          <a:ea typeface="BIZ UDPゴシック" panose="020B0400000000000000" pitchFamily="50" charset="-128"/>
                        </a:rPr>
                        <a:t>標準なし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en-US" altLang="ja-JP" sz="1800" b="0" dirty="0">
                          <a:latin typeface="BIZ UDPゴシック" panose="020B0400000000000000" pitchFamily="50" charset="-128"/>
                          <a:ea typeface="BIZ UDPゴシック" panose="020B0400000000000000" pitchFamily="50" charset="-128"/>
                        </a:rPr>
                        <a:t>4</a:t>
                      </a:r>
                      <a:r>
                        <a:rPr kumimoji="1" lang="ja-JP" altLang="en-US" sz="1800" b="0" dirty="0">
                          <a:latin typeface="BIZ UDPゴシック" panose="020B0400000000000000" pitchFamily="50" charset="-128"/>
                          <a:ea typeface="BIZ UDPゴシック" panose="020B0400000000000000"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4210054"/>
                  </a:ext>
                </a:extLst>
              </a:tr>
              <a:tr h="612191">
                <a:tc>
                  <a:txBody>
                    <a:bodyPr/>
                    <a:lstStyle/>
                    <a:p>
                      <a:pPr algn="ctr"/>
                      <a:r>
                        <a:rPr kumimoji="1" lang="ja-JP" altLang="en-US" sz="1600" b="0" dirty="0">
                          <a:solidFill>
                            <a:sysClr val="windowText" lastClr="000000"/>
                          </a:solidFill>
                          <a:latin typeface="BIZ UDPゴシック" panose="020B0400000000000000" pitchFamily="50" charset="-128"/>
                          <a:ea typeface="BIZ UDPゴシック" panose="020B0400000000000000" pitchFamily="50" charset="-128"/>
                        </a:rPr>
                        <a:t>必要工具が</a:t>
                      </a:r>
                      <a:endParaRPr kumimoji="1" lang="en-US" altLang="ja-JP" sz="1600" b="0"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600" b="0" dirty="0">
                          <a:solidFill>
                            <a:sysClr val="windowText" lastClr="000000"/>
                          </a:solidFill>
                          <a:latin typeface="BIZ UDPゴシック" panose="020B0400000000000000" pitchFamily="50" charset="-128"/>
                          <a:ea typeface="BIZ UDPゴシック" panose="020B0400000000000000" pitchFamily="50" charset="-128"/>
                        </a:rPr>
                        <a:t>明確化されていない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dirty="0">
                          <a:latin typeface="BIZ UDPゴシック" panose="020B0400000000000000" pitchFamily="50" charset="-128"/>
                          <a:ea typeface="BIZ UDPゴシック" panose="020B0400000000000000" pitchFamily="50" charset="-128"/>
                        </a:rPr>
                        <a:t>新人とベテランで工具の準備方法に差異が無いか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800" b="0" dirty="0">
                          <a:latin typeface="BIZ UDPゴシック" panose="020B0400000000000000" pitchFamily="50" charset="-128"/>
                          <a:ea typeface="BIZ UDPゴシック" panose="020B0400000000000000" pitchFamily="50" charset="-128"/>
                        </a:rPr>
                        <a:t>工具不明確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en-US" altLang="ja-JP" sz="1800" b="0" dirty="0">
                          <a:latin typeface="BIZ UDPゴシック" panose="020B0400000000000000" pitchFamily="50" charset="-128"/>
                          <a:ea typeface="BIZ UDPゴシック" panose="020B0400000000000000" pitchFamily="50" charset="-128"/>
                        </a:rPr>
                        <a:t>2</a:t>
                      </a:r>
                      <a:r>
                        <a:rPr kumimoji="1" lang="ja-JP" altLang="en-US" sz="1800" b="0" dirty="0">
                          <a:latin typeface="BIZ UDPゴシック" panose="020B0400000000000000" pitchFamily="50" charset="-128"/>
                          <a:ea typeface="BIZ UDPゴシック" panose="020B0400000000000000"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4945358"/>
                  </a:ext>
                </a:extLst>
              </a:tr>
              <a:tr h="607416">
                <a:tc>
                  <a:txBody>
                    <a:bodyPr/>
                    <a:lstStyle/>
                    <a:p>
                      <a:pPr algn="ctr"/>
                      <a:r>
                        <a:rPr kumimoji="1" lang="ja-JP" altLang="en-US" sz="1600" b="0" dirty="0">
                          <a:latin typeface="BIZ UDPゴシック" panose="020B0400000000000000" pitchFamily="50" charset="-128"/>
                          <a:ea typeface="BIZ UDPゴシック" panose="020B0400000000000000" pitchFamily="50" charset="-128"/>
                        </a:rPr>
                        <a:t>実施手順が</a:t>
                      </a:r>
                      <a:endParaRPr kumimoji="1" lang="en-US" altLang="ja-JP" sz="1600" b="0" dirty="0">
                        <a:latin typeface="BIZ UDPゴシック" panose="020B0400000000000000" pitchFamily="50" charset="-128"/>
                        <a:ea typeface="BIZ UDPゴシック" panose="020B0400000000000000" pitchFamily="50" charset="-128"/>
                      </a:endParaRPr>
                    </a:p>
                    <a:p>
                      <a:pPr algn="ctr"/>
                      <a:r>
                        <a:rPr kumimoji="1" lang="ja-JP" altLang="en-US" sz="1600" b="0" dirty="0">
                          <a:latin typeface="BIZ UDPゴシック" panose="020B0400000000000000" pitchFamily="50" charset="-128"/>
                          <a:ea typeface="BIZ UDPゴシック" panose="020B0400000000000000" pitchFamily="50" charset="-128"/>
                        </a:rPr>
                        <a:t>明確化されていない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600" b="0" dirty="0">
                          <a:latin typeface="BIZ UDPゴシック" panose="020B0400000000000000" pitchFamily="50" charset="-128"/>
                          <a:ea typeface="BIZ UDPゴシック" panose="020B0400000000000000" pitchFamily="50" charset="-128"/>
                        </a:rPr>
                        <a:t>作業者毎に点検手順にバラつきが無いか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800" b="0" dirty="0">
                          <a:latin typeface="BIZ UDPゴシック" panose="020B0400000000000000" pitchFamily="50" charset="-128"/>
                          <a:ea typeface="BIZ UDPゴシック" panose="020B0400000000000000" pitchFamily="50" charset="-128"/>
                        </a:rPr>
                        <a:t>手順不明確</a:t>
                      </a:r>
                      <a:endParaRPr kumimoji="1" lang="en-US" altLang="ja-JP" sz="1800" b="0" dirty="0">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en-US" altLang="ja-JP" sz="1800" b="0" dirty="0">
                          <a:latin typeface="BIZ UDPゴシック" panose="020B0400000000000000" pitchFamily="50" charset="-128"/>
                          <a:ea typeface="BIZ UDPゴシック" panose="020B0400000000000000" pitchFamily="50" charset="-128"/>
                        </a:rPr>
                        <a:t>4</a:t>
                      </a:r>
                      <a:r>
                        <a:rPr kumimoji="1" lang="ja-JP" altLang="en-US" sz="1800" b="0" dirty="0">
                          <a:latin typeface="BIZ UDPゴシック" panose="020B0400000000000000" pitchFamily="50" charset="-128"/>
                          <a:ea typeface="BIZ UDPゴシック" panose="020B0400000000000000" pitchFamily="50" charset="-128"/>
                        </a:rPr>
                        <a:t>分</a:t>
                      </a:r>
                      <a:endParaRPr kumimoji="1" lang="en-US" altLang="ja-JP" sz="1800" b="0" dirty="0">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61268539"/>
                  </a:ext>
                </a:extLst>
              </a:tr>
            </a:tbl>
          </a:graphicData>
        </a:graphic>
      </p:graphicFrame>
      <p:sp>
        <p:nvSpPr>
          <p:cNvPr id="27" name="テキスト ボックス 26">
            <a:extLst>
              <a:ext uri="{FF2B5EF4-FFF2-40B4-BE49-F238E27FC236}">
                <a16:creationId xmlns:a16="http://schemas.microsoft.com/office/drawing/2014/main" id="{9938EFDC-53A4-F427-F7C5-88A78ECF8752}"/>
              </a:ext>
            </a:extLst>
          </p:cNvPr>
          <p:cNvSpPr txBox="1"/>
          <p:nvPr/>
        </p:nvSpPr>
        <p:spPr>
          <a:xfrm>
            <a:off x="729008" y="129305"/>
            <a:ext cx="3018775"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要因解析</a:t>
            </a:r>
            <a:r>
              <a:rPr lang="ja-JP" altLang="en-US" dirty="0">
                <a:latin typeface="BIZ UDPゴシック" panose="020B0400000000000000" pitchFamily="50" charset="-128"/>
                <a:ea typeface="BIZ UDPゴシック" panose="020B0400000000000000" pitchFamily="50" charset="-128"/>
              </a:rPr>
              <a:t> </a:t>
            </a:r>
            <a:r>
              <a:rPr lang="en-US" altLang="ja-JP"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要因検証まとめ</a:t>
            </a:r>
            <a:endParaRPr lang="ja-JP" altLang="en-US" sz="2800" dirty="0">
              <a:latin typeface="BIZ UDPゴシック" panose="020B0400000000000000" pitchFamily="50" charset="-128"/>
              <a:ea typeface="BIZ UDPゴシック" panose="020B0400000000000000" pitchFamily="50" charset="-128"/>
            </a:endParaRPr>
          </a:p>
        </p:txBody>
      </p:sp>
      <p:sp>
        <p:nvSpPr>
          <p:cNvPr id="28" name="四角形: 角を丸くする 27">
            <a:extLst>
              <a:ext uri="{FF2B5EF4-FFF2-40B4-BE49-F238E27FC236}">
                <a16:creationId xmlns:a16="http://schemas.microsoft.com/office/drawing/2014/main" id="{33F489EE-0756-1DB8-D527-E8BA7E2862DE}"/>
              </a:ext>
            </a:extLst>
          </p:cNvPr>
          <p:cNvSpPr/>
          <p:nvPr/>
        </p:nvSpPr>
        <p:spPr>
          <a:xfrm>
            <a:off x="10307277" y="1843828"/>
            <a:ext cx="1473402" cy="1014728"/>
          </a:xfrm>
          <a:prstGeom prst="roundRect">
            <a:avLst/>
          </a:prstGeom>
          <a:solidFill>
            <a:schemeClr val="bg1"/>
          </a:solidFill>
          <a:ln>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kumimoji="1" lang="ja-JP" altLang="en-US" dirty="0">
                <a:solidFill>
                  <a:schemeClr val="tx1"/>
                </a:solidFill>
                <a:latin typeface="BIZ UDPゴシック" panose="020B0400000000000000" pitchFamily="50" charset="-128"/>
                <a:ea typeface="BIZ UDPゴシック" panose="020B0400000000000000" pitchFamily="50" charset="-128"/>
              </a:rPr>
              <a:t>合計</a:t>
            </a:r>
            <a:endParaRPr lang="en-US" altLang="ja-JP" dirty="0">
              <a:solidFill>
                <a:schemeClr val="tx1"/>
              </a:solidFill>
              <a:latin typeface="BIZ UDPゴシック" panose="020B0400000000000000" pitchFamily="50" charset="-128"/>
              <a:ea typeface="BIZ UDPゴシック" panose="020B0400000000000000" pitchFamily="50" charset="-128"/>
            </a:endParaRPr>
          </a:p>
          <a:p>
            <a:r>
              <a:rPr kumimoji="1" lang="en-US" altLang="ja-JP" sz="2400" b="1" dirty="0">
                <a:solidFill>
                  <a:schemeClr val="tx1"/>
                </a:solidFill>
                <a:latin typeface="BIZ UDPゴシック" panose="020B0400000000000000" pitchFamily="50" charset="-128"/>
                <a:ea typeface="BIZ UDPゴシック" panose="020B0400000000000000" pitchFamily="50" charset="-128"/>
              </a:rPr>
              <a:t>10</a:t>
            </a:r>
            <a:r>
              <a:rPr kumimoji="1" lang="ja-JP" altLang="en-US" dirty="0">
                <a:solidFill>
                  <a:schemeClr val="tx1"/>
                </a:solidFill>
                <a:latin typeface="BIZ UDPゴシック" panose="020B0400000000000000" pitchFamily="50" charset="-128"/>
                <a:ea typeface="BIZ UDPゴシック" panose="020B0400000000000000" pitchFamily="50" charset="-128"/>
              </a:rPr>
              <a:t>分ロス</a:t>
            </a:r>
          </a:p>
        </p:txBody>
      </p:sp>
      <p:grpSp>
        <p:nvGrpSpPr>
          <p:cNvPr id="39" name="グループ化 38">
            <a:extLst>
              <a:ext uri="{FF2B5EF4-FFF2-40B4-BE49-F238E27FC236}">
                <a16:creationId xmlns:a16="http://schemas.microsoft.com/office/drawing/2014/main" id="{EB5F349C-B4D8-092F-1ED9-28DC136960E3}"/>
              </a:ext>
            </a:extLst>
          </p:cNvPr>
          <p:cNvGrpSpPr/>
          <p:nvPr/>
        </p:nvGrpSpPr>
        <p:grpSpPr>
          <a:xfrm>
            <a:off x="990513" y="3361497"/>
            <a:ext cx="5117286" cy="2667512"/>
            <a:chOff x="2401666" y="3361497"/>
            <a:chExt cx="5117286" cy="2667512"/>
          </a:xfrm>
        </p:grpSpPr>
        <p:sp>
          <p:nvSpPr>
            <p:cNvPr id="8" name="二等辺三角形 7">
              <a:extLst>
                <a:ext uri="{FF2B5EF4-FFF2-40B4-BE49-F238E27FC236}">
                  <a16:creationId xmlns:a16="http://schemas.microsoft.com/office/drawing/2014/main" id="{AC068911-5005-C42F-E365-CDC06C682161}"/>
                </a:ext>
              </a:extLst>
            </p:cNvPr>
            <p:cNvSpPr/>
            <p:nvPr/>
          </p:nvSpPr>
          <p:spPr>
            <a:xfrm flipV="1">
              <a:off x="4360642" y="3361497"/>
              <a:ext cx="1199334" cy="299862"/>
            </a:xfrm>
            <a:prstGeom prst="triangl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7" name="四角形: 角を丸くする 16">
              <a:extLst>
                <a:ext uri="{FF2B5EF4-FFF2-40B4-BE49-F238E27FC236}">
                  <a16:creationId xmlns:a16="http://schemas.microsoft.com/office/drawing/2014/main" id="{082674AC-D9AF-ED91-B649-095F8B481193}"/>
                </a:ext>
              </a:extLst>
            </p:cNvPr>
            <p:cNvSpPr/>
            <p:nvPr/>
          </p:nvSpPr>
          <p:spPr>
            <a:xfrm>
              <a:off x="2401666" y="4068393"/>
              <a:ext cx="5117286" cy="1960616"/>
            </a:xfrm>
            <a:prstGeom prst="roundRect">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tx1"/>
                  </a:solidFill>
                  <a:latin typeface="BIZ UDPゴシック" panose="020B0400000000000000" pitchFamily="50" charset="-128"/>
                  <a:ea typeface="BIZ UDPゴシック" panose="020B0400000000000000" pitchFamily="50" charset="-128"/>
                </a:rPr>
                <a:t>設備点検作業の</a:t>
              </a:r>
              <a:endParaRPr lang="en-US" altLang="ja-JP" sz="3200" dirty="0">
                <a:solidFill>
                  <a:schemeClr val="tx1"/>
                </a:solidFill>
                <a:latin typeface="BIZ UDPゴシック" panose="020B0400000000000000" pitchFamily="50" charset="-128"/>
                <a:ea typeface="BIZ UDPゴシック" panose="020B0400000000000000" pitchFamily="50" charset="-128"/>
              </a:endParaRPr>
            </a:p>
            <a:p>
              <a:pPr algn="ctr"/>
              <a:endParaRPr lang="en-US" altLang="ja-JP" sz="800" dirty="0">
                <a:solidFill>
                  <a:schemeClr val="tx1"/>
                </a:solidFill>
                <a:latin typeface="BIZ UDPゴシック" panose="020B0400000000000000" pitchFamily="50" charset="-128"/>
                <a:ea typeface="BIZ UDPゴシック" panose="020B0400000000000000" pitchFamily="50" charset="-128"/>
              </a:endParaRPr>
            </a:p>
            <a:p>
              <a:pPr algn="ctr"/>
              <a:r>
                <a:rPr lang="ja-JP" altLang="en-US" sz="3600" b="1" dirty="0">
                  <a:solidFill>
                    <a:srgbClr val="FF0000"/>
                  </a:solidFill>
                  <a:latin typeface="BIZ UDPゴシック" panose="020B0400000000000000" pitchFamily="50" charset="-128"/>
                  <a:ea typeface="BIZ UDPゴシック" panose="020B0400000000000000" pitchFamily="50" charset="-128"/>
                </a:rPr>
                <a:t>標準が整備</a:t>
              </a:r>
              <a:r>
                <a:rPr lang="ja-JP" altLang="en-US" sz="3200" b="1" dirty="0">
                  <a:solidFill>
                    <a:srgbClr val="FF0000"/>
                  </a:solidFill>
                  <a:latin typeface="BIZ UDPゴシック" panose="020B0400000000000000" pitchFamily="50" charset="-128"/>
                  <a:ea typeface="BIZ UDPゴシック" panose="020B0400000000000000" pitchFamily="50" charset="-128"/>
                </a:rPr>
                <a:t>されていない</a:t>
              </a:r>
              <a:endParaRPr kumimoji="1" lang="ja-JP" altLang="en-US" sz="3200" b="1" dirty="0">
                <a:solidFill>
                  <a:srgbClr val="FF0000"/>
                </a:solidFill>
                <a:latin typeface="BIZ UDPゴシック" panose="020B0400000000000000" pitchFamily="50" charset="-128"/>
                <a:ea typeface="BIZ UDPゴシック" panose="020B0400000000000000" pitchFamily="50" charset="-128"/>
              </a:endParaRPr>
            </a:p>
          </p:txBody>
        </p:sp>
      </p:grpSp>
      <p:sp>
        <p:nvSpPr>
          <p:cNvPr id="32" name="テキスト ボックス 31">
            <a:extLst>
              <a:ext uri="{FF2B5EF4-FFF2-40B4-BE49-F238E27FC236}">
                <a16:creationId xmlns:a16="http://schemas.microsoft.com/office/drawing/2014/main" id="{D6CFD7C5-50B0-99B1-2DA4-5C0DB9519DB7}"/>
              </a:ext>
            </a:extLst>
          </p:cNvPr>
          <p:cNvSpPr txBox="1"/>
          <p:nvPr/>
        </p:nvSpPr>
        <p:spPr>
          <a:xfrm>
            <a:off x="7915986" y="3397457"/>
            <a:ext cx="2431742"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設備停止時間（分</a:t>
            </a:r>
            <a:r>
              <a:rPr kumimoji="1" lang="en-US" altLang="ja-JP" dirty="0">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月）</a:t>
            </a:r>
          </a:p>
        </p:txBody>
      </p:sp>
      <p:sp>
        <p:nvSpPr>
          <p:cNvPr id="33" name="正方形/長方形 32">
            <a:extLst>
              <a:ext uri="{FF2B5EF4-FFF2-40B4-BE49-F238E27FC236}">
                <a16:creationId xmlns:a16="http://schemas.microsoft.com/office/drawing/2014/main" id="{DBF33F18-E580-8B57-EA96-00C3D430C57D}"/>
              </a:ext>
            </a:extLst>
          </p:cNvPr>
          <p:cNvSpPr/>
          <p:nvPr/>
        </p:nvSpPr>
        <p:spPr>
          <a:xfrm>
            <a:off x="7915986" y="3758355"/>
            <a:ext cx="3167750" cy="65069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BIZ UDPゴシック" panose="020B0400000000000000" pitchFamily="50" charset="-128"/>
                <a:ea typeface="BIZ UDPゴシック" panose="020B0400000000000000" pitchFamily="50" charset="-128"/>
              </a:rPr>
              <a:t>15</a:t>
            </a:r>
            <a:r>
              <a:rPr kumimoji="1" lang="ja-JP" altLang="en-US" dirty="0">
                <a:solidFill>
                  <a:schemeClr val="tx1"/>
                </a:solidFill>
                <a:latin typeface="BIZ UDPゴシック" panose="020B0400000000000000" pitchFamily="50" charset="-128"/>
                <a:ea typeface="BIZ UDPゴシック" panose="020B0400000000000000" pitchFamily="50" charset="-128"/>
              </a:rPr>
              <a:t>分　</a:t>
            </a:r>
            <a:r>
              <a:rPr kumimoji="1" lang="en-US" altLang="ja-JP" dirty="0">
                <a:solidFill>
                  <a:schemeClr val="tx1"/>
                </a:solidFill>
                <a:latin typeface="BIZ UDPゴシック" panose="020B0400000000000000" pitchFamily="50" charset="-128"/>
                <a:ea typeface="BIZ UDPゴシック" panose="020B0400000000000000" pitchFamily="50" charset="-128"/>
              </a:rPr>
              <a:t>×</a:t>
            </a:r>
            <a:r>
              <a:rPr kumimoji="1" lang="ja-JP" altLang="en-US" dirty="0">
                <a:solidFill>
                  <a:schemeClr val="tx1"/>
                </a:solidFill>
                <a:latin typeface="BIZ UDPゴシック" panose="020B0400000000000000" pitchFamily="50" charset="-128"/>
                <a:ea typeface="BIZ UDPゴシック" panose="020B0400000000000000" pitchFamily="50" charset="-128"/>
              </a:rPr>
              <a:t>　</a:t>
            </a:r>
            <a:r>
              <a:rPr kumimoji="1" lang="en-US" altLang="ja-JP" dirty="0">
                <a:solidFill>
                  <a:schemeClr val="tx1"/>
                </a:solidFill>
                <a:latin typeface="BIZ UDPゴシック" panose="020B0400000000000000" pitchFamily="50" charset="-128"/>
                <a:ea typeface="BIZ UDPゴシック" panose="020B0400000000000000" pitchFamily="50" charset="-128"/>
              </a:rPr>
              <a:t>30</a:t>
            </a:r>
            <a:r>
              <a:rPr kumimoji="1" lang="ja-JP" altLang="en-US" dirty="0">
                <a:solidFill>
                  <a:schemeClr val="tx1"/>
                </a:solidFill>
                <a:latin typeface="BIZ UDPゴシック" panose="020B0400000000000000" pitchFamily="50" charset="-128"/>
                <a:ea typeface="BIZ UDPゴシック" panose="020B0400000000000000" pitchFamily="50" charset="-128"/>
              </a:rPr>
              <a:t>日　＝　</a:t>
            </a:r>
            <a:r>
              <a:rPr kumimoji="1" lang="en-US" altLang="ja-JP" dirty="0">
                <a:solidFill>
                  <a:schemeClr val="tx1"/>
                </a:solidFill>
                <a:latin typeface="BIZ UDPゴシック" panose="020B0400000000000000" pitchFamily="50" charset="-128"/>
                <a:ea typeface="BIZ UDPゴシック" panose="020B0400000000000000" pitchFamily="50" charset="-128"/>
              </a:rPr>
              <a:t>450</a:t>
            </a:r>
            <a:r>
              <a:rPr kumimoji="1" lang="ja-JP" altLang="en-US" dirty="0">
                <a:solidFill>
                  <a:schemeClr val="tx1"/>
                </a:solidFill>
                <a:latin typeface="BIZ UDPゴシック" panose="020B0400000000000000" pitchFamily="50" charset="-128"/>
                <a:ea typeface="BIZ UDPゴシック" panose="020B0400000000000000" pitchFamily="50" charset="-128"/>
              </a:rPr>
              <a:t>分</a:t>
            </a:r>
          </a:p>
        </p:txBody>
      </p:sp>
      <p:grpSp>
        <p:nvGrpSpPr>
          <p:cNvPr id="34" name="グループ化 33">
            <a:extLst>
              <a:ext uri="{FF2B5EF4-FFF2-40B4-BE49-F238E27FC236}">
                <a16:creationId xmlns:a16="http://schemas.microsoft.com/office/drawing/2014/main" id="{0A58E59F-1A8C-7251-FEDC-CB4A31A39C36}"/>
              </a:ext>
            </a:extLst>
          </p:cNvPr>
          <p:cNvGrpSpPr/>
          <p:nvPr/>
        </p:nvGrpSpPr>
        <p:grpSpPr>
          <a:xfrm>
            <a:off x="6965697" y="4378693"/>
            <a:ext cx="1068157" cy="1069693"/>
            <a:chOff x="322049" y="5091934"/>
            <a:chExt cx="1332000" cy="1333916"/>
          </a:xfrm>
        </p:grpSpPr>
        <p:pic>
          <p:nvPicPr>
            <p:cNvPr id="35" name="図 34">
              <a:extLst>
                <a:ext uri="{FF2B5EF4-FFF2-40B4-BE49-F238E27FC236}">
                  <a16:creationId xmlns:a16="http://schemas.microsoft.com/office/drawing/2014/main" id="{DBFD325D-2415-847A-4852-2A07F3AA20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2049" y="5093850"/>
              <a:ext cx="1332000" cy="1332000"/>
            </a:xfrm>
            <a:prstGeom prst="rect">
              <a:avLst/>
            </a:prstGeom>
          </p:spPr>
        </p:pic>
        <p:pic>
          <p:nvPicPr>
            <p:cNvPr id="36" name="図 35">
              <a:extLst>
                <a:ext uri="{FF2B5EF4-FFF2-40B4-BE49-F238E27FC236}">
                  <a16:creationId xmlns:a16="http://schemas.microsoft.com/office/drawing/2014/main" id="{DBAA5299-BF8D-FDED-3339-DCC4F34E6BED}"/>
                </a:ext>
              </a:extLst>
            </p:cNvPr>
            <p:cNvPicPr>
              <a:picLocks noChangeAspect="1"/>
            </p:cNvPicPr>
            <p:nvPr/>
          </p:nvPicPr>
          <p:blipFill>
            <a:blip r:embed="rId8"/>
            <a:stretch>
              <a:fillRect/>
            </a:stretch>
          </p:blipFill>
          <p:spPr>
            <a:xfrm>
              <a:off x="480178" y="5091934"/>
              <a:ext cx="1019708" cy="635886"/>
            </a:xfrm>
            <a:prstGeom prst="rect">
              <a:avLst/>
            </a:prstGeom>
          </p:spPr>
        </p:pic>
      </p:grpSp>
      <p:sp>
        <p:nvSpPr>
          <p:cNvPr id="37" name="吹き出し: 角を丸めた四角形 36">
            <a:extLst>
              <a:ext uri="{FF2B5EF4-FFF2-40B4-BE49-F238E27FC236}">
                <a16:creationId xmlns:a16="http://schemas.microsoft.com/office/drawing/2014/main" id="{73D5271D-3741-FE05-6940-CD4166E1811B}"/>
              </a:ext>
            </a:extLst>
          </p:cNvPr>
          <p:cNvSpPr/>
          <p:nvPr/>
        </p:nvSpPr>
        <p:spPr>
          <a:xfrm flipH="1">
            <a:off x="8089981" y="4600240"/>
            <a:ext cx="2352742" cy="572090"/>
          </a:xfrm>
          <a:prstGeom prst="wedgeRoundRectCallout">
            <a:avLst>
              <a:gd name="adj1" fmla="val 64748"/>
              <a:gd name="adj2" fmla="val 25221"/>
              <a:gd name="adj3" fmla="val 16667"/>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標準整備が出来れば、</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rgbClr val="0000FF"/>
                </a:solidFill>
                <a:latin typeface="BIZ UDPゴシック" panose="020B0400000000000000" pitchFamily="50" charset="-128"/>
                <a:ea typeface="BIZ UDPゴシック" panose="020B0400000000000000" pitchFamily="50" charset="-128"/>
              </a:rPr>
              <a:t>目標達成</a:t>
            </a:r>
            <a:r>
              <a:rPr kumimoji="1" lang="ja-JP" altLang="en-US" sz="1600" dirty="0">
                <a:solidFill>
                  <a:schemeClr val="tx1"/>
                </a:solidFill>
                <a:latin typeface="BIZ UDPゴシック" panose="020B0400000000000000" pitchFamily="50" charset="-128"/>
                <a:ea typeface="BIZ UDPゴシック" panose="020B0400000000000000" pitchFamily="50" charset="-128"/>
              </a:rPr>
              <a:t>できるね</a:t>
            </a:r>
          </a:p>
        </p:txBody>
      </p:sp>
      <p:pic>
        <p:nvPicPr>
          <p:cNvPr id="42" name="図 41">
            <a:extLst>
              <a:ext uri="{FF2B5EF4-FFF2-40B4-BE49-F238E27FC236}">
                <a16:creationId xmlns:a16="http://schemas.microsoft.com/office/drawing/2014/main" id="{B7204A65-F6CD-EE2E-B6B9-21445842BE41}"/>
              </a:ext>
            </a:extLst>
          </p:cNvPr>
          <p:cNvPicPr>
            <a:picLocks noChangeAspect="1"/>
          </p:cNvPicPr>
          <p:nvPr/>
        </p:nvPicPr>
        <p:blipFill>
          <a:blip r:embed="rId9"/>
          <a:stretch>
            <a:fillRect/>
          </a:stretch>
        </p:blipFill>
        <p:spPr>
          <a:xfrm rot="16046231">
            <a:off x="6120725" y="4624966"/>
            <a:ext cx="1131225" cy="1131225"/>
          </a:xfrm>
          <a:prstGeom prst="rect">
            <a:avLst/>
          </a:prstGeom>
        </p:spPr>
      </p:pic>
      <p:graphicFrame>
        <p:nvGraphicFramePr>
          <p:cNvPr id="3" name="表 2">
            <a:extLst>
              <a:ext uri="{FF2B5EF4-FFF2-40B4-BE49-F238E27FC236}">
                <a16:creationId xmlns:a16="http://schemas.microsoft.com/office/drawing/2014/main" id="{FC439D32-1F1F-F35D-8192-34585066D405}"/>
              </a:ext>
            </a:extLst>
          </p:cNvPr>
          <p:cNvGraphicFramePr>
            <a:graphicFrameLocks noGrp="1"/>
          </p:cNvGraphicFramePr>
          <p:nvPr>
            <p:extLst>
              <p:ext uri="{D42A27DB-BD31-4B8C-83A1-F6EECF244321}">
                <p14:modId xmlns:p14="http://schemas.microsoft.com/office/powerpoint/2010/main" val="914240157"/>
              </p:ext>
            </p:extLst>
          </p:nvPr>
        </p:nvGraphicFramePr>
        <p:xfrm>
          <a:off x="7939218" y="5308852"/>
          <a:ext cx="3239155" cy="1205767"/>
        </p:xfrm>
        <a:graphic>
          <a:graphicData uri="http://schemas.openxmlformats.org/drawingml/2006/table">
            <a:tbl>
              <a:tblPr firstCol="1" bandRow="1">
                <a:tableStyleId>{85BE263C-DBD7-4A20-BB59-AAB30ACAA65A}</a:tableStyleId>
              </a:tblPr>
              <a:tblGrid>
                <a:gridCol w="3239155">
                  <a:extLst>
                    <a:ext uri="{9D8B030D-6E8A-4147-A177-3AD203B41FA5}">
                      <a16:colId xmlns:a16="http://schemas.microsoft.com/office/drawing/2014/main" val="3108411905"/>
                    </a:ext>
                  </a:extLst>
                </a:gridCol>
              </a:tblGrid>
              <a:tr h="499001">
                <a:tc>
                  <a:txBody>
                    <a:bodyPr/>
                    <a:lstStyle/>
                    <a:p>
                      <a:pPr algn="ctr"/>
                      <a:r>
                        <a:rPr kumimoji="1" lang="en-US" altLang="ja-JP" sz="1100" b="1" dirty="0">
                          <a:solidFill>
                            <a:schemeClr val="tx1"/>
                          </a:solidFill>
                        </a:rPr>
                        <a:t>No.2</a:t>
                      </a:r>
                      <a:r>
                        <a:rPr kumimoji="1" lang="ja-JP" altLang="en-US" sz="1100" b="1" dirty="0">
                          <a:solidFill>
                            <a:schemeClr val="tx1"/>
                          </a:solidFill>
                        </a:rPr>
                        <a:t>ピーリングラインの</a:t>
                      </a:r>
                    </a:p>
                    <a:p>
                      <a:pPr algn="ctr"/>
                      <a:r>
                        <a:rPr kumimoji="1" lang="ja-JP" altLang="en-US" sz="1100" b="1" dirty="0">
                          <a:solidFill>
                            <a:schemeClr val="tx1"/>
                          </a:solidFill>
                        </a:rPr>
                        <a:t>設備停止時間を</a:t>
                      </a:r>
                      <a:endParaRPr kumimoji="1" lang="en-US" altLang="ja-JP" sz="1100" b="1" dirty="0">
                        <a:solidFill>
                          <a:schemeClr val="tx1"/>
                        </a:solidFill>
                      </a:endParaRPr>
                    </a:p>
                  </a:txBody>
                  <a:tcPr marL="21997" marR="21997" marT="10999" marB="10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953930567"/>
                  </a:ext>
                </a:extLst>
              </a:tr>
              <a:tr h="706766">
                <a:tc>
                  <a:txBody>
                    <a:bodyPr/>
                    <a:lstStyle/>
                    <a:p>
                      <a:pPr algn="l"/>
                      <a:r>
                        <a:rPr kumimoji="1" lang="ja-JP" altLang="en-US" sz="800" b="1" dirty="0">
                          <a:solidFill>
                            <a:schemeClr val="tx1"/>
                          </a:solidFill>
                        </a:rPr>
                        <a:t>　　　　　　　　</a:t>
                      </a:r>
                      <a:r>
                        <a:rPr kumimoji="1" lang="en-US" altLang="ja-JP" sz="800" b="1" dirty="0">
                          <a:solidFill>
                            <a:schemeClr val="tx1"/>
                          </a:solidFill>
                        </a:rPr>
                        <a:t>750</a:t>
                      </a:r>
                      <a:r>
                        <a:rPr kumimoji="1" lang="ja-JP" altLang="en-US" sz="800" b="1" dirty="0">
                          <a:solidFill>
                            <a:schemeClr val="tx1"/>
                          </a:solidFill>
                        </a:rPr>
                        <a:t>分</a:t>
                      </a:r>
                      <a:r>
                        <a:rPr kumimoji="1" lang="en-US" altLang="ja-JP" sz="800" b="1" dirty="0">
                          <a:solidFill>
                            <a:schemeClr val="tx1"/>
                          </a:solidFill>
                        </a:rPr>
                        <a:t>/</a:t>
                      </a:r>
                      <a:r>
                        <a:rPr kumimoji="1" lang="ja-JP" altLang="en-US" sz="800" b="1" dirty="0">
                          <a:solidFill>
                            <a:schemeClr val="tx1"/>
                          </a:solidFill>
                        </a:rPr>
                        <a:t>月を</a:t>
                      </a:r>
                      <a:r>
                        <a:rPr kumimoji="1" lang="ja-JP" altLang="en-US" sz="800" b="1" dirty="0">
                          <a:solidFill>
                            <a:srgbClr val="0000FF"/>
                          </a:solidFill>
                        </a:rPr>
                        <a:t>計画 </a:t>
                      </a:r>
                      <a:r>
                        <a:rPr kumimoji="1" lang="en-US" altLang="ja-JP" sz="1100" b="1" dirty="0">
                          <a:solidFill>
                            <a:srgbClr val="0000FF"/>
                          </a:solidFill>
                        </a:rPr>
                        <a:t>450 </a:t>
                      </a:r>
                      <a:r>
                        <a:rPr kumimoji="1" lang="ja-JP" altLang="en-US" sz="900" b="1" dirty="0">
                          <a:solidFill>
                            <a:srgbClr val="0000FF"/>
                          </a:solidFill>
                        </a:rPr>
                        <a:t>分</a:t>
                      </a:r>
                      <a:r>
                        <a:rPr kumimoji="1" lang="en-US" altLang="ja-JP" sz="900" b="1" dirty="0">
                          <a:solidFill>
                            <a:srgbClr val="0000FF"/>
                          </a:solidFill>
                        </a:rPr>
                        <a:t>/</a:t>
                      </a:r>
                      <a:r>
                        <a:rPr kumimoji="1" lang="ja-JP" altLang="en-US" sz="900" b="1" dirty="0">
                          <a:solidFill>
                            <a:srgbClr val="0000FF"/>
                          </a:solidFill>
                        </a:rPr>
                        <a:t>月以内</a:t>
                      </a:r>
                      <a:endParaRPr kumimoji="1" lang="en-US" altLang="ja-JP" sz="900" b="1" dirty="0">
                        <a:solidFill>
                          <a:srgbClr val="0000FF"/>
                        </a:solidFill>
                      </a:endParaRPr>
                    </a:p>
                    <a:p>
                      <a:pPr algn="ctr"/>
                      <a:r>
                        <a:rPr kumimoji="1" lang="ja-JP" altLang="en-US" sz="800" b="1" dirty="0">
                          <a:solidFill>
                            <a:schemeClr val="tx1"/>
                          </a:solidFill>
                          <a:latin typeface="BIZ UDPゴシック" panose="020B0400000000000000" pitchFamily="50" charset="-128"/>
                          <a:ea typeface="BIZ UDPゴシック" panose="020B0400000000000000" pitchFamily="50" charset="-128"/>
                        </a:rPr>
                        <a:t>　毎日必須の点検を、経験差のある作業者全員で</a:t>
                      </a:r>
                      <a:r>
                        <a:rPr kumimoji="1" lang="en-US" altLang="ja-JP" sz="800" b="1" dirty="0">
                          <a:solidFill>
                            <a:schemeClr val="tx1"/>
                          </a:solidFill>
                          <a:latin typeface="BIZ UDPゴシック" panose="020B0400000000000000" pitchFamily="50" charset="-128"/>
                          <a:ea typeface="BIZ UDPゴシック" panose="020B0400000000000000" pitchFamily="50" charset="-128"/>
                        </a:rPr>
                        <a:t>15</a:t>
                      </a:r>
                      <a:r>
                        <a:rPr kumimoji="1" lang="ja-JP" altLang="en-US" sz="800" b="1" dirty="0">
                          <a:solidFill>
                            <a:schemeClr val="tx1"/>
                          </a:solidFill>
                          <a:latin typeface="BIZ UDPゴシック" panose="020B0400000000000000" pitchFamily="50" charset="-128"/>
                          <a:ea typeface="BIZ UDPゴシック" panose="020B0400000000000000" pitchFamily="50" charset="-128"/>
                        </a:rPr>
                        <a:t>分以内に抑える</a:t>
                      </a:r>
                      <a:endParaRPr kumimoji="1" lang="ja-JP" altLang="en-US" sz="800" b="1" dirty="0">
                        <a:solidFill>
                          <a:schemeClr val="tx1"/>
                        </a:solidFill>
                      </a:endParaRPr>
                    </a:p>
                  </a:txBody>
                  <a:tcPr marL="21997" marR="21997" marT="10999" marB="109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93549733"/>
                  </a:ext>
                </a:extLst>
              </a:tr>
            </a:tbl>
          </a:graphicData>
        </a:graphic>
      </p:graphicFrame>
      <p:sp>
        <p:nvSpPr>
          <p:cNvPr id="5" name="テキスト ボックス 4">
            <a:extLst>
              <a:ext uri="{FF2B5EF4-FFF2-40B4-BE49-F238E27FC236}">
                <a16:creationId xmlns:a16="http://schemas.microsoft.com/office/drawing/2014/main" id="{027322EA-30F7-5E6C-E5B1-3C911A90BA9E}"/>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08</a:t>
            </a:r>
          </a:p>
        </p:txBody>
      </p:sp>
      <p:pic>
        <p:nvPicPr>
          <p:cNvPr id="11" name="オーディオ 10">
            <a:hlinkClick r:id="" action="ppaction://media"/>
            <a:extLst>
              <a:ext uri="{FF2B5EF4-FFF2-40B4-BE49-F238E27FC236}">
                <a16:creationId xmlns:a16="http://schemas.microsoft.com/office/drawing/2014/main" id="{1AB0C052-786E-517D-8F20-7A6338E7D259}"/>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687101221"/>
      </p:ext>
    </p:extLst>
  </p:cSld>
  <p:clrMapOvr>
    <a:masterClrMapping/>
  </p:clrMapOvr>
  <mc:AlternateContent xmlns:mc="http://schemas.openxmlformats.org/markup-compatibility/2006" xmlns:p14="http://schemas.microsoft.com/office/powerpoint/2010/main">
    <mc:Choice Requires="p14">
      <p:transition spd="slow" p14:dur="2000" advTm="24158"/>
    </mc:Choice>
    <mc:Fallback xmlns="">
      <p:transition spd="slow" advTm="241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up)">
                                      <p:cBhvr>
                                        <p:cTn id="11" dur="500"/>
                                        <p:tgtEl>
                                          <p:spTgt spid="3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par>
                                <p:cTn id="20" presetID="10"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ntr" presetSubtype="0"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par>
                                <p:cTn id="29" presetID="10"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2" fill="hold" display="0">
                  <p:stCondLst>
                    <p:cond delay="indefinite"/>
                  </p:stCondLst>
                  <p:endCondLst>
                    <p:cond evt="onStopAudio" delay="0">
                      <p:tgtEl>
                        <p:sldTgt/>
                      </p:tgtEl>
                    </p:cond>
                  </p:endCondLst>
                </p:cTn>
                <p:tgtEl>
                  <p:spTgt spid="11"/>
                </p:tgtEl>
              </p:cMediaNode>
            </p:audio>
          </p:childTnLst>
        </p:cTn>
      </p:par>
    </p:tnLst>
    <p:bldLst>
      <p:bldP spid="32" grpId="0"/>
      <p:bldP spid="33"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0248949-219C-B4E0-4A6C-0CD622B18D74}"/>
              </a:ext>
            </a:extLst>
          </p:cNvPr>
          <p:cNvSpPr txBox="1"/>
          <p:nvPr/>
        </p:nvSpPr>
        <p:spPr>
          <a:xfrm>
            <a:off x="8641617" y="4822721"/>
            <a:ext cx="3387466" cy="369332"/>
          </a:xfrm>
          <a:prstGeom prst="rect">
            <a:avLst/>
          </a:prstGeom>
          <a:noFill/>
        </p:spPr>
        <p:txBody>
          <a:bodyPr wrap="none" rtlCol="0">
            <a:spAutoFit/>
          </a:bodyPr>
          <a:lstStyle/>
          <a:p>
            <a:r>
              <a:rPr lang="ja-JP" altLang="en-US" sz="1350"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評価</a:t>
            </a:r>
            <a:r>
              <a:rPr lang="en-US" altLang="ja-JP" dirty="0">
                <a:latin typeface="BIZ UDPゴシック" panose="020B0400000000000000" pitchFamily="50" charset="-128"/>
                <a:ea typeface="BIZ UDPゴシック" panose="020B0400000000000000" pitchFamily="50" charset="-128"/>
              </a:rPr>
              <a:t>10</a:t>
            </a:r>
            <a:r>
              <a:rPr lang="ja-JP" altLang="en-US" dirty="0">
                <a:latin typeface="BIZ UDPゴシック" panose="020B0400000000000000" pitchFamily="50" charset="-128"/>
                <a:ea typeface="BIZ UDPゴシック" panose="020B0400000000000000" pitchFamily="50" charset="-128"/>
              </a:rPr>
              <a:t>点以上の</a:t>
            </a:r>
            <a:r>
              <a:rPr lang="en-US" altLang="ja-JP" dirty="0">
                <a:latin typeface="BIZ UDPゴシック" panose="020B0400000000000000" pitchFamily="50" charset="-128"/>
                <a:ea typeface="BIZ UDPゴシック" panose="020B0400000000000000" pitchFamily="50" charset="-128"/>
              </a:rPr>
              <a:t>3</a:t>
            </a:r>
            <a:r>
              <a:rPr lang="ja-JP" altLang="en-US" dirty="0">
                <a:latin typeface="BIZ UDPゴシック" panose="020B0400000000000000" pitchFamily="50" charset="-128"/>
                <a:ea typeface="BIZ UDPゴシック" panose="020B0400000000000000" pitchFamily="50" charset="-128"/>
              </a:rPr>
              <a:t>項目を採用</a:t>
            </a:r>
            <a:endParaRPr lang="ja-JP" altLang="en-US" sz="1350" dirty="0">
              <a:latin typeface="BIZ UDPゴシック" panose="020B0400000000000000" pitchFamily="50" charset="-128"/>
              <a:ea typeface="BIZ UDPゴシック" panose="020B0400000000000000" pitchFamily="50" charset="-128"/>
            </a:endParaRPr>
          </a:p>
        </p:txBody>
      </p:sp>
      <p:graphicFrame>
        <p:nvGraphicFramePr>
          <p:cNvPr id="8" name="表 7">
            <a:extLst>
              <a:ext uri="{FF2B5EF4-FFF2-40B4-BE49-F238E27FC236}">
                <a16:creationId xmlns:a16="http://schemas.microsoft.com/office/drawing/2014/main" id="{1A8BAB0A-277E-BA1C-15EC-DBB4EE3A8735}"/>
              </a:ext>
            </a:extLst>
          </p:cNvPr>
          <p:cNvGraphicFramePr>
            <a:graphicFrameLocks noGrp="1"/>
          </p:cNvGraphicFramePr>
          <p:nvPr>
            <p:extLst>
              <p:ext uri="{D42A27DB-BD31-4B8C-83A1-F6EECF244321}">
                <p14:modId xmlns:p14="http://schemas.microsoft.com/office/powerpoint/2010/main" val="2055517162"/>
              </p:ext>
            </p:extLst>
          </p:nvPr>
        </p:nvGraphicFramePr>
        <p:xfrm>
          <a:off x="8553405" y="5215232"/>
          <a:ext cx="3440514" cy="1426161"/>
        </p:xfrm>
        <a:graphic>
          <a:graphicData uri="http://schemas.openxmlformats.org/drawingml/2006/table">
            <a:tbl>
              <a:tblPr firstRow="1" bandRow="1">
                <a:tableStyleId>{F2DE63D5-997A-4646-A377-4702673A728D}</a:tableStyleId>
              </a:tblPr>
              <a:tblGrid>
                <a:gridCol w="349601">
                  <a:extLst>
                    <a:ext uri="{9D8B030D-6E8A-4147-A177-3AD203B41FA5}">
                      <a16:colId xmlns:a16="http://schemas.microsoft.com/office/drawing/2014/main" val="3640181622"/>
                    </a:ext>
                  </a:extLst>
                </a:gridCol>
                <a:gridCol w="940597">
                  <a:extLst>
                    <a:ext uri="{9D8B030D-6E8A-4147-A177-3AD203B41FA5}">
                      <a16:colId xmlns:a16="http://schemas.microsoft.com/office/drawing/2014/main" val="2668315484"/>
                    </a:ext>
                  </a:extLst>
                </a:gridCol>
                <a:gridCol w="932162">
                  <a:extLst>
                    <a:ext uri="{9D8B030D-6E8A-4147-A177-3AD203B41FA5}">
                      <a16:colId xmlns:a16="http://schemas.microsoft.com/office/drawing/2014/main" val="3433479365"/>
                    </a:ext>
                  </a:extLst>
                </a:gridCol>
                <a:gridCol w="609077">
                  <a:extLst>
                    <a:ext uri="{9D8B030D-6E8A-4147-A177-3AD203B41FA5}">
                      <a16:colId xmlns:a16="http://schemas.microsoft.com/office/drawing/2014/main" val="2330155548"/>
                    </a:ext>
                  </a:extLst>
                </a:gridCol>
                <a:gridCol w="609077">
                  <a:extLst>
                    <a:ext uri="{9D8B030D-6E8A-4147-A177-3AD203B41FA5}">
                      <a16:colId xmlns:a16="http://schemas.microsoft.com/office/drawing/2014/main" val="2764610105"/>
                    </a:ext>
                  </a:extLst>
                </a:gridCol>
              </a:tblGrid>
              <a:tr h="270701">
                <a:tc>
                  <a:txBody>
                    <a:bodyPr/>
                    <a:lstStyle/>
                    <a:p>
                      <a:pPr algn="ctr"/>
                      <a:endParaRPr kumimoji="1" lang="ja-JP" altLang="en-US" sz="1200" dirty="0">
                        <a:solidFill>
                          <a:schemeClr val="bg1"/>
                        </a:solidFill>
                        <a:latin typeface="BIZ UDPゴシック" panose="020B0400000000000000" pitchFamily="50" charset="-128"/>
                        <a:ea typeface="BIZ UDPゴシック" panose="020B0400000000000000" pitchFamily="50" charset="-128"/>
                      </a:endParaRPr>
                    </a:p>
                  </a:txBody>
                  <a:tcPr marL="45273" marR="45273" marT="22636" marB="226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200" dirty="0">
                          <a:solidFill>
                            <a:schemeClr val="bg1"/>
                          </a:solidFill>
                          <a:latin typeface="BIZ UDPゴシック" panose="020B0400000000000000" pitchFamily="50" charset="-128"/>
                          <a:ea typeface="BIZ UDPゴシック" panose="020B0400000000000000" pitchFamily="50" charset="-128"/>
                        </a:rPr>
                        <a:t>費用</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200" dirty="0">
                          <a:solidFill>
                            <a:schemeClr val="bg1"/>
                          </a:solidFill>
                          <a:latin typeface="BIZ UDPゴシック" panose="020B0400000000000000" pitchFamily="50" charset="-128"/>
                          <a:ea typeface="BIZ UDPゴシック" panose="020B0400000000000000" pitchFamily="50" charset="-128"/>
                        </a:rPr>
                        <a:t>効果</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200" dirty="0">
                          <a:solidFill>
                            <a:schemeClr val="bg1"/>
                          </a:solidFill>
                          <a:latin typeface="BIZ UDPゴシック" panose="020B0400000000000000" pitchFamily="50" charset="-128"/>
                          <a:ea typeface="BIZ UDPゴシック" panose="020B0400000000000000" pitchFamily="50" charset="-128"/>
                        </a:rPr>
                        <a:t>実現性</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1200" dirty="0">
                          <a:solidFill>
                            <a:schemeClr val="bg1"/>
                          </a:solidFill>
                          <a:latin typeface="BIZ UDPゴシック" panose="020B0400000000000000" pitchFamily="50" charset="-128"/>
                          <a:ea typeface="BIZ UDPゴシック" panose="020B0400000000000000" pitchFamily="50" charset="-128"/>
                        </a:rPr>
                        <a:t>点数</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330754868"/>
                  </a:ext>
                </a:extLst>
              </a:tr>
              <a:tr h="372214">
                <a:tc>
                  <a:txBody>
                    <a:bodyPr/>
                    <a:lstStyle/>
                    <a:p>
                      <a:pPr algn="ctr"/>
                      <a:r>
                        <a:rPr kumimoji="1" lang="ja-JP" altLang="en-US" sz="2000" dirty="0">
                          <a:latin typeface="BIZ UDPゴシック" panose="020B0400000000000000" pitchFamily="50" charset="-128"/>
                          <a:ea typeface="BIZ UDPゴシック" panose="020B0400000000000000" pitchFamily="50" charset="-128"/>
                        </a:rPr>
                        <a:t>◎</a:t>
                      </a:r>
                      <a:endParaRPr kumimoji="1" lang="en-US" altLang="ja-JP" sz="2000" dirty="0">
                        <a:latin typeface="BIZ UDPゴシック" panose="020B0400000000000000" pitchFamily="50" charset="-128"/>
                        <a:ea typeface="BIZ UDPゴシック" panose="020B0400000000000000" pitchFamily="50" charset="-128"/>
                      </a:endParaRP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万円以内</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80</a:t>
                      </a:r>
                      <a:r>
                        <a:rPr kumimoji="1" lang="ja-JP" altLang="en-US" sz="1200" dirty="0">
                          <a:latin typeface="BIZ UDPゴシック" panose="020B0400000000000000" pitchFamily="50" charset="-128"/>
                          <a:ea typeface="BIZ UDPゴシック" panose="020B0400000000000000" pitchFamily="50" charset="-128"/>
                        </a:rPr>
                        <a:t>％以上</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高</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5</a:t>
                      </a:r>
                      <a:r>
                        <a:rPr kumimoji="1" lang="ja-JP" altLang="en-US" sz="1200" dirty="0">
                          <a:latin typeface="BIZ UDPゴシック" panose="020B0400000000000000" pitchFamily="50" charset="-128"/>
                          <a:ea typeface="BIZ UDPゴシック" panose="020B0400000000000000" pitchFamily="50" charset="-128"/>
                        </a:rPr>
                        <a:t>点</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5689665"/>
                  </a:ext>
                </a:extLst>
              </a:tr>
              <a:tr h="372214">
                <a:tc>
                  <a:txBody>
                    <a:bodyPr/>
                    <a:lstStyle/>
                    <a:p>
                      <a:pPr algn="ctr"/>
                      <a:r>
                        <a:rPr kumimoji="1" lang="ja-JP" altLang="en-US" sz="1400" dirty="0">
                          <a:latin typeface="BIZ UDPゴシック" panose="020B0400000000000000" pitchFamily="50" charset="-128"/>
                          <a:ea typeface="BIZ UDPゴシック" panose="020B0400000000000000" pitchFamily="50" charset="-128"/>
                        </a:rPr>
                        <a:t>○</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万円以上</a:t>
                      </a:r>
                      <a:endParaRPr kumimoji="1" lang="en-US" altLang="ja-JP" sz="1200" dirty="0">
                        <a:latin typeface="BIZ UDPゴシック" panose="020B0400000000000000" pitchFamily="50" charset="-128"/>
                        <a:ea typeface="BIZ UDPゴシック" panose="020B0400000000000000" pitchFamily="50" charset="-128"/>
                      </a:endParaRPr>
                    </a:p>
                    <a:p>
                      <a:pPr algn="ctr"/>
                      <a:r>
                        <a:rPr kumimoji="1" lang="en-US" altLang="ja-JP" sz="1200" dirty="0">
                          <a:latin typeface="BIZ UDPゴシック" panose="020B0400000000000000" pitchFamily="50" charset="-128"/>
                          <a:ea typeface="BIZ UDPゴシック" panose="020B0400000000000000" pitchFamily="50" charset="-128"/>
                        </a:rPr>
                        <a:t>10</a:t>
                      </a:r>
                      <a:r>
                        <a:rPr kumimoji="1" lang="ja-JP" altLang="en-US" sz="1200" dirty="0">
                          <a:latin typeface="BIZ UDPゴシック" panose="020B0400000000000000" pitchFamily="50" charset="-128"/>
                          <a:ea typeface="BIZ UDPゴシック" panose="020B0400000000000000" pitchFamily="50" charset="-128"/>
                        </a:rPr>
                        <a:t>万円未満</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80</a:t>
                      </a:r>
                      <a:r>
                        <a:rPr kumimoji="1" lang="ja-JP" altLang="en-US" sz="1200" dirty="0">
                          <a:latin typeface="BIZ UDPゴシック" panose="020B0400000000000000" pitchFamily="50" charset="-128"/>
                          <a:ea typeface="BIZ UDPゴシック" panose="020B0400000000000000" pitchFamily="50" charset="-128"/>
                        </a:rPr>
                        <a:t>％未満</a:t>
                      </a:r>
                      <a:endParaRPr kumimoji="1" lang="en-US" altLang="ja-JP" sz="1200" dirty="0">
                        <a:latin typeface="BIZ UDPゴシック" panose="020B0400000000000000" pitchFamily="50" charset="-128"/>
                        <a:ea typeface="BIZ UDPゴシック" panose="020B0400000000000000" pitchFamily="50" charset="-128"/>
                      </a:endParaRPr>
                    </a:p>
                    <a:p>
                      <a:pPr algn="ctr"/>
                      <a:r>
                        <a:rPr kumimoji="1" lang="en-US" altLang="ja-JP" sz="1200" dirty="0">
                          <a:latin typeface="BIZ UDPゴシック" panose="020B0400000000000000" pitchFamily="50" charset="-128"/>
                          <a:ea typeface="BIZ UDPゴシック" panose="020B0400000000000000" pitchFamily="50" charset="-128"/>
                        </a:rPr>
                        <a:t>60</a:t>
                      </a:r>
                      <a:r>
                        <a:rPr kumimoji="1" lang="ja-JP" altLang="en-US" sz="1200" dirty="0">
                          <a:latin typeface="BIZ UDPゴシック" panose="020B0400000000000000" pitchFamily="50" charset="-128"/>
                          <a:ea typeface="BIZ UDPゴシック" panose="020B0400000000000000" pitchFamily="50" charset="-128"/>
                        </a:rPr>
                        <a:t>％以上</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中</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3</a:t>
                      </a:r>
                      <a:r>
                        <a:rPr kumimoji="1" lang="ja-JP" altLang="en-US" sz="1200" dirty="0">
                          <a:latin typeface="BIZ UDPゴシック" panose="020B0400000000000000" pitchFamily="50" charset="-128"/>
                          <a:ea typeface="BIZ UDPゴシック" panose="020B0400000000000000" pitchFamily="50" charset="-128"/>
                        </a:rPr>
                        <a:t>点</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5396733"/>
                  </a:ext>
                </a:extLst>
              </a:tr>
              <a:tr h="372214">
                <a:tc>
                  <a:txBody>
                    <a:bodyPr/>
                    <a:lstStyle/>
                    <a:p>
                      <a:pPr algn="ctr"/>
                      <a:r>
                        <a:rPr kumimoji="1" lang="ja-JP" altLang="en-US" sz="1400" dirty="0">
                          <a:latin typeface="BIZ UDPゴシック" panose="020B0400000000000000" pitchFamily="50" charset="-128"/>
                          <a:ea typeface="BIZ UDPゴシック" panose="020B0400000000000000" pitchFamily="50" charset="-128"/>
                        </a:rPr>
                        <a:t>△</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10</a:t>
                      </a:r>
                      <a:r>
                        <a:rPr kumimoji="1" lang="ja-JP" altLang="en-US" sz="1200" dirty="0">
                          <a:latin typeface="BIZ UDPゴシック" panose="020B0400000000000000" pitchFamily="50" charset="-128"/>
                          <a:ea typeface="BIZ UDPゴシック" panose="020B0400000000000000" pitchFamily="50" charset="-128"/>
                        </a:rPr>
                        <a:t>万円以上</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60</a:t>
                      </a:r>
                      <a:r>
                        <a:rPr kumimoji="1" lang="ja-JP" altLang="en-US" sz="1200" dirty="0">
                          <a:latin typeface="BIZ UDPゴシック" panose="020B0400000000000000" pitchFamily="50" charset="-128"/>
                          <a:ea typeface="BIZ UDPゴシック" panose="020B0400000000000000" pitchFamily="50" charset="-128"/>
                        </a:rPr>
                        <a:t>％未満</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低</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点</a:t>
                      </a:r>
                    </a:p>
                  </a:txBody>
                  <a:tcPr marL="45273" marR="45273" marT="22636" marB="226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7409724"/>
                  </a:ext>
                </a:extLst>
              </a:tr>
            </a:tbl>
          </a:graphicData>
        </a:graphic>
      </p:graphicFrame>
      <p:pic>
        <p:nvPicPr>
          <p:cNvPr id="12" name="図 11">
            <a:extLst>
              <a:ext uri="{FF2B5EF4-FFF2-40B4-BE49-F238E27FC236}">
                <a16:creationId xmlns:a16="http://schemas.microsoft.com/office/drawing/2014/main" id="{317124E8-F31C-534E-3106-CC7B0CDECC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403143"/>
            <a:ext cx="1238250" cy="1238250"/>
          </a:xfrm>
          <a:prstGeom prst="rect">
            <a:avLst/>
          </a:prstGeom>
        </p:spPr>
      </p:pic>
      <p:sp>
        <p:nvSpPr>
          <p:cNvPr id="13" name="テキスト ボックス 12">
            <a:extLst>
              <a:ext uri="{FF2B5EF4-FFF2-40B4-BE49-F238E27FC236}">
                <a16:creationId xmlns:a16="http://schemas.microsoft.com/office/drawing/2014/main" id="{25E6E1E7-9EA0-4DAA-FCC2-CEE810F8328F}"/>
              </a:ext>
            </a:extLst>
          </p:cNvPr>
          <p:cNvSpPr txBox="1"/>
          <p:nvPr/>
        </p:nvSpPr>
        <p:spPr>
          <a:xfrm>
            <a:off x="1145754" y="4589084"/>
            <a:ext cx="7249099" cy="2162294"/>
          </a:xfrm>
          <a:prstGeom prst="roundRect">
            <a:avLst/>
          </a:prstGeom>
          <a:solidFill>
            <a:schemeClr val="bg1"/>
          </a:solidFill>
          <a:ln>
            <a:solidFill>
              <a:schemeClr val="tx1"/>
            </a:solidFill>
          </a:ln>
        </p:spPr>
        <p:txBody>
          <a:bodyPr wrap="square" rtlCol="0">
            <a:spAutoFit/>
          </a:bodyPr>
          <a:lstStyle/>
          <a:p>
            <a:r>
              <a:rPr lang="ja-JP" altLang="en-US" sz="2400" dirty="0">
                <a:latin typeface="BIZ UDPゴシック" panose="020B0400000000000000" pitchFamily="50" charset="-128"/>
                <a:ea typeface="BIZ UDPゴシック" panose="020B0400000000000000" pitchFamily="50" charset="-128"/>
              </a:rPr>
              <a:t>≪対策の検討思想≫</a:t>
            </a:r>
            <a:endParaRPr lang="en-US" altLang="ja-JP" sz="2400" dirty="0">
              <a:latin typeface="BIZ UDPゴシック" panose="020B0400000000000000" pitchFamily="50" charset="-128"/>
              <a:ea typeface="BIZ UDPゴシック" panose="020B0400000000000000" pitchFamily="50" charset="-128"/>
            </a:endParaRPr>
          </a:p>
          <a:p>
            <a:endParaRPr lang="en-US" altLang="ja-JP" sz="11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a:t>
            </a:r>
            <a:r>
              <a:rPr lang="en-US" altLang="ja-JP" sz="2400" dirty="0">
                <a:latin typeface="BIZ UDPゴシック" panose="020B0400000000000000" pitchFamily="50" charset="-128"/>
                <a:ea typeface="BIZ UDPゴシック" panose="020B0400000000000000" pitchFamily="50" charset="-128"/>
              </a:rPr>
              <a:t>3</a:t>
            </a:r>
            <a:r>
              <a:rPr lang="ja-JP" altLang="en-US" sz="2400" dirty="0">
                <a:latin typeface="BIZ UDPゴシック" panose="020B0400000000000000" pitchFamily="50" charset="-128"/>
                <a:ea typeface="BIZ UDPゴシック" panose="020B0400000000000000" pitchFamily="50" charset="-128"/>
              </a:rPr>
              <a:t>策を束ねて</a:t>
            </a:r>
            <a:endParaRPr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「仕組みで回る点検方式」を実現する標準を作成</a:t>
            </a:r>
            <a:endParaRPr lang="en-US" altLang="ja-JP" sz="2400" dirty="0">
              <a:latin typeface="BIZ UDPゴシック" panose="020B0400000000000000" pitchFamily="50" charset="-128"/>
              <a:ea typeface="BIZ UDPゴシック" panose="020B0400000000000000" pitchFamily="50" charset="-128"/>
            </a:endParaRPr>
          </a:p>
          <a:p>
            <a:endParaRPr lang="en-US" altLang="ja-JP" sz="1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a:t>
            </a:r>
            <a:r>
              <a:rPr kumimoji="1" lang="ja-JP" altLang="en-US" sz="2400" dirty="0">
                <a:latin typeface="BIZ UDPゴシック" panose="020B0400000000000000" pitchFamily="50" charset="-128"/>
                <a:ea typeface="BIZ UDPゴシック" panose="020B0400000000000000" pitchFamily="50" charset="-128"/>
              </a:rPr>
              <a:t>点検時間→設備停止時間に着目して課題整理</a:t>
            </a:r>
            <a:endParaRPr kumimoji="1" lang="en-US" altLang="ja-JP" sz="2400" dirty="0">
              <a:latin typeface="BIZ UDPゴシック" panose="020B0400000000000000" pitchFamily="50" charset="-128"/>
              <a:ea typeface="BIZ UDPゴシック" panose="020B0400000000000000" pitchFamily="50" charset="-128"/>
            </a:endParaRPr>
          </a:p>
        </p:txBody>
      </p:sp>
      <p:graphicFrame>
        <p:nvGraphicFramePr>
          <p:cNvPr id="14" name="表 13">
            <a:extLst>
              <a:ext uri="{FF2B5EF4-FFF2-40B4-BE49-F238E27FC236}">
                <a16:creationId xmlns:a16="http://schemas.microsoft.com/office/drawing/2014/main" id="{CAC4102A-3938-D462-3D97-D670A953C5F7}"/>
              </a:ext>
            </a:extLst>
          </p:cNvPr>
          <p:cNvGraphicFramePr>
            <a:graphicFrameLocks noGrp="1"/>
          </p:cNvGraphicFramePr>
          <p:nvPr>
            <p:extLst>
              <p:ext uri="{D42A27DB-BD31-4B8C-83A1-F6EECF244321}">
                <p14:modId xmlns:p14="http://schemas.microsoft.com/office/powerpoint/2010/main" val="89197766"/>
              </p:ext>
            </p:extLst>
          </p:nvPr>
        </p:nvGraphicFramePr>
        <p:xfrm>
          <a:off x="99152" y="1135644"/>
          <a:ext cx="12008385" cy="3329128"/>
        </p:xfrm>
        <a:graphic>
          <a:graphicData uri="http://schemas.openxmlformats.org/drawingml/2006/table">
            <a:tbl>
              <a:tblPr firstRow="1" bandRow="1">
                <a:tableStyleId>{5C22544A-7EE6-4342-B048-85BDC9FD1C3A}</a:tableStyleId>
              </a:tblPr>
              <a:tblGrid>
                <a:gridCol w="1906455">
                  <a:extLst>
                    <a:ext uri="{9D8B030D-6E8A-4147-A177-3AD203B41FA5}">
                      <a16:colId xmlns:a16="http://schemas.microsoft.com/office/drawing/2014/main" val="3153751626"/>
                    </a:ext>
                  </a:extLst>
                </a:gridCol>
                <a:gridCol w="1343521">
                  <a:extLst>
                    <a:ext uri="{9D8B030D-6E8A-4147-A177-3AD203B41FA5}">
                      <a16:colId xmlns:a16="http://schemas.microsoft.com/office/drawing/2014/main" val="3411700296"/>
                    </a:ext>
                  </a:extLst>
                </a:gridCol>
                <a:gridCol w="2104221">
                  <a:extLst>
                    <a:ext uri="{9D8B030D-6E8A-4147-A177-3AD203B41FA5}">
                      <a16:colId xmlns:a16="http://schemas.microsoft.com/office/drawing/2014/main" val="2152169113"/>
                    </a:ext>
                  </a:extLst>
                </a:gridCol>
                <a:gridCol w="2126256">
                  <a:extLst>
                    <a:ext uri="{9D8B030D-6E8A-4147-A177-3AD203B41FA5}">
                      <a16:colId xmlns:a16="http://schemas.microsoft.com/office/drawing/2014/main" val="3970059083"/>
                    </a:ext>
                  </a:extLst>
                </a:gridCol>
                <a:gridCol w="473725">
                  <a:extLst>
                    <a:ext uri="{9D8B030D-6E8A-4147-A177-3AD203B41FA5}">
                      <a16:colId xmlns:a16="http://schemas.microsoft.com/office/drawing/2014/main" val="899764727"/>
                    </a:ext>
                  </a:extLst>
                </a:gridCol>
                <a:gridCol w="451692">
                  <a:extLst>
                    <a:ext uri="{9D8B030D-6E8A-4147-A177-3AD203B41FA5}">
                      <a16:colId xmlns:a16="http://schemas.microsoft.com/office/drawing/2014/main" val="3409391620"/>
                    </a:ext>
                  </a:extLst>
                </a:gridCol>
                <a:gridCol w="429658">
                  <a:extLst>
                    <a:ext uri="{9D8B030D-6E8A-4147-A177-3AD203B41FA5}">
                      <a16:colId xmlns:a16="http://schemas.microsoft.com/office/drawing/2014/main" val="3215386741"/>
                    </a:ext>
                  </a:extLst>
                </a:gridCol>
                <a:gridCol w="539826">
                  <a:extLst>
                    <a:ext uri="{9D8B030D-6E8A-4147-A177-3AD203B41FA5}">
                      <a16:colId xmlns:a16="http://schemas.microsoft.com/office/drawing/2014/main" val="988819625"/>
                    </a:ext>
                  </a:extLst>
                </a:gridCol>
                <a:gridCol w="506776">
                  <a:extLst>
                    <a:ext uri="{9D8B030D-6E8A-4147-A177-3AD203B41FA5}">
                      <a16:colId xmlns:a16="http://schemas.microsoft.com/office/drawing/2014/main" val="3776674684"/>
                    </a:ext>
                  </a:extLst>
                </a:gridCol>
                <a:gridCol w="2126255">
                  <a:extLst>
                    <a:ext uri="{9D8B030D-6E8A-4147-A177-3AD203B41FA5}">
                      <a16:colId xmlns:a16="http://schemas.microsoft.com/office/drawing/2014/main" val="3877742572"/>
                    </a:ext>
                  </a:extLst>
                </a:gridCol>
              </a:tblGrid>
              <a:tr h="1114900">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問題</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一次対策</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二次対策</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三次対策</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費用</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効果</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実現性</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点数</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対策</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kumimoji="1" lang="ja-JP" altLang="en-US" sz="1800" b="0" dirty="0">
                          <a:solidFill>
                            <a:schemeClr val="bg1"/>
                          </a:solidFill>
                          <a:latin typeface="BIZ UDPゴシック" panose="020B0400000000000000" pitchFamily="50" charset="-128"/>
                          <a:ea typeface="BIZ UDPゴシック" panose="020B0400000000000000" pitchFamily="50" charset="-128"/>
                        </a:rPr>
                        <a:t>役割</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28108371"/>
                  </a:ext>
                </a:extLst>
              </a:tr>
              <a:tr h="445960">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0" dirty="0">
                          <a:solidFill>
                            <a:sysClr val="windowText" lastClr="000000"/>
                          </a:solidFill>
                          <a:latin typeface="BIZ UDPゴシック" panose="020B0400000000000000" pitchFamily="50" charset="-128"/>
                          <a:ea typeface="BIZ UDPゴシック" panose="020B0400000000000000" pitchFamily="50" charset="-128"/>
                        </a:rPr>
                        <a:t>作業方法を</a:t>
                      </a:r>
                      <a:endParaRPr lang="en-US" altLang="ja-JP" sz="1400" b="0" dirty="0">
                        <a:solidFill>
                          <a:sysClr val="windowText" lastClr="000000"/>
                        </a:solidFill>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0" dirty="0">
                          <a:solidFill>
                            <a:sysClr val="windowText" lastClr="000000"/>
                          </a:solidFill>
                          <a:latin typeface="BIZ UDPゴシック" panose="020B0400000000000000" pitchFamily="50" charset="-128"/>
                          <a:ea typeface="BIZ UDPゴシック" panose="020B0400000000000000" pitchFamily="50" charset="-128"/>
                        </a:rPr>
                        <a:t>統一した標準が</a:t>
                      </a:r>
                      <a:endParaRPr lang="en-US" altLang="ja-JP" sz="1400" b="0" dirty="0">
                        <a:solidFill>
                          <a:sysClr val="windowText" lastClr="000000"/>
                        </a:solidFill>
                        <a:latin typeface="BIZ UDPゴシック" panose="020B0400000000000000" pitchFamily="50" charset="-128"/>
                        <a:ea typeface="BIZ UDP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0" dirty="0">
                          <a:solidFill>
                            <a:sysClr val="windowText" lastClr="000000"/>
                          </a:solidFill>
                          <a:latin typeface="BIZ UDPゴシック" panose="020B0400000000000000" pitchFamily="50" charset="-128"/>
                          <a:ea typeface="BIZ UDPゴシック" panose="020B0400000000000000" pitchFamily="50" charset="-128"/>
                        </a:rPr>
                        <a:t>存在しない</a:t>
                      </a:r>
                      <a:endParaRPr kumimoji="1" lang="ja-JP" altLang="en-US" sz="1400" b="0" dirty="0">
                        <a:solidFill>
                          <a:sysClr val="windowText" lastClr="000000"/>
                        </a:solidFill>
                        <a:latin typeface="BIZ UDPゴシック" panose="020B0400000000000000" pitchFamily="50" charset="-128"/>
                        <a:ea typeface="BIZ UDPゴシック" panose="020B0400000000000000" pitchFamily="50" charset="-12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r>
                        <a:rPr kumimoji="1" lang="ja-JP" altLang="en-US" sz="1400" b="0" dirty="0">
                          <a:latin typeface="BIZ UDPゴシック" panose="020B0400000000000000" pitchFamily="50" charset="-128"/>
                          <a:ea typeface="BIZ UDPゴシック" panose="020B0400000000000000" pitchFamily="50" charset="-128"/>
                        </a:rPr>
                        <a:t>作業標準を</a:t>
                      </a:r>
                      <a:endParaRPr kumimoji="1" lang="en-US" altLang="ja-JP" sz="1400" b="0" dirty="0">
                        <a:latin typeface="BIZ UDPゴシック" panose="020B0400000000000000" pitchFamily="50" charset="-128"/>
                        <a:ea typeface="BIZ UDPゴシック" panose="020B0400000000000000" pitchFamily="50" charset="-128"/>
                      </a:endParaRPr>
                    </a:p>
                    <a:p>
                      <a:r>
                        <a:rPr kumimoji="1" lang="ja-JP" altLang="en-US" sz="1400" b="0" dirty="0">
                          <a:latin typeface="BIZ UDPゴシック" panose="020B0400000000000000" pitchFamily="50" charset="-128"/>
                          <a:ea typeface="BIZ UDPゴシック" panose="020B0400000000000000" pitchFamily="50" charset="-128"/>
                        </a:rPr>
                        <a:t>作成する</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r>
                        <a:rPr kumimoji="1" lang="ja-JP" altLang="en-US" sz="1400" b="0" dirty="0">
                          <a:latin typeface="BIZ UDPゴシック" panose="020B0400000000000000" pitchFamily="50" charset="-128"/>
                          <a:ea typeface="BIZ UDPゴシック" panose="020B0400000000000000" pitchFamily="50" charset="-128"/>
                        </a:rPr>
                        <a:t>作業手順を統一する</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400" b="0" dirty="0">
                          <a:latin typeface="BIZ UDPゴシック" panose="020B0400000000000000" pitchFamily="50" charset="-128"/>
                          <a:ea typeface="BIZ UDPゴシック" panose="020B0400000000000000" pitchFamily="50" charset="-128"/>
                        </a:rPr>
                        <a:t>教育資料を作成</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800" b="0" dirty="0">
                          <a:latin typeface="BIZ UDPゴシック" panose="020B0400000000000000" pitchFamily="50" charset="-128"/>
                          <a:ea typeface="BIZ UDPゴシック" panose="020B0400000000000000" pitchFamily="50" charset="-128"/>
                        </a:rPr>
                        <a:t>〇</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800" b="0" dirty="0">
                          <a:latin typeface="BIZ UDPゴシック" panose="020B0400000000000000" pitchFamily="50" charset="-128"/>
                          <a:ea typeface="BIZ UDPゴシック" panose="020B0400000000000000" pitchFamily="50" charset="-128"/>
                        </a:rPr>
                        <a:t>〇</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800" b="0" dirty="0">
                          <a:latin typeface="BIZ UDPゴシック" panose="020B0400000000000000" pitchFamily="50" charset="-128"/>
                          <a:ea typeface="BIZ UDPゴシック" panose="020B0400000000000000" pitchFamily="50" charset="-128"/>
                        </a:rPr>
                        <a:t>〇</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en-US" altLang="ja-JP" sz="1800" b="0" dirty="0">
                          <a:latin typeface="BIZ UDPゴシック" panose="020B0400000000000000" pitchFamily="50" charset="-128"/>
                          <a:ea typeface="BIZ UDPゴシック" panose="020B0400000000000000" pitchFamily="50" charset="-128"/>
                        </a:rPr>
                        <a:t>9</a:t>
                      </a:r>
                      <a:endParaRPr kumimoji="1" lang="ja-JP" altLang="en-US" sz="1800" b="0" dirty="0">
                        <a:latin typeface="BIZ UDPゴシック" panose="020B0400000000000000" pitchFamily="50" charset="-128"/>
                        <a:ea typeface="BIZ UDPゴシック" panose="020B0400000000000000" pitchFamily="50" charset="-12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800" b="0" dirty="0">
                          <a:latin typeface="BIZ UDPゴシック" panose="020B0400000000000000" pitchFamily="50" charset="-128"/>
                          <a:ea typeface="BIZ UDPゴシック" panose="020B0400000000000000" pitchFamily="50" charset="-128"/>
                        </a:rPr>
                        <a:t>不</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sz="1800" b="0" dirty="0">
                        <a:latin typeface="BIZ UDPゴシック" panose="020B0400000000000000" pitchFamily="50" charset="-128"/>
                        <a:ea typeface="BIZ UDPゴシック" panose="020B0400000000000000" pitchFamily="50" charset="-12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3063020"/>
                  </a:ext>
                </a:extLst>
              </a:tr>
              <a:tr h="52882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en-US" altLang="ja-JP" sz="1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0" dirty="0">
                          <a:latin typeface="BIZ UDPゴシック" panose="020B0400000000000000" pitchFamily="50" charset="-128"/>
                          <a:ea typeface="BIZ UDPゴシック" panose="020B0400000000000000" pitchFamily="50" charset="-128"/>
                        </a:rPr>
                        <a:t>作業手順書の作成</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BIZ UDPゴシック" panose="020B0400000000000000" pitchFamily="50" charset="-128"/>
                          <a:ea typeface="BIZ UDPゴシック" panose="020B0400000000000000" pitchFamily="50" charset="-128"/>
                        </a:rPr>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BIZ UDPゴシック" panose="020B0400000000000000" pitchFamily="50" charset="-128"/>
                          <a:ea typeface="BIZ UDPゴシック" panose="020B0400000000000000" pitchFamily="50" charset="-128"/>
                        </a:rPr>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BIZ UDPゴシック" panose="020B0400000000000000" pitchFamily="50" charset="-128"/>
                          <a:ea typeface="BIZ UDPゴシック" panose="020B0400000000000000" pitchFamily="50" charset="-128"/>
                        </a:rPr>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r>
                        <a:rPr kumimoji="1" lang="en-US" altLang="ja-JP" sz="1600" b="0" dirty="0">
                          <a:latin typeface="BIZ UDPゴシック" panose="020B0400000000000000" pitchFamily="50" charset="-128"/>
                          <a:ea typeface="BIZ UDPゴシック" panose="020B0400000000000000" pitchFamily="50" charset="-128"/>
                        </a:rPr>
                        <a:t>15</a:t>
                      </a:r>
                      <a:endParaRPr kumimoji="1" lang="ja-JP" altLang="en-US" sz="1600" b="0" dirty="0">
                        <a:latin typeface="BIZ UDPゴシック" panose="020B0400000000000000" pitchFamily="50" charset="-128"/>
                        <a:ea typeface="BIZ UDPゴシック" panose="020B0400000000000000" pitchFamily="50" charset="-12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r>
                        <a:rPr kumimoji="1" lang="ja-JP" altLang="en-US" sz="1800" b="1" dirty="0">
                          <a:solidFill>
                            <a:schemeClr val="accent1"/>
                          </a:solidFill>
                          <a:latin typeface="BIZ UDPゴシック" panose="020B0400000000000000" pitchFamily="50" charset="-128"/>
                          <a:ea typeface="BIZ UDPゴシック" panose="020B0400000000000000" pitchFamily="50" charset="-128"/>
                        </a:rPr>
                        <a:t>採</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判断の標準化</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3626800"/>
                  </a:ext>
                </a:extLst>
              </a:tr>
              <a:tr h="643950">
                <a:tc vMerge="1">
                  <a:txBody>
                    <a:bodyPr/>
                    <a:lstStyle/>
                    <a:p>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400" b="0" dirty="0">
                          <a:latin typeface="BIZ UDPゴシック" panose="020B0400000000000000" pitchFamily="50" charset="-128"/>
                          <a:ea typeface="BIZ UDPゴシック" panose="020B0400000000000000" pitchFamily="50" charset="-128"/>
                        </a:rPr>
                        <a:t>設備停止回数を最小化する順序を設計する</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0" dirty="0">
                          <a:latin typeface="BIZ UDPゴシック" panose="020B0400000000000000" pitchFamily="50" charset="-128"/>
                          <a:ea typeface="BIZ UDPゴシック" panose="020B0400000000000000" pitchFamily="50" charset="-128"/>
                        </a:rPr>
                        <a:t>点検表の見直し</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BIZ UDPゴシック" panose="020B0400000000000000" pitchFamily="50" charset="-128"/>
                          <a:ea typeface="BIZ UDPゴシック" panose="020B0400000000000000" pitchFamily="50" charset="-128"/>
                        </a:rPr>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BIZ UDPゴシック" panose="020B0400000000000000" pitchFamily="50" charset="-128"/>
                          <a:ea typeface="BIZ UDPゴシック" panose="020B0400000000000000" pitchFamily="50" charset="-128"/>
                        </a:rPr>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BIZ UDPゴシック" panose="020B0400000000000000" pitchFamily="50" charset="-128"/>
                          <a:ea typeface="BIZ UDPゴシック" panose="020B0400000000000000" pitchFamily="50" charset="-128"/>
                        </a:rPr>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r>
                        <a:rPr kumimoji="1" lang="en-US" altLang="ja-JP" sz="1600" b="0" dirty="0">
                          <a:latin typeface="BIZ UDPゴシック" panose="020B0400000000000000" pitchFamily="50" charset="-128"/>
                          <a:ea typeface="BIZ UDPゴシック" panose="020B0400000000000000" pitchFamily="50" charset="-128"/>
                        </a:rPr>
                        <a:t>15</a:t>
                      </a:r>
                      <a:endParaRPr kumimoji="1" lang="ja-JP" altLang="en-US" sz="1600" b="0" dirty="0">
                        <a:latin typeface="BIZ UDPゴシック" panose="020B0400000000000000" pitchFamily="50" charset="-128"/>
                        <a:ea typeface="BIZ UDPゴシック" panose="020B0400000000000000" pitchFamily="50" charset="-12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r>
                        <a:rPr kumimoji="1" lang="ja-JP" altLang="en-US" sz="1800" b="1" dirty="0">
                          <a:solidFill>
                            <a:schemeClr val="accent1"/>
                          </a:solidFill>
                          <a:latin typeface="BIZ UDPゴシック" panose="020B0400000000000000" pitchFamily="50" charset="-128"/>
                          <a:ea typeface="BIZ UDPゴシック" panose="020B0400000000000000" pitchFamily="50" charset="-128"/>
                        </a:rPr>
                        <a:t>採</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停止回数の削減</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6540603"/>
                  </a:ext>
                </a:extLst>
              </a:tr>
              <a:tr h="595493">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kumimoji="1" lang="ja-JP" altLang="en-US"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400" b="0" dirty="0">
                          <a:latin typeface="BIZ UDPゴシック" panose="020B0400000000000000" pitchFamily="50" charset="-128"/>
                          <a:ea typeface="BIZ UDPゴシック" panose="020B0400000000000000" pitchFamily="50" charset="-128"/>
                        </a:rPr>
                        <a:t>作業方法の見直し</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600" b="0" dirty="0">
                          <a:latin typeface="BIZ UDPゴシック" panose="020B0400000000000000" pitchFamily="50" charset="-128"/>
                          <a:ea typeface="BIZ UDPゴシック" panose="020B0400000000000000" pitchFamily="50" charset="-128"/>
                        </a:rPr>
                        <a:t>点検方法の組み換え</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BIZ UDPゴシック" panose="020B0400000000000000" pitchFamily="50" charset="-128"/>
                          <a:ea typeface="BIZ UDPゴシック" panose="020B0400000000000000" pitchFamily="50" charset="-128"/>
                        </a:rPr>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BIZ UDPゴシック" panose="020B0400000000000000" pitchFamily="50" charset="-128"/>
                          <a:ea typeface="BIZ UDPゴシック" panose="020B0400000000000000" pitchFamily="50" charset="-128"/>
                        </a:rPr>
                        <a:t>◎</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latin typeface="BIZ UDPゴシック" panose="020B0400000000000000" pitchFamily="50" charset="-128"/>
                          <a:ea typeface="BIZ UDPゴシック" panose="020B0400000000000000" pitchFamily="50" charset="-128"/>
                        </a:rPr>
                        <a:t>〇</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r>
                        <a:rPr kumimoji="1" lang="en-US" altLang="ja-JP" sz="1600" b="0" dirty="0">
                          <a:latin typeface="BIZ UDPゴシック" panose="020B0400000000000000" pitchFamily="50" charset="-128"/>
                          <a:ea typeface="BIZ UDPゴシック" panose="020B0400000000000000" pitchFamily="50" charset="-128"/>
                        </a:rPr>
                        <a:t>13</a:t>
                      </a:r>
                      <a:endParaRPr kumimoji="1" lang="ja-JP" altLang="en-US" sz="1600" b="0" dirty="0">
                        <a:latin typeface="BIZ UDPゴシック" panose="020B0400000000000000" pitchFamily="50" charset="-128"/>
                        <a:ea typeface="BIZ UDPゴシック" panose="020B0400000000000000" pitchFamily="50" charset="-128"/>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dirty="0">
                          <a:solidFill>
                            <a:schemeClr val="accent1"/>
                          </a:solidFill>
                          <a:latin typeface="BIZ UDPゴシック" panose="020B0400000000000000" pitchFamily="50" charset="-128"/>
                          <a:ea typeface="BIZ UDPゴシック" panose="020B0400000000000000" pitchFamily="50" charset="-128"/>
                        </a:rPr>
                        <a:t>採</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dirty="0">
                          <a:solidFill>
                            <a:schemeClr val="tx1"/>
                          </a:solidFill>
                          <a:latin typeface="BIZ UDPゴシック" panose="020B0400000000000000" pitchFamily="50" charset="-128"/>
                          <a:ea typeface="BIZ UDPゴシック" panose="020B0400000000000000" pitchFamily="50" charset="-128"/>
                        </a:rPr>
                        <a:t>時間短縮の決め手</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6745625"/>
                  </a:ext>
                </a:extLst>
              </a:tr>
            </a:tbl>
          </a:graphicData>
        </a:graphic>
      </p:graphicFrame>
      <p:sp>
        <p:nvSpPr>
          <p:cNvPr id="18" name="テキスト ボックス 17">
            <a:extLst>
              <a:ext uri="{FF2B5EF4-FFF2-40B4-BE49-F238E27FC236}">
                <a16:creationId xmlns:a16="http://schemas.microsoft.com/office/drawing/2014/main" id="{BC9B055C-BA5D-3622-B288-7717DF1297B4}"/>
              </a:ext>
            </a:extLst>
          </p:cNvPr>
          <p:cNvSpPr txBox="1"/>
          <p:nvPr/>
        </p:nvSpPr>
        <p:spPr>
          <a:xfrm>
            <a:off x="10172653" y="789366"/>
            <a:ext cx="1856430" cy="246221"/>
          </a:xfrm>
          <a:prstGeom prst="rect">
            <a:avLst/>
          </a:prstGeom>
          <a:solidFill>
            <a:schemeClr val="bg1"/>
          </a:solidFill>
          <a:ln>
            <a:solidFill>
              <a:schemeClr val="tx1"/>
            </a:solidFill>
          </a:ln>
        </p:spPr>
        <p:txBody>
          <a:bodyPr wrap="square" rtlCol="0">
            <a:spAutoFit/>
          </a:bodyPr>
          <a:lstStyle/>
          <a:p>
            <a:pPr algn="ctr"/>
            <a:r>
              <a:rPr kumimoji="1" lang="en-US" altLang="ja-JP" sz="1000" dirty="0">
                <a:latin typeface="BIZ UDPゴシック" panose="020B0400000000000000" pitchFamily="50" charset="-128"/>
                <a:ea typeface="BIZ UDPゴシック" panose="020B0400000000000000" pitchFamily="50" charset="-128"/>
              </a:rPr>
              <a:t>2024.9.22 </a:t>
            </a:r>
            <a:r>
              <a:rPr kumimoji="1" lang="ja-JP" altLang="en-US" sz="1000" dirty="0">
                <a:latin typeface="BIZ UDPゴシック" panose="020B0400000000000000" pitchFamily="50" charset="-128"/>
                <a:ea typeface="BIZ UDPゴシック" panose="020B0400000000000000" pitchFamily="50" charset="-128"/>
              </a:rPr>
              <a:t>作成者 島田</a:t>
            </a:r>
          </a:p>
        </p:txBody>
      </p:sp>
      <p:sp>
        <p:nvSpPr>
          <p:cNvPr id="19" name="テキスト ボックス 18">
            <a:extLst>
              <a:ext uri="{FF2B5EF4-FFF2-40B4-BE49-F238E27FC236}">
                <a16:creationId xmlns:a16="http://schemas.microsoft.com/office/drawing/2014/main" id="{EFB9E0AB-55C0-0E2C-4A99-5C758669093D}"/>
              </a:ext>
            </a:extLst>
          </p:cNvPr>
          <p:cNvSpPr txBox="1"/>
          <p:nvPr/>
        </p:nvSpPr>
        <p:spPr>
          <a:xfrm>
            <a:off x="353079" y="623926"/>
            <a:ext cx="7286586" cy="338554"/>
          </a:xfrm>
          <a:prstGeom prst="rect">
            <a:avLst/>
          </a:prstGeom>
          <a:noFill/>
          <a:ln>
            <a:noFill/>
          </a:ln>
        </p:spPr>
        <p:txBody>
          <a:bodyPr wrap="square" rtlCol="0">
            <a:spAutoFit/>
          </a:bodyPr>
          <a:lstStyle/>
          <a:p>
            <a:r>
              <a:rPr lang="ja-JP" altLang="en-US" sz="1600" b="0" i="0" dirty="0">
                <a:effectLst/>
                <a:latin typeface="BIZ UDPゴシック" panose="020B0400000000000000" pitchFamily="50" charset="-128"/>
                <a:ea typeface="BIZ UDPゴシック" panose="020B0400000000000000" pitchFamily="50" charset="-128"/>
              </a:rPr>
              <a:t>対策方針：点検を「人」から「仕組み」へ（停止回数を設計する）</a:t>
            </a:r>
          </a:p>
        </p:txBody>
      </p:sp>
      <p:sp>
        <p:nvSpPr>
          <p:cNvPr id="4" name="テキスト ボックス 3">
            <a:extLst>
              <a:ext uri="{FF2B5EF4-FFF2-40B4-BE49-F238E27FC236}">
                <a16:creationId xmlns:a16="http://schemas.microsoft.com/office/drawing/2014/main" id="{B55E8F89-40B5-7694-B244-24DD6B67E3B0}"/>
              </a:ext>
            </a:extLst>
          </p:cNvPr>
          <p:cNvSpPr txBox="1"/>
          <p:nvPr/>
        </p:nvSpPr>
        <p:spPr>
          <a:xfrm>
            <a:off x="718839" y="132022"/>
            <a:ext cx="2153154"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対策検討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系統図</a:t>
            </a:r>
            <a:endParaRPr lang="ja-JP" altLang="en-US" sz="2800" dirty="0">
              <a:latin typeface="BIZ UDPゴシック" panose="020B0400000000000000" pitchFamily="50" charset="-128"/>
              <a:ea typeface="BIZ UDPゴシック" panose="020B0400000000000000" pitchFamily="50" charset="-128"/>
            </a:endParaRPr>
          </a:p>
        </p:txBody>
      </p:sp>
      <p:cxnSp>
        <p:nvCxnSpPr>
          <p:cNvPr id="10" name="直線コネクタ 9">
            <a:extLst>
              <a:ext uri="{FF2B5EF4-FFF2-40B4-BE49-F238E27FC236}">
                <a16:creationId xmlns:a16="http://schemas.microsoft.com/office/drawing/2014/main" id="{3D19EAD1-5163-8D72-93B1-B3FF29084C12}"/>
              </a:ext>
            </a:extLst>
          </p:cNvPr>
          <p:cNvCxnSpPr>
            <a:cxnSpLocks/>
          </p:cNvCxnSpPr>
          <p:nvPr/>
        </p:nvCxnSpPr>
        <p:spPr>
          <a:xfrm flipV="1">
            <a:off x="10014333" y="2302525"/>
            <a:ext cx="2078515" cy="363557"/>
          </a:xfrm>
          <a:prstGeom prst="line">
            <a:avLst/>
          </a:prstGeom>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7835601F-6635-DDF3-6DEB-9297CEEBC2CA}"/>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09</a:t>
            </a:r>
          </a:p>
        </p:txBody>
      </p:sp>
      <p:pic>
        <p:nvPicPr>
          <p:cNvPr id="29" name="オーディオ 28">
            <a:hlinkClick r:id="" action="ppaction://media"/>
            <a:extLst>
              <a:ext uri="{FF2B5EF4-FFF2-40B4-BE49-F238E27FC236}">
                <a16:creationId xmlns:a16="http://schemas.microsoft.com/office/drawing/2014/main" id="{14C6FA6B-623D-AC5A-8FA3-64AACE30BA97}"/>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0481623"/>
      </p:ext>
    </p:extLst>
  </p:cSld>
  <p:clrMapOvr>
    <a:masterClrMapping/>
  </p:clrMapOvr>
  <mc:AlternateContent xmlns:mc="http://schemas.openxmlformats.org/markup-compatibility/2006" xmlns:p14="http://schemas.microsoft.com/office/powerpoint/2010/main">
    <mc:Choice Requires="p14">
      <p:transition spd="slow" p14:dur="2000" advTm="26582"/>
    </mc:Choice>
    <mc:Fallback xmlns="">
      <p:transition spd="slow" advTm="26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E22F8B22-2235-385C-3584-819EE32994CE}"/>
              </a:ext>
            </a:extLst>
          </p:cNvPr>
          <p:cNvSpPr/>
          <p:nvPr/>
        </p:nvSpPr>
        <p:spPr>
          <a:xfrm>
            <a:off x="429561" y="1126867"/>
            <a:ext cx="1839914" cy="580747"/>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latin typeface="BIZ UDPゴシック" panose="020B0400000000000000" pitchFamily="50" charset="-128"/>
                <a:ea typeface="BIZ UDPゴシック" panose="020B0400000000000000" pitchFamily="50" charset="-128"/>
              </a:rPr>
              <a:t>手順書作成に</a:t>
            </a:r>
            <a:endParaRPr kumimoji="1" lang="en-US" altLang="ja-JP" sz="16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1" dirty="0">
                <a:solidFill>
                  <a:schemeClr val="tx1"/>
                </a:solidFill>
                <a:latin typeface="BIZ UDPゴシック" panose="020B0400000000000000" pitchFamily="50" charset="-128"/>
                <a:ea typeface="BIZ UDPゴシック" panose="020B0400000000000000" pitchFamily="50" charset="-128"/>
              </a:rPr>
              <a:t>向けて話し合い</a:t>
            </a:r>
            <a:endParaRPr kumimoji="1" lang="en-US" altLang="ja-JP" sz="1600" b="1" dirty="0">
              <a:solidFill>
                <a:schemeClr val="tx1"/>
              </a:solidFill>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93E0673E-8DC2-FA8C-4E10-63F87F49EDB2}"/>
              </a:ext>
            </a:extLst>
          </p:cNvPr>
          <p:cNvSpPr txBox="1"/>
          <p:nvPr/>
        </p:nvSpPr>
        <p:spPr>
          <a:xfrm>
            <a:off x="717685" y="142376"/>
            <a:ext cx="3310522"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対策の実施</a:t>
            </a:r>
            <a:r>
              <a:rPr lang="ja-JP" altLang="en-US" sz="1600" dirty="0">
                <a:latin typeface="BIZ UDPゴシック" panose="020B0400000000000000" pitchFamily="50" charset="-128"/>
                <a:ea typeface="BIZ UDPゴシック" panose="020B0400000000000000" pitchFamily="50" charset="-128"/>
              </a:rPr>
              <a:t> </a:t>
            </a:r>
            <a:r>
              <a:rPr lang="en-US" altLang="ja-JP" sz="1600" dirty="0">
                <a:latin typeface="BIZ UDPゴシック" panose="020B0400000000000000" pitchFamily="50" charset="-128"/>
                <a:ea typeface="BIZ UDPゴシック" panose="020B0400000000000000" pitchFamily="50" charset="-128"/>
              </a:rPr>
              <a:t>:</a:t>
            </a:r>
            <a:r>
              <a:rPr lang="ja-JP" altLang="en-US" sz="1600" dirty="0">
                <a:latin typeface="BIZ UDPゴシック" panose="020B0400000000000000" pitchFamily="50" charset="-128"/>
                <a:ea typeface="BIZ UDPゴシック" panose="020B0400000000000000" pitchFamily="50" charset="-128"/>
              </a:rPr>
              <a:t> 作業手順書の作成</a:t>
            </a:r>
            <a:endParaRPr lang="ja-JP" altLang="en-US" sz="2800" dirty="0">
              <a:latin typeface="BIZ UDPゴシック" panose="020B0400000000000000" pitchFamily="50" charset="-128"/>
              <a:ea typeface="BIZ UDPゴシック" panose="020B0400000000000000" pitchFamily="50" charset="-128"/>
            </a:endParaRPr>
          </a:p>
        </p:txBody>
      </p:sp>
      <p:pic>
        <p:nvPicPr>
          <p:cNvPr id="6" name="図 5">
            <a:extLst>
              <a:ext uri="{FF2B5EF4-FFF2-40B4-BE49-F238E27FC236}">
                <a16:creationId xmlns:a16="http://schemas.microsoft.com/office/drawing/2014/main" id="{42D19942-BE8C-8098-1666-6BA8D56E7740}"/>
              </a:ext>
            </a:extLst>
          </p:cNvPr>
          <p:cNvPicPr>
            <a:picLocks noChangeAspect="1"/>
          </p:cNvPicPr>
          <p:nvPr/>
        </p:nvPicPr>
        <p:blipFill>
          <a:blip r:embed="rId7"/>
          <a:stretch>
            <a:fillRect/>
          </a:stretch>
        </p:blipFill>
        <p:spPr>
          <a:xfrm>
            <a:off x="2455336" y="987546"/>
            <a:ext cx="3090327" cy="2233055"/>
          </a:xfrm>
          <a:prstGeom prst="rect">
            <a:avLst/>
          </a:prstGeom>
        </p:spPr>
      </p:pic>
      <p:pic>
        <p:nvPicPr>
          <p:cNvPr id="7" name="図 6">
            <a:extLst>
              <a:ext uri="{FF2B5EF4-FFF2-40B4-BE49-F238E27FC236}">
                <a16:creationId xmlns:a16="http://schemas.microsoft.com/office/drawing/2014/main" id="{A8075735-D6B9-23B9-47D4-B667821E95C3}"/>
              </a:ext>
            </a:extLst>
          </p:cNvPr>
          <p:cNvPicPr>
            <a:picLocks noChangeAspect="1"/>
          </p:cNvPicPr>
          <p:nvPr/>
        </p:nvPicPr>
        <p:blipFill>
          <a:blip r:embed="rId8"/>
          <a:stretch>
            <a:fillRect/>
          </a:stretch>
        </p:blipFill>
        <p:spPr>
          <a:xfrm>
            <a:off x="962281" y="3681413"/>
            <a:ext cx="2821331" cy="2365427"/>
          </a:xfrm>
          <a:prstGeom prst="rect">
            <a:avLst/>
          </a:prstGeom>
          <a:solidFill>
            <a:schemeClr val="bg1"/>
          </a:solidFill>
          <a:ln>
            <a:solidFill>
              <a:schemeClr val="tx1"/>
            </a:solidFill>
          </a:ln>
        </p:spPr>
      </p:pic>
      <p:pic>
        <p:nvPicPr>
          <p:cNvPr id="8" name="図 7">
            <a:extLst>
              <a:ext uri="{FF2B5EF4-FFF2-40B4-BE49-F238E27FC236}">
                <a16:creationId xmlns:a16="http://schemas.microsoft.com/office/drawing/2014/main" id="{F84C3374-982D-968A-EAB7-968296F5A085}"/>
              </a:ext>
            </a:extLst>
          </p:cNvPr>
          <p:cNvPicPr>
            <a:picLocks noChangeAspect="1"/>
          </p:cNvPicPr>
          <p:nvPr/>
        </p:nvPicPr>
        <p:blipFill>
          <a:blip r:embed="rId9"/>
          <a:stretch>
            <a:fillRect/>
          </a:stretch>
        </p:blipFill>
        <p:spPr>
          <a:xfrm>
            <a:off x="8360240" y="3681413"/>
            <a:ext cx="2929065" cy="2362401"/>
          </a:xfrm>
          <a:prstGeom prst="rect">
            <a:avLst/>
          </a:prstGeom>
          <a:solidFill>
            <a:schemeClr val="bg1"/>
          </a:solidFill>
          <a:ln>
            <a:solidFill>
              <a:schemeClr val="tx1"/>
            </a:solidFill>
          </a:ln>
        </p:spPr>
      </p:pic>
      <p:pic>
        <p:nvPicPr>
          <p:cNvPr id="9" name="図 8">
            <a:extLst>
              <a:ext uri="{FF2B5EF4-FFF2-40B4-BE49-F238E27FC236}">
                <a16:creationId xmlns:a16="http://schemas.microsoft.com/office/drawing/2014/main" id="{E8238C9C-CC48-B342-30B0-2B13C6004472}"/>
              </a:ext>
            </a:extLst>
          </p:cNvPr>
          <p:cNvPicPr>
            <a:picLocks noChangeAspect="1"/>
          </p:cNvPicPr>
          <p:nvPr/>
        </p:nvPicPr>
        <p:blipFill>
          <a:blip r:embed="rId10"/>
          <a:stretch>
            <a:fillRect/>
          </a:stretch>
        </p:blipFill>
        <p:spPr>
          <a:xfrm>
            <a:off x="4628106" y="3681413"/>
            <a:ext cx="2887640" cy="2362401"/>
          </a:xfrm>
          <a:prstGeom prst="rect">
            <a:avLst/>
          </a:prstGeom>
          <a:solidFill>
            <a:schemeClr val="bg1"/>
          </a:solidFill>
        </p:spPr>
      </p:pic>
      <p:sp>
        <p:nvSpPr>
          <p:cNvPr id="10" name="正方形/長方形 9">
            <a:extLst>
              <a:ext uri="{FF2B5EF4-FFF2-40B4-BE49-F238E27FC236}">
                <a16:creationId xmlns:a16="http://schemas.microsoft.com/office/drawing/2014/main" id="{D44C6213-6BF0-F76C-5D5E-691F7894A2FF}"/>
              </a:ext>
            </a:extLst>
          </p:cNvPr>
          <p:cNvSpPr/>
          <p:nvPr/>
        </p:nvSpPr>
        <p:spPr>
          <a:xfrm>
            <a:off x="8360240" y="3298363"/>
            <a:ext cx="1707664" cy="357317"/>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設備名称</a:t>
            </a:r>
          </a:p>
        </p:txBody>
      </p:sp>
      <p:sp>
        <p:nvSpPr>
          <p:cNvPr id="11" name="正方形/長方形 10">
            <a:extLst>
              <a:ext uri="{FF2B5EF4-FFF2-40B4-BE49-F238E27FC236}">
                <a16:creationId xmlns:a16="http://schemas.microsoft.com/office/drawing/2014/main" id="{EB774ED0-A3C0-B68E-4B24-40A8D891106C}"/>
              </a:ext>
            </a:extLst>
          </p:cNvPr>
          <p:cNvSpPr/>
          <p:nvPr/>
        </p:nvSpPr>
        <p:spPr>
          <a:xfrm>
            <a:off x="4617846" y="3307669"/>
            <a:ext cx="1707664" cy="357317"/>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ysClr val="windowText" lastClr="000000"/>
                </a:solidFill>
                <a:latin typeface="BIZ UDPゴシック" panose="020B0400000000000000" pitchFamily="50" charset="-128"/>
                <a:ea typeface="BIZ UDPゴシック" panose="020B0400000000000000" pitchFamily="50" charset="-128"/>
              </a:rPr>
              <a:t>使用工具</a:t>
            </a:r>
            <a:endParaRPr kumimoji="1" lang="ja-JP" altLang="en-US" dirty="0">
              <a:solidFill>
                <a:sysClr val="windowText" lastClr="000000"/>
              </a:solidFill>
              <a:latin typeface="BIZ UDPゴシック" panose="020B0400000000000000" pitchFamily="50" charset="-128"/>
              <a:ea typeface="BIZ UDPゴシック" panose="020B0400000000000000" pitchFamily="50" charset="-128"/>
            </a:endParaRPr>
          </a:p>
        </p:txBody>
      </p:sp>
      <p:sp>
        <p:nvSpPr>
          <p:cNvPr id="12" name="正方形/長方形 11">
            <a:extLst>
              <a:ext uri="{FF2B5EF4-FFF2-40B4-BE49-F238E27FC236}">
                <a16:creationId xmlns:a16="http://schemas.microsoft.com/office/drawing/2014/main" id="{B5E1D84D-CFCB-4444-27EA-D923D801F224}"/>
              </a:ext>
            </a:extLst>
          </p:cNvPr>
          <p:cNvSpPr/>
          <p:nvPr/>
        </p:nvSpPr>
        <p:spPr>
          <a:xfrm>
            <a:off x="962281" y="3293109"/>
            <a:ext cx="1707664" cy="357317"/>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作業手順</a:t>
            </a:r>
          </a:p>
        </p:txBody>
      </p:sp>
      <p:pic>
        <p:nvPicPr>
          <p:cNvPr id="13" name="図 12">
            <a:extLst>
              <a:ext uri="{FF2B5EF4-FFF2-40B4-BE49-F238E27FC236}">
                <a16:creationId xmlns:a16="http://schemas.microsoft.com/office/drawing/2014/main" id="{0B26F536-5EEC-9B1D-7F8E-FAC70DD81D5D}"/>
              </a:ext>
            </a:extLst>
          </p:cNvPr>
          <p:cNvPicPr>
            <a:picLocks noChangeAspect="1"/>
          </p:cNvPicPr>
          <p:nvPr/>
        </p:nvPicPr>
        <p:blipFill>
          <a:blip r:embed="rId11"/>
          <a:stretch>
            <a:fillRect/>
          </a:stretch>
        </p:blipFill>
        <p:spPr>
          <a:xfrm>
            <a:off x="6449431" y="911498"/>
            <a:ext cx="4941425" cy="2265615"/>
          </a:xfrm>
          <a:prstGeom prst="rect">
            <a:avLst/>
          </a:prstGeom>
        </p:spPr>
      </p:pic>
      <p:sp>
        <p:nvSpPr>
          <p:cNvPr id="14" name="四角形: 角を丸くする 13">
            <a:extLst>
              <a:ext uri="{FF2B5EF4-FFF2-40B4-BE49-F238E27FC236}">
                <a16:creationId xmlns:a16="http://schemas.microsoft.com/office/drawing/2014/main" id="{6828D728-0CF1-654D-B29D-31C721903344}"/>
              </a:ext>
            </a:extLst>
          </p:cNvPr>
          <p:cNvSpPr/>
          <p:nvPr/>
        </p:nvSpPr>
        <p:spPr>
          <a:xfrm>
            <a:off x="3114426" y="6188829"/>
            <a:ext cx="5963147" cy="544641"/>
          </a:xfrm>
          <a:prstGeom prst="roundRect">
            <a:avLst/>
          </a:prstGeom>
          <a:solidFill>
            <a:srgbClr val="FFFF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chemeClr val="tx1"/>
                </a:solidFill>
                <a:latin typeface="BIZ UDPゴシック" panose="020B0400000000000000" pitchFamily="50" charset="-128"/>
                <a:ea typeface="BIZ UDPゴシック" panose="020B0400000000000000" pitchFamily="50" charset="-128"/>
              </a:rPr>
              <a:t>週間・月間点検の</a:t>
            </a:r>
            <a:r>
              <a:rPr kumimoji="1" lang="ja-JP" altLang="en-US" sz="3200" dirty="0">
                <a:solidFill>
                  <a:srgbClr val="0000FF"/>
                </a:solidFill>
                <a:latin typeface="BIZ UDPゴシック" panose="020B0400000000000000" pitchFamily="50" charset="-128"/>
                <a:ea typeface="BIZ UDPゴシック" panose="020B0400000000000000" pitchFamily="50" charset="-128"/>
              </a:rPr>
              <a:t>手順書を作成</a:t>
            </a:r>
          </a:p>
        </p:txBody>
      </p:sp>
      <p:sp>
        <p:nvSpPr>
          <p:cNvPr id="15" name="テキスト ボックス 14">
            <a:extLst>
              <a:ext uri="{FF2B5EF4-FFF2-40B4-BE49-F238E27FC236}">
                <a16:creationId xmlns:a16="http://schemas.microsoft.com/office/drawing/2014/main" id="{7F260E5B-2F11-0CC0-D047-AE06CC819CAF}"/>
              </a:ext>
            </a:extLst>
          </p:cNvPr>
          <p:cNvSpPr txBox="1"/>
          <p:nvPr/>
        </p:nvSpPr>
        <p:spPr>
          <a:xfrm>
            <a:off x="429561" y="571722"/>
            <a:ext cx="3570939" cy="338554"/>
          </a:xfrm>
          <a:prstGeom prst="rect">
            <a:avLst/>
          </a:prstGeom>
          <a:noFill/>
          <a:ln>
            <a:noFill/>
          </a:ln>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誰でもできる点検手順書を標準化した</a:t>
            </a:r>
          </a:p>
        </p:txBody>
      </p:sp>
      <p:sp>
        <p:nvSpPr>
          <p:cNvPr id="16" name="テキスト ボックス 15">
            <a:extLst>
              <a:ext uri="{FF2B5EF4-FFF2-40B4-BE49-F238E27FC236}">
                <a16:creationId xmlns:a16="http://schemas.microsoft.com/office/drawing/2014/main" id="{C680F271-A31D-A334-51E3-C6BEAF5AA977}"/>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09</a:t>
            </a:r>
          </a:p>
        </p:txBody>
      </p:sp>
      <p:pic>
        <p:nvPicPr>
          <p:cNvPr id="21" name="オーディオ 20">
            <a:hlinkClick r:id="" action="ppaction://media"/>
            <a:extLst>
              <a:ext uri="{FF2B5EF4-FFF2-40B4-BE49-F238E27FC236}">
                <a16:creationId xmlns:a16="http://schemas.microsoft.com/office/drawing/2014/main" id="{3CCA8268-5E83-8378-1406-D011A8E1C58B}"/>
              </a:ext>
            </a:extLst>
          </p:cNvPr>
          <p:cNvPicPr>
            <a:picLocks noChangeAspect="1"/>
          </p:cNvPicPr>
          <p:nvPr>
            <a:audioFile r:link="rId3"/>
            <p:extLst>
              <p:ext uri="{DAA4B4D4-6D71-4841-9C94-3DE7FCFB9230}">
                <p14:media xmlns:p14="http://schemas.microsoft.com/office/powerpoint/2010/main" r:embed="rId2"/>
              </p:ext>
            </p:extLst>
          </p:nvPr>
        </p:nvPicPr>
        <p:blipFill>
          <a:blip r:embed="rId12"/>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608590081"/>
      </p:ext>
    </p:extLst>
  </p:cSld>
  <p:clrMapOvr>
    <a:masterClrMapping/>
  </p:clrMapOvr>
  <mc:AlternateContent xmlns:mc="http://schemas.openxmlformats.org/markup-compatibility/2006" xmlns:p14="http://schemas.microsoft.com/office/powerpoint/2010/main">
    <mc:Choice Requires="p14">
      <p:transition spd="slow" p14:dur="2000" advTm="30288"/>
    </mc:Choice>
    <mc:Fallback xmlns="">
      <p:transition spd="slow" advTm="30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13"/>
                                        </p:tgtEl>
                                      </p:cBhvr>
                                    </p:animEffect>
                                    <p:animScale>
                                      <p:cBhvr>
                                        <p:cTn id="11" dur="250" autoRev="1" fill="hold"/>
                                        <p:tgtEl>
                                          <p:spTgt spid="13"/>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21"/>
                </p:tgtEl>
              </p:cMediaNode>
            </p:audio>
          </p:childTnLst>
        </p:cTn>
      </p:par>
    </p:tnLst>
    <p:bldLst>
      <p:bldP spid="10" grpId="0" animBg="1"/>
      <p:bldP spid="11" grpId="0" animBg="1"/>
      <p:bldP spid="12"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FFFA5D3B-6C5A-015A-2E16-20559324D47C}"/>
              </a:ext>
            </a:extLst>
          </p:cNvPr>
          <p:cNvSpPr/>
          <p:nvPr/>
        </p:nvSpPr>
        <p:spPr>
          <a:xfrm>
            <a:off x="4874062" y="1042192"/>
            <a:ext cx="7232922" cy="3960770"/>
          </a:xfrm>
          <a:prstGeom prst="roundRect">
            <a:avLst>
              <a:gd name="adj" fmla="val 11326"/>
            </a:avLst>
          </a:prstGeom>
          <a:solidFill>
            <a:schemeClr val="accent1">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0C87539A-86EF-0299-1F45-05347A4EE353}"/>
              </a:ext>
            </a:extLst>
          </p:cNvPr>
          <p:cNvSpPr/>
          <p:nvPr/>
        </p:nvSpPr>
        <p:spPr>
          <a:xfrm>
            <a:off x="85016" y="1042192"/>
            <a:ext cx="4728685" cy="3960770"/>
          </a:xfrm>
          <a:prstGeom prst="roundRect">
            <a:avLst>
              <a:gd name="adj" fmla="val 11326"/>
            </a:avLst>
          </a:prstGeom>
          <a:solidFill>
            <a:srgbClr val="F4B183">
              <a:alpha val="30196"/>
            </a:srgb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6FCBC927-A586-BB5B-D918-946A2929E361}"/>
              </a:ext>
            </a:extLst>
          </p:cNvPr>
          <p:cNvPicPr>
            <a:picLocks noChangeAspect="1"/>
          </p:cNvPicPr>
          <p:nvPr/>
        </p:nvPicPr>
        <p:blipFill>
          <a:blip r:embed="rId6"/>
          <a:srcRect b="14657"/>
          <a:stretch/>
        </p:blipFill>
        <p:spPr>
          <a:xfrm>
            <a:off x="4996758" y="1756063"/>
            <a:ext cx="2221723" cy="2527387"/>
          </a:xfrm>
          <a:prstGeom prst="rect">
            <a:avLst/>
          </a:prstGeom>
        </p:spPr>
      </p:pic>
      <p:pic>
        <p:nvPicPr>
          <p:cNvPr id="6" name="図 5">
            <a:extLst>
              <a:ext uri="{FF2B5EF4-FFF2-40B4-BE49-F238E27FC236}">
                <a16:creationId xmlns:a16="http://schemas.microsoft.com/office/drawing/2014/main" id="{CC702E68-0B80-AA56-05EE-857A185354F1}"/>
              </a:ext>
            </a:extLst>
          </p:cNvPr>
          <p:cNvPicPr>
            <a:picLocks noChangeAspect="1"/>
          </p:cNvPicPr>
          <p:nvPr/>
        </p:nvPicPr>
        <p:blipFill>
          <a:blip r:embed="rId7"/>
          <a:srcRect b="13322"/>
          <a:stretch/>
        </p:blipFill>
        <p:spPr>
          <a:xfrm>
            <a:off x="7403208" y="1715787"/>
            <a:ext cx="2221722" cy="2567664"/>
          </a:xfrm>
          <a:prstGeom prst="rect">
            <a:avLst/>
          </a:prstGeom>
        </p:spPr>
      </p:pic>
      <p:pic>
        <p:nvPicPr>
          <p:cNvPr id="7" name="図 6">
            <a:extLst>
              <a:ext uri="{FF2B5EF4-FFF2-40B4-BE49-F238E27FC236}">
                <a16:creationId xmlns:a16="http://schemas.microsoft.com/office/drawing/2014/main" id="{1CC350DE-F2A2-053F-54DB-6C1D55B98F0C}"/>
              </a:ext>
            </a:extLst>
          </p:cNvPr>
          <p:cNvPicPr>
            <a:picLocks noChangeAspect="1"/>
          </p:cNvPicPr>
          <p:nvPr/>
        </p:nvPicPr>
        <p:blipFill>
          <a:blip r:embed="rId8"/>
          <a:srcRect b="14145"/>
          <a:stretch/>
        </p:blipFill>
        <p:spPr>
          <a:xfrm>
            <a:off x="9799320" y="1744361"/>
            <a:ext cx="2221722" cy="2543291"/>
          </a:xfrm>
          <a:prstGeom prst="rect">
            <a:avLst/>
          </a:prstGeom>
        </p:spPr>
      </p:pic>
      <p:sp>
        <p:nvSpPr>
          <p:cNvPr id="8" name="吹き出し: 角を丸めた四角形 7">
            <a:extLst>
              <a:ext uri="{FF2B5EF4-FFF2-40B4-BE49-F238E27FC236}">
                <a16:creationId xmlns:a16="http://schemas.microsoft.com/office/drawing/2014/main" id="{20ABBFD7-349F-F393-EC08-660CE828E625}"/>
              </a:ext>
            </a:extLst>
          </p:cNvPr>
          <p:cNvSpPr/>
          <p:nvPr/>
        </p:nvSpPr>
        <p:spPr>
          <a:xfrm>
            <a:off x="5354429" y="1452193"/>
            <a:ext cx="1845100" cy="320677"/>
          </a:xfrm>
          <a:prstGeom prst="wedgeRoundRectCallout">
            <a:avLst>
              <a:gd name="adj1" fmla="val -23881"/>
              <a:gd name="adj2" fmla="val 88808"/>
              <a:gd name="adj3" fmla="val 16667"/>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グリス打つ所は～</a:t>
            </a:r>
          </a:p>
        </p:txBody>
      </p:sp>
      <p:sp>
        <p:nvSpPr>
          <p:cNvPr id="9" name="吹き出し: 角を丸めた四角形 8">
            <a:extLst>
              <a:ext uri="{FF2B5EF4-FFF2-40B4-BE49-F238E27FC236}">
                <a16:creationId xmlns:a16="http://schemas.microsoft.com/office/drawing/2014/main" id="{B10B43B6-39AE-1F4B-0BE6-272786A341EB}"/>
              </a:ext>
            </a:extLst>
          </p:cNvPr>
          <p:cNvSpPr/>
          <p:nvPr/>
        </p:nvSpPr>
        <p:spPr>
          <a:xfrm>
            <a:off x="7714195" y="1417771"/>
            <a:ext cx="1819242" cy="371206"/>
          </a:xfrm>
          <a:prstGeom prst="wedgeRoundRectCallout">
            <a:avLst>
              <a:gd name="adj1" fmla="val -22629"/>
              <a:gd name="adj2" fmla="val 74230"/>
              <a:gd name="adj3" fmla="val 16667"/>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工具</a:t>
            </a:r>
            <a:r>
              <a:rPr kumimoji="1" lang="en-US" altLang="ja-JP" sz="1600" dirty="0">
                <a:solidFill>
                  <a:schemeClr val="tx1"/>
                </a:solidFill>
                <a:latin typeface="BIZ UDPゴシック" panose="020B0400000000000000" pitchFamily="50" charset="-128"/>
                <a:ea typeface="BIZ UDPゴシック" panose="020B0400000000000000" pitchFamily="50" charset="-128"/>
              </a:rPr>
              <a:t>OK</a:t>
            </a:r>
            <a:r>
              <a:rPr kumimoji="1" lang="ja-JP" altLang="en-US" sz="1600" dirty="0">
                <a:solidFill>
                  <a:schemeClr val="tx1"/>
                </a:solidFill>
                <a:latin typeface="BIZ UDPゴシック" panose="020B0400000000000000" pitchFamily="50" charset="-128"/>
                <a:ea typeface="BIZ UDPゴシック" panose="020B0400000000000000" pitchFamily="50" charset="-128"/>
              </a:rPr>
              <a:t>！</a:t>
            </a:r>
          </a:p>
        </p:txBody>
      </p:sp>
      <p:sp>
        <p:nvSpPr>
          <p:cNvPr id="10" name="吹き出し: 角を丸めた四角形 9">
            <a:extLst>
              <a:ext uri="{FF2B5EF4-FFF2-40B4-BE49-F238E27FC236}">
                <a16:creationId xmlns:a16="http://schemas.microsoft.com/office/drawing/2014/main" id="{FBE1915E-2B7D-781E-4F85-2946E6F4B356}"/>
              </a:ext>
            </a:extLst>
          </p:cNvPr>
          <p:cNvSpPr/>
          <p:nvPr/>
        </p:nvSpPr>
        <p:spPr>
          <a:xfrm>
            <a:off x="10071704" y="1419803"/>
            <a:ext cx="1819242" cy="371206"/>
          </a:xfrm>
          <a:prstGeom prst="wedgeRoundRectCallout">
            <a:avLst>
              <a:gd name="adj1" fmla="val -28961"/>
              <a:gd name="adj2" fmla="val 97935"/>
              <a:gd name="adj3" fmla="val 16667"/>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ちょっと確認！</a:t>
            </a:r>
          </a:p>
        </p:txBody>
      </p:sp>
      <p:sp>
        <p:nvSpPr>
          <p:cNvPr id="11" name="正方形/長方形 10">
            <a:extLst>
              <a:ext uri="{FF2B5EF4-FFF2-40B4-BE49-F238E27FC236}">
                <a16:creationId xmlns:a16="http://schemas.microsoft.com/office/drawing/2014/main" id="{0585B5CB-B15E-0D41-D4D1-5C462280B353}"/>
              </a:ext>
            </a:extLst>
          </p:cNvPr>
          <p:cNvSpPr/>
          <p:nvPr/>
        </p:nvSpPr>
        <p:spPr>
          <a:xfrm>
            <a:off x="4986738" y="4279978"/>
            <a:ext cx="2231741" cy="393049"/>
          </a:xfrm>
          <a:prstGeom prst="rect">
            <a:avLst/>
          </a:prstGeom>
          <a:solidFill>
            <a:schemeClr val="bg1"/>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a:solidFill>
                  <a:sysClr val="windowText" lastClr="000000"/>
                </a:solidFill>
                <a:latin typeface="BIZ UDPゴシック" panose="020B0400000000000000" pitchFamily="50" charset="-128"/>
                <a:ea typeface="BIZ UDPゴシック" panose="020B0400000000000000" pitchFamily="50" charset="-128"/>
              </a:rPr>
              <a:t>作業前に予習</a:t>
            </a:r>
            <a:endParaRPr kumimoji="1" lang="ja-JP" altLang="en-US" sz="2000" dirty="0">
              <a:solidFill>
                <a:sysClr val="windowText" lastClr="000000"/>
              </a:solidFill>
              <a:latin typeface="BIZ UDPゴシック" panose="020B0400000000000000" pitchFamily="50" charset="-128"/>
              <a:ea typeface="BIZ UDPゴシック" panose="020B0400000000000000" pitchFamily="50" charset="-128"/>
            </a:endParaRPr>
          </a:p>
        </p:txBody>
      </p:sp>
      <p:sp>
        <p:nvSpPr>
          <p:cNvPr id="12" name="正方形/長方形 11">
            <a:extLst>
              <a:ext uri="{FF2B5EF4-FFF2-40B4-BE49-F238E27FC236}">
                <a16:creationId xmlns:a16="http://schemas.microsoft.com/office/drawing/2014/main" id="{AF4D6AFF-5733-45F1-81BF-18E10AF0CB3F}"/>
              </a:ext>
            </a:extLst>
          </p:cNvPr>
          <p:cNvSpPr/>
          <p:nvPr/>
        </p:nvSpPr>
        <p:spPr>
          <a:xfrm>
            <a:off x="7403206" y="4279979"/>
            <a:ext cx="2221722" cy="393049"/>
          </a:xfrm>
          <a:prstGeom prst="rect">
            <a:avLst/>
          </a:prstGeom>
          <a:solidFill>
            <a:schemeClr val="bg1"/>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ysClr val="windowText" lastClr="000000"/>
                </a:solidFill>
                <a:latin typeface="BIZ UDPゴシック" panose="020B0400000000000000" pitchFamily="50" charset="-128"/>
                <a:ea typeface="BIZ UDPゴシック" panose="020B0400000000000000" pitchFamily="50" charset="-128"/>
              </a:rPr>
              <a:t>工具の確認</a:t>
            </a:r>
          </a:p>
        </p:txBody>
      </p:sp>
      <p:sp>
        <p:nvSpPr>
          <p:cNvPr id="13" name="正方形/長方形 12">
            <a:extLst>
              <a:ext uri="{FF2B5EF4-FFF2-40B4-BE49-F238E27FC236}">
                <a16:creationId xmlns:a16="http://schemas.microsoft.com/office/drawing/2014/main" id="{6778937B-D639-4B86-770F-B8FC1277FF3C}"/>
              </a:ext>
            </a:extLst>
          </p:cNvPr>
          <p:cNvSpPr/>
          <p:nvPr/>
        </p:nvSpPr>
        <p:spPr>
          <a:xfrm>
            <a:off x="9799319" y="4272755"/>
            <a:ext cx="2221721" cy="393049"/>
          </a:xfrm>
          <a:prstGeom prst="rect">
            <a:avLst/>
          </a:prstGeom>
          <a:solidFill>
            <a:schemeClr val="bg1"/>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ysClr val="windowText" lastClr="000000"/>
                </a:solidFill>
                <a:latin typeface="BIZ UDPゴシック" panose="020B0400000000000000" pitchFamily="50" charset="-128"/>
                <a:ea typeface="BIZ UDPゴシック" panose="020B0400000000000000" pitchFamily="50" charset="-128"/>
              </a:rPr>
              <a:t>もし忘れても</a:t>
            </a:r>
          </a:p>
        </p:txBody>
      </p:sp>
      <p:sp>
        <p:nvSpPr>
          <p:cNvPr id="14" name="正方形/長方形 13">
            <a:extLst>
              <a:ext uri="{FF2B5EF4-FFF2-40B4-BE49-F238E27FC236}">
                <a16:creationId xmlns:a16="http://schemas.microsoft.com/office/drawing/2014/main" id="{8D81B5BE-A71B-CC23-C747-BE223EAB8B37}"/>
              </a:ext>
            </a:extLst>
          </p:cNvPr>
          <p:cNvSpPr/>
          <p:nvPr/>
        </p:nvSpPr>
        <p:spPr>
          <a:xfrm>
            <a:off x="360365" y="1111770"/>
            <a:ext cx="1164130" cy="295304"/>
          </a:xfrm>
          <a:prstGeom prst="rect">
            <a:avLst/>
          </a:prstGeom>
          <a:solidFill>
            <a:srgbClr val="EACFB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solidFill>
                  <a:schemeClr val="accent2">
                    <a:lumMod val="75000"/>
                  </a:schemeClr>
                </a:solidFill>
                <a:latin typeface="BIZ UDPゴシック" panose="020B0400000000000000" pitchFamily="50" charset="-128"/>
                <a:ea typeface="BIZ UDPゴシック" panose="020B0400000000000000" pitchFamily="50" charset="-128"/>
              </a:rPr>
              <a:t>before</a:t>
            </a:r>
            <a:endParaRPr kumimoji="1" lang="ja-JP" altLang="en-US" sz="1600" b="1" dirty="0">
              <a:solidFill>
                <a:schemeClr val="accent2">
                  <a:lumMod val="75000"/>
                </a:schemeClr>
              </a:solidFill>
              <a:latin typeface="BIZ UDPゴシック" panose="020B0400000000000000" pitchFamily="50" charset="-128"/>
              <a:ea typeface="BIZ UDPゴシック" panose="020B0400000000000000" pitchFamily="50" charset="-128"/>
            </a:endParaRPr>
          </a:p>
        </p:txBody>
      </p:sp>
      <p:pic>
        <p:nvPicPr>
          <p:cNvPr id="15" name="図 14" descr="人, 屋内, 立つ, 男 が含まれている画像&#10;&#10;AI によって生成されたコンテンツは間違っている可能性があります。">
            <a:extLst>
              <a:ext uri="{FF2B5EF4-FFF2-40B4-BE49-F238E27FC236}">
                <a16:creationId xmlns:a16="http://schemas.microsoft.com/office/drawing/2014/main" id="{58364900-F778-A642-BF52-A234ADD6AF2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8185" y="1720732"/>
            <a:ext cx="2163349" cy="2704187"/>
          </a:xfrm>
          <a:prstGeom prst="rect">
            <a:avLst/>
          </a:prstGeom>
        </p:spPr>
      </p:pic>
      <p:sp>
        <p:nvSpPr>
          <p:cNvPr id="16" name="正方形/長方形 15">
            <a:extLst>
              <a:ext uri="{FF2B5EF4-FFF2-40B4-BE49-F238E27FC236}">
                <a16:creationId xmlns:a16="http://schemas.microsoft.com/office/drawing/2014/main" id="{BF4E5293-59F3-E162-8A36-02968E644EEC}"/>
              </a:ext>
            </a:extLst>
          </p:cNvPr>
          <p:cNvSpPr/>
          <p:nvPr/>
        </p:nvSpPr>
        <p:spPr>
          <a:xfrm>
            <a:off x="5198892" y="1084205"/>
            <a:ext cx="1164130" cy="295304"/>
          </a:xfrm>
          <a:prstGeom prst="rect">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solidFill>
                  <a:schemeClr val="accent1">
                    <a:lumMod val="75000"/>
                  </a:schemeClr>
                </a:solidFill>
                <a:latin typeface="BIZ UDPゴシック" panose="020B0400000000000000" pitchFamily="50" charset="-128"/>
                <a:ea typeface="BIZ UDPゴシック" panose="020B0400000000000000" pitchFamily="50" charset="-128"/>
              </a:rPr>
              <a:t>after</a:t>
            </a:r>
            <a:endParaRPr kumimoji="1" lang="ja-JP" altLang="en-US" sz="2000" b="1" dirty="0">
              <a:solidFill>
                <a:schemeClr val="accent1">
                  <a:lumMod val="75000"/>
                </a:schemeClr>
              </a:solidFill>
              <a:latin typeface="BIZ UDPゴシック" panose="020B0400000000000000" pitchFamily="50" charset="-128"/>
              <a:ea typeface="BIZ UDPゴシック" panose="020B0400000000000000" pitchFamily="50" charset="-128"/>
            </a:endParaRPr>
          </a:p>
        </p:txBody>
      </p:sp>
      <p:pic>
        <p:nvPicPr>
          <p:cNvPr id="17" name="図 16">
            <a:extLst>
              <a:ext uri="{FF2B5EF4-FFF2-40B4-BE49-F238E27FC236}">
                <a16:creationId xmlns:a16="http://schemas.microsoft.com/office/drawing/2014/main" id="{110CE358-28B0-56DB-DD66-1C5BC4314C70}"/>
              </a:ext>
            </a:extLst>
          </p:cNvPr>
          <p:cNvPicPr>
            <a:picLocks noChangeAspect="1"/>
          </p:cNvPicPr>
          <p:nvPr/>
        </p:nvPicPr>
        <p:blipFill>
          <a:blip r:embed="rId10"/>
          <a:srcRect b="6184"/>
          <a:stretch/>
        </p:blipFill>
        <p:spPr>
          <a:xfrm>
            <a:off x="2554768" y="1723162"/>
            <a:ext cx="2159828" cy="2700885"/>
          </a:xfrm>
          <a:prstGeom prst="rect">
            <a:avLst/>
          </a:prstGeom>
        </p:spPr>
      </p:pic>
      <p:sp>
        <p:nvSpPr>
          <p:cNvPr id="18" name="正方形/長方形 17">
            <a:extLst>
              <a:ext uri="{FF2B5EF4-FFF2-40B4-BE49-F238E27FC236}">
                <a16:creationId xmlns:a16="http://schemas.microsoft.com/office/drawing/2014/main" id="{87585EF0-FF8C-A1DB-57EF-FCA1164B0134}"/>
              </a:ext>
            </a:extLst>
          </p:cNvPr>
          <p:cNvSpPr/>
          <p:nvPr/>
        </p:nvSpPr>
        <p:spPr>
          <a:xfrm>
            <a:off x="170225" y="4268827"/>
            <a:ext cx="2211505" cy="400110"/>
          </a:xfrm>
          <a:prstGeom prst="rect">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作業方法の思い出し</a:t>
            </a:r>
          </a:p>
        </p:txBody>
      </p:sp>
      <p:sp>
        <p:nvSpPr>
          <p:cNvPr id="19" name="正方形/長方形 18">
            <a:extLst>
              <a:ext uri="{FF2B5EF4-FFF2-40B4-BE49-F238E27FC236}">
                <a16:creationId xmlns:a16="http://schemas.microsoft.com/office/drawing/2014/main" id="{9D3742F2-BBBB-4532-7767-FA6CBE8439AE}"/>
              </a:ext>
            </a:extLst>
          </p:cNvPr>
          <p:cNvSpPr/>
          <p:nvPr/>
        </p:nvSpPr>
        <p:spPr>
          <a:xfrm>
            <a:off x="2554768" y="4268827"/>
            <a:ext cx="2158324" cy="400110"/>
          </a:xfrm>
          <a:prstGeom prst="rect">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工具忘れ</a:t>
            </a:r>
          </a:p>
        </p:txBody>
      </p:sp>
      <p:sp>
        <p:nvSpPr>
          <p:cNvPr id="20" name="吹き出し: 角を丸めた四角形 19">
            <a:extLst>
              <a:ext uri="{FF2B5EF4-FFF2-40B4-BE49-F238E27FC236}">
                <a16:creationId xmlns:a16="http://schemas.microsoft.com/office/drawing/2014/main" id="{62296E54-C647-16F1-DE54-292293A5D8FC}"/>
              </a:ext>
            </a:extLst>
          </p:cNvPr>
          <p:cNvSpPr/>
          <p:nvPr/>
        </p:nvSpPr>
        <p:spPr>
          <a:xfrm>
            <a:off x="301054" y="1607283"/>
            <a:ext cx="1845100" cy="282827"/>
          </a:xfrm>
          <a:prstGeom prst="wedgeRoundRectCallout">
            <a:avLst>
              <a:gd name="adj1" fmla="val -23881"/>
              <a:gd name="adj2" fmla="val 88808"/>
              <a:gd name="adj3" fmla="val 16667"/>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どこやったかな</a:t>
            </a:r>
          </a:p>
        </p:txBody>
      </p:sp>
      <p:sp>
        <p:nvSpPr>
          <p:cNvPr id="21" name="吹き出し: 角を丸めた四角形 20">
            <a:extLst>
              <a:ext uri="{FF2B5EF4-FFF2-40B4-BE49-F238E27FC236}">
                <a16:creationId xmlns:a16="http://schemas.microsoft.com/office/drawing/2014/main" id="{CB82DB1B-3676-25AE-ECA2-2FBEB3806589}"/>
              </a:ext>
            </a:extLst>
          </p:cNvPr>
          <p:cNvSpPr/>
          <p:nvPr/>
        </p:nvSpPr>
        <p:spPr>
          <a:xfrm>
            <a:off x="2615200" y="1565672"/>
            <a:ext cx="1845100" cy="320677"/>
          </a:xfrm>
          <a:prstGeom prst="wedgeRoundRectCallout">
            <a:avLst>
              <a:gd name="adj1" fmla="val -16801"/>
              <a:gd name="adj2" fmla="val 152174"/>
              <a:gd name="adj3" fmla="val 16667"/>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取りに戻ります</a:t>
            </a:r>
          </a:p>
        </p:txBody>
      </p:sp>
      <p:sp>
        <p:nvSpPr>
          <p:cNvPr id="22" name="四角形: 角を丸くする 21">
            <a:extLst>
              <a:ext uri="{FF2B5EF4-FFF2-40B4-BE49-F238E27FC236}">
                <a16:creationId xmlns:a16="http://schemas.microsoft.com/office/drawing/2014/main" id="{145BD068-9C39-7D0E-819D-B8085FFF47EA}"/>
              </a:ext>
            </a:extLst>
          </p:cNvPr>
          <p:cNvSpPr/>
          <p:nvPr/>
        </p:nvSpPr>
        <p:spPr>
          <a:xfrm>
            <a:off x="506438" y="5378541"/>
            <a:ext cx="11179124" cy="1067706"/>
          </a:xfrm>
          <a:prstGeom prst="roundRect">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BIZ UDPゴシック" panose="020B0400000000000000" pitchFamily="50" charset="-128"/>
                <a:ea typeface="BIZ UDPゴシック" panose="020B0400000000000000" pitchFamily="50" charset="-128"/>
              </a:rPr>
              <a:t>手順書を作成する事で作業方法の判断・記憶を“人”から</a:t>
            </a:r>
            <a:r>
              <a:rPr kumimoji="1" lang="ja-JP" altLang="en-US" sz="2800" b="1" dirty="0">
                <a:solidFill>
                  <a:srgbClr val="0000FF"/>
                </a:solidFill>
                <a:latin typeface="BIZ UDPゴシック" panose="020B0400000000000000" pitchFamily="50" charset="-128"/>
                <a:ea typeface="BIZ UDPゴシック" panose="020B0400000000000000" pitchFamily="50" charset="-128"/>
              </a:rPr>
              <a:t>“</a:t>
            </a:r>
            <a:r>
              <a:rPr kumimoji="1" lang="ja-JP" altLang="en-US" sz="2800" b="1" dirty="0">
                <a:solidFill>
                  <a:srgbClr val="0000FF"/>
                </a:solidFill>
                <a:highlight>
                  <a:srgbClr val="FFFF00"/>
                </a:highlight>
                <a:latin typeface="BIZ UDPゴシック" panose="020B0400000000000000" pitchFamily="50" charset="-128"/>
                <a:ea typeface="BIZ UDPゴシック" panose="020B0400000000000000" pitchFamily="50" charset="-128"/>
              </a:rPr>
              <a:t>仕組み</a:t>
            </a:r>
            <a:r>
              <a:rPr kumimoji="1" lang="ja-JP" altLang="en-US" sz="2800" b="1" dirty="0">
                <a:solidFill>
                  <a:srgbClr val="0000FF"/>
                </a:solidFill>
                <a:latin typeface="BIZ UDPゴシック" panose="020B0400000000000000" pitchFamily="50" charset="-128"/>
                <a:ea typeface="BIZ UDPゴシック" panose="020B0400000000000000" pitchFamily="50" charset="-128"/>
              </a:rPr>
              <a:t>”</a:t>
            </a:r>
            <a:r>
              <a:rPr kumimoji="1" lang="ja-JP" altLang="en-US" sz="2400" dirty="0">
                <a:solidFill>
                  <a:schemeClr val="tx1"/>
                </a:solidFill>
                <a:latin typeface="BIZ UDPゴシック" panose="020B0400000000000000" pitchFamily="50" charset="-128"/>
                <a:ea typeface="BIZ UDPゴシック" panose="020B0400000000000000" pitchFamily="50" charset="-128"/>
              </a:rPr>
              <a:t>に変更できた</a:t>
            </a:r>
          </a:p>
        </p:txBody>
      </p:sp>
      <p:sp>
        <p:nvSpPr>
          <p:cNvPr id="2" name="テキスト ボックス 1">
            <a:extLst>
              <a:ext uri="{FF2B5EF4-FFF2-40B4-BE49-F238E27FC236}">
                <a16:creationId xmlns:a16="http://schemas.microsoft.com/office/drawing/2014/main" id="{6383E85D-D185-71AC-31C1-1DF6A6B25293}"/>
              </a:ext>
            </a:extLst>
          </p:cNvPr>
          <p:cNvSpPr txBox="1"/>
          <p:nvPr/>
        </p:nvSpPr>
        <p:spPr>
          <a:xfrm>
            <a:off x="719128" y="124529"/>
            <a:ext cx="3384260"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対策の実施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作業指示書完成</a:t>
            </a:r>
            <a:endParaRPr lang="ja-JP" altLang="en-US" sz="3200" dirty="0">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3F9F7EA3-682E-8031-5939-F052083A5A8B}"/>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09</a:t>
            </a:r>
          </a:p>
        </p:txBody>
      </p:sp>
      <p:pic>
        <p:nvPicPr>
          <p:cNvPr id="30" name="オーディオ 29">
            <a:hlinkClick r:id="" action="ppaction://media"/>
            <a:extLst>
              <a:ext uri="{FF2B5EF4-FFF2-40B4-BE49-F238E27FC236}">
                <a16:creationId xmlns:a16="http://schemas.microsoft.com/office/drawing/2014/main" id="{BBC9542F-2680-EFAE-ACF9-137B60CF639E}"/>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98622955"/>
      </p:ext>
    </p:extLst>
  </p:cSld>
  <p:clrMapOvr>
    <a:masterClrMapping/>
  </p:clrMapOvr>
  <mc:AlternateContent xmlns:mc="http://schemas.openxmlformats.org/markup-compatibility/2006" xmlns:p14="http://schemas.microsoft.com/office/powerpoint/2010/main">
    <mc:Choice Requires="p14">
      <p:transition spd="slow" p14:dur="2000" advTm="16333"/>
    </mc:Choice>
    <mc:Fallback xmlns="">
      <p:transition spd="slow" advTm="16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31" name="正方形/長方形 30">
            <a:extLst>
              <a:ext uri="{FF2B5EF4-FFF2-40B4-BE49-F238E27FC236}">
                <a16:creationId xmlns:a16="http://schemas.microsoft.com/office/drawing/2014/main" id="{B423E5B4-1848-43B4-00E7-7D8F426ACFFE}"/>
              </a:ext>
            </a:extLst>
          </p:cNvPr>
          <p:cNvSpPr/>
          <p:nvPr/>
        </p:nvSpPr>
        <p:spPr>
          <a:xfrm>
            <a:off x="10157741" y="1754706"/>
            <a:ext cx="1963903" cy="103641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757BACE4-9A03-CDF9-498D-AEB4BF6DEBB1}"/>
              </a:ext>
            </a:extLst>
          </p:cNvPr>
          <p:cNvSpPr/>
          <p:nvPr/>
        </p:nvSpPr>
        <p:spPr>
          <a:xfrm>
            <a:off x="535112" y="977512"/>
            <a:ext cx="1453265" cy="289151"/>
          </a:xfrm>
          <a:prstGeom prst="rect">
            <a:avLst/>
          </a:prstGeom>
          <a:solidFill>
            <a:schemeClr val="accent4">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dirty="0">
                <a:solidFill>
                  <a:sysClr val="windowText" lastClr="000000"/>
                </a:solidFill>
                <a:latin typeface="BIZ UDPゴシック" panose="020B0400000000000000" pitchFamily="50" charset="-128"/>
                <a:ea typeface="BIZ UDPゴシック" panose="020B0400000000000000" pitchFamily="50" charset="-128"/>
              </a:rPr>
              <a:t>点検表の見直し</a:t>
            </a:r>
            <a:endPar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5C1388E3-2DAD-24E9-AB89-CB38692C41F2}"/>
              </a:ext>
            </a:extLst>
          </p:cNvPr>
          <p:cNvSpPr txBox="1"/>
          <p:nvPr/>
        </p:nvSpPr>
        <p:spPr>
          <a:xfrm>
            <a:off x="798496" y="2041420"/>
            <a:ext cx="1590402"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スキルレベル</a:t>
            </a:r>
            <a:r>
              <a:rPr kumimoji="1" lang="en-US" altLang="ja-JP" sz="1400" dirty="0">
                <a:latin typeface="BIZ UDPゴシック" panose="020B0400000000000000" pitchFamily="50" charset="-128"/>
                <a:ea typeface="BIZ UDPゴシック" panose="020B0400000000000000" pitchFamily="50" charset="-128"/>
              </a:rPr>
              <a:t>3</a:t>
            </a:r>
            <a:endParaRPr kumimoji="1" lang="ja-JP" altLang="en-US" sz="1400" dirty="0">
              <a:latin typeface="BIZ UDPゴシック" panose="020B0400000000000000" pitchFamily="50" charset="-128"/>
              <a:ea typeface="BIZ UDPゴシック" panose="020B0400000000000000" pitchFamily="50" charset="-128"/>
            </a:endParaRPr>
          </a:p>
        </p:txBody>
      </p:sp>
      <p:pic>
        <p:nvPicPr>
          <p:cNvPr id="5" name="図 4">
            <a:extLst>
              <a:ext uri="{FF2B5EF4-FFF2-40B4-BE49-F238E27FC236}">
                <a16:creationId xmlns:a16="http://schemas.microsoft.com/office/drawing/2014/main" id="{19AE3C08-3AD2-8F6D-04EF-3BEE7763C8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2371" y="1754706"/>
            <a:ext cx="573428" cy="573428"/>
          </a:xfrm>
          <a:prstGeom prst="rect">
            <a:avLst/>
          </a:prstGeom>
        </p:spPr>
      </p:pic>
      <p:sp>
        <p:nvSpPr>
          <p:cNvPr id="6" name="テキスト ボックス 5">
            <a:extLst>
              <a:ext uri="{FF2B5EF4-FFF2-40B4-BE49-F238E27FC236}">
                <a16:creationId xmlns:a16="http://schemas.microsoft.com/office/drawing/2014/main" id="{9F16DC15-EA9C-016E-E710-05173E12692B}"/>
              </a:ext>
            </a:extLst>
          </p:cNvPr>
          <p:cNvSpPr txBox="1"/>
          <p:nvPr/>
        </p:nvSpPr>
        <p:spPr>
          <a:xfrm>
            <a:off x="3390027" y="2018292"/>
            <a:ext cx="1357919"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スキルレベル</a:t>
            </a:r>
            <a:r>
              <a:rPr lang="en-US" altLang="ja-JP" sz="1400" dirty="0">
                <a:latin typeface="BIZ UDPゴシック" panose="020B0400000000000000" pitchFamily="50" charset="-128"/>
                <a:ea typeface="BIZ UDPゴシック" panose="020B0400000000000000" pitchFamily="50" charset="-128"/>
              </a:rPr>
              <a:t>4</a:t>
            </a:r>
            <a:endParaRPr kumimoji="1" lang="ja-JP" altLang="en-US" sz="1400"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F0D45FBB-5D09-7444-C316-F45B18311BBD}"/>
              </a:ext>
            </a:extLst>
          </p:cNvPr>
          <p:cNvSpPr txBox="1"/>
          <p:nvPr/>
        </p:nvSpPr>
        <p:spPr>
          <a:xfrm>
            <a:off x="4745333" y="3573817"/>
            <a:ext cx="2048141" cy="369332"/>
          </a:xfrm>
          <a:prstGeom prst="rect">
            <a:avLst/>
          </a:prstGeom>
          <a:noFill/>
        </p:spPr>
        <p:txBody>
          <a:bodyPr wrap="square" rtlCol="0">
            <a:spAutoFit/>
          </a:bodyPr>
          <a:lstStyle/>
          <a:p>
            <a:pPr algn="ctr"/>
            <a:r>
              <a:rPr lang="ja-JP" altLang="en-US" dirty="0">
                <a:latin typeface="BIZ UDPゴシック" panose="020B0400000000000000" pitchFamily="50" charset="-128"/>
                <a:ea typeface="BIZ UDPゴシック" panose="020B0400000000000000" pitchFamily="50" charset="-128"/>
              </a:rPr>
              <a:t>電源</a:t>
            </a:r>
            <a:r>
              <a:rPr kumimoji="1" lang="ja-JP" altLang="en-US" dirty="0">
                <a:latin typeface="BIZ UDPゴシック" panose="020B0400000000000000" pitchFamily="50" charset="-128"/>
                <a:ea typeface="BIZ UDPゴシック" panose="020B0400000000000000" pitchFamily="50" charset="-128"/>
              </a:rPr>
              <a:t>を入れて点検</a:t>
            </a:r>
          </a:p>
        </p:txBody>
      </p:sp>
      <p:sp>
        <p:nvSpPr>
          <p:cNvPr id="8" name="矢印: 下 7">
            <a:extLst>
              <a:ext uri="{FF2B5EF4-FFF2-40B4-BE49-F238E27FC236}">
                <a16:creationId xmlns:a16="http://schemas.microsoft.com/office/drawing/2014/main" id="{CC366656-4885-6125-0883-3ACE4A9AE5AC}"/>
              </a:ext>
            </a:extLst>
          </p:cNvPr>
          <p:cNvSpPr/>
          <p:nvPr/>
        </p:nvSpPr>
        <p:spPr>
          <a:xfrm>
            <a:off x="5543405" y="3151377"/>
            <a:ext cx="223736" cy="35802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下 8">
            <a:extLst>
              <a:ext uri="{FF2B5EF4-FFF2-40B4-BE49-F238E27FC236}">
                <a16:creationId xmlns:a16="http://schemas.microsoft.com/office/drawing/2014/main" id="{EAA2FA9C-4A14-6733-3AA8-C5999C5A6F30}"/>
              </a:ext>
            </a:extLst>
          </p:cNvPr>
          <p:cNvSpPr/>
          <p:nvPr/>
        </p:nvSpPr>
        <p:spPr>
          <a:xfrm>
            <a:off x="5543405" y="4198619"/>
            <a:ext cx="223736" cy="35802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6A9F63C1-A521-A28C-6BA1-A36D1A8C673F}"/>
              </a:ext>
            </a:extLst>
          </p:cNvPr>
          <p:cNvSpPr txBox="1"/>
          <p:nvPr/>
        </p:nvSpPr>
        <p:spPr>
          <a:xfrm>
            <a:off x="4745333" y="4592501"/>
            <a:ext cx="2025453" cy="369332"/>
          </a:xfrm>
          <a:prstGeom prst="rect">
            <a:avLst/>
          </a:prstGeom>
          <a:noFill/>
        </p:spPr>
        <p:txBody>
          <a:bodyPr wrap="square" rtlCol="0">
            <a:spAutoFit/>
          </a:bodyPr>
          <a:lstStyle/>
          <a:p>
            <a:pPr algn="ctr"/>
            <a:r>
              <a:rPr lang="ja-JP" altLang="en-US" dirty="0">
                <a:latin typeface="BIZ UDPゴシック" panose="020B0400000000000000" pitchFamily="50" charset="-128"/>
                <a:ea typeface="BIZ UDPゴシック" panose="020B0400000000000000" pitchFamily="50" charset="-128"/>
              </a:rPr>
              <a:t>設備稼働</a:t>
            </a:r>
            <a:r>
              <a:rPr kumimoji="1" lang="ja-JP" altLang="en-US" dirty="0">
                <a:latin typeface="BIZ UDPゴシック" panose="020B0400000000000000" pitchFamily="50" charset="-128"/>
                <a:ea typeface="BIZ UDPゴシック" panose="020B0400000000000000" pitchFamily="50" charset="-128"/>
              </a:rPr>
              <a:t>中に点検</a:t>
            </a:r>
          </a:p>
        </p:txBody>
      </p:sp>
      <p:sp>
        <p:nvSpPr>
          <p:cNvPr id="11" name="テキスト ボックス 10">
            <a:extLst>
              <a:ext uri="{FF2B5EF4-FFF2-40B4-BE49-F238E27FC236}">
                <a16:creationId xmlns:a16="http://schemas.microsoft.com/office/drawing/2014/main" id="{4DF693B2-5360-4E4A-8479-6F5893910D42}"/>
              </a:ext>
            </a:extLst>
          </p:cNvPr>
          <p:cNvSpPr txBox="1"/>
          <p:nvPr/>
        </p:nvSpPr>
        <p:spPr>
          <a:xfrm>
            <a:off x="4745333" y="2620947"/>
            <a:ext cx="1978574" cy="369332"/>
          </a:xfrm>
          <a:prstGeom prst="rect">
            <a:avLst/>
          </a:prstGeom>
          <a:noFill/>
        </p:spPr>
        <p:txBody>
          <a:bodyPr wrap="square" rtlCol="0">
            <a:spAutoFit/>
          </a:bodyPr>
          <a:lstStyle/>
          <a:p>
            <a:pPr algn="ctr"/>
            <a:r>
              <a:rPr lang="ja-JP" altLang="en-US" dirty="0">
                <a:latin typeface="BIZ UDPゴシック" panose="020B0400000000000000" pitchFamily="50" charset="-128"/>
                <a:ea typeface="BIZ UDPゴシック" panose="020B0400000000000000" pitchFamily="50" charset="-128"/>
              </a:rPr>
              <a:t>電源</a:t>
            </a:r>
            <a:r>
              <a:rPr kumimoji="1" lang="ja-JP" altLang="en-US" dirty="0">
                <a:latin typeface="BIZ UDPゴシック" panose="020B0400000000000000" pitchFamily="50" charset="-128"/>
                <a:ea typeface="BIZ UDPゴシック" panose="020B0400000000000000" pitchFamily="50" charset="-128"/>
              </a:rPr>
              <a:t>を切って点検</a:t>
            </a:r>
          </a:p>
        </p:txBody>
      </p:sp>
      <p:sp>
        <p:nvSpPr>
          <p:cNvPr id="12" name="正方形/長方形 11">
            <a:extLst>
              <a:ext uri="{FF2B5EF4-FFF2-40B4-BE49-F238E27FC236}">
                <a16:creationId xmlns:a16="http://schemas.microsoft.com/office/drawing/2014/main" id="{F1D8C733-5C8C-A315-5E3B-E575DFA30A61}"/>
              </a:ext>
            </a:extLst>
          </p:cNvPr>
          <p:cNvSpPr/>
          <p:nvPr/>
        </p:nvSpPr>
        <p:spPr>
          <a:xfrm>
            <a:off x="2055544" y="1030284"/>
            <a:ext cx="279700" cy="19799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10FE3D6F-1935-6A04-FA7E-DE6F7E263B89}"/>
              </a:ext>
            </a:extLst>
          </p:cNvPr>
          <p:cNvSpPr txBox="1"/>
          <p:nvPr/>
        </p:nvSpPr>
        <p:spPr>
          <a:xfrm>
            <a:off x="2398678" y="986192"/>
            <a:ext cx="1453265" cy="276999"/>
          </a:xfrm>
          <a:prstGeom prst="rect">
            <a:avLst/>
          </a:prstGeom>
          <a:noFill/>
          <a:ln>
            <a:noFill/>
          </a:ln>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電源</a:t>
            </a:r>
            <a:r>
              <a:rPr kumimoji="1" lang="ja-JP" altLang="en-US" sz="1200" dirty="0">
                <a:latin typeface="BIZ UDPゴシック" panose="020B0400000000000000" pitchFamily="50" charset="-128"/>
                <a:ea typeface="BIZ UDPゴシック" panose="020B0400000000000000" pitchFamily="50" charset="-128"/>
              </a:rPr>
              <a:t>を入れて点検</a:t>
            </a:r>
          </a:p>
        </p:txBody>
      </p:sp>
      <p:sp>
        <p:nvSpPr>
          <p:cNvPr id="14" name="正方形/長方形 13">
            <a:extLst>
              <a:ext uri="{FF2B5EF4-FFF2-40B4-BE49-F238E27FC236}">
                <a16:creationId xmlns:a16="http://schemas.microsoft.com/office/drawing/2014/main" id="{AA482928-7B57-8C07-BA7E-8ED3FB979D69}"/>
              </a:ext>
            </a:extLst>
          </p:cNvPr>
          <p:cNvSpPr/>
          <p:nvPr/>
        </p:nvSpPr>
        <p:spPr>
          <a:xfrm>
            <a:off x="3851943" y="1023090"/>
            <a:ext cx="279700" cy="197996"/>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110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70D84D57-0B6D-87A5-B8A8-C62F6CBF39DF}"/>
              </a:ext>
            </a:extLst>
          </p:cNvPr>
          <p:cNvSpPr txBox="1"/>
          <p:nvPr/>
        </p:nvSpPr>
        <p:spPr>
          <a:xfrm>
            <a:off x="4157580" y="990648"/>
            <a:ext cx="1394264" cy="276999"/>
          </a:xfrm>
          <a:prstGeom prst="rect">
            <a:avLst/>
          </a:prstGeom>
          <a:noFill/>
          <a:ln>
            <a:noFill/>
          </a:ln>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電源</a:t>
            </a:r>
            <a:r>
              <a:rPr kumimoji="1" lang="ja-JP" altLang="en-US" sz="1200" dirty="0">
                <a:latin typeface="BIZ UDPゴシック" panose="020B0400000000000000" pitchFamily="50" charset="-128"/>
                <a:ea typeface="BIZ UDPゴシック" panose="020B0400000000000000" pitchFamily="50" charset="-128"/>
              </a:rPr>
              <a:t>を切って点検</a:t>
            </a:r>
          </a:p>
        </p:txBody>
      </p:sp>
      <p:pic>
        <p:nvPicPr>
          <p:cNvPr id="16" name="図 15">
            <a:extLst>
              <a:ext uri="{FF2B5EF4-FFF2-40B4-BE49-F238E27FC236}">
                <a16:creationId xmlns:a16="http://schemas.microsoft.com/office/drawing/2014/main" id="{9E23C54E-1B52-BEBF-AAF3-5B7D4BD7470A}"/>
              </a:ext>
            </a:extLst>
          </p:cNvPr>
          <p:cNvPicPr>
            <a:picLocks noChangeAspect="1"/>
          </p:cNvPicPr>
          <p:nvPr/>
        </p:nvPicPr>
        <p:blipFill>
          <a:blip r:embed="rId8"/>
          <a:stretch>
            <a:fillRect/>
          </a:stretch>
        </p:blipFill>
        <p:spPr>
          <a:xfrm>
            <a:off x="2881412" y="2366371"/>
            <a:ext cx="1866534" cy="3246508"/>
          </a:xfrm>
          <a:prstGeom prst="rect">
            <a:avLst/>
          </a:prstGeom>
          <a:solidFill>
            <a:schemeClr val="bg1"/>
          </a:solidFill>
        </p:spPr>
      </p:pic>
      <p:sp>
        <p:nvSpPr>
          <p:cNvPr id="17" name="テキスト ボックス 16">
            <a:extLst>
              <a:ext uri="{FF2B5EF4-FFF2-40B4-BE49-F238E27FC236}">
                <a16:creationId xmlns:a16="http://schemas.microsoft.com/office/drawing/2014/main" id="{15F55352-1205-8F44-A14D-C48B2B0A1C31}"/>
              </a:ext>
            </a:extLst>
          </p:cNvPr>
          <p:cNvSpPr txBox="1"/>
          <p:nvPr/>
        </p:nvSpPr>
        <p:spPr>
          <a:xfrm>
            <a:off x="7769962" y="1065456"/>
            <a:ext cx="1830339" cy="369332"/>
          </a:xfrm>
          <a:prstGeom prst="rect">
            <a:avLst/>
          </a:prstGeom>
          <a:solidFill>
            <a:srgbClr val="FFFF99"/>
          </a:solidFill>
          <a:ln w="28575">
            <a:solidFill>
              <a:schemeClr val="tx1"/>
            </a:solidFill>
          </a:ln>
        </p:spPr>
        <p:txBody>
          <a:bodyPr wrap="square" rtlCol="0">
            <a:spAutoFit/>
          </a:bodyPr>
          <a:lstStyle/>
          <a:p>
            <a:r>
              <a:rPr kumimoji="1" lang="ja-JP" altLang="en-US" b="1" dirty="0">
                <a:solidFill>
                  <a:srgbClr val="0000FF"/>
                </a:solidFill>
                <a:highlight>
                  <a:srgbClr val="FFFF00"/>
                </a:highlight>
                <a:latin typeface="BIZ UDPゴシック" panose="020B0400000000000000" pitchFamily="50" charset="-128"/>
                <a:ea typeface="BIZ UDPゴシック" panose="020B0400000000000000" pitchFamily="50" charset="-128"/>
              </a:rPr>
              <a:t>点検順番を整理</a:t>
            </a:r>
          </a:p>
        </p:txBody>
      </p:sp>
      <p:graphicFrame>
        <p:nvGraphicFramePr>
          <p:cNvPr id="18" name="表 17">
            <a:extLst>
              <a:ext uri="{FF2B5EF4-FFF2-40B4-BE49-F238E27FC236}">
                <a16:creationId xmlns:a16="http://schemas.microsoft.com/office/drawing/2014/main" id="{D6C11391-DB4F-78B9-BC92-17EF2EAC66A6}"/>
              </a:ext>
            </a:extLst>
          </p:cNvPr>
          <p:cNvGraphicFramePr>
            <a:graphicFrameLocks noGrp="1"/>
          </p:cNvGraphicFramePr>
          <p:nvPr>
            <p:extLst>
              <p:ext uri="{D42A27DB-BD31-4B8C-83A1-F6EECF244321}">
                <p14:modId xmlns:p14="http://schemas.microsoft.com/office/powerpoint/2010/main" val="200530260"/>
              </p:ext>
            </p:extLst>
          </p:nvPr>
        </p:nvGraphicFramePr>
        <p:xfrm>
          <a:off x="7068276" y="1528136"/>
          <a:ext cx="3039104" cy="4091362"/>
        </p:xfrm>
        <a:graphic>
          <a:graphicData uri="http://schemas.openxmlformats.org/drawingml/2006/table">
            <a:tbl>
              <a:tblPr firstRow="1" bandRow="1">
                <a:tableStyleId>{5C22544A-7EE6-4342-B048-85BDC9FD1C3A}</a:tableStyleId>
              </a:tblPr>
              <a:tblGrid>
                <a:gridCol w="843926">
                  <a:extLst>
                    <a:ext uri="{9D8B030D-6E8A-4147-A177-3AD203B41FA5}">
                      <a16:colId xmlns:a16="http://schemas.microsoft.com/office/drawing/2014/main" val="1284413670"/>
                    </a:ext>
                  </a:extLst>
                </a:gridCol>
                <a:gridCol w="565443">
                  <a:extLst>
                    <a:ext uri="{9D8B030D-6E8A-4147-A177-3AD203B41FA5}">
                      <a16:colId xmlns:a16="http://schemas.microsoft.com/office/drawing/2014/main" val="1697271976"/>
                    </a:ext>
                  </a:extLst>
                </a:gridCol>
                <a:gridCol w="227153">
                  <a:extLst>
                    <a:ext uri="{9D8B030D-6E8A-4147-A177-3AD203B41FA5}">
                      <a16:colId xmlns:a16="http://schemas.microsoft.com/office/drawing/2014/main" val="2630870313"/>
                    </a:ext>
                  </a:extLst>
                </a:gridCol>
                <a:gridCol w="1402582">
                  <a:extLst>
                    <a:ext uri="{9D8B030D-6E8A-4147-A177-3AD203B41FA5}">
                      <a16:colId xmlns:a16="http://schemas.microsoft.com/office/drawing/2014/main" val="2908002435"/>
                    </a:ext>
                  </a:extLst>
                </a:gridCol>
              </a:tblGrid>
              <a:tr h="306721">
                <a:tc>
                  <a:txBody>
                    <a:bodyPr/>
                    <a:lstStyle/>
                    <a:p>
                      <a:r>
                        <a:rPr kumimoji="1" lang="ja-JP" altLang="en-US" sz="1400" dirty="0">
                          <a:latin typeface="BIZ UDPゴシック" panose="020B0400000000000000" pitchFamily="50" charset="-128"/>
                          <a:ea typeface="BIZ UDPゴシック" panose="020B0400000000000000" pitchFamily="50" charset="-128"/>
                        </a:rPr>
                        <a:t>設備名</a:t>
                      </a:r>
                    </a:p>
                  </a:txBody>
                  <a:tcPr marL="93157" marR="93157" marT="46579" marB="4657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条件</a:t>
                      </a:r>
                    </a:p>
                  </a:txBody>
                  <a:tcPr marL="93157" marR="93157" marT="46579" marB="4657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gridSpan="2">
                  <a:txBody>
                    <a:bodyPr/>
                    <a:lstStyle/>
                    <a:p>
                      <a:r>
                        <a:rPr kumimoji="1" lang="ja-JP" altLang="en-US" sz="1400" dirty="0">
                          <a:latin typeface="BIZ UDPゴシック" panose="020B0400000000000000" pitchFamily="50" charset="-128"/>
                          <a:ea typeface="BIZ UDPゴシック" panose="020B0400000000000000" pitchFamily="50" charset="-128"/>
                        </a:rPr>
                        <a:t>点検箇所</a:t>
                      </a:r>
                    </a:p>
                  </a:txBody>
                  <a:tcPr marL="113986" marR="113986" marT="56993" marB="5699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kumimoji="1" lang="ja-JP" altLang="en-US"/>
                    </a:p>
                  </a:txBody>
                  <a:tcPr/>
                </a:tc>
                <a:extLst>
                  <a:ext uri="{0D108BD9-81ED-4DB2-BD59-A6C34878D82A}">
                    <a16:rowId xmlns:a16="http://schemas.microsoft.com/office/drawing/2014/main" val="1906738090"/>
                  </a:ext>
                </a:extLst>
              </a:tr>
              <a:tr h="322293">
                <a:tc rowSpan="10">
                  <a:txBody>
                    <a:bodyPr/>
                    <a:lstStyle/>
                    <a:p>
                      <a:r>
                        <a:rPr kumimoji="1" lang="ja-JP" altLang="en-US" sz="1400" dirty="0">
                          <a:latin typeface="BIZ UDPゴシック" panose="020B0400000000000000" pitchFamily="50" charset="-128"/>
                          <a:ea typeface="BIZ UDPゴシック" panose="020B0400000000000000" pitchFamily="50" charset="-128"/>
                        </a:rPr>
                        <a:t>切断機</a:t>
                      </a:r>
                    </a:p>
                  </a:txBody>
                  <a:tcPr marL="113986" marR="113986" marT="56993" marB="5699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a:t>
                      </a:r>
                    </a:p>
                  </a:txBody>
                  <a:tcPr marL="113320" marR="113320" marT="56659" marB="5665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latin typeface="BIZ UDPゴシック" panose="020B0400000000000000" pitchFamily="50" charset="-128"/>
                          <a:ea typeface="BIZ UDPゴシック" panose="020B0400000000000000" pitchFamily="50" charset="-128"/>
                        </a:rPr>
                        <a:t>主軸</a:t>
                      </a:r>
                      <a:r>
                        <a:rPr kumimoji="1" lang="en-US" altLang="ja-JP" sz="1400" b="0" dirty="0">
                          <a:latin typeface="BIZ UDPゴシック" panose="020B0400000000000000" pitchFamily="50" charset="-128"/>
                          <a:ea typeface="BIZ UDPゴシック" panose="020B0400000000000000" pitchFamily="50" charset="-128"/>
                        </a:rPr>
                        <a:t>V</a:t>
                      </a:r>
                      <a:r>
                        <a:rPr kumimoji="1" lang="ja-JP" altLang="en-US" sz="1400" b="0" dirty="0">
                          <a:latin typeface="BIZ UDPゴシック" panose="020B0400000000000000" pitchFamily="50" charset="-128"/>
                          <a:ea typeface="BIZ UDPゴシック" panose="020B0400000000000000" pitchFamily="50" charset="-128"/>
                        </a:rPr>
                        <a:t>ベルト</a:t>
                      </a:r>
                    </a:p>
                  </a:txBody>
                  <a:tcPr marL="113986" marR="113986" marT="56993" marB="5699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tc hMerge="1">
                  <a:txBody>
                    <a:bodyPr/>
                    <a:lstStyle/>
                    <a:p>
                      <a:endParaRPr kumimoji="1" lang="ja-JP" altLang="en-US"/>
                    </a:p>
                  </a:txBody>
                  <a:tcPr/>
                </a:tc>
                <a:extLst>
                  <a:ext uri="{0D108BD9-81ED-4DB2-BD59-A6C34878D82A}">
                    <a16:rowId xmlns:a16="http://schemas.microsoft.com/office/drawing/2014/main" val="2343470866"/>
                  </a:ext>
                </a:extLst>
              </a:tr>
              <a:tr h="322293">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ja-JP" altLang="en-US" sz="1400" dirty="0">
                          <a:latin typeface="BIZ UDPゴシック" panose="020B0400000000000000" pitchFamily="50" charset="-128"/>
                          <a:ea typeface="BIZ UDPゴシック" panose="020B0400000000000000" pitchFamily="50" charset="-128"/>
                        </a:rPr>
                        <a:t>☆</a:t>
                      </a:r>
                    </a:p>
                  </a:txBody>
                  <a:tcPr marL="113320" marR="113320" marT="56659" marB="5665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en-US" altLang="ja-JP" sz="1400" b="0" dirty="0">
                          <a:latin typeface="BIZ UDPゴシック" panose="020B0400000000000000" pitchFamily="50" charset="-128"/>
                          <a:ea typeface="BIZ UDPゴシック" panose="020B0400000000000000" pitchFamily="50" charset="-128"/>
                        </a:rPr>
                        <a:t>1st2nd</a:t>
                      </a:r>
                      <a:r>
                        <a:rPr kumimoji="1" lang="ja-JP" altLang="en-US" sz="1400" b="0" dirty="0">
                          <a:latin typeface="BIZ UDPゴシック" panose="020B0400000000000000" pitchFamily="50" charset="-128"/>
                          <a:ea typeface="BIZ UDPゴシック" panose="020B0400000000000000" pitchFamily="50" charset="-128"/>
                        </a:rPr>
                        <a:t>プシャー</a:t>
                      </a:r>
                    </a:p>
                  </a:txBody>
                  <a:tcPr marL="113986" marR="113986" marT="56993" marB="5699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tc hMerge="1">
                  <a:txBody>
                    <a:bodyPr/>
                    <a:lstStyle/>
                    <a:p>
                      <a:endParaRPr kumimoji="1" lang="ja-JP" altLang="en-US"/>
                    </a:p>
                  </a:txBody>
                  <a:tcPr/>
                </a:tc>
                <a:extLst>
                  <a:ext uri="{0D108BD9-81ED-4DB2-BD59-A6C34878D82A}">
                    <a16:rowId xmlns:a16="http://schemas.microsoft.com/office/drawing/2014/main" val="1314844851"/>
                  </a:ext>
                </a:extLst>
              </a:tr>
              <a:tr h="515696">
                <a:tc vMerge="1">
                  <a:txBody>
                    <a:bodyPr/>
                    <a:lstStyle/>
                    <a:p>
                      <a:endParaRPr kumimoji="1" lang="ja-JP" altLang="en-US"/>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a:t>
                      </a:r>
                    </a:p>
                  </a:txBody>
                  <a:tcPr marL="113320" marR="113320" marT="56659" marB="5665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r>
                        <a:rPr kumimoji="1" lang="ja-JP" altLang="en-US" sz="1400" b="0" dirty="0">
                          <a:latin typeface="BIZ UDPゴシック" panose="020B0400000000000000" pitchFamily="50" charset="-128"/>
                          <a:ea typeface="BIZ UDPゴシック" panose="020B0400000000000000" pitchFamily="50" charset="-128"/>
                        </a:rPr>
                        <a:t>給材キッカー</a:t>
                      </a:r>
                    </a:p>
                  </a:txBody>
                  <a:tcPr marL="97745" marR="97745" marT="48873" marB="48873" vert="eaVert"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alpha val="50196"/>
                      </a:schemeClr>
                    </a:solidFill>
                  </a:tcPr>
                </a:tc>
                <a:tc>
                  <a:txBody>
                    <a:bodyPr/>
                    <a:lstStyle/>
                    <a:p>
                      <a:r>
                        <a:rPr kumimoji="1" lang="ja-JP" altLang="en-US" sz="1400" b="0" dirty="0">
                          <a:latin typeface="BIZ UDPゴシック" panose="020B0400000000000000" pitchFamily="50" charset="-128"/>
                          <a:ea typeface="BIZ UDPゴシック" panose="020B0400000000000000" pitchFamily="50" charset="-128"/>
                        </a:rPr>
                        <a:t>シリンダー</a:t>
                      </a:r>
                      <a:endParaRPr kumimoji="1" lang="en-US" altLang="ja-JP" sz="1400" b="0" dirty="0">
                        <a:latin typeface="BIZ UDPゴシック" panose="020B0400000000000000" pitchFamily="50" charset="-128"/>
                        <a:ea typeface="BIZ UDPゴシック" panose="020B0400000000000000" pitchFamily="50" charset="-128"/>
                      </a:endParaRPr>
                    </a:p>
                    <a:p>
                      <a:r>
                        <a:rPr kumimoji="1" lang="ja-JP" altLang="en-US" sz="1400" b="0" dirty="0">
                          <a:latin typeface="BIZ UDPゴシック" panose="020B0400000000000000" pitchFamily="50" charset="-128"/>
                          <a:ea typeface="BIZ UDPゴシック" panose="020B0400000000000000" pitchFamily="50" charset="-128"/>
                        </a:rPr>
                        <a:t>連結部</a:t>
                      </a:r>
                    </a:p>
                  </a:txBody>
                  <a:tcPr marL="97745" marR="97745" marT="48873" marB="4887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50196"/>
                      </a:srgbClr>
                    </a:solidFill>
                  </a:tcPr>
                </a:tc>
                <a:extLst>
                  <a:ext uri="{0D108BD9-81ED-4DB2-BD59-A6C34878D82A}">
                    <a16:rowId xmlns:a16="http://schemas.microsoft.com/office/drawing/2014/main" val="2819329172"/>
                  </a:ext>
                </a:extLst>
              </a:tr>
              <a:tr h="620782">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a:txBody>
                    <a:bodyPr/>
                    <a:lstStyle/>
                    <a:p>
                      <a:r>
                        <a:rPr kumimoji="1" lang="ja-JP" altLang="en-US" sz="1400" dirty="0">
                          <a:latin typeface="BIZ UDPゴシック" panose="020B0400000000000000" pitchFamily="50" charset="-128"/>
                          <a:ea typeface="BIZ UDPゴシック" panose="020B0400000000000000" pitchFamily="50" charset="-128"/>
                        </a:rPr>
                        <a:t>〇</a:t>
                      </a:r>
                    </a:p>
                  </a:txBody>
                  <a:tcPr marL="113320" marR="113320" marT="56659" marB="5665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100" dirty="0">
                        <a:latin typeface="BIZ UDPゴシック" panose="020B0400000000000000" pitchFamily="50" charset="-128"/>
                        <a:ea typeface="BIZ UDPゴシック" panose="020B0400000000000000" pitchFamily="50" charset="-128"/>
                      </a:endParaRPr>
                    </a:p>
                  </a:txBody>
                  <a:tcPr marL="78411" marR="78411" marT="39206" marB="39206"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ピロブロック</a:t>
                      </a:r>
                      <a:endParaRPr kumimoji="1" lang="en-US" altLang="ja-JP" sz="1400" dirty="0">
                        <a:latin typeface="BIZ UDPゴシック" panose="020B0400000000000000" pitchFamily="50" charset="-128"/>
                        <a:ea typeface="BIZ UDPゴシック" panose="020B0400000000000000" pitchFamily="50" charset="-128"/>
                      </a:endParaRPr>
                    </a:p>
                  </a:txBody>
                  <a:tcPr marL="97745" marR="97745" marT="48873" marB="4887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extLst>
                  <a:ext uri="{0D108BD9-81ED-4DB2-BD59-A6C34878D82A}">
                    <a16:rowId xmlns:a16="http://schemas.microsoft.com/office/drawing/2014/main" val="1870145847"/>
                  </a:ext>
                </a:extLst>
              </a:tr>
              <a:tr h="322293">
                <a:tc vMerge="1">
                  <a:txBody>
                    <a:bodyPr/>
                    <a:lstStyle/>
                    <a:p>
                      <a:endParaRPr kumimoji="1" lang="ja-JP" altLang="en-US"/>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〇</a:t>
                      </a:r>
                    </a:p>
                  </a:txBody>
                  <a:tcPr marL="113320" marR="113320" marT="56659" marB="5665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縦バイス</a:t>
                      </a:r>
                      <a:endParaRPr kumimoji="1" lang="en-US" altLang="ja-JP" sz="1400" dirty="0">
                        <a:latin typeface="BIZ UDPゴシック" panose="020B0400000000000000" pitchFamily="50" charset="-128"/>
                        <a:ea typeface="BIZ UDPゴシック" panose="020B0400000000000000" pitchFamily="50" charset="-128"/>
                      </a:endParaRPr>
                    </a:p>
                  </a:txBody>
                  <a:tcPr marL="113986" marR="113986" marT="56993" marB="5699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tc hMerge="1">
                  <a:txBody>
                    <a:bodyPr/>
                    <a:lstStyle/>
                    <a:p>
                      <a:endParaRPr kumimoji="1" lang="ja-JP" altLang="en-US"/>
                    </a:p>
                  </a:txBody>
                  <a:tcPr/>
                </a:tc>
                <a:extLst>
                  <a:ext uri="{0D108BD9-81ED-4DB2-BD59-A6C34878D82A}">
                    <a16:rowId xmlns:a16="http://schemas.microsoft.com/office/drawing/2014/main" val="2085992743"/>
                  </a:ext>
                </a:extLst>
              </a:tr>
              <a:tr h="322293">
                <a:tc vMerge="1">
                  <a:txBody>
                    <a:bodyPr/>
                    <a:lstStyle/>
                    <a:p>
                      <a:endParaRPr kumimoji="1" lang="ja-JP" altLang="en-US"/>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〇</a:t>
                      </a:r>
                    </a:p>
                  </a:txBody>
                  <a:tcPr marL="113320" marR="113320" marT="56659" marB="5665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横バイス</a:t>
                      </a:r>
                    </a:p>
                  </a:txBody>
                  <a:tcPr marL="113986" marR="113986" marT="56993" marB="5699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tc hMerge="1">
                  <a:txBody>
                    <a:bodyPr/>
                    <a:lstStyle/>
                    <a:p>
                      <a:endParaRPr kumimoji="1" lang="ja-JP" altLang="en-US"/>
                    </a:p>
                  </a:txBody>
                  <a:tcPr/>
                </a:tc>
                <a:extLst>
                  <a:ext uri="{0D108BD9-81ED-4DB2-BD59-A6C34878D82A}">
                    <a16:rowId xmlns:a16="http://schemas.microsoft.com/office/drawing/2014/main" val="2792783368"/>
                  </a:ext>
                </a:extLst>
              </a:tr>
              <a:tr h="322293">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〇</a:t>
                      </a:r>
                    </a:p>
                  </a:txBody>
                  <a:tcPr marL="113320" marR="113320" marT="56659" marB="5665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ja-JP" altLang="en-US" sz="1400" dirty="0">
                          <a:latin typeface="BIZ UDPゴシック" panose="020B0400000000000000" pitchFamily="50" charset="-128"/>
                          <a:ea typeface="BIZ UDPゴシック" panose="020B0400000000000000" pitchFamily="50" charset="-128"/>
                        </a:rPr>
                        <a:t>出側バイス</a:t>
                      </a:r>
                    </a:p>
                  </a:txBody>
                  <a:tcPr marL="113986" marR="113986" marT="56993" marB="5699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tc hMerge="1">
                  <a:txBody>
                    <a:bodyPr/>
                    <a:lstStyle/>
                    <a:p>
                      <a:endParaRPr kumimoji="1" lang="ja-JP" altLang="en-US"/>
                    </a:p>
                  </a:txBody>
                  <a:tcPr/>
                </a:tc>
                <a:extLst>
                  <a:ext uri="{0D108BD9-81ED-4DB2-BD59-A6C34878D82A}">
                    <a16:rowId xmlns:a16="http://schemas.microsoft.com/office/drawing/2014/main" val="3054980595"/>
                  </a:ext>
                </a:extLst>
              </a:tr>
              <a:tr h="322293">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〇</a:t>
                      </a:r>
                    </a:p>
                  </a:txBody>
                  <a:tcPr marL="113320" marR="113320" marT="56659" marB="5665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ja-JP" altLang="en-US" sz="1400" dirty="0">
                          <a:latin typeface="BIZ UDPゴシック" panose="020B0400000000000000" pitchFamily="50" charset="-128"/>
                          <a:ea typeface="BIZ UDPゴシック" panose="020B0400000000000000" pitchFamily="50" charset="-128"/>
                        </a:rPr>
                        <a:t>ワーク検知</a:t>
                      </a:r>
                      <a:r>
                        <a:rPr kumimoji="1" lang="en-US" altLang="ja-JP" sz="1400" dirty="0">
                          <a:latin typeface="BIZ UDPゴシック" panose="020B0400000000000000" pitchFamily="50" charset="-128"/>
                          <a:ea typeface="BIZ UDPゴシック" panose="020B0400000000000000" pitchFamily="50" charset="-128"/>
                        </a:rPr>
                        <a:t>LS</a:t>
                      </a:r>
                      <a:endParaRPr kumimoji="1" lang="ja-JP" altLang="en-US" sz="1400" dirty="0">
                        <a:latin typeface="BIZ UDPゴシック" panose="020B0400000000000000" pitchFamily="50" charset="-128"/>
                        <a:ea typeface="BIZ UDPゴシック" panose="020B0400000000000000" pitchFamily="50" charset="-128"/>
                      </a:endParaRPr>
                    </a:p>
                  </a:txBody>
                  <a:tcPr marL="113986" marR="113986" marT="56993" marB="5699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tc hMerge="1">
                  <a:txBody>
                    <a:bodyPr/>
                    <a:lstStyle/>
                    <a:p>
                      <a:endParaRPr kumimoji="1" lang="ja-JP" altLang="en-US"/>
                    </a:p>
                  </a:txBody>
                  <a:tcPr/>
                </a:tc>
                <a:extLst>
                  <a:ext uri="{0D108BD9-81ED-4DB2-BD59-A6C34878D82A}">
                    <a16:rowId xmlns:a16="http://schemas.microsoft.com/office/drawing/2014/main" val="699057281"/>
                  </a:ext>
                </a:extLst>
              </a:tr>
              <a:tr h="322293">
                <a:tc vMerge="1">
                  <a:txBody>
                    <a:bodyPr/>
                    <a:lstStyle/>
                    <a:p>
                      <a:endParaRPr kumimoji="1" lang="ja-JP" altLang="en-US" dirty="0"/>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〇</a:t>
                      </a:r>
                    </a:p>
                  </a:txBody>
                  <a:tcPr marL="113320" marR="113320" marT="56659" marB="5665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ja-JP" altLang="en-US" sz="1400" dirty="0">
                          <a:latin typeface="BIZ UDPゴシック" panose="020B0400000000000000" pitchFamily="50" charset="-128"/>
                          <a:ea typeface="BIZ UDPゴシック" panose="020B0400000000000000" pitchFamily="50" charset="-128"/>
                        </a:rPr>
                        <a:t>ミスト吐出ノズル</a:t>
                      </a:r>
                    </a:p>
                  </a:txBody>
                  <a:tcPr marL="113986" marR="113986" marT="56993" marB="5699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alpha val="50196"/>
                      </a:srgbClr>
                    </a:solidFill>
                  </a:tcPr>
                </a:tc>
                <a:tc hMerge="1">
                  <a:txBody>
                    <a:bodyPr/>
                    <a:lstStyle/>
                    <a:p>
                      <a:endParaRPr kumimoji="1" lang="ja-JP" altLang="en-US"/>
                    </a:p>
                  </a:txBody>
                  <a:tcPr/>
                </a:tc>
                <a:extLst>
                  <a:ext uri="{0D108BD9-81ED-4DB2-BD59-A6C34878D82A}">
                    <a16:rowId xmlns:a16="http://schemas.microsoft.com/office/drawing/2014/main" val="326370411"/>
                  </a:ext>
                </a:extLst>
              </a:tr>
              <a:tr h="322293">
                <a:tc vMerge="1">
                  <a:txBody>
                    <a:bodyPr/>
                    <a:lstStyle/>
                    <a:p>
                      <a:endParaRPr kumimoji="1" lang="ja-JP" altLang="en-US" dirty="0"/>
                    </a:p>
                  </a:txBody>
                  <a:tcPr/>
                </a:tc>
                <a:tc>
                  <a:txBody>
                    <a:bodyPr/>
                    <a:lstStyle/>
                    <a:p>
                      <a:endParaRPr kumimoji="1" lang="ja-JP" altLang="en-US" sz="1400" dirty="0">
                        <a:latin typeface="BIZ UDPゴシック" panose="020B0400000000000000" pitchFamily="50" charset="-128"/>
                        <a:ea typeface="BIZ UDPゴシック" panose="020B0400000000000000" pitchFamily="50" charset="-128"/>
                      </a:endParaRPr>
                    </a:p>
                  </a:txBody>
                  <a:tcPr marL="113320" marR="113320" marT="56659" marB="56659"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ja-JP" altLang="en-US" sz="1400" dirty="0">
                          <a:latin typeface="BIZ UDPゴシック" panose="020B0400000000000000" pitchFamily="50" charset="-128"/>
                          <a:ea typeface="BIZ UDPゴシック" panose="020B0400000000000000" pitchFamily="50" charset="-128"/>
                        </a:rPr>
                        <a:t>圧力計各種</a:t>
                      </a:r>
                    </a:p>
                  </a:txBody>
                  <a:tcPr marL="113986" marR="113986" marT="56993" marB="56993"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alpha val="50196"/>
                      </a:srgbClr>
                    </a:solidFill>
                  </a:tcPr>
                </a:tc>
                <a:tc hMerge="1">
                  <a:txBody>
                    <a:bodyPr/>
                    <a:lstStyle/>
                    <a:p>
                      <a:endParaRPr kumimoji="1" lang="ja-JP" altLang="en-US"/>
                    </a:p>
                  </a:txBody>
                  <a:tcPr/>
                </a:tc>
                <a:extLst>
                  <a:ext uri="{0D108BD9-81ED-4DB2-BD59-A6C34878D82A}">
                    <a16:rowId xmlns:a16="http://schemas.microsoft.com/office/drawing/2014/main" val="3216311047"/>
                  </a:ext>
                </a:extLst>
              </a:tr>
            </a:tbl>
          </a:graphicData>
        </a:graphic>
      </p:graphicFrame>
      <p:sp>
        <p:nvSpPr>
          <p:cNvPr id="19" name="テキスト ボックス 18">
            <a:extLst>
              <a:ext uri="{FF2B5EF4-FFF2-40B4-BE49-F238E27FC236}">
                <a16:creationId xmlns:a16="http://schemas.microsoft.com/office/drawing/2014/main" id="{85AA96C9-020F-6A35-972B-1A1E99F2D361}"/>
              </a:ext>
            </a:extLst>
          </p:cNvPr>
          <p:cNvSpPr txBox="1"/>
          <p:nvPr/>
        </p:nvSpPr>
        <p:spPr>
          <a:xfrm>
            <a:off x="6793475" y="5868810"/>
            <a:ext cx="3984117" cy="442674"/>
          </a:xfrm>
          <a:prstGeom prst="wedgeRoundRectCallout">
            <a:avLst>
              <a:gd name="adj1" fmla="val 55739"/>
              <a:gd name="adj2" fmla="val 29752"/>
              <a:gd name="adj3" fmla="val 16667"/>
            </a:avLst>
          </a:prstGeom>
          <a:solidFill>
            <a:schemeClr val="accent1">
              <a:lumMod val="40000"/>
              <a:lumOff val="60000"/>
            </a:schemeClr>
          </a:solidFill>
          <a:ln>
            <a:solidFill>
              <a:schemeClr val="tx1"/>
            </a:solidFill>
          </a:ln>
        </p:spPr>
        <p:txBody>
          <a:bodyPr wrap="square" rtlCol="0">
            <a:spAutoFit/>
          </a:bodyPr>
          <a:lstStyle/>
          <a:p>
            <a:r>
              <a:rPr kumimoji="1" lang="ja-JP" altLang="en-US" sz="2000" b="1" dirty="0">
                <a:latin typeface="BIZ UDPゴシック" panose="020B0400000000000000" pitchFamily="50" charset="-128"/>
                <a:ea typeface="BIZ UDPゴシック" panose="020B0400000000000000" pitchFamily="50" charset="-128"/>
              </a:rPr>
              <a:t>これなら誰でも分かりますね！！</a:t>
            </a:r>
          </a:p>
        </p:txBody>
      </p:sp>
      <p:pic>
        <p:nvPicPr>
          <p:cNvPr id="20" name="図 19">
            <a:extLst>
              <a:ext uri="{FF2B5EF4-FFF2-40B4-BE49-F238E27FC236}">
                <a16:creationId xmlns:a16="http://schemas.microsoft.com/office/drawing/2014/main" id="{46437AEB-78D6-BBCA-86DF-7D23BC75D499}"/>
              </a:ext>
            </a:extLst>
          </p:cNvPr>
          <p:cNvPicPr>
            <a:picLocks noChangeAspect="1"/>
          </p:cNvPicPr>
          <p:nvPr/>
        </p:nvPicPr>
        <p:blipFill>
          <a:blip r:embed="rId9"/>
          <a:stretch>
            <a:fillRect/>
          </a:stretch>
        </p:blipFill>
        <p:spPr>
          <a:xfrm>
            <a:off x="363999" y="1718397"/>
            <a:ext cx="502696" cy="313198"/>
          </a:xfrm>
          <a:prstGeom prst="rect">
            <a:avLst/>
          </a:prstGeom>
        </p:spPr>
      </p:pic>
      <p:graphicFrame>
        <p:nvGraphicFramePr>
          <p:cNvPr id="21" name="表 20">
            <a:extLst>
              <a:ext uri="{FF2B5EF4-FFF2-40B4-BE49-F238E27FC236}">
                <a16:creationId xmlns:a16="http://schemas.microsoft.com/office/drawing/2014/main" id="{AEF933BD-5BCE-AC28-ED49-0DBB5C01301A}"/>
              </a:ext>
            </a:extLst>
          </p:cNvPr>
          <p:cNvGraphicFramePr>
            <a:graphicFrameLocks noGrp="1"/>
          </p:cNvGraphicFramePr>
          <p:nvPr>
            <p:extLst>
              <p:ext uri="{D42A27DB-BD31-4B8C-83A1-F6EECF244321}">
                <p14:modId xmlns:p14="http://schemas.microsoft.com/office/powerpoint/2010/main" val="203046547"/>
              </p:ext>
            </p:extLst>
          </p:nvPr>
        </p:nvGraphicFramePr>
        <p:xfrm>
          <a:off x="1200197" y="5729458"/>
          <a:ext cx="4087924" cy="1007010"/>
        </p:xfrm>
        <a:graphic>
          <a:graphicData uri="http://schemas.openxmlformats.org/drawingml/2006/table">
            <a:tbl>
              <a:tblPr firstRow="1" bandRow="1">
                <a:tableStyleId>{5C22544A-7EE6-4342-B048-85BDC9FD1C3A}</a:tableStyleId>
              </a:tblPr>
              <a:tblGrid>
                <a:gridCol w="1218708">
                  <a:extLst>
                    <a:ext uri="{9D8B030D-6E8A-4147-A177-3AD203B41FA5}">
                      <a16:colId xmlns:a16="http://schemas.microsoft.com/office/drawing/2014/main" val="1563528157"/>
                    </a:ext>
                  </a:extLst>
                </a:gridCol>
                <a:gridCol w="1434608">
                  <a:extLst>
                    <a:ext uri="{9D8B030D-6E8A-4147-A177-3AD203B41FA5}">
                      <a16:colId xmlns:a16="http://schemas.microsoft.com/office/drawing/2014/main" val="3819576108"/>
                    </a:ext>
                  </a:extLst>
                </a:gridCol>
                <a:gridCol w="1434608">
                  <a:extLst>
                    <a:ext uri="{9D8B030D-6E8A-4147-A177-3AD203B41FA5}">
                      <a16:colId xmlns:a16="http://schemas.microsoft.com/office/drawing/2014/main" val="1390076690"/>
                    </a:ext>
                  </a:extLst>
                </a:gridCol>
              </a:tblGrid>
              <a:tr h="215303">
                <a:tc>
                  <a:txBody>
                    <a:bodyPr/>
                    <a:lstStyle/>
                    <a:p>
                      <a:endParaRPr kumimoji="1" lang="en-US" altLang="ja-JP" sz="1600" dirty="0">
                        <a:latin typeface="BIZ UDPゴシック" panose="020B0400000000000000" pitchFamily="50" charset="-128"/>
                        <a:ea typeface="BIZ UDPゴシック" panose="020B0400000000000000" pitchFamily="50" charset="-128"/>
                      </a:endParaRPr>
                    </a:p>
                  </a:txBody>
                  <a:tcPr marL="91829" marR="91829" marT="45915" marB="45915"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スキルレベル</a:t>
                      </a:r>
                      <a:r>
                        <a:rPr kumimoji="1" lang="en-US" altLang="ja-JP" sz="1600" dirty="0">
                          <a:latin typeface="BIZ UDPゴシック" panose="020B0400000000000000" pitchFamily="50" charset="-128"/>
                          <a:ea typeface="BIZ UDPゴシック" panose="020B0400000000000000" pitchFamily="50" charset="-128"/>
                        </a:rPr>
                        <a:t>3</a:t>
                      </a:r>
                      <a:endParaRPr kumimoji="1" lang="ja-JP" altLang="en-US" sz="1600" dirty="0">
                        <a:latin typeface="BIZ UDPゴシック" panose="020B0400000000000000" pitchFamily="50" charset="-128"/>
                        <a:ea typeface="BIZ UDPゴシック" panose="020B0400000000000000" pitchFamily="50" charset="-128"/>
                      </a:endParaRPr>
                    </a:p>
                  </a:txBody>
                  <a:tcPr marL="91829" marR="91829" marT="45915" marB="45915"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r>
                        <a:rPr kumimoji="1" lang="ja-JP" altLang="en-US" sz="1400" dirty="0">
                          <a:latin typeface="BIZ UDPゴシック" panose="020B0400000000000000" pitchFamily="50" charset="-128"/>
                          <a:ea typeface="BIZ UDPゴシック" panose="020B0400000000000000" pitchFamily="50" charset="-128"/>
                        </a:rPr>
                        <a:t>スキルレベル</a:t>
                      </a:r>
                      <a:r>
                        <a:rPr kumimoji="1" lang="en-US" altLang="ja-JP" sz="1600" dirty="0">
                          <a:latin typeface="BIZ UDPゴシック" panose="020B0400000000000000" pitchFamily="50" charset="-128"/>
                          <a:ea typeface="BIZ UDPゴシック" panose="020B0400000000000000" pitchFamily="50" charset="-128"/>
                        </a:rPr>
                        <a:t>4</a:t>
                      </a:r>
                      <a:endParaRPr kumimoji="1" lang="ja-JP" altLang="en-US" sz="1600" dirty="0">
                        <a:latin typeface="BIZ UDPゴシック" panose="020B0400000000000000" pitchFamily="50" charset="-128"/>
                        <a:ea typeface="BIZ UDPゴシック" panose="020B0400000000000000" pitchFamily="50" charset="-128"/>
                      </a:endParaRPr>
                    </a:p>
                  </a:txBody>
                  <a:tcPr marL="91829" marR="91829" marT="45915" marB="45915"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952159048"/>
                  </a:ext>
                </a:extLst>
              </a:tr>
              <a:tr h="215303">
                <a:tc>
                  <a:txBody>
                    <a:bodyPr/>
                    <a:lstStyle/>
                    <a:p>
                      <a:r>
                        <a:rPr kumimoji="1" lang="ja-JP" altLang="en-US" sz="1600" dirty="0">
                          <a:latin typeface="BIZ UDPゴシック" panose="020B0400000000000000" pitchFamily="50" charset="-128"/>
                          <a:ea typeface="BIZ UDPゴシック" panose="020B0400000000000000" pitchFamily="50" charset="-128"/>
                        </a:rPr>
                        <a:t>電源切り</a:t>
                      </a:r>
                    </a:p>
                  </a:txBody>
                  <a:tcPr marL="91829" marR="91829" marT="45915" marB="45915"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a:latin typeface="BIZ UDPゴシック" panose="020B0400000000000000" pitchFamily="50" charset="-128"/>
                          <a:ea typeface="BIZ UDPゴシック" panose="020B0400000000000000" pitchFamily="50" charset="-128"/>
                        </a:rPr>
                        <a:t>3</a:t>
                      </a:r>
                      <a:r>
                        <a:rPr kumimoji="1" lang="ja-JP" altLang="en-US" sz="1600" dirty="0">
                          <a:latin typeface="BIZ UDPゴシック" panose="020B0400000000000000" pitchFamily="50" charset="-128"/>
                          <a:ea typeface="BIZ UDPゴシック" panose="020B0400000000000000" pitchFamily="50" charset="-128"/>
                        </a:rPr>
                        <a:t>回</a:t>
                      </a:r>
                    </a:p>
                  </a:txBody>
                  <a:tcPr marL="91829" marR="91829" marT="45915" marB="45915"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a:latin typeface="BIZ UDPゴシック" panose="020B0400000000000000" pitchFamily="50" charset="-128"/>
                          <a:ea typeface="BIZ UDPゴシック" panose="020B0400000000000000" pitchFamily="50" charset="-128"/>
                        </a:rPr>
                        <a:t>1</a:t>
                      </a:r>
                      <a:r>
                        <a:rPr kumimoji="1" lang="ja-JP" altLang="en-US" sz="1600" dirty="0">
                          <a:latin typeface="BIZ UDPゴシック" panose="020B0400000000000000" pitchFamily="50" charset="-128"/>
                          <a:ea typeface="BIZ UDPゴシック" panose="020B0400000000000000" pitchFamily="50" charset="-128"/>
                        </a:rPr>
                        <a:t>回</a:t>
                      </a:r>
                    </a:p>
                  </a:txBody>
                  <a:tcPr marL="91829" marR="91829" marT="45915" marB="45915"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8114540"/>
                  </a:ext>
                </a:extLst>
              </a:tr>
              <a:tr h="221775">
                <a:tc>
                  <a:txBody>
                    <a:bodyPr/>
                    <a:lstStyle/>
                    <a:p>
                      <a:r>
                        <a:rPr kumimoji="1" lang="ja-JP" altLang="en-US" sz="1600" dirty="0">
                          <a:latin typeface="BIZ UDPゴシック" panose="020B0400000000000000" pitchFamily="50" charset="-128"/>
                          <a:ea typeface="BIZ UDPゴシック" panose="020B0400000000000000" pitchFamily="50" charset="-128"/>
                        </a:rPr>
                        <a:t>作業時間</a:t>
                      </a:r>
                    </a:p>
                  </a:txBody>
                  <a:tcPr marL="91829" marR="91829" marT="45915" marB="45915"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a:latin typeface="BIZ UDPゴシック" panose="020B0400000000000000" pitchFamily="50" charset="-128"/>
                          <a:ea typeface="BIZ UDPゴシック" panose="020B0400000000000000" pitchFamily="50" charset="-128"/>
                        </a:rPr>
                        <a:t>6</a:t>
                      </a:r>
                      <a:r>
                        <a:rPr kumimoji="1" lang="ja-JP" altLang="en-US" sz="1600" dirty="0">
                          <a:latin typeface="BIZ UDPゴシック" panose="020B0400000000000000" pitchFamily="50" charset="-128"/>
                          <a:ea typeface="BIZ UDPゴシック" panose="020B0400000000000000" pitchFamily="50" charset="-128"/>
                        </a:rPr>
                        <a:t>分</a:t>
                      </a:r>
                    </a:p>
                  </a:txBody>
                  <a:tcPr marL="91829" marR="91829" marT="45915" marB="45915"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600" dirty="0">
                          <a:latin typeface="BIZ UDPゴシック" panose="020B0400000000000000" pitchFamily="50" charset="-128"/>
                          <a:ea typeface="BIZ UDPゴシック" panose="020B0400000000000000" pitchFamily="50" charset="-128"/>
                        </a:rPr>
                        <a:t>2</a:t>
                      </a:r>
                      <a:r>
                        <a:rPr kumimoji="1" lang="ja-JP" altLang="en-US" sz="1600" dirty="0">
                          <a:latin typeface="BIZ UDPゴシック" panose="020B0400000000000000" pitchFamily="50" charset="-128"/>
                          <a:ea typeface="BIZ UDPゴシック" panose="020B0400000000000000" pitchFamily="50" charset="-128"/>
                        </a:rPr>
                        <a:t>分</a:t>
                      </a:r>
                    </a:p>
                  </a:txBody>
                  <a:tcPr marL="91829" marR="91829" marT="45915" marB="45915"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34345985"/>
                  </a:ext>
                </a:extLst>
              </a:tr>
            </a:tbl>
          </a:graphicData>
        </a:graphic>
      </p:graphicFrame>
      <p:pic>
        <p:nvPicPr>
          <p:cNvPr id="22" name="図 21">
            <a:extLst>
              <a:ext uri="{FF2B5EF4-FFF2-40B4-BE49-F238E27FC236}">
                <a16:creationId xmlns:a16="http://schemas.microsoft.com/office/drawing/2014/main" id="{9BEA9F0A-175D-2337-80FC-2DFD9F14AE51}"/>
              </a:ext>
            </a:extLst>
          </p:cNvPr>
          <p:cNvPicPr>
            <a:picLocks noChangeAspect="1"/>
          </p:cNvPicPr>
          <p:nvPr/>
        </p:nvPicPr>
        <p:blipFill>
          <a:blip r:embed="rId10"/>
          <a:stretch>
            <a:fillRect/>
          </a:stretch>
        </p:blipFill>
        <p:spPr>
          <a:xfrm>
            <a:off x="399804" y="2370188"/>
            <a:ext cx="1978976" cy="3244936"/>
          </a:xfrm>
          <a:prstGeom prst="rect">
            <a:avLst/>
          </a:prstGeom>
          <a:solidFill>
            <a:schemeClr val="bg1"/>
          </a:solidFill>
        </p:spPr>
      </p:pic>
      <p:sp>
        <p:nvSpPr>
          <p:cNvPr id="23" name="吹き出し: 角を丸めた四角形 22">
            <a:extLst>
              <a:ext uri="{FF2B5EF4-FFF2-40B4-BE49-F238E27FC236}">
                <a16:creationId xmlns:a16="http://schemas.microsoft.com/office/drawing/2014/main" id="{8D2C2D8E-F35D-C9BF-FE06-B028B2A9AE01}"/>
              </a:ext>
            </a:extLst>
          </p:cNvPr>
          <p:cNvSpPr/>
          <p:nvPr/>
        </p:nvSpPr>
        <p:spPr>
          <a:xfrm flipH="1">
            <a:off x="492818" y="1413369"/>
            <a:ext cx="2211892" cy="277212"/>
          </a:xfrm>
          <a:prstGeom prst="wedgeRoundRectCallout">
            <a:avLst>
              <a:gd name="adj1" fmla="val 32133"/>
              <a:gd name="adj2" fmla="val 87307"/>
              <a:gd name="adj3" fmla="val 16667"/>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上から順番にやります</a:t>
            </a:r>
          </a:p>
        </p:txBody>
      </p:sp>
      <p:sp>
        <p:nvSpPr>
          <p:cNvPr id="24" name="吹き出し: 角を丸めた四角形 23">
            <a:extLst>
              <a:ext uri="{FF2B5EF4-FFF2-40B4-BE49-F238E27FC236}">
                <a16:creationId xmlns:a16="http://schemas.microsoft.com/office/drawing/2014/main" id="{53917023-9963-4F66-F408-4669CD1C4AA9}"/>
              </a:ext>
            </a:extLst>
          </p:cNvPr>
          <p:cNvSpPr/>
          <p:nvPr/>
        </p:nvSpPr>
        <p:spPr>
          <a:xfrm flipH="1">
            <a:off x="3445958" y="1425687"/>
            <a:ext cx="2211892" cy="277212"/>
          </a:xfrm>
          <a:prstGeom prst="wedgeRoundRectCallout">
            <a:avLst>
              <a:gd name="adj1" fmla="val 32133"/>
              <a:gd name="adj2" fmla="val 87307"/>
              <a:gd name="adj3" fmla="val 16667"/>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順番入れ替えます</a:t>
            </a:r>
          </a:p>
        </p:txBody>
      </p:sp>
      <p:sp>
        <p:nvSpPr>
          <p:cNvPr id="25" name="正方形/長方形 24">
            <a:extLst>
              <a:ext uri="{FF2B5EF4-FFF2-40B4-BE49-F238E27FC236}">
                <a16:creationId xmlns:a16="http://schemas.microsoft.com/office/drawing/2014/main" id="{04EEE587-D2F3-6B06-4FBA-88E239FB4A42}"/>
              </a:ext>
            </a:extLst>
          </p:cNvPr>
          <p:cNvSpPr/>
          <p:nvPr/>
        </p:nvSpPr>
        <p:spPr>
          <a:xfrm>
            <a:off x="10190713" y="2506270"/>
            <a:ext cx="340675" cy="241159"/>
          </a:xfrm>
          <a:prstGeom prst="rect">
            <a:avLst/>
          </a:prstGeom>
          <a:solidFill>
            <a:srgbClr val="4472C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BIZ UDPゴシック" panose="020B0400000000000000" pitchFamily="50" charset="-128"/>
              <a:ea typeface="BIZ UDPゴシック" panose="020B0400000000000000" pitchFamily="50" charset="-128"/>
            </a:endParaRPr>
          </a:p>
        </p:txBody>
      </p:sp>
      <p:sp>
        <p:nvSpPr>
          <p:cNvPr id="26" name="正方形/長方形 25">
            <a:extLst>
              <a:ext uri="{FF2B5EF4-FFF2-40B4-BE49-F238E27FC236}">
                <a16:creationId xmlns:a16="http://schemas.microsoft.com/office/drawing/2014/main" id="{709D8106-8283-3021-B85B-B68CDCF8A76E}"/>
              </a:ext>
            </a:extLst>
          </p:cNvPr>
          <p:cNvSpPr/>
          <p:nvPr/>
        </p:nvSpPr>
        <p:spPr>
          <a:xfrm>
            <a:off x="10190713" y="2168479"/>
            <a:ext cx="340675" cy="241159"/>
          </a:xfrm>
          <a:prstGeom prst="rect">
            <a:avLst/>
          </a:prstGeom>
          <a:solidFill>
            <a:srgbClr val="FFC000">
              <a:alpha val="50196"/>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14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〇</a:t>
            </a:r>
          </a:p>
        </p:txBody>
      </p:sp>
      <p:sp>
        <p:nvSpPr>
          <p:cNvPr id="27" name="テキスト ボックス 26">
            <a:extLst>
              <a:ext uri="{FF2B5EF4-FFF2-40B4-BE49-F238E27FC236}">
                <a16:creationId xmlns:a16="http://schemas.microsoft.com/office/drawing/2014/main" id="{71534862-59EE-5B0D-A0A1-8CFDC446DB19}"/>
              </a:ext>
            </a:extLst>
          </p:cNvPr>
          <p:cNvSpPr txBox="1"/>
          <p:nvPr/>
        </p:nvSpPr>
        <p:spPr>
          <a:xfrm>
            <a:off x="10498016" y="2452034"/>
            <a:ext cx="1656600" cy="307777"/>
          </a:xfrm>
          <a:prstGeom prst="rect">
            <a:avLst/>
          </a:prstGeom>
          <a:noFill/>
        </p:spPr>
        <p:txBody>
          <a:bodyPr wrap="square" rtlCol="0">
            <a:spAutoFit/>
          </a:bodyPr>
          <a:lstStyle/>
          <a:p>
            <a:r>
              <a:rPr lang="ja-JP" altLang="en-US" sz="1400" dirty="0">
                <a:latin typeface="BIZ UDPゴシック" panose="020B0400000000000000" pitchFamily="50" charset="-128"/>
                <a:ea typeface="BIZ UDPゴシック" panose="020B0400000000000000" pitchFamily="50" charset="-128"/>
              </a:rPr>
              <a:t>設備稼働</a:t>
            </a:r>
            <a:r>
              <a:rPr kumimoji="1" lang="ja-JP" altLang="en-US" sz="1400" dirty="0">
                <a:latin typeface="BIZ UDPゴシック" panose="020B0400000000000000" pitchFamily="50" charset="-128"/>
                <a:ea typeface="BIZ UDPゴシック" panose="020B0400000000000000" pitchFamily="50" charset="-128"/>
              </a:rPr>
              <a:t>中に確認</a:t>
            </a:r>
          </a:p>
        </p:txBody>
      </p:sp>
      <p:sp>
        <p:nvSpPr>
          <p:cNvPr id="28" name="テキスト ボックス 27">
            <a:extLst>
              <a:ext uri="{FF2B5EF4-FFF2-40B4-BE49-F238E27FC236}">
                <a16:creationId xmlns:a16="http://schemas.microsoft.com/office/drawing/2014/main" id="{A7EE2749-32A9-3D86-D90A-FADA1D0DA564}"/>
              </a:ext>
            </a:extLst>
          </p:cNvPr>
          <p:cNvSpPr txBox="1"/>
          <p:nvPr/>
        </p:nvSpPr>
        <p:spPr>
          <a:xfrm>
            <a:off x="10498016" y="2122515"/>
            <a:ext cx="1656600" cy="307777"/>
          </a:xfrm>
          <a:prstGeom prst="rect">
            <a:avLst/>
          </a:prstGeom>
          <a:noFill/>
        </p:spPr>
        <p:txBody>
          <a:bodyPr wrap="square" rtlCol="0">
            <a:spAutoFit/>
          </a:bodyPr>
          <a:lstStyle/>
          <a:p>
            <a:r>
              <a:rPr lang="ja-JP" altLang="en-US" sz="1400" dirty="0">
                <a:latin typeface="BIZ UDPゴシック" panose="020B0400000000000000" pitchFamily="50" charset="-128"/>
                <a:ea typeface="BIZ UDPゴシック" panose="020B0400000000000000" pitchFamily="50" charset="-128"/>
              </a:rPr>
              <a:t>電源</a:t>
            </a:r>
            <a:r>
              <a:rPr kumimoji="1" lang="ja-JP" altLang="en-US" sz="1400" dirty="0">
                <a:latin typeface="BIZ UDPゴシック" panose="020B0400000000000000" pitchFamily="50" charset="-128"/>
                <a:ea typeface="BIZ UDPゴシック" panose="020B0400000000000000" pitchFamily="50" charset="-128"/>
              </a:rPr>
              <a:t>を入れて点検</a:t>
            </a:r>
          </a:p>
        </p:txBody>
      </p:sp>
      <p:sp>
        <p:nvSpPr>
          <p:cNvPr id="29" name="正方形/長方形 28">
            <a:extLst>
              <a:ext uri="{FF2B5EF4-FFF2-40B4-BE49-F238E27FC236}">
                <a16:creationId xmlns:a16="http://schemas.microsoft.com/office/drawing/2014/main" id="{1DE04BFE-C073-7092-9C8B-5F754184029D}"/>
              </a:ext>
            </a:extLst>
          </p:cNvPr>
          <p:cNvSpPr/>
          <p:nvPr/>
        </p:nvSpPr>
        <p:spPr>
          <a:xfrm>
            <a:off x="10190713" y="1860702"/>
            <a:ext cx="340675" cy="241159"/>
          </a:xfrm>
          <a:prstGeom prst="rect">
            <a:avLst/>
          </a:prstGeom>
          <a:solidFill>
            <a:srgbClr val="FF0000">
              <a:alpha val="50196"/>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rPr>
              <a:t>☆</a:t>
            </a:r>
          </a:p>
        </p:txBody>
      </p:sp>
      <p:sp>
        <p:nvSpPr>
          <p:cNvPr id="30" name="テキスト ボックス 29">
            <a:extLst>
              <a:ext uri="{FF2B5EF4-FFF2-40B4-BE49-F238E27FC236}">
                <a16:creationId xmlns:a16="http://schemas.microsoft.com/office/drawing/2014/main" id="{4A6936E2-6DB4-0D56-AA40-98705AD3BC47}"/>
              </a:ext>
            </a:extLst>
          </p:cNvPr>
          <p:cNvSpPr txBox="1"/>
          <p:nvPr/>
        </p:nvSpPr>
        <p:spPr>
          <a:xfrm>
            <a:off x="10498015" y="1814738"/>
            <a:ext cx="1645663" cy="307777"/>
          </a:xfrm>
          <a:prstGeom prst="rect">
            <a:avLst/>
          </a:prstGeom>
          <a:noFill/>
        </p:spPr>
        <p:txBody>
          <a:bodyPr wrap="square" rtlCol="0">
            <a:spAutoFit/>
          </a:bodyPr>
          <a:lstStyle/>
          <a:p>
            <a:r>
              <a:rPr lang="ja-JP" altLang="en-US" sz="1400" dirty="0">
                <a:latin typeface="BIZ UDPゴシック" panose="020B0400000000000000" pitchFamily="50" charset="-128"/>
                <a:ea typeface="BIZ UDPゴシック" panose="020B0400000000000000" pitchFamily="50" charset="-128"/>
              </a:rPr>
              <a:t>電源</a:t>
            </a:r>
            <a:r>
              <a:rPr kumimoji="1" lang="ja-JP" altLang="en-US" sz="1400" dirty="0">
                <a:latin typeface="BIZ UDPゴシック" panose="020B0400000000000000" pitchFamily="50" charset="-128"/>
                <a:ea typeface="BIZ UDPゴシック" panose="020B0400000000000000" pitchFamily="50" charset="-128"/>
              </a:rPr>
              <a:t>を切って点検</a:t>
            </a:r>
          </a:p>
        </p:txBody>
      </p:sp>
      <p:sp>
        <p:nvSpPr>
          <p:cNvPr id="32" name="矢印: 右 31">
            <a:extLst>
              <a:ext uri="{FF2B5EF4-FFF2-40B4-BE49-F238E27FC236}">
                <a16:creationId xmlns:a16="http://schemas.microsoft.com/office/drawing/2014/main" id="{655A6D15-DEBA-E2D9-3430-CB822BAEBE23}"/>
              </a:ext>
            </a:extLst>
          </p:cNvPr>
          <p:cNvSpPr/>
          <p:nvPr/>
        </p:nvSpPr>
        <p:spPr>
          <a:xfrm rot="5400000">
            <a:off x="975269" y="3872506"/>
            <a:ext cx="3181300" cy="2010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pic>
        <p:nvPicPr>
          <p:cNvPr id="33" name="図 32">
            <a:extLst>
              <a:ext uri="{FF2B5EF4-FFF2-40B4-BE49-F238E27FC236}">
                <a16:creationId xmlns:a16="http://schemas.microsoft.com/office/drawing/2014/main" id="{3B994970-73A2-3E9E-6613-ACF400575017}"/>
              </a:ext>
            </a:extLst>
          </p:cNvPr>
          <p:cNvPicPr>
            <a:picLocks noChangeAspect="1"/>
          </p:cNvPicPr>
          <p:nvPr/>
        </p:nvPicPr>
        <p:blipFill>
          <a:blip r:embed="rId11"/>
          <a:stretch>
            <a:fillRect/>
          </a:stretch>
        </p:blipFill>
        <p:spPr>
          <a:xfrm>
            <a:off x="2869688" y="1706755"/>
            <a:ext cx="573074" cy="597460"/>
          </a:xfrm>
          <a:prstGeom prst="rect">
            <a:avLst/>
          </a:prstGeom>
        </p:spPr>
      </p:pic>
      <p:pic>
        <p:nvPicPr>
          <p:cNvPr id="34" name="図 33">
            <a:extLst>
              <a:ext uri="{FF2B5EF4-FFF2-40B4-BE49-F238E27FC236}">
                <a16:creationId xmlns:a16="http://schemas.microsoft.com/office/drawing/2014/main" id="{C8E39CBF-7F64-9CB4-6F1A-4531DAE81B37}"/>
              </a:ext>
            </a:extLst>
          </p:cNvPr>
          <p:cNvPicPr>
            <a:picLocks noChangeAspect="1"/>
          </p:cNvPicPr>
          <p:nvPr/>
        </p:nvPicPr>
        <p:blipFill>
          <a:blip r:embed="rId12"/>
          <a:stretch>
            <a:fillRect/>
          </a:stretch>
        </p:blipFill>
        <p:spPr>
          <a:xfrm>
            <a:off x="10948874" y="5565255"/>
            <a:ext cx="932769" cy="1036410"/>
          </a:xfrm>
          <a:prstGeom prst="rect">
            <a:avLst/>
          </a:prstGeom>
        </p:spPr>
      </p:pic>
      <p:sp>
        <p:nvSpPr>
          <p:cNvPr id="35" name="テキスト ボックス 34">
            <a:extLst>
              <a:ext uri="{FF2B5EF4-FFF2-40B4-BE49-F238E27FC236}">
                <a16:creationId xmlns:a16="http://schemas.microsoft.com/office/drawing/2014/main" id="{4EDA1DA4-EE4A-ACFF-1BF3-AFE45F8EB6B6}"/>
              </a:ext>
            </a:extLst>
          </p:cNvPr>
          <p:cNvSpPr txBox="1"/>
          <p:nvPr/>
        </p:nvSpPr>
        <p:spPr>
          <a:xfrm>
            <a:off x="429561" y="542628"/>
            <a:ext cx="3457208" cy="307777"/>
          </a:xfrm>
          <a:prstGeom prst="rect">
            <a:avLst/>
          </a:prstGeom>
          <a:noFill/>
          <a:ln>
            <a:noFill/>
          </a:ln>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点検順序を再構成し、作業効率を高める</a:t>
            </a:r>
          </a:p>
        </p:txBody>
      </p:sp>
      <p:sp>
        <p:nvSpPr>
          <p:cNvPr id="2" name="テキスト ボックス 1">
            <a:extLst>
              <a:ext uri="{FF2B5EF4-FFF2-40B4-BE49-F238E27FC236}">
                <a16:creationId xmlns:a16="http://schemas.microsoft.com/office/drawing/2014/main" id="{0A0834F2-A280-15D9-BF86-4248F4D5666B}"/>
              </a:ext>
            </a:extLst>
          </p:cNvPr>
          <p:cNvSpPr txBox="1"/>
          <p:nvPr/>
        </p:nvSpPr>
        <p:spPr>
          <a:xfrm>
            <a:off x="713952" y="124529"/>
            <a:ext cx="3042821"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対策の実施</a:t>
            </a:r>
            <a:r>
              <a:rPr lang="ja-JP" altLang="en-US" dirty="0">
                <a:latin typeface="BIZ UDPゴシック" panose="020B0400000000000000" pitchFamily="50" charset="-128"/>
                <a:ea typeface="BIZ UDPゴシック" panose="020B0400000000000000" pitchFamily="50" charset="-128"/>
              </a:rPr>
              <a:t> </a:t>
            </a:r>
            <a:r>
              <a:rPr lang="en-US" altLang="ja-JP"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点検表見直し</a:t>
            </a:r>
            <a:endParaRPr lang="ja-JP" altLang="en-US" sz="3200" dirty="0">
              <a:latin typeface="BIZ UDPゴシック" panose="020B0400000000000000" pitchFamily="50" charset="-128"/>
              <a:ea typeface="BIZ UDPゴシック" panose="020B0400000000000000" pitchFamily="50" charset="-128"/>
            </a:endParaRPr>
          </a:p>
        </p:txBody>
      </p:sp>
      <p:sp>
        <p:nvSpPr>
          <p:cNvPr id="37" name="テキスト ボックス 36">
            <a:extLst>
              <a:ext uri="{FF2B5EF4-FFF2-40B4-BE49-F238E27FC236}">
                <a16:creationId xmlns:a16="http://schemas.microsoft.com/office/drawing/2014/main" id="{3E6925AF-CBB2-1479-E131-57F24E5E33B7}"/>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09</a:t>
            </a:r>
          </a:p>
        </p:txBody>
      </p:sp>
      <p:pic>
        <p:nvPicPr>
          <p:cNvPr id="53" name="オーディオ 52">
            <a:hlinkClick r:id="" action="ppaction://media"/>
            <a:extLst>
              <a:ext uri="{FF2B5EF4-FFF2-40B4-BE49-F238E27FC236}">
                <a16:creationId xmlns:a16="http://schemas.microsoft.com/office/drawing/2014/main" id="{6559DA30-ADE8-FDE4-9464-A9ACF102EA33}"/>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958549409"/>
      </p:ext>
    </p:extLst>
  </p:cSld>
  <p:clrMapOvr>
    <a:masterClrMapping/>
  </p:clrMapOvr>
  <mc:AlternateContent xmlns:mc="http://schemas.openxmlformats.org/markup-compatibility/2006" xmlns:p14="http://schemas.microsoft.com/office/powerpoint/2010/main">
    <mc:Choice Requires="p14">
      <p:transition spd="slow" p14:dur="2000" advTm="30776"/>
    </mc:Choice>
    <mc:Fallback xmlns="">
      <p:transition spd="slow" advTm="30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par>
                                <p:cTn id="21" presetID="10"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par>
                                <p:cTn id="55" presetID="10"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par>
                                <p:cTn id="79" presetID="10" presetClass="entr" presetSubtype="0" fill="hold" nodeType="with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fade">
                                      <p:cBhvr>
                                        <p:cTn id="81" dur="500"/>
                                        <p:tgtEl>
                                          <p:spTgt spid="3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5" fill="hold" display="0">
                  <p:stCondLst>
                    <p:cond delay="indefinite"/>
                  </p:stCondLst>
                  <p:endCondLst>
                    <p:cond evt="onStopAudio" delay="0">
                      <p:tgtEl>
                        <p:sldTgt/>
                      </p:tgtEl>
                    </p:cond>
                  </p:endCondLst>
                </p:cTn>
                <p:tgtEl>
                  <p:spTgt spid="53"/>
                </p:tgtEl>
              </p:cMediaNode>
            </p:audio>
          </p:childTnLst>
        </p:cTn>
      </p:par>
    </p:tnLst>
    <p:bldLst>
      <p:bldP spid="31" grpId="0" animBg="1"/>
      <p:bldP spid="6" grpId="0"/>
      <p:bldP spid="7" grpId="0"/>
      <p:bldP spid="8" grpId="0" animBg="1"/>
      <p:bldP spid="9" grpId="0" animBg="1"/>
      <p:bldP spid="10" grpId="0"/>
      <p:bldP spid="11" grpId="0"/>
      <p:bldP spid="17" grpId="0" animBg="1"/>
      <p:bldP spid="19" grpId="0" animBg="1"/>
      <p:bldP spid="23" grpId="0" animBg="1"/>
      <p:bldP spid="24" grpId="0" animBg="1"/>
      <p:bldP spid="25" grpId="0" animBg="1"/>
      <p:bldP spid="26" grpId="0" animBg="1"/>
      <p:bldP spid="27" grpId="0"/>
      <p:bldP spid="28" grpId="0"/>
      <p:bldP spid="29" grpId="0" animBg="1"/>
      <p:bldP spid="30" grpId="0"/>
      <p:bldP spid="3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019889BC-AC3D-CC4E-7E17-E024050C69B6}"/>
              </a:ext>
            </a:extLst>
          </p:cNvPr>
          <p:cNvSpPr/>
          <p:nvPr/>
        </p:nvSpPr>
        <p:spPr>
          <a:xfrm>
            <a:off x="3195874" y="959669"/>
            <a:ext cx="4253396" cy="4319099"/>
          </a:xfrm>
          <a:prstGeom prst="roundRect">
            <a:avLst>
              <a:gd name="adj" fmla="val 11326"/>
            </a:avLst>
          </a:prstGeom>
          <a:solidFill>
            <a:schemeClr val="accent1">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EE393B59-5A95-FB66-596B-E4BDEB9BECE9}"/>
              </a:ext>
            </a:extLst>
          </p:cNvPr>
          <p:cNvSpPr/>
          <p:nvPr/>
        </p:nvSpPr>
        <p:spPr>
          <a:xfrm>
            <a:off x="234965" y="922912"/>
            <a:ext cx="2190727" cy="4355856"/>
          </a:xfrm>
          <a:prstGeom prst="roundRect">
            <a:avLst>
              <a:gd name="adj" fmla="val 11326"/>
            </a:avLst>
          </a:prstGeom>
          <a:solidFill>
            <a:srgbClr val="F4B183">
              <a:alpha val="30196"/>
            </a:srgb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1C6F1AFE-D25C-D695-F7E8-2C4CD7B50BE6}"/>
              </a:ext>
            </a:extLst>
          </p:cNvPr>
          <p:cNvSpPr/>
          <p:nvPr/>
        </p:nvSpPr>
        <p:spPr>
          <a:xfrm>
            <a:off x="353079" y="1005795"/>
            <a:ext cx="1244282" cy="242056"/>
          </a:xfrm>
          <a:prstGeom prst="rect">
            <a:avLst/>
          </a:prstGeom>
          <a:solidFill>
            <a:srgbClr val="EBD0B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rgbClr val="C00000"/>
                </a:solidFill>
                <a:latin typeface="BIZ UDPゴシック" panose="020B0400000000000000" pitchFamily="50" charset="-128"/>
                <a:ea typeface="BIZ UDPゴシック" panose="020B0400000000000000" pitchFamily="50" charset="-128"/>
              </a:rPr>
              <a:t>before</a:t>
            </a:r>
            <a:endParaRPr kumimoji="1" lang="ja-JP" altLang="en-US" b="1" dirty="0">
              <a:solidFill>
                <a:srgbClr val="C00000"/>
              </a:solidFill>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285F5A02-5C21-746F-0C2A-F92E5EFE60B1}"/>
              </a:ext>
            </a:extLst>
          </p:cNvPr>
          <p:cNvSpPr txBox="1"/>
          <p:nvPr/>
        </p:nvSpPr>
        <p:spPr>
          <a:xfrm>
            <a:off x="7173415" y="1338871"/>
            <a:ext cx="2340675" cy="715089"/>
          </a:xfrm>
          <a:prstGeom prst="wedgeRoundRectCallout">
            <a:avLst>
              <a:gd name="adj1" fmla="val 21777"/>
              <a:gd name="adj2" fmla="val 86978"/>
              <a:gd name="adj3" fmla="val 16667"/>
            </a:avLst>
          </a:prstGeom>
          <a:solidFill>
            <a:schemeClr val="bg1"/>
          </a:solidFill>
          <a:ln>
            <a:solidFill>
              <a:schemeClr val="tx1"/>
            </a:solidFill>
          </a:ln>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組み合わせて</a:t>
            </a:r>
            <a:endParaRPr kumimoji="1" lang="en-US" altLang="ja-JP" dirty="0">
              <a:latin typeface="BIZ UDPゴシック" panose="020B0400000000000000" pitchFamily="50" charset="-128"/>
              <a:ea typeface="BIZ UDPゴシック" panose="020B0400000000000000" pitchFamily="50" charset="-128"/>
            </a:endParaRPr>
          </a:p>
          <a:p>
            <a:r>
              <a:rPr kumimoji="1" lang="ja-JP" altLang="en-US" dirty="0">
                <a:latin typeface="BIZ UDPゴシック" panose="020B0400000000000000" pitchFamily="50" charset="-128"/>
                <a:ea typeface="BIZ UDPゴシック" panose="020B0400000000000000" pitchFamily="50" charset="-128"/>
              </a:rPr>
              <a:t>順番を入れ替えます</a:t>
            </a:r>
          </a:p>
        </p:txBody>
      </p:sp>
      <p:sp>
        <p:nvSpPr>
          <p:cNvPr id="7" name="正方形/長方形 6">
            <a:extLst>
              <a:ext uri="{FF2B5EF4-FFF2-40B4-BE49-F238E27FC236}">
                <a16:creationId xmlns:a16="http://schemas.microsoft.com/office/drawing/2014/main" id="{C836DCE6-F983-98F4-9EE3-0F15A1E2C163}"/>
              </a:ext>
            </a:extLst>
          </p:cNvPr>
          <p:cNvSpPr/>
          <p:nvPr/>
        </p:nvSpPr>
        <p:spPr>
          <a:xfrm>
            <a:off x="7641845" y="2374518"/>
            <a:ext cx="4170968" cy="1688159"/>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dirty="0">
              <a:latin typeface="BIZ UDPゴシック" panose="020B0400000000000000" pitchFamily="50" charset="-128"/>
              <a:ea typeface="BIZ UDPゴシック" panose="020B0400000000000000" pitchFamily="50" charset="-128"/>
            </a:endParaRPr>
          </a:p>
        </p:txBody>
      </p:sp>
      <p:sp>
        <p:nvSpPr>
          <p:cNvPr id="8" name="正方形/長方形 7">
            <a:extLst>
              <a:ext uri="{FF2B5EF4-FFF2-40B4-BE49-F238E27FC236}">
                <a16:creationId xmlns:a16="http://schemas.microsoft.com/office/drawing/2014/main" id="{76DBBE23-1CE5-87BD-BF28-ECA62C1D4830}"/>
              </a:ext>
            </a:extLst>
          </p:cNvPr>
          <p:cNvSpPr/>
          <p:nvPr/>
        </p:nvSpPr>
        <p:spPr>
          <a:xfrm>
            <a:off x="7895016" y="3320349"/>
            <a:ext cx="3238148" cy="35271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搬送装置</a:t>
            </a:r>
          </a:p>
        </p:txBody>
      </p:sp>
      <p:sp>
        <p:nvSpPr>
          <p:cNvPr id="9" name="正方形/長方形 8">
            <a:extLst>
              <a:ext uri="{FF2B5EF4-FFF2-40B4-BE49-F238E27FC236}">
                <a16:creationId xmlns:a16="http://schemas.microsoft.com/office/drawing/2014/main" id="{BA9AAA1F-BAEA-1961-FFB3-E46365558497}"/>
              </a:ext>
            </a:extLst>
          </p:cNvPr>
          <p:cNvSpPr/>
          <p:nvPr/>
        </p:nvSpPr>
        <p:spPr>
          <a:xfrm flipV="1">
            <a:off x="7641844" y="2994545"/>
            <a:ext cx="148299" cy="14421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latin typeface="BIZ UDPゴシック" panose="020B0400000000000000" pitchFamily="50" charset="-128"/>
              <a:ea typeface="BIZ UDPゴシック" panose="020B0400000000000000" pitchFamily="50" charset="-128"/>
            </a:endParaRPr>
          </a:p>
        </p:txBody>
      </p:sp>
      <p:sp>
        <p:nvSpPr>
          <p:cNvPr id="10" name="正方形/長方形 9">
            <a:extLst>
              <a:ext uri="{FF2B5EF4-FFF2-40B4-BE49-F238E27FC236}">
                <a16:creationId xmlns:a16="http://schemas.microsoft.com/office/drawing/2014/main" id="{987AC40E-8978-E1F1-D546-EAA2FAD1F028}"/>
              </a:ext>
            </a:extLst>
          </p:cNvPr>
          <p:cNvSpPr/>
          <p:nvPr/>
        </p:nvSpPr>
        <p:spPr>
          <a:xfrm rot="16200000" flipV="1">
            <a:off x="9854339" y="3811878"/>
            <a:ext cx="351082" cy="10349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latin typeface="BIZ UDPゴシック" panose="020B0400000000000000" pitchFamily="50" charset="-128"/>
              <a:ea typeface="BIZ UDPゴシック" panose="020B0400000000000000" pitchFamily="50" charset="-128"/>
            </a:endParaRPr>
          </a:p>
        </p:txBody>
      </p:sp>
      <p:sp>
        <p:nvSpPr>
          <p:cNvPr id="11" name="正方形/長方形 10">
            <a:extLst>
              <a:ext uri="{FF2B5EF4-FFF2-40B4-BE49-F238E27FC236}">
                <a16:creationId xmlns:a16="http://schemas.microsoft.com/office/drawing/2014/main" id="{A2ACD62F-2A8F-0648-9399-3F67952F7BCA}"/>
              </a:ext>
            </a:extLst>
          </p:cNvPr>
          <p:cNvSpPr/>
          <p:nvPr/>
        </p:nvSpPr>
        <p:spPr>
          <a:xfrm>
            <a:off x="7790108" y="2863699"/>
            <a:ext cx="1616800" cy="3715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切断機</a:t>
            </a:r>
          </a:p>
        </p:txBody>
      </p:sp>
      <p:sp>
        <p:nvSpPr>
          <p:cNvPr id="12" name="正方形/長方形 11">
            <a:extLst>
              <a:ext uri="{FF2B5EF4-FFF2-40B4-BE49-F238E27FC236}">
                <a16:creationId xmlns:a16="http://schemas.microsoft.com/office/drawing/2014/main" id="{001FBE5E-0487-0288-C090-6CFD53D99FEA}"/>
              </a:ext>
            </a:extLst>
          </p:cNvPr>
          <p:cNvSpPr/>
          <p:nvPr/>
        </p:nvSpPr>
        <p:spPr>
          <a:xfrm flipV="1">
            <a:off x="9425619" y="2976229"/>
            <a:ext cx="1997329" cy="1625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latin typeface="BIZ UDPゴシック" panose="020B0400000000000000" pitchFamily="50" charset="-128"/>
              <a:ea typeface="BIZ UDPゴシック" panose="020B0400000000000000" pitchFamily="50" charset="-128"/>
            </a:endParaRPr>
          </a:p>
        </p:txBody>
      </p:sp>
      <p:sp>
        <p:nvSpPr>
          <p:cNvPr id="13" name="正方形/長方形 12">
            <a:extLst>
              <a:ext uri="{FF2B5EF4-FFF2-40B4-BE49-F238E27FC236}">
                <a16:creationId xmlns:a16="http://schemas.microsoft.com/office/drawing/2014/main" id="{A949B5D9-205B-9675-6DE5-B1EA76FFC55D}"/>
              </a:ext>
            </a:extLst>
          </p:cNvPr>
          <p:cNvSpPr/>
          <p:nvPr/>
        </p:nvSpPr>
        <p:spPr>
          <a:xfrm rot="16200000" flipV="1">
            <a:off x="10879723" y="3467706"/>
            <a:ext cx="1086447" cy="10349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latin typeface="BIZ UDPゴシック" panose="020B0400000000000000" pitchFamily="50" charset="-128"/>
              <a:ea typeface="BIZ UDPゴシック" panose="020B0400000000000000" pitchFamily="50" charset="-128"/>
            </a:endParaRPr>
          </a:p>
        </p:txBody>
      </p:sp>
      <p:sp>
        <p:nvSpPr>
          <p:cNvPr id="14" name="正方形/長方形 13">
            <a:extLst>
              <a:ext uri="{FF2B5EF4-FFF2-40B4-BE49-F238E27FC236}">
                <a16:creationId xmlns:a16="http://schemas.microsoft.com/office/drawing/2014/main" id="{4F321429-C98E-8A67-CB8A-21039D53E205}"/>
              </a:ext>
            </a:extLst>
          </p:cNvPr>
          <p:cNvSpPr/>
          <p:nvPr/>
        </p:nvSpPr>
        <p:spPr>
          <a:xfrm rot="5400000">
            <a:off x="10550055" y="3219657"/>
            <a:ext cx="352717" cy="12895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9F5E67B1-4337-9BBC-4297-E85BD52CF9CF}"/>
              </a:ext>
            </a:extLst>
          </p:cNvPr>
          <p:cNvSpPr/>
          <p:nvPr/>
        </p:nvSpPr>
        <p:spPr>
          <a:xfrm>
            <a:off x="10644960" y="2562150"/>
            <a:ext cx="957358" cy="3715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latin typeface="BIZ UDPゴシック" panose="020B0400000000000000" pitchFamily="50" charset="-128"/>
                <a:ea typeface="BIZ UDPゴシック" panose="020B0400000000000000" pitchFamily="50" charset="-128"/>
              </a:rPr>
              <a:t>制御盤</a:t>
            </a:r>
          </a:p>
        </p:txBody>
      </p:sp>
      <p:sp>
        <p:nvSpPr>
          <p:cNvPr id="16" name="テキスト ボックス 15">
            <a:extLst>
              <a:ext uri="{FF2B5EF4-FFF2-40B4-BE49-F238E27FC236}">
                <a16:creationId xmlns:a16="http://schemas.microsoft.com/office/drawing/2014/main" id="{B688D3EA-0636-3480-C784-7812959B0858}"/>
              </a:ext>
            </a:extLst>
          </p:cNvPr>
          <p:cNvSpPr txBox="1"/>
          <p:nvPr/>
        </p:nvSpPr>
        <p:spPr>
          <a:xfrm>
            <a:off x="9425619" y="2402034"/>
            <a:ext cx="1170279" cy="461665"/>
          </a:xfrm>
          <a:prstGeom prst="rect">
            <a:avLst/>
          </a:prstGeom>
          <a:solidFill>
            <a:schemeClr val="bg1"/>
          </a:solidFill>
          <a:ln>
            <a:solidFill>
              <a:schemeClr val="tx1"/>
            </a:solidFill>
          </a:ln>
        </p:spPr>
        <p:txBody>
          <a:bodyPr wrap="square" rtlCol="0">
            <a:spAutoFit/>
          </a:bodyPr>
          <a:lstStyle/>
          <a:p>
            <a:r>
              <a:rPr lang="en-US" altLang="ja-JP" sz="2400" dirty="0">
                <a:latin typeface="BIZ UDPゴシック" panose="020B0400000000000000" pitchFamily="50" charset="-128"/>
                <a:ea typeface="BIZ UDPゴシック" panose="020B0400000000000000" pitchFamily="50" charset="-128"/>
              </a:rPr>
              <a:t>×1</a:t>
            </a:r>
            <a:r>
              <a:rPr lang="ja-JP" altLang="en-US" sz="2400" dirty="0">
                <a:latin typeface="BIZ UDPゴシック" panose="020B0400000000000000" pitchFamily="50" charset="-128"/>
                <a:ea typeface="BIZ UDPゴシック" panose="020B0400000000000000" pitchFamily="50" charset="-128"/>
              </a:rPr>
              <a:t>回</a:t>
            </a:r>
            <a:endParaRPr kumimoji="1" lang="ja-JP" altLang="en-US" sz="2400" dirty="0">
              <a:latin typeface="BIZ UDPゴシック" panose="020B0400000000000000" pitchFamily="50" charset="-128"/>
              <a:ea typeface="BIZ UDPゴシック" panose="020B0400000000000000" pitchFamily="50" charset="-128"/>
            </a:endParaRPr>
          </a:p>
        </p:txBody>
      </p:sp>
      <p:pic>
        <p:nvPicPr>
          <p:cNvPr id="17" name="図 16">
            <a:extLst>
              <a:ext uri="{FF2B5EF4-FFF2-40B4-BE49-F238E27FC236}">
                <a16:creationId xmlns:a16="http://schemas.microsoft.com/office/drawing/2014/main" id="{9AE5BCD3-7CB1-EB54-6A01-5B7EDBB4F3EA}"/>
              </a:ext>
            </a:extLst>
          </p:cNvPr>
          <p:cNvPicPr>
            <a:picLocks noChangeAspect="1"/>
          </p:cNvPicPr>
          <p:nvPr/>
        </p:nvPicPr>
        <p:blipFill>
          <a:blip r:embed="rId7"/>
          <a:stretch>
            <a:fillRect/>
          </a:stretch>
        </p:blipFill>
        <p:spPr>
          <a:xfrm>
            <a:off x="8651866" y="2342434"/>
            <a:ext cx="469077" cy="513178"/>
          </a:xfrm>
          <a:prstGeom prst="rect">
            <a:avLst/>
          </a:prstGeom>
        </p:spPr>
      </p:pic>
      <p:sp>
        <p:nvSpPr>
          <p:cNvPr id="21" name="正方形/長方形 20">
            <a:extLst>
              <a:ext uri="{FF2B5EF4-FFF2-40B4-BE49-F238E27FC236}">
                <a16:creationId xmlns:a16="http://schemas.microsoft.com/office/drawing/2014/main" id="{34F6E5BC-E398-D37F-B8EA-5879D7E1CBC0}"/>
              </a:ext>
            </a:extLst>
          </p:cNvPr>
          <p:cNvSpPr/>
          <p:nvPr/>
        </p:nvSpPr>
        <p:spPr>
          <a:xfrm>
            <a:off x="5864214" y="2056300"/>
            <a:ext cx="1436793" cy="8263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1B07FC6A-D15D-D11D-5F7A-6B8B3BA7EAD2}"/>
              </a:ext>
            </a:extLst>
          </p:cNvPr>
          <p:cNvSpPr/>
          <p:nvPr/>
        </p:nvSpPr>
        <p:spPr>
          <a:xfrm>
            <a:off x="3472930" y="1011724"/>
            <a:ext cx="1164130" cy="2953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rgbClr val="0000FF"/>
                </a:solidFill>
                <a:latin typeface="BIZ UDPゴシック" panose="020B0400000000000000" pitchFamily="50" charset="-128"/>
                <a:ea typeface="BIZ UDPゴシック" panose="020B0400000000000000" pitchFamily="50" charset="-128"/>
              </a:rPr>
              <a:t>after</a:t>
            </a:r>
            <a:endParaRPr kumimoji="1" lang="ja-JP" altLang="en-US" b="1" dirty="0">
              <a:solidFill>
                <a:srgbClr val="0000FF"/>
              </a:solidFill>
              <a:latin typeface="BIZ UDPゴシック" panose="020B0400000000000000" pitchFamily="50" charset="-128"/>
              <a:ea typeface="BIZ UDPゴシック" panose="020B0400000000000000" pitchFamily="50" charset="-128"/>
            </a:endParaRPr>
          </a:p>
        </p:txBody>
      </p:sp>
      <p:sp>
        <p:nvSpPr>
          <p:cNvPr id="26" name="二等辺三角形 25">
            <a:extLst>
              <a:ext uri="{FF2B5EF4-FFF2-40B4-BE49-F238E27FC236}">
                <a16:creationId xmlns:a16="http://schemas.microsoft.com/office/drawing/2014/main" id="{CB1E2AB9-E061-BCD3-879A-32DF36595479}"/>
              </a:ext>
            </a:extLst>
          </p:cNvPr>
          <p:cNvSpPr/>
          <p:nvPr/>
        </p:nvSpPr>
        <p:spPr>
          <a:xfrm rot="5400000">
            <a:off x="2184289" y="2956603"/>
            <a:ext cx="1253839" cy="288474"/>
          </a:xfrm>
          <a:prstGeom prst="triangle">
            <a:avLst/>
          </a:prstGeom>
          <a:ln>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7" name="四角形: 角を丸くする 26">
            <a:extLst>
              <a:ext uri="{FF2B5EF4-FFF2-40B4-BE49-F238E27FC236}">
                <a16:creationId xmlns:a16="http://schemas.microsoft.com/office/drawing/2014/main" id="{7F94484A-FD00-6FB8-CCFD-5B2F792C6CE8}"/>
              </a:ext>
            </a:extLst>
          </p:cNvPr>
          <p:cNvSpPr/>
          <p:nvPr/>
        </p:nvSpPr>
        <p:spPr>
          <a:xfrm>
            <a:off x="1389715" y="5657098"/>
            <a:ext cx="9412569" cy="799878"/>
          </a:xfrm>
          <a:prstGeom prst="roundRect">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chemeClr val="tx1"/>
                </a:solidFill>
                <a:latin typeface="BIZ UDPゴシック" panose="020B0400000000000000" pitchFamily="50" charset="-128"/>
                <a:ea typeface="BIZ UDPゴシック" panose="020B0400000000000000" pitchFamily="50" charset="-128"/>
              </a:rPr>
              <a:t>停止条件を明示し、</a:t>
            </a:r>
            <a:r>
              <a:rPr kumimoji="1" lang="ja-JP" altLang="en-US" sz="2800" b="1" dirty="0">
                <a:solidFill>
                  <a:srgbClr val="0000FF"/>
                </a:solidFill>
                <a:latin typeface="BIZ UDPゴシック" panose="020B0400000000000000" pitchFamily="50" charset="-128"/>
                <a:ea typeface="BIZ UDPゴシック" panose="020B0400000000000000" pitchFamily="50" charset="-128"/>
              </a:rPr>
              <a:t>停止回数最小化</a:t>
            </a:r>
            <a:r>
              <a:rPr kumimoji="1" lang="ja-JP" altLang="en-US" sz="2800" dirty="0">
                <a:solidFill>
                  <a:schemeClr val="tx1"/>
                </a:solidFill>
                <a:latin typeface="BIZ UDPゴシック" panose="020B0400000000000000" pitchFamily="50" charset="-128"/>
                <a:ea typeface="BIZ UDPゴシック" panose="020B0400000000000000" pitchFamily="50" charset="-128"/>
              </a:rPr>
              <a:t>の設計に成功</a:t>
            </a:r>
            <a:endParaRPr kumimoji="1" lang="ja-JP" altLang="en-US" sz="2000" dirty="0">
              <a:solidFill>
                <a:schemeClr val="tx1"/>
              </a:solidFill>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EE00D303-8E15-98C8-F0E0-A2E0357ED36C}"/>
              </a:ext>
            </a:extLst>
          </p:cNvPr>
          <p:cNvSpPr txBox="1"/>
          <p:nvPr/>
        </p:nvSpPr>
        <p:spPr>
          <a:xfrm>
            <a:off x="723562" y="149929"/>
            <a:ext cx="3653564"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対策の実施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点検表</a:t>
            </a:r>
            <a:r>
              <a:rPr lang="ja-JP" altLang="en-US" sz="2000" dirty="0">
                <a:latin typeface="BIZ UDPゴシック" panose="020B0400000000000000" pitchFamily="50" charset="-128"/>
                <a:ea typeface="BIZ UDPゴシック" panose="020B0400000000000000" pitchFamily="50" charset="-128"/>
              </a:rPr>
              <a:t>見直し完了</a:t>
            </a:r>
            <a:endParaRPr lang="ja-JP" altLang="en-US" sz="3200" dirty="0">
              <a:latin typeface="BIZ UDPゴシック" panose="020B0400000000000000" pitchFamily="50" charset="-128"/>
              <a:ea typeface="BIZ UDPゴシック" panose="020B0400000000000000" pitchFamily="50" charset="-128"/>
            </a:endParaRPr>
          </a:p>
        </p:txBody>
      </p:sp>
      <p:pic>
        <p:nvPicPr>
          <p:cNvPr id="35" name="図 34">
            <a:extLst>
              <a:ext uri="{FF2B5EF4-FFF2-40B4-BE49-F238E27FC236}">
                <a16:creationId xmlns:a16="http://schemas.microsoft.com/office/drawing/2014/main" id="{B20CE83F-1436-FD78-D339-06EC7AC1DCCA}"/>
              </a:ext>
            </a:extLst>
          </p:cNvPr>
          <p:cNvPicPr>
            <a:picLocks noChangeAspect="1"/>
          </p:cNvPicPr>
          <p:nvPr/>
        </p:nvPicPr>
        <p:blipFill>
          <a:blip r:embed="rId8"/>
          <a:stretch>
            <a:fillRect/>
          </a:stretch>
        </p:blipFill>
        <p:spPr>
          <a:xfrm>
            <a:off x="5806462" y="2095002"/>
            <a:ext cx="1590625" cy="809861"/>
          </a:xfrm>
          <a:prstGeom prst="rect">
            <a:avLst/>
          </a:prstGeom>
        </p:spPr>
      </p:pic>
      <p:sp>
        <p:nvSpPr>
          <p:cNvPr id="31" name="正方形/長方形 30">
            <a:extLst>
              <a:ext uri="{FF2B5EF4-FFF2-40B4-BE49-F238E27FC236}">
                <a16:creationId xmlns:a16="http://schemas.microsoft.com/office/drawing/2014/main" id="{6D190758-0E7A-BFE6-C92E-71783CC91E0F}"/>
              </a:ext>
            </a:extLst>
          </p:cNvPr>
          <p:cNvSpPr/>
          <p:nvPr/>
        </p:nvSpPr>
        <p:spPr>
          <a:xfrm>
            <a:off x="509986" y="4197351"/>
            <a:ext cx="692605" cy="8779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CA1AFD7B-17FD-7A42-E415-65A049AAE4D0}"/>
              </a:ext>
            </a:extLst>
          </p:cNvPr>
          <p:cNvSpPr/>
          <p:nvPr/>
        </p:nvSpPr>
        <p:spPr>
          <a:xfrm>
            <a:off x="528698" y="1781175"/>
            <a:ext cx="497682" cy="19465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a:extLst>
              <a:ext uri="{FF2B5EF4-FFF2-40B4-BE49-F238E27FC236}">
                <a16:creationId xmlns:a16="http://schemas.microsoft.com/office/drawing/2014/main" id="{A9E3A4E6-D62E-64FE-9ED7-445DFA558033}"/>
              </a:ext>
            </a:extLst>
          </p:cNvPr>
          <p:cNvPicPr>
            <a:picLocks noChangeAspect="1"/>
          </p:cNvPicPr>
          <p:nvPr/>
        </p:nvPicPr>
        <p:blipFill>
          <a:blip r:embed="rId9"/>
          <a:stretch>
            <a:fillRect/>
          </a:stretch>
        </p:blipFill>
        <p:spPr>
          <a:xfrm>
            <a:off x="487436" y="1338871"/>
            <a:ext cx="1538995" cy="3755298"/>
          </a:xfrm>
          <a:prstGeom prst="rect">
            <a:avLst/>
          </a:prstGeom>
        </p:spPr>
      </p:pic>
      <p:sp>
        <p:nvSpPr>
          <p:cNvPr id="37" name="正方形/長方形 36">
            <a:extLst>
              <a:ext uri="{FF2B5EF4-FFF2-40B4-BE49-F238E27FC236}">
                <a16:creationId xmlns:a16="http://schemas.microsoft.com/office/drawing/2014/main" id="{FB3750CF-6D51-E5F5-1F57-D797E4051E93}"/>
              </a:ext>
            </a:extLst>
          </p:cNvPr>
          <p:cNvSpPr/>
          <p:nvPr/>
        </p:nvSpPr>
        <p:spPr>
          <a:xfrm>
            <a:off x="3472930" y="2145925"/>
            <a:ext cx="1095480" cy="2902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66C474E7-39DF-9F77-FEDA-543750CAB8C9}"/>
              </a:ext>
            </a:extLst>
          </p:cNvPr>
          <p:cNvSpPr/>
          <p:nvPr/>
        </p:nvSpPr>
        <p:spPr>
          <a:xfrm>
            <a:off x="4514826" y="2667000"/>
            <a:ext cx="205921" cy="860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0550E04B-17AE-BEC7-5B57-6C22ACC4CE91}"/>
              </a:ext>
            </a:extLst>
          </p:cNvPr>
          <p:cNvPicPr>
            <a:picLocks noChangeAspect="1"/>
          </p:cNvPicPr>
          <p:nvPr/>
        </p:nvPicPr>
        <p:blipFill>
          <a:blip r:embed="rId10"/>
          <a:srcRect r="38989"/>
          <a:stretch/>
        </p:blipFill>
        <p:spPr>
          <a:xfrm>
            <a:off x="3461498" y="1520056"/>
            <a:ext cx="2386002" cy="3555273"/>
          </a:xfrm>
          <a:prstGeom prst="rect">
            <a:avLst/>
          </a:prstGeom>
        </p:spPr>
      </p:pic>
      <p:sp>
        <p:nvSpPr>
          <p:cNvPr id="40" name="テキスト ボックス 39">
            <a:extLst>
              <a:ext uri="{FF2B5EF4-FFF2-40B4-BE49-F238E27FC236}">
                <a16:creationId xmlns:a16="http://schemas.microsoft.com/office/drawing/2014/main" id="{1D6E1A0E-091C-C2A5-D9BE-7F75B4C3BE59}"/>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09</a:t>
            </a:r>
          </a:p>
        </p:txBody>
      </p:sp>
      <p:pic>
        <p:nvPicPr>
          <p:cNvPr id="34" name="オーディオ 33">
            <a:hlinkClick r:id="" action="ppaction://media"/>
            <a:extLst>
              <a:ext uri="{FF2B5EF4-FFF2-40B4-BE49-F238E27FC236}">
                <a16:creationId xmlns:a16="http://schemas.microsoft.com/office/drawing/2014/main" id="{01E3C08B-8B82-7D36-1DFE-7D9EBA7960FC}"/>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566276801"/>
      </p:ext>
    </p:extLst>
  </p:cSld>
  <p:clrMapOvr>
    <a:masterClrMapping/>
  </p:clrMapOvr>
  <mc:AlternateContent xmlns:mc="http://schemas.openxmlformats.org/markup-compatibility/2006" xmlns:p14="http://schemas.microsoft.com/office/powerpoint/2010/main">
    <mc:Choice Requires="p14">
      <p:transition spd="slow" p14:dur="2000" advTm="10250"/>
    </mc:Choice>
    <mc:Fallback xmlns="">
      <p:transition spd="slow" advTm="10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0" presetClass="path" presetSubtype="0" accel="50000" decel="50000" fill="hold" nodeType="withEffect">
                                  <p:stCondLst>
                                    <p:cond delay="0"/>
                                  </p:stCondLst>
                                  <p:childTnLst>
                                    <p:animMotion origin="layout" path="M -8.33333E-7 7.40741E-7 L -8.33333E-7 0.00023 C 0.0013 -0.00509 0.00326 -0.01204 0.00547 -0.0162 C 0.00964 -0.02338 0.00938 -0.02222 0.01393 -0.0257 L 0.01823 -0.02894 C 0.01953 -0.02963 0.02096 -0.02986 0.0224 -0.03056 C 0.02318 -0.03102 0.02383 -0.03171 0.02448 -0.03218 C 0.02643 -0.03333 0.02826 -0.03449 0.03021 -0.03542 C 0.03112 -0.03588 0.03203 -0.03681 0.03307 -0.03704 L 0.04076 -0.03866 C 0.04323 -0.03982 0.04479 -0.04028 0.04701 -0.0419 C 0.04779 -0.04236 0.04857 -0.04329 0.04922 -0.04352 C 0.06745 -0.05 0.07565 -0.04722 0.0987 -0.04838 C 0.10156 -0.04931 0.1043 -0.0507 0.10703 -0.05139 C 0.11354 -0.05347 0.11055 -0.05255 0.11628 -0.05463 C 0.12487 -0.05417 0.1332 -0.05394 0.14167 -0.05301 C 0.14245 -0.05301 0.14727 -0.05046 0.14818 -0.05 C 0.14922 -0.04907 0.15039 -0.04769 0.15156 -0.04676 C 0.15326 -0.04537 0.15482 -0.04468 0.15651 -0.04352 C 0.15781 -0.04259 0.15886 -0.04097 0.16016 -0.04028 C 0.16146 -0.03935 0.16289 -0.03912 0.16432 -0.03866 C 0.17305 -0.0287 0.16706 -0.03634 0.17279 -0.02732 C 0.17422 -0.02523 0.17578 -0.02361 0.17695 -0.02107 C 0.17774 -0.01945 0.17852 -0.01782 0.17917 -0.0162 C 0.17956 -0.01458 0.17995 -0.01273 0.18047 -0.01134 C 0.18112 -0.00995 0.1819 -0.00926 0.18268 -0.0081 C 0.1832 -0.00718 0.18359 -0.00602 0.18425 -0.00486 L 0.17487 -0.0257 C 0.17305 -0.02894 0.17109 -0.03195 0.16927 -0.03542 C 0.16836 -0.03681 0.16797 -0.03912 0.16706 -0.04028 C 0.1638 -0.04491 0.1543 -0.0544 0.15091 -0.05625 C 0.14896 -0.05741 0.14714 -0.05833 0.14518 -0.05949 C 0.14401 -0.06042 0.14297 -0.06181 0.14167 -0.06273 C 0.13997 -0.06412 0.13789 -0.06505 0.1362 -0.06597 C 0.1349 -0.06667 0.13372 -0.06667 0.13255 -0.06759 C 0.13138 -0.06829 0.13008 -0.07014 0.12891 -0.07083 C 0.12734 -0.07176 0.12565 -0.07176 0.12409 -0.07245 C 0.12305 -0.07269 0.12214 -0.07361 0.12122 -0.07407 C 0.1194 -0.07454 0.10925 -0.07685 0.10781 -0.07708 C 0.10456 -0.07662 0.10117 -0.07639 0.09805 -0.0757 C 0.09675 -0.07523 0.0957 -0.07454 0.0944 -0.07407 C 0.09297 -0.07338 0.09154 -0.07315 0.09024 -0.07245 C 0.08268 -0.06875 0.08568 -0.06921 0.07747 -0.06435 C 0.07175 -0.06088 0.07122 -0.06111 0.0655 -0.05949 C 0.06406 -0.05857 0.06263 -0.05718 0.06133 -0.05625 C 0.0599 -0.05556 0.05833 -0.05579 0.05703 -0.05463 C 0.05521 -0.05347 0.05378 -0.05162 0.05208 -0.05 C 0.04935 -0.04699 0.04857 -0.04514 0.04636 -0.0419 C 0.04531 -0.04028 0.04414 -0.03843 0.04297 -0.03704 C 0.04193 -0.03611 0.04102 -0.03611 0.04011 -0.03542 C 0.03906 -0.03449 0.03815 -0.0331 0.03724 -0.03218 C 0.03581 -0.03102 0.03438 -0.03009 0.03307 -0.02894 C 0.03138 -0.02778 0.02969 -0.02685 0.02813 -0.0257 C 0.02708 -0.02523 0.02604 -0.025 0.02526 -0.02431 C 0.02435 -0.02338 0.02331 -0.02199 0.0224 -0.02107 C 0.02096 -0.01968 0.01953 -0.01921 0.01823 -0.01782 C 0.01732 -0.0169 0.01693 -0.01528 0.01602 -0.01458 C 0.01511 -0.01366 0.01406 -0.01366 0.01328 -0.01296 C 0.00833 -0.00926 0.01107 -0.01065 0.0069 -0.00648 C 0.00612 -0.00579 0.00547 -0.00556 0.00482 -0.00486 C 0.00378 -0.00394 0.00287 -0.00278 0.00195 -0.00162 L -8.33333E-7 7.40741E-7 Z " pathEditMode="relative" rAng="0" ptsTypes="AAAAAAAAAAAAAAAAAAAAAAAAAAAAAAAAAAAAAAAAAAAAAAAAAAAAAAAAAAAAAA">
                                      <p:cBhvr>
                                        <p:cTn id="13" dur="3000" fill="hold"/>
                                        <p:tgtEl>
                                          <p:spTgt spid="17"/>
                                        </p:tgtEl>
                                        <p:attrNameLst>
                                          <p:attrName>ppt_x</p:attrName>
                                          <p:attrName>ppt_y</p:attrName>
                                        </p:attrNameLst>
                                      </p:cBhvr>
                                      <p:rCtr x="9206" y="-3843"/>
                                    </p:animMotion>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34"/>
                </p:tgtEl>
              </p:cMediaNode>
            </p:audio>
          </p:childTnLst>
        </p:cTn>
      </p:par>
    </p:tnLst>
    <p:bldLst>
      <p:bldP spid="6"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graphicFrame>
        <p:nvGraphicFramePr>
          <p:cNvPr id="17" name="グラフ 16">
            <a:extLst>
              <a:ext uri="{FF2B5EF4-FFF2-40B4-BE49-F238E27FC236}">
                <a16:creationId xmlns:a16="http://schemas.microsoft.com/office/drawing/2014/main" id="{1DB63534-F726-DF32-6CC9-A136F2DC77CB}"/>
              </a:ext>
            </a:extLst>
          </p:cNvPr>
          <p:cNvGraphicFramePr>
            <a:graphicFrameLocks/>
          </p:cNvGraphicFramePr>
          <p:nvPr>
            <p:extLst>
              <p:ext uri="{D42A27DB-BD31-4B8C-83A1-F6EECF244321}">
                <p14:modId xmlns:p14="http://schemas.microsoft.com/office/powerpoint/2010/main" val="3005220963"/>
              </p:ext>
            </p:extLst>
          </p:nvPr>
        </p:nvGraphicFramePr>
        <p:xfrm>
          <a:off x="3848012" y="1122412"/>
          <a:ext cx="8056012" cy="3178899"/>
        </p:xfrm>
        <a:graphic>
          <a:graphicData uri="http://schemas.openxmlformats.org/drawingml/2006/chart">
            <c:chart xmlns:c="http://schemas.openxmlformats.org/drawingml/2006/chart" xmlns:r="http://schemas.openxmlformats.org/officeDocument/2006/relationships" r:id="rId7"/>
          </a:graphicData>
        </a:graphic>
      </p:graphicFrame>
      <p:sp>
        <p:nvSpPr>
          <p:cNvPr id="18" name="吹き出し: 折線 17">
            <a:extLst>
              <a:ext uri="{FF2B5EF4-FFF2-40B4-BE49-F238E27FC236}">
                <a16:creationId xmlns:a16="http://schemas.microsoft.com/office/drawing/2014/main" id="{6C079DA6-11FA-4925-AC91-316211271EF9}"/>
              </a:ext>
            </a:extLst>
          </p:cNvPr>
          <p:cNvSpPr/>
          <p:nvPr/>
        </p:nvSpPr>
        <p:spPr>
          <a:xfrm>
            <a:off x="8413738" y="2721046"/>
            <a:ext cx="836532" cy="320846"/>
          </a:xfrm>
          <a:prstGeom prst="borderCallout2">
            <a:avLst>
              <a:gd name="adj1" fmla="val 91608"/>
              <a:gd name="adj2" fmla="val 48918"/>
              <a:gd name="adj3" fmla="val 189539"/>
              <a:gd name="adj4" fmla="val 55676"/>
              <a:gd name="adj5" fmla="val 188406"/>
              <a:gd name="adj6" fmla="val 224276"/>
            </a:avLst>
          </a:prstGeom>
          <a:noFill/>
          <a:ln w="190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03CFE3FE-8780-06E2-0DAF-4D64AC496F9A}"/>
              </a:ext>
            </a:extLst>
          </p:cNvPr>
          <p:cNvSpPr txBox="1"/>
          <p:nvPr/>
        </p:nvSpPr>
        <p:spPr>
          <a:xfrm>
            <a:off x="8949094" y="3032979"/>
            <a:ext cx="1238224" cy="276999"/>
          </a:xfrm>
          <a:prstGeom prst="rect">
            <a:avLst/>
          </a:prstGeom>
          <a:noFill/>
          <a:ln>
            <a:noFill/>
          </a:ln>
        </p:spPr>
        <p:txBody>
          <a:bodyPr wrap="square" rtlCol="0">
            <a:spAutoFit/>
          </a:bodyPr>
          <a:lstStyle/>
          <a:p>
            <a:r>
              <a:rPr lang="ja-JP" altLang="en-US" sz="1200" dirty="0">
                <a:solidFill>
                  <a:srgbClr val="FF0000"/>
                </a:solidFill>
                <a:latin typeface="BIZ UDPゴシック" panose="020B0400000000000000" pitchFamily="50" charset="-128"/>
                <a:ea typeface="BIZ UDPゴシック" panose="020B0400000000000000" pitchFamily="50" charset="-128"/>
              </a:rPr>
              <a:t>電源</a:t>
            </a:r>
            <a:r>
              <a:rPr kumimoji="1" lang="ja-JP" altLang="en-US" sz="1200" dirty="0">
                <a:solidFill>
                  <a:srgbClr val="FF0000"/>
                </a:solidFill>
                <a:latin typeface="BIZ UDPゴシック" panose="020B0400000000000000" pitchFamily="50" charset="-128"/>
                <a:ea typeface="BIZ UDPゴシック" panose="020B0400000000000000" pitchFamily="50" charset="-128"/>
              </a:rPr>
              <a:t>切り（ロス）</a:t>
            </a:r>
          </a:p>
        </p:txBody>
      </p:sp>
      <p:sp>
        <p:nvSpPr>
          <p:cNvPr id="22" name="テキスト ボックス 21">
            <a:extLst>
              <a:ext uri="{FF2B5EF4-FFF2-40B4-BE49-F238E27FC236}">
                <a16:creationId xmlns:a16="http://schemas.microsoft.com/office/drawing/2014/main" id="{26E21D72-0731-4C0A-CDD7-2A72651A3738}"/>
              </a:ext>
            </a:extLst>
          </p:cNvPr>
          <p:cNvSpPr txBox="1"/>
          <p:nvPr/>
        </p:nvSpPr>
        <p:spPr>
          <a:xfrm>
            <a:off x="10513708" y="3835914"/>
            <a:ext cx="1260775" cy="400110"/>
          </a:xfrm>
          <a:prstGeom prst="rect">
            <a:avLst/>
          </a:prstGeom>
          <a:solidFill>
            <a:schemeClr val="bg1"/>
          </a:solidFill>
          <a:ln>
            <a:solidFill>
              <a:schemeClr val="tx1"/>
            </a:solidFill>
          </a:ln>
        </p:spPr>
        <p:txBody>
          <a:bodyPr wrap="square" rtlCol="0">
            <a:spAutoFit/>
          </a:bodyPr>
          <a:lstStyle/>
          <a:p>
            <a:pPr algn="ctr"/>
            <a:r>
              <a:rPr kumimoji="1" lang="en-US" altLang="ja-JP" sz="1000" dirty="0">
                <a:latin typeface="BIZ UDPゴシック" panose="020B0400000000000000" pitchFamily="50" charset="-128"/>
                <a:ea typeface="BIZ UDPゴシック" panose="020B0400000000000000" pitchFamily="50" charset="-128"/>
              </a:rPr>
              <a:t>2024.10.5 </a:t>
            </a:r>
          </a:p>
          <a:p>
            <a:pPr algn="ctr"/>
            <a:r>
              <a:rPr kumimoji="1" lang="ja-JP" altLang="en-US" sz="1000" dirty="0">
                <a:latin typeface="BIZ UDPゴシック" panose="020B0400000000000000" pitchFamily="50" charset="-128"/>
                <a:ea typeface="BIZ UDPゴシック" panose="020B0400000000000000" pitchFamily="50" charset="-128"/>
              </a:rPr>
              <a:t>作成者 島田</a:t>
            </a:r>
          </a:p>
        </p:txBody>
      </p:sp>
      <p:sp>
        <p:nvSpPr>
          <p:cNvPr id="23" name="テキスト ボックス 22">
            <a:extLst>
              <a:ext uri="{FF2B5EF4-FFF2-40B4-BE49-F238E27FC236}">
                <a16:creationId xmlns:a16="http://schemas.microsoft.com/office/drawing/2014/main" id="{9E158908-8FAA-80E0-A9CA-6AF1B3BA40B9}"/>
              </a:ext>
            </a:extLst>
          </p:cNvPr>
          <p:cNvSpPr txBox="1"/>
          <p:nvPr/>
        </p:nvSpPr>
        <p:spPr>
          <a:xfrm>
            <a:off x="725248" y="137229"/>
            <a:ext cx="3773790"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対策の実施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点検方法の組み換え</a:t>
            </a:r>
            <a:endParaRPr lang="ja-JP" altLang="en-US" sz="3200" dirty="0">
              <a:latin typeface="BIZ UDPゴシック" panose="020B0400000000000000" pitchFamily="50" charset="-128"/>
              <a:ea typeface="BIZ UDPゴシック" panose="020B0400000000000000" pitchFamily="50" charset="-128"/>
            </a:endParaRPr>
          </a:p>
        </p:txBody>
      </p:sp>
      <p:pic>
        <p:nvPicPr>
          <p:cNvPr id="25" name="図 24">
            <a:extLst>
              <a:ext uri="{FF2B5EF4-FFF2-40B4-BE49-F238E27FC236}">
                <a16:creationId xmlns:a16="http://schemas.microsoft.com/office/drawing/2014/main" id="{D1F1914C-A156-C38D-CE0D-1D446CC407DA}"/>
              </a:ext>
            </a:extLst>
          </p:cNvPr>
          <p:cNvPicPr>
            <a:picLocks noChangeAspect="1"/>
          </p:cNvPicPr>
          <p:nvPr/>
        </p:nvPicPr>
        <p:blipFill>
          <a:blip r:embed="rId8"/>
          <a:srcRect l="18790" t="1" b="24368"/>
          <a:stretch/>
        </p:blipFill>
        <p:spPr>
          <a:xfrm>
            <a:off x="6943523" y="3908638"/>
            <a:ext cx="1406079" cy="290486"/>
          </a:xfrm>
          <a:prstGeom prst="rect">
            <a:avLst/>
          </a:prstGeom>
        </p:spPr>
      </p:pic>
      <p:pic>
        <p:nvPicPr>
          <p:cNvPr id="32" name="図 31">
            <a:extLst>
              <a:ext uri="{FF2B5EF4-FFF2-40B4-BE49-F238E27FC236}">
                <a16:creationId xmlns:a16="http://schemas.microsoft.com/office/drawing/2014/main" id="{D418A1A6-5553-6414-1FD0-4BFA43873ADE}"/>
              </a:ext>
            </a:extLst>
          </p:cNvPr>
          <p:cNvPicPr>
            <a:picLocks noChangeAspect="1"/>
          </p:cNvPicPr>
          <p:nvPr/>
        </p:nvPicPr>
        <p:blipFill>
          <a:blip r:embed="rId9"/>
          <a:srcRect t="12023"/>
          <a:stretch/>
        </p:blipFill>
        <p:spPr>
          <a:xfrm>
            <a:off x="353079" y="895349"/>
            <a:ext cx="1496607" cy="1463673"/>
          </a:xfrm>
          <a:prstGeom prst="rect">
            <a:avLst/>
          </a:prstGeom>
        </p:spPr>
      </p:pic>
      <p:pic>
        <p:nvPicPr>
          <p:cNvPr id="35" name="図 34">
            <a:extLst>
              <a:ext uri="{FF2B5EF4-FFF2-40B4-BE49-F238E27FC236}">
                <a16:creationId xmlns:a16="http://schemas.microsoft.com/office/drawing/2014/main" id="{9D34FAFD-5341-CFAA-650E-65F5FA9C58A1}"/>
              </a:ext>
            </a:extLst>
          </p:cNvPr>
          <p:cNvPicPr>
            <a:picLocks noChangeAspect="1"/>
          </p:cNvPicPr>
          <p:nvPr/>
        </p:nvPicPr>
        <p:blipFill>
          <a:blip r:embed="rId10"/>
          <a:srcRect t="20626"/>
          <a:stretch/>
        </p:blipFill>
        <p:spPr>
          <a:xfrm>
            <a:off x="1996563" y="895349"/>
            <a:ext cx="1496607" cy="712176"/>
          </a:xfrm>
          <a:prstGeom prst="rect">
            <a:avLst/>
          </a:prstGeom>
        </p:spPr>
      </p:pic>
      <p:pic>
        <p:nvPicPr>
          <p:cNvPr id="40" name="図 39">
            <a:extLst>
              <a:ext uri="{FF2B5EF4-FFF2-40B4-BE49-F238E27FC236}">
                <a16:creationId xmlns:a16="http://schemas.microsoft.com/office/drawing/2014/main" id="{6B9D7F12-969A-544C-79D3-69D7EB89CCAF}"/>
              </a:ext>
            </a:extLst>
          </p:cNvPr>
          <p:cNvPicPr>
            <a:picLocks noChangeAspect="1"/>
          </p:cNvPicPr>
          <p:nvPr/>
        </p:nvPicPr>
        <p:blipFill>
          <a:blip r:embed="rId11"/>
          <a:srcRect t="17217"/>
          <a:stretch/>
        </p:blipFill>
        <p:spPr>
          <a:xfrm>
            <a:off x="2033469" y="2943130"/>
            <a:ext cx="1496607" cy="887907"/>
          </a:xfrm>
          <a:prstGeom prst="rect">
            <a:avLst/>
          </a:prstGeom>
        </p:spPr>
      </p:pic>
      <p:pic>
        <p:nvPicPr>
          <p:cNvPr id="41" name="図 40">
            <a:extLst>
              <a:ext uri="{FF2B5EF4-FFF2-40B4-BE49-F238E27FC236}">
                <a16:creationId xmlns:a16="http://schemas.microsoft.com/office/drawing/2014/main" id="{14B66791-0880-864B-EA6A-0EB0E481415E}"/>
              </a:ext>
            </a:extLst>
          </p:cNvPr>
          <p:cNvPicPr>
            <a:picLocks noChangeAspect="1"/>
          </p:cNvPicPr>
          <p:nvPr/>
        </p:nvPicPr>
        <p:blipFill>
          <a:blip r:embed="rId12"/>
          <a:srcRect t="10967"/>
          <a:stretch/>
        </p:blipFill>
        <p:spPr>
          <a:xfrm>
            <a:off x="357795" y="2943131"/>
            <a:ext cx="1528797" cy="1499229"/>
          </a:xfrm>
          <a:prstGeom prst="rect">
            <a:avLst/>
          </a:prstGeom>
        </p:spPr>
      </p:pic>
      <p:sp>
        <p:nvSpPr>
          <p:cNvPr id="42" name="テキスト ボックス 41">
            <a:extLst>
              <a:ext uri="{FF2B5EF4-FFF2-40B4-BE49-F238E27FC236}">
                <a16:creationId xmlns:a16="http://schemas.microsoft.com/office/drawing/2014/main" id="{0FB0568D-FB30-0E58-092E-0A63E2DDF5F6}"/>
              </a:ext>
            </a:extLst>
          </p:cNvPr>
          <p:cNvSpPr txBox="1"/>
          <p:nvPr/>
        </p:nvSpPr>
        <p:spPr>
          <a:xfrm>
            <a:off x="1829104" y="1822273"/>
            <a:ext cx="1921268"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同一設備を点検</a:t>
            </a:r>
          </a:p>
        </p:txBody>
      </p:sp>
      <p:sp>
        <p:nvSpPr>
          <p:cNvPr id="43" name="テキスト ボックス 42">
            <a:extLst>
              <a:ext uri="{FF2B5EF4-FFF2-40B4-BE49-F238E27FC236}">
                <a16:creationId xmlns:a16="http://schemas.microsoft.com/office/drawing/2014/main" id="{00550285-7DC6-5612-707A-11C8059F4BE5}"/>
              </a:ext>
            </a:extLst>
          </p:cNvPr>
          <p:cNvSpPr txBox="1"/>
          <p:nvPr/>
        </p:nvSpPr>
        <p:spPr>
          <a:xfrm>
            <a:off x="1749323" y="3981774"/>
            <a:ext cx="1921268" cy="369332"/>
          </a:xfrm>
          <a:prstGeom prst="rect">
            <a:avLst/>
          </a:prstGeom>
          <a:noFill/>
        </p:spPr>
        <p:txBody>
          <a:bodyPr wrap="square" rtlCol="0">
            <a:spAutoFit/>
          </a:bodyPr>
          <a:lstStyle/>
          <a:p>
            <a:pPr algn="ctr"/>
            <a:r>
              <a:rPr lang="ja-JP" altLang="en-US" dirty="0">
                <a:latin typeface="BIZ UDPゴシック" panose="020B0400000000000000" pitchFamily="50" charset="-128"/>
                <a:ea typeface="BIZ UDPゴシック" panose="020B0400000000000000" pitchFamily="50" charset="-128"/>
              </a:rPr>
              <a:t>別</a:t>
            </a:r>
            <a:r>
              <a:rPr kumimoji="1" lang="ja-JP" altLang="en-US" dirty="0">
                <a:latin typeface="BIZ UDPゴシック" panose="020B0400000000000000" pitchFamily="50" charset="-128"/>
                <a:ea typeface="BIZ UDPゴシック" panose="020B0400000000000000" pitchFamily="50" charset="-128"/>
              </a:rPr>
              <a:t>設備を点検</a:t>
            </a:r>
          </a:p>
        </p:txBody>
      </p:sp>
      <p:graphicFrame>
        <p:nvGraphicFramePr>
          <p:cNvPr id="46" name="表 45">
            <a:extLst>
              <a:ext uri="{FF2B5EF4-FFF2-40B4-BE49-F238E27FC236}">
                <a16:creationId xmlns:a16="http://schemas.microsoft.com/office/drawing/2014/main" id="{EAA3727D-560C-7F47-6C2E-E347A2DFBAC2}"/>
              </a:ext>
            </a:extLst>
          </p:cNvPr>
          <p:cNvGraphicFramePr>
            <a:graphicFrameLocks noGrp="1"/>
          </p:cNvGraphicFramePr>
          <p:nvPr>
            <p:extLst>
              <p:ext uri="{D42A27DB-BD31-4B8C-83A1-F6EECF244321}">
                <p14:modId xmlns:p14="http://schemas.microsoft.com/office/powerpoint/2010/main" val="877428385"/>
              </p:ext>
            </p:extLst>
          </p:nvPr>
        </p:nvGraphicFramePr>
        <p:xfrm>
          <a:off x="477410" y="5252047"/>
          <a:ext cx="3864284" cy="1157586"/>
        </p:xfrm>
        <a:graphic>
          <a:graphicData uri="http://schemas.openxmlformats.org/drawingml/2006/table">
            <a:tbl>
              <a:tblPr firstRow="1" bandRow="1">
                <a:tableStyleId>{5C22544A-7EE6-4342-B048-85BDC9FD1C3A}</a:tableStyleId>
              </a:tblPr>
              <a:tblGrid>
                <a:gridCol w="966071">
                  <a:extLst>
                    <a:ext uri="{9D8B030D-6E8A-4147-A177-3AD203B41FA5}">
                      <a16:colId xmlns:a16="http://schemas.microsoft.com/office/drawing/2014/main" val="647453843"/>
                    </a:ext>
                  </a:extLst>
                </a:gridCol>
                <a:gridCol w="966071">
                  <a:extLst>
                    <a:ext uri="{9D8B030D-6E8A-4147-A177-3AD203B41FA5}">
                      <a16:colId xmlns:a16="http://schemas.microsoft.com/office/drawing/2014/main" val="3785655110"/>
                    </a:ext>
                  </a:extLst>
                </a:gridCol>
                <a:gridCol w="966071">
                  <a:extLst>
                    <a:ext uri="{9D8B030D-6E8A-4147-A177-3AD203B41FA5}">
                      <a16:colId xmlns:a16="http://schemas.microsoft.com/office/drawing/2014/main" val="2787690757"/>
                    </a:ext>
                  </a:extLst>
                </a:gridCol>
                <a:gridCol w="966071">
                  <a:extLst>
                    <a:ext uri="{9D8B030D-6E8A-4147-A177-3AD203B41FA5}">
                      <a16:colId xmlns:a16="http://schemas.microsoft.com/office/drawing/2014/main" val="2347435300"/>
                    </a:ext>
                  </a:extLst>
                </a:gridCol>
              </a:tblGrid>
              <a:tr h="390780">
                <a:tc>
                  <a:txBody>
                    <a:bodyPr/>
                    <a:lstStyle/>
                    <a:p>
                      <a:pPr algn="ctr"/>
                      <a:r>
                        <a:rPr kumimoji="1" lang="ja-JP" altLang="en-US" dirty="0">
                          <a:latin typeface="BIZ UDPゴシック" panose="020B0400000000000000" pitchFamily="50" charset="-128"/>
                          <a:ea typeface="BIZ UDPゴシック" panose="020B0400000000000000" pitchFamily="50" charset="-128"/>
                        </a:rPr>
                        <a:t>改善前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597"/>
                    </a:solidFill>
                  </a:tcPr>
                </a:tc>
                <a:tc>
                  <a:txBody>
                    <a:bodyPr/>
                    <a:lstStyle/>
                    <a:p>
                      <a:pPr algn="ctr"/>
                      <a:r>
                        <a:rPr kumimoji="1" lang="ja-JP" altLang="en-US" dirty="0">
                          <a:latin typeface="BIZ UDPゴシック" panose="020B0400000000000000" pitchFamily="50" charset="-128"/>
                          <a:ea typeface="BIZ UDPゴシック" panose="020B0400000000000000" pitchFamily="50" charset="-128"/>
                        </a:rPr>
                        <a:t>改善後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597"/>
                    </a:solidFill>
                  </a:tcPr>
                </a:tc>
                <a:tc>
                  <a:txBody>
                    <a:bodyPr/>
                    <a:lstStyle/>
                    <a:p>
                      <a:pPr algn="ctr"/>
                      <a:r>
                        <a:rPr kumimoji="1" lang="ja-JP" altLang="en-US" dirty="0">
                          <a:latin typeface="BIZ UDPゴシック" panose="020B0400000000000000" pitchFamily="50" charset="-128"/>
                          <a:ea typeface="BIZ UDPゴシック" panose="020B0400000000000000" pitchFamily="50" charset="-128"/>
                        </a:rPr>
                        <a:t>目標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597"/>
                    </a:solidFill>
                  </a:tcPr>
                </a:tc>
                <a:tc>
                  <a:txBody>
                    <a:bodyPr/>
                    <a:lstStyle/>
                    <a:p>
                      <a:pPr algn="ctr"/>
                      <a:r>
                        <a:rPr kumimoji="1" lang="ja-JP" altLang="en-US" dirty="0">
                          <a:latin typeface="BIZ UDPゴシック" panose="020B0400000000000000" pitchFamily="50" charset="-128"/>
                          <a:ea typeface="BIZ UDPゴシック" panose="020B0400000000000000" pitchFamily="50" charset="-128"/>
                        </a:rPr>
                        <a:t>残り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434032233"/>
                  </a:ext>
                </a:extLst>
              </a:tr>
              <a:tr h="766806">
                <a:tc>
                  <a:txBody>
                    <a:bodyPr/>
                    <a:lstStyle/>
                    <a:p>
                      <a:pPr algn="ctr"/>
                      <a:r>
                        <a:rPr kumimoji="1" lang="en-US" altLang="ja-JP" dirty="0">
                          <a:latin typeface="BIZ UDPゴシック" panose="020B0400000000000000" pitchFamily="50" charset="-128"/>
                          <a:ea typeface="BIZ UDPゴシック" panose="020B0400000000000000" pitchFamily="50" charset="-128"/>
                        </a:rPr>
                        <a:t>750</a:t>
                      </a:r>
                      <a:endParaRPr kumimoji="1" lang="ja-JP" altLang="en-US" dirty="0">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a:latin typeface="BIZ UDPゴシック" panose="020B0400000000000000" pitchFamily="50" charset="-128"/>
                          <a:ea typeface="BIZ UDPゴシック" panose="020B0400000000000000" pitchFamily="50" charset="-128"/>
                        </a:rPr>
                        <a:t>510</a:t>
                      </a:r>
                      <a:endParaRPr kumimoji="1" lang="ja-JP" altLang="en-US" dirty="0">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a:latin typeface="BIZ UDPゴシック" panose="020B0400000000000000" pitchFamily="50" charset="-128"/>
                          <a:ea typeface="BIZ UDPゴシック" panose="020B0400000000000000" pitchFamily="50" charset="-128"/>
                        </a:rPr>
                        <a:t>450</a:t>
                      </a:r>
                      <a:endParaRPr kumimoji="1" lang="ja-JP" altLang="en-US" dirty="0">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2400" b="1" dirty="0">
                          <a:solidFill>
                            <a:srgbClr val="FF0000"/>
                          </a:solidFill>
                          <a:latin typeface="BIZ UDPゴシック" panose="020B0400000000000000" pitchFamily="50" charset="-128"/>
                          <a:ea typeface="BIZ UDPゴシック" panose="020B0400000000000000" pitchFamily="50" charset="-128"/>
                        </a:rPr>
                        <a:t>60</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B6D"/>
                    </a:solidFill>
                  </a:tcPr>
                </a:tc>
                <a:extLst>
                  <a:ext uri="{0D108BD9-81ED-4DB2-BD59-A6C34878D82A}">
                    <a16:rowId xmlns:a16="http://schemas.microsoft.com/office/drawing/2014/main" val="1591506570"/>
                  </a:ext>
                </a:extLst>
              </a:tr>
            </a:tbl>
          </a:graphicData>
        </a:graphic>
      </p:graphicFrame>
      <p:sp>
        <p:nvSpPr>
          <p:cNvPr id="47" name="テキスト ボックス 46">
            <a:extLst>
              <a:ext uri="{FF2B5EF4-FFF2-40B4-BE49-F238E27FC236}">
                <a16:creationId xmlns:a16="http://schemas.microsoft.com/office/drawing/2014/main" id="{71C48290-7DD9-168A-78C9-4100268303B9}"/>
              </a:ext>
            </a:extLst>
          </p:cNvPr>
          <p:cNvSpPr txBox="1"/>
          <p:nvPr/>
        </p:nvSpPr>
        <p:spPr>
          <a:xfrm>
            <a:off x="477409" y="4882715"/>
            <a:ext cx="2431742"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設備停止時間（分</a:t>
            </a:r>
            <a:r>
              <a:rPr kumimoji="1" lang="en-US" altLang="ja-JP" dirty="0">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月）</a:t>
            </a:r>
          </a:p>
        </p:txBody>
      </p:sp>
      <p:sp>
        <p:nvSpPr>
          <p:cNvPr id="48" name="吹き出し: 角を丸めた四角形 47">
            <a:extLst>
              <a:ext uri="{FF2B5EF4-FFF2-40B4-BE49-F238E27FC236}">
                <a16:creationId xmlns:a16="http://schemas.microsoft.com/office/drawing/2014/main" id="{31748CA0-440F-1F35-38E6-97E098A6AA59}"/>
              </a:ext>
            </a:extLst>
          </p:cNvPr>
          <p:cNvSpPr/>
          <p:nvPr/>
        </p:nvSpPr>
        <p:spPr>
          <a:xfrm>
            <a:off x="4569781" y="5523272"/>
            <a:ext cx="5814412" cy="886361"/>
          </a:xfrm>
          <a:prstGeom prst="wedgeRoundRectCallout">
            <a:avLst>
              <a:gd name="adj1" fmla="val 60055"/>
              <a:gd name="adj2" fmla="val 23754"/>
              <a:gd name="adj3" fmla="val 16667"/>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latin typeface="BIZ UDPゴシック" panose="020B0400000000000000" pitchFamily="50" charset="-128"/>
                <a:ea typeface="BIZ UDPゴシック" panose="020B0400000000000000" pitchFamily="50" charset="-128"/>
              </a:rPr>
              <a:t>視点を設備停止時間に変えてみましょう</a:t>
            </a:r>
            <a:endParaRPr kumimoji="1" lang="ja-JP" altLang="en-US" sz="2400" dirty="0">
              <a:solidFill>
                <a:schemeClr val="tx1"/>
              </a:solidFill>
              <a:latin typeface="BIZ UDPゴシック" panose="020B0400000000000000" pitchFamily="50" charset="-128"/>
              <a:ea typeface="BIZ UDPゴシック" panose="020B0400000000000000" pitchFamily="50" charset="-128"/>
            </a:endParaRPr>
          </a:p>
        </p:txBody>
      </p:sp>
      <p:pic>
        <p:nvPicPr>
          <p:cNvPr id="49" name="図 48">
            <a:extLst>
              <a:ext uri="{FF2B5EF4-FFF2-40B4-BE49-F238E27FC236}">
                <a16:creationId xmlns:a16="http://schemas.microsoft.com/office/drawing/2014/main" id="{D8B7CA3C-EFF9-F757-3DC5-85F0A380FD1A}"/>
              </a:ext>
            </a:extLst>
          </p:cNvPr>
          <p:cNvPicPr>
            <a:picLocks noChangeAspect="1"/>
          </p:cNvPicPr>
          <p:nvPr/>
        </p:nvPicPr>
        <p:blipFill>
          <a:blip r:embed="rId13"/>
          <a:stretch>
            <a:fillRect/>
          </a:stretch>
        </p:blipFill>
        <p:spPr>
          <a:xfrm>
            <a:off x="10425177" y="5102856"/>
            <a:ext cx="1349306" cy="1499228"/>
          </a:xfrm>
          <a:prstGeom prst="rect">
            <a:avLst/>
          </a:prstGeom>
        </p:spPr>
      </p:pic>
      <p:cxnSp>
        <p:nvCxnSpPr>
          <p:cNvPr id="50" name="直線コネクタ 49">
            <a:extLst>
              <a:ext uri="{FF2B5EF4-FFF2-40B4-BE49-F238E27FC236}">
                <a16:creationId xmlns:a16="http://schemas.microsoft.com/office/drawing/2014/main" id="{842DBA57-40A9-BD56-B666-2C12685D67C9}"/>
              </a:ext>
            </a:extLst>
          </p:cNvPr>
          <p:cNvCxnSpPr>
            <a:cxnSpLocks/>
          </p:cNvCxnSpPr>
          <p:nvPr/>
        </p:nvCxnSpPr>
        <p:spPr>
          <a:xfrm>
            <a:off x="10862052" y="1678249"/>
            <a:ext cx="0" cy="734583"/>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id="{F238A3A8-2874-8863-8B81-93656D27FB20}"/>
              </a:ext>
            </a:extLst>
          </p:cNvPr>
          <p:cNvSpPr txBox="1"/>
          <p:nvPr/>
        </p:nvSpPr>
        <p:spPr>
          <a:xfrm>
            <a:off x="10513708" y="1334479"/>
            <a:ext cx="696686"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目標</a:t>
            </a:r>
          </a:p>
        </p:txBody>
      </p:sp>
      <p:cxnSp>
        <p:nvCxnSpPr>
          <p:cNvPr id="54" name="直線コネクタ 53">
            <a:extLst>
              <a:ext uri="{FF2B5EF4-FFF2-40B4-BE49-F238E27FC236}">
                <a16:creationId xmlns:a16="http://schemas.microsoft.com/office/drawing/2014/main" id="{A4CE1C80-DF03-3113-9785-8CF3E932DDD2}"/>
              </a:ext>
            </a:extLst>
          </p:cNvPr>
          <p:cNvCxnSpPr/>
          <p:nvPr/>
        </p:nvCxnSpPr>
        <p:spPr>
          <a:xfrm>
            <a:off x="88538" y="2506894"/>
            <a:ext cx="11815486" cy="0"/>
          </a:xfrm>
          <a:prstGeom prst="line">
            <a:avLst/>
          </a:prstGeom>
          <a:ln w="571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5" name="テキスト ボックス 54">
            <a:extLst>
              <a:ext uri="{FF2B5EF4-FFF2-40B4-BE49-F238E27FC236}">
                <a16:creationId xmlns:a16="http://schemas.microsoft.com/office/drawing/2014/main" id="{BEEE2EC7-215D-C4F4-43CF-672B710C06CA}"/>
              </a:ext>
            </a:extLst>
          </p:cNvPr>
          <p:cNvSpPr txBox="1"/>
          <p:nvPr/>
        </p:nvSpPr>
        <p:spPr>
          <a:xfrm>
            <a:off x="345113" y="565249"/>
            <a:ext cx="777080"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週点検</a:t>
            </a:r>
          </a:p>
        </p:txBody>
      </p:sp>
      <p:sp>
        <p:nvSpPr>
          <p:cNvPr id="56" name="テキスト ボックス 55">
            <a:extLst>
              <a:ext uri="{FF2B5EF4-FFF2-40B4-BE49-F238E27FC236}">
                <a16:creationId xmlns:a16="http://schemas.microsoft.com/office/drawing/2014/main" id="{A3372FD1-99D6-FFC5-C956-D3802FE368E0}"/>
              </a:ext>
            </a:extLst>
          </p:cNvPr>
          <p:cNvSpPr txBox="1"/>
          <p:nvPr/>
        </p:nvSpPr>
        <p:spPr>
          <a:xfrm>
            <a:off x="1946203" y="570696"/>
            <a:ext cx="835569" cy="307777"/>
          </a:xfrm>
          <a:prstGeom prst="rect">
            <a:avLst/>
          </a:prstGeom>
          <a:noFill/>
        </p:spPr>
        <p:txBody>
          <a:bodyPr wrap="square" rtlCol="0">
            <a:spAutoFit/>
          </a:bodyPr>
          <a:lstStyle/>
          <a:p>
            <a:r>
              <a:rPr lang="ja-JP" altLang="en-US" sz="1400" dirty="0">
                <a:latin typeface="BIZ UDPゴシック" panose="020B0400000000000000" pitchFamily="50" charset="-128"/>
                <a:ea typeface="BIZ UDPゴシック" panose="020B0400000000000000" pitchFamily="50" charset="-128"/>
              </a:rPr>
              <a:t>月</a:t>
            </a:r>
            <a:r>
              <a:rPr kumimoji="1" lang="ja-JP" altLang="en-US" sz="1400" dirty="0">
                <a:latin typeface="BIZ UDPゴシック" panose="020B0400000000000000" pitchFamily="50" charset="-128"/>
                <a:ea typeface="BIZ UDPゴシック" panose="020B0400000000000000" pitchFamily="50" charset="-128"/>
              </a:rPr>
              <a:t>点検</a:t>
            </a:r>
          </a:p>
        </p:txBody>
      </p:sp>
      <p:sp>
        <p:nvSpPr>
          <p:cNvPr id="57" name="テキスト ボックス 56">
            <a:extLst>
              <a:ext uri="{FF2B5EF4-FFF2-40B4-BE49-F238E27FC236}">
                <a16:creationId xmlns:a16="http://schemas.microsoft.com/office/drawing/2014/main" id="{824B629B-3F30-E555-437E-9DE2B9D37FCE}"/>
              </a:ext>
            </a:extLst>
          </p:cNvPr>
          <p:cNvSpPr txBox="1"/>
          <p:nvPr/>
        </p:nvSpPr>
        <p:spPr>
          <a:xfrm>
            <a:off x="353079" y="2585524"/>
            <a:ext cx="777080"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週点検</a:t>
            </a:r>
          </a:p>
        </p:txBody>
      </p:sp>
      <p:sp>
        <p:nvSpPr>
          <p:cNvPr id="58" name="テキスト ボックス 57">
            <a:extLst>
              <a:ext uri="{FF2B5EF4-FFF2-40B4-BE49-F238E27FC236}">
                <a16:creationId xmlns:a16="http://schemas.microsoft.com/office/drawing/2014/main" id="{3A54DBDE-9CF3-0ED8-1E92-75BAF28D340B}"/>
              </a:ext>
            </a:extLst>
          </p:cNvPr>
          <p:cNvSpPr txBox="1"/>
          <p:nvPr/>
        </p:nvSpPr>
        <p:spPr>
          <a:xfrm>
            <a:off x="1954169" y="2590971"/>
            <a:ext cx="835569" cy="307777"/>
          </a:xfrm>
          <a:prstGeom prst="rect">
            <a:avLst/>
          </a:prstGeom>
          <a:noFill/>
        </p:spPr>
        <p:txBody>
          <a:bodyPr wrap="square" rtlCol="0">
            <a:spAutoFit/>
          </a:bodyPr>
          <a:lstStyle/>
          <a:p>
            <a:r>
              <a:rPr lang="ja-JP" altLang="en-US" sz="1400" dirty="0">
                <a:latin typeface="BIZ UDPゴシック" panose="020B0400000000000000" pitchFamily="50" charset="-128"/>
                <a:ea typeface="BIZ UDPゴシック" panose="020B0400000000000000" pitchFamily="50" charset="-128"/>
              </a:rPr>
              <a:t>月</a:t>
            </a:r>
            <a:r>
              <a:rPr kumimoji="1" lang="ja-JP" altLang="en-US" sz="1400" dirty="0">
                <a:latin typeface="BIZ UDPゴシック" panose="020B0400000000000000" pitchFamily="50" charset="-128"/>
                <a:ea typeface="BIZ UDPゴシック" panose="020B0400000000000000" pitchFamily="50" charset="-128"/>
              </a:rPr>
              <a:t>点検</a:t>
            </a:r>
          </a:p>
        </p:txBody>
      </p:sp>
      <p:sp>
        <p:nvSpPr>
          <p:cNvPr id="59" name="テキスト ボックス 58">
            <a:extLst>
              <a:ext uri="{FF2B5EF4-FFF2-40B4-BE49-F238E27FC236}">
                <a16:creationId xmlns:a16="http://schemas.microsoft.com/office/drawing/2014/main" id="{C457F3F2-A3A1-B458-DD2E-56743CFBC8DF}"/>
              </a:ext>
            </a:extLst>
          </p:cNvPr>
          <p:cNvSpPr txBox="1"/>
          <p:nvPr/>
        </p:nvSpPr>
        <p:spPr>
          <a:xfrm>
            <a:off x="697758" y="1167146"/>
            <a:ext cx="886233" cy="338554"/>
          </a:xfrm>
          <a:prstGeom prst="rect">
            <a:avLst/>
          </a:prstGeom>
          <a:solidFill>
            <a:schemeClr val="bg1"/>
          </a:solidFill>
          <a:ln>
            <a:solidFill>
              <a:schemeClr val="tx1"/>
            </a:solidFill>
          </a:ln>
        </p:spPr>
        <p:txBody>
          <a:bodyPr wrap="square" rtlCol="0">
            <a:spAutoFit/>
          </a:bodyPr>
          <a:lstStyle/>
          <a:p>
            <a:pPr algn="ctr"/>
            <a:r>
              <a:rPr kumimoji="1" lang="ja-JP" altLang="en-US" sz="1600" dirty="0">
                <a:latin typeface="BIZ UDPゴシック" panose="020B0400000000000000" pitchFamily="50" charset="-128"/>
                <a:ea typeface="BIZ UDPゴシック" panose="020B0400000000000000" pitchFamily="50" charset="-128"/>
              </a:rPr>
              <a:t>切断機</a:t>
            </a:r>
          </a:p>
        </p:txBody>
      </p:sp>
      <p:sp>
        <p:nvSpPr>
          <p:cNvPr id="60" name="テキスト ボックス 59">
            <a:extLst>
              <a:ext uri="{FF2B5EF4-FFF2-40B4-BE49-F238E27FC236}">
                <a16:creationId xmlns:a16="http://schemas.microsoft.com/office/drawing/2014/main" id="{4ED25CE6-7C0C-7ABD-0942-0CCD49E1D767}"/>
              </a:ext>
            </a:extLst>
          </p:cNvPr>
          <p:cNvSpPr txBox="1"/>
          <p:nvPr/>
        </p:nvSpPr>
        <p:spPr>
          <a:xfrm>
            <a:off x="2301749" y="1174246"/>
            <a:ext cx="886233" cy="338554"/>
          </a:xfrm>
          <a:prstGeom prst="rect">
            <a:avLst/>
          </a:prstGeom>
          <a:solidFill>
            <a:schemeClr val="bg1"/>
          </a:solidFill>
          <a:ln>
            <a:solidFill>
              <a:schemeClr val="tx1"/>
            </a:solidFill>
          </a:ln>
        </p:spPr>
        <p:txBody>
          <a:bodyPr wrap="square" rtlCol="0">
            <a:spAutoFit/>
          </a:bodyPr>
          <a:lstStyle/>
          <a:p>
            <a:pPr algn="ctr"/>
            <a:r>
              <a:rPr kumimoji="1" lang="ja-JP" altLang="en-US" sz="1600" dirty="0">
                <a:latin typeface="BIZ UDPゴシック" panose="020B0400000000000000" pitchFamily="50" charset="-128"/>
                <a:ea typeface="BIZ UDPゴシック" panose="020B0400000000000000" pitchFamily="50" charset="-128"/>
              </a:rPr>
              <a:t>切断機</a:t>
            </a:r>
          </a:p>
        </p:txBody>
      </p:sp>
      <p:sp>
        <p:nvSpPr>
          <p:cNvPr id="61" name="テキスト ボックス 60">
            <a:extLst>
              <a:ext uri="{FF2B5EF4-FFF2-40B4-BE49-F238E27FC236}">
                <a16:creationId xmlns:a16="http://schemas.microsoft.com/office/drawing/2014/main" id="{C4E6A5B5-E0FC-7FCB-44A0-7710C5919DBA}"/>
              </a:ext>
            </a:extLst>
          </p:cNvPr>
          <p:cNvSpPr txBox="1"/>
          <p:nvPr/>
        </p:nvSpPr>
        <p:spPr>
          <a:xfrm>
            <a:off x="704987" y="3258034"/>
            <a:ext cx="886233" cy="338554"/>
          </a:xfrm>
          <a:prstGeom prst="rect">
            <a:avLst/>
          </a:prstGeom>
          <a:solidFill>
            <a:schemeClr val="bg1"/>
          </a:solidFill>
          <a:ln>
            <a:solidFill>
              <a:schemeClr val="tx1"/>
            </a:solidFill>
          </a:ln>
        </p:spPr>
        <p:txBody>
          <a:bodyPr wrap="square" rtlCol="0">
            <a:spAutoFit/>
          </a:bodyPr>
          <a:lstStyle/>
          <a:p>
            <a:pPr algn="ctr"/>
            <a:r>
              <a:rPr kumimoji="1" lang="ja-JP" altLang="en-US" sz="1600" dirty="0">
                <a:latin typeface="BIZ UDPゴシック" panose="020B0400000000000000" pitchFamily="50" charset="-128"/>
                <a:ea typeface="BIZ UDPゴシック" panose="020B0400000000000000" pitchFamily="50" charset="-128"/>
              </a:rPr>
              <a:t>切断機</a:t>
            </a:r>
          </a:p>
        </p:txBody>
      </p:sp>
      <p:sp>
        <p:nvSpPr>
          <p:cNvPr id="62" name="テキスト ボックス 61">
            <a:extLst>
              <a:ext uri="{FF2B5EF4-FFF2-40B4-BE49-F238E27FC236}">
                <a16:creationId xmlns:a16="http://schemas.microsoft.com/office/drawing/2014/main" id="{C302328E-CD50-55CF-0844-ADB486842109}"/>
              </a:ext>
            </a:extLst>
          </p:cNvPr>
          <p:cNvSpPr txBox="1"/>
          <p:nvPr/>
        </p:nvSpPr>
        <p:spPr>
          <a:xfrm>
            <a:off x="2308978" y="3265134"/>
            <a:ext cx="886233" cy="338554"/>
          </a:xfrm>
          <a:prstGeom prst="rect">
            <a:avLst/>
          </a:prstGeom>
          <a:solidFill>
            <a:schemeClr val="bg1"/>
          </a:solidFill>
          <a:ln>
            <a:solidFill>
              <a:schemeClr val="tx1"/>
            </a:solidFill>
          </a:ln>
        </p:spPr>
        <p:txBody>
          <a:bodyPr wrap="square" rtlCol="0">
            <a:spAutoFit/>
          </a:bodyPr>
          <a:lstStyle/>
          <a:p>
            <a:pPr algn="ctr"/>
            <a:r>
              <a:rPr lang="ja-JP" altLang="en-US" sz="1600" dirty="0">
                <a:latin typeface="BIZ UDPゴシック" panose="020B0400000000000000" pitchFamily="50" charset="-128"/>
                <a:ea typeface="BIZ UDPゴシック" panose="020B0400000000000000" pitchFamily="50" charset="-128"/>
              </a:rPr>
              <a:t>面取</a:t>
            </a:r>
            <a:r>
              <a:rPr kumimoji="1" lang="ja-JP" altLang="en-US" sz="1600" dirty="0">
                <a:latin typeface="BIZ UDPゴシック" panose="020B0400000000000000" pitchFamily="50" charset="-128"/>
                <a:ea typeface="BIZ UDPゴシック" panose="020B0400000000000000" pitchFamily="50" charset="-128"/>
              </a:rPr>
              <a:t>機</a:t>
            </a:r>
          </a:p>
        </p:txBody>
      </p:sp>
      <p:sp>
        <p:nvSpPr>
          <p:cNvPr id="2" name="テキスト ボックス 1">
            <a:extLst>
              <a:ext uri="{FF2B5EF4-FFF2-40B4-BE49-F238E27FC236}">
                <a16:creationId xmlns:a16="http://schemas.microsoft.com/office/drawing/2014/main" id="{6C5BC8D4-7AA6-EF43-90BF-7257C6925575}"/>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09</a:t>
            </a:r>
          </a:p>
        </p:txBody>
      </p:sp>
      <p:pic>
        <p:nvPicPr>
          <p:cNvPr id="20" name="オーディオ 19">
            <a:hlinkClick r:id="" action="ppaction://media"/>
            <a:extLst>
              <a:ext uri="{FF2B5EF4-FFF2-40B4-BE49-F238E27FC236}">
                <a16:creationId xmlns:a16="http://schemas.microsoft.com/office/drawing/2014/main" id="{E3AA593F-73DB-E55E-3DDB-58DF63BC75F8}"/>
              </a:ext>
            </a:extLst>
          </p:cNvPr>
          <p:cNvPicPr>
            <a:picLocks noChangeAspect="1"/>
          </p:cNvPicPr>
          <p:nvPr>
            <a:audioFile r:link="rId3"/>
            <p:extLst>
              <p:ext uri="{DAA4B4D4-6D71-4841-9C94-3DE7FCFB9230}">
                <p14:media xmlns:p14="http://schemas.microsoft.com/office/powerpoint/2010/main" r:embed="rId2"/>
              </p:ext>
            </p:extLst>
          </p:nvPr>
        </p:nvPicPr>
        <p:blipFill>
          <a:blip r:embed="rId14"/>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438368611"/>
      </p:ext>
    </p:extLst>
  </p:cSld>
  <p:clrMapOvr>
    <a:masterClrMapping/>
  </p:clrMapOvr>
  <mc:AlternateContent xmlns:mc="http://schemas.openxmlformats.org/markup-compatibility/2006" xmlns:p14="http://schemas.microsoft.com/office/powerpoint/2010/main">
    <mc:Choice Requires="p14">
      <p:transition spd="slow" p14:dur="2000" advTm="48887"/>
    </mc:Choice>
    <mc:Fallback xmlns="">
      <p:transition spd="slow" advTm="488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20"/>
                </p:tgtEl>
              </p:cMediaNode>
            </p:audio>
          </p:childTnLst>
        </p:cTn>
      </p:par>
    </p:tnLst>
    <p:bldLst>
      <p:bldP spid="18" grpId="0" animBg="1"/>
      <p:bldP spid="19" grpId="0"/>
      <p:bldP spid="47" grpId="0"/>
      <p:bldP spid="4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pic>
        <p:nvPicPr>
          <p:cNvPr id="60" name="図 59">
            <a:extLst>
              <a:ext uri="{FF2B5EF4-FFF2-40B4-BE49-F238E27FC236}">
                <a16:creationId xmlns:a16="http://schemas.microsoft.com/office/drawing/2014/main" id="{59579118-2524-B3F7-77B6-4BBE79EC29A6}"/>
              </a:ext>
            </a:extLst>
          </p:cNvPr>
          <p:cNvPicPr>
            <a:picLocks noChangeAspect="1"/>
          </p:cNvPicPr>
          <p:nvPr/>
        </p:nvPicPr>
        <p:blipFill>
          <a:blip r:embed="rId7"/>
          <a:stretch>
            <a:fillRect/>
          </a:stretch>
        </p:blipFill>
        <p:spPr>
          <a:xfrm>
            <a:off x="163864" y="2199241"/>
            <a:ext cx="11532260" cy="4217271"/>
          </a:xfrm>
          <a:prstGeom prst="rect">
            <a:avLst/>
          </a:prstGeom>
        </p:spPr>
      </p:pic>
      <p:pic>
        <p:nvPicPr>
          <p:cNvPr id="61" name="図 60">
            <a:extLst>
              <a:ext uri="{FF2B5EF4-FFF2-40B4-BE49-F238E27FC236}">
                <a16:creationId xmlns:a16="http://schemas.microsoft.com/office/drawing/2014/main" id="{8B0E62C3-DB9B-E983-DEBB-EA38F581D6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9554" y="1458918"/>
            <a:ext cx="667017" cy="667017"/>
          </a:xfrm>
          <a:prstGeom prst="rect">
            <a:avLst/>
          </a:prstGeom>
        </p:spPr>
      </p:pic>
      <p:pic>
        <p:nvPicPr>
          <p:cNvPr id="62" name="図 61">
            <a:extLst>
              <a:ext uri="{FF2B5EF4-FFF2-40B4-BE49-F238E27FC236}">
                <a16:creationId xmlns:a16="http://schemas.microsoft.com/office/drawing/2014/main" id="{14C816E8-F4BD-F7F6-CA03-8653ED8703F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85417" y="1444251"/>
            <a:ext cx="667018" cy="667018"/>
          </a:xfrm>
          <a:prstGeom prst="rect">
            <a:avLst/>
          </a:prstGeom>
        </p:spPr>
      </p:pic>
      <p:pic>
        <p:nvPicPr>
          <p:cNvPr id="63" name="図 62">
            <a:extLst>
              <a:ext uri="{FF2B5EF4-FFF2-40B4-BE49-F238E27FC236}">
                <a16:creationId xmlns:a16="http://schemas.microsoft.com/office/drawing/2014/main" id="{4E7A975F-8FBE-30CD-90F4-4C3C18890FF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35795" y="1091577"/>
            <a:ext cx="668535" cy="668535"/>
          </a:xfrm>
          <a:prstGeom prst="rect">
            <a:avLst/>
          </a:prstGeom>
        </p:spPr>
      </p:pic>
      <p:pic>
        <p:nvPicPr>
          <p:cNvPr id="64" name="図 63">
            <a:extLst>
              <a:ext uri="{FF2B5EF4-FFF2-40B4-BE49-F238E27FC236}">
                <a16:creationId xmlns:a16="http://schemas.microsoft.com/office/drawing/2014/main" id="{3CDE81CA-1E78-2E05-CF37-01B5BA82EA4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9791" y="1069429"/>
            <a:ext cx="668535" cy="668535"/>
          </a:xfrm>
          <a:prstGeom prst="rect">
            <a:avLst/>
          </a:prstGeom>
        </p:spPr>
      </p:pic>
      <p:pic>
        <p:nvPicPr>
          <p:cNvPr id="65" name="図 64">
            <a:extLst>
              <a:ext uri="{FF2B5EF4-FFF2-40B4-BE49-F238E27FC236}">
                <a16:creationId xmlns:a16="http://schemas.microsoft.com/office/drawing/2014/main" id="{01736B70-0679-2A05-6919-E072695B014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286" y="1085613"/>
            <a:ext cx="668535" cy="668535"/>
          </a:xfrm>
          <a:prstGeom prst="rect">
            <a:avLst/>
          </a:prstGeom>
        </p:spPr>
      </p:pic>
      <p:sp>
        <p:nvSpPr>
          <p:cNvPr id="66" name="吹き出し: 角を丸めた四角形 65">
            <a:extLst>
              <a:ext uri="{FF2B5EF4-FFF2-40B4-BE49-F238E27FC236}">
                <a16:creationId xmlns:a16="http://schemas.microsoft.com/office/drawing/2014/main" id="{95E49AB7-472E-381E-AF0A-327C960CD807}"/>
              </a:ext>
            </a:extLst>
          </p:cNvPr>
          <p:cNvSpPr/>
          <p:nvPr/>
        </p:nvSpPr>
        <p:spPr>
          <a:xfrm>
            <a:off x="2352215" y="1393099"/>
            <a:ext cx="2383803" cy="663606"/>
          </a:xfrm>
          <a:prstGeom prst="wedgeRoundRectCallout">
            <a:avLst>
              <a:gd name="adj1" fmla="val -62804"/>
              <a:gd name="adj2" fmla="val 15664"/>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BIZ UDPゴシック" panose="020B0400000000000000" pitchFamily="50" charset="-128"/>
                <a:ea typeface="BIZ UDPゴシック" panose="020B0400000000000000" pitchFamily="50" charset="-128"/>
              </a:rPr>
              <a:t>作業の組み合わせが</a:t>
            </a:r>
            <a:r>
              <a:rPr lang="ja-JP" altLang="en-US" sz="2400" b="1" dirty="0">
                <a:solidFill>
                  <a:srgbClr val="0000FF"/>
                </a:solidFill>
                <a:latin typeface="BIZ UDPゴシック" panose="020B0400000000000000" pitchFamily="50" charset="-128"/>
                <a:ea typeface="BIZ UDPゴシック" panose="020B0400000000000000" pitchFamily="50" charset="-128"/>
              </a:rPr>
              <a:t>キーポイント</a:t>
            </a:r>
            <a:endParaRPr kumimoji="1" lang="ja-JP" altLang="en-US" dirty="0">
              <a:solidFill>
                <a:schemeClr val="tx1"/>
              </a:solidFill>
              <a:latin typeface="BIZ UDPゴシック" panose="020B0400000000000000" pitchFamily="50" charset="-128"/>
              <a:ea typeface="BIZ UDPゴシック" panose="020B0400000000000000" pitchFamily="50" charset="-128"/>
            </a:endParaRPr>
          </a:p>
        </p:txBody>
      </p:sp>
      <p:sp>
        <p:nvSpPr>
          <p:cNvPr id="67" name="テキスト ボックス 66">
            <a:extLst>
              <a:ext uri="{FF2B5EF4-FFF2-40B4-BE49-F238E27FC236}">
                <a16:creationId xmlns:a16="http://schemas.microsoft.com/office/drawing/2014/main" id="{D04B204C-DF1B-EA7F-347B-21337E154855}"/>
              </a:ext>
            </a:extLst>
          </p:cNvPr>
          <p:cNvSpPr txBox="1"/>
          <p:nvPr/>
        </p:nvSpPr>
        <p:spPr>
          <a:xfrm>
            <a:off x="4547455" y="1931696"/>
            <a:ext cx="3097088"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自主点検作業の作業フロー</a:t>
            </a:r>
          </a:p>
        </p:txBody>
      </p:sp>
      <p:grpSp>
        <p:nvGrpSpPr>
          <p:cNvPr id="68" name="グループ化 67">
            <a:extLst>
              <a:ext uri="{FF2B5EF4-FFF2-40B4-BE49-F238E27FC236}">
                <a16:creationId xmlns:a16="http://schemas.microsoft.com/office/drawing/2014/main" id="{6161E2DC-8DF7-C323-DFB8-789EEE68C8FE}"/>
              </a:ext>
            </a:extLst>
          </p:cNvPr>
          <p:cNvGrpSpPr/>
          <p:nvPr/>
        </p:nvGrpSpPr>
        <p:grpSpPr>
          <a:xfrm>
            <a:off x="7348396" y="1044501"/>
            <a:ext cx="3699641" cy="1127655"/>
            <a:chOff x="7348396" y="828601"/>
            <a:chExt cx="3699641" cy="1127655"/>
          </a:xfrm>
        </p:grpSpPr>
        <p:sp>
          <p:nvSpPr>
            <p:cNvPr id="69" name="四角形: 角を丸くする 68">
              <a:extLst>
                <a:ext uri="{FF2B5EF4-FFF2-40B4-BE49-F238E27FC236}">
                  <a16:creationId xmlns:a16="http://schemas.microsoft.com/office/drawing/2014/main" id="{5ADC3D64-7ABE-CEA0-C705-B9B047604CD6}"/>
                </a:ext>
              </a:extLst>
            </p:cNvPr>
            <p:cNvSpPr/>
            <p:nvPr/>
          </p:nvSpPr>
          <p:spPr>
            <a:xfrm>
              <a:off x="8461311" y="828601"/>
              <a:ext cx="2586726" cy="1127655"/>
            </a:xfrm>
            <a:prstGeom prst="roundRect">
              <a:avLst>
                <a:gd name="adj" fmla="val 6877"/>
              </a:avLst>
            </a:prstGeom>
            <a:noFill/>
            <a:ln w="285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a:extLst>
                <a:ext uri="{FF2B5EF4-FFF2-40B4-BE49-F238E27FC236}">
                  <a16:creationId xmlns:a16="http://schemas.microsoft.com/office/drawing/2014/main" id="{F892610C-57D2-5E8A-94D2-BC70065DF41F}"/>
                </a:ext>
              </a:extLst>
            </p:cNvPr>
            <p:cNvSpPr txBox="1"/>
            <p:nvPr/>
          </p:nvSpPr>
          <p:spPr>
            <a:xfrm>
              <a:off x="7348396" y="1150931"/>
              <a:ext cx="1194061" cy="369332"/>
            </a:xfrm>
            <a:prstGeom prst="rect">
              <a:avLst/>
            </a:prstGeom>
            <a:noFill/>
          </p:spPr>
          <p:txBody>
            <a:bodyPr wrap="square" rtlCol="0">
              <a:spAutoFit/>
            </a:bodyPr>
            <a:lstStyle/>
            <a:p>
              <a:pPr algn="ctr"/>
              <a:r>
                <a:rPr lang="ja-JP" altLang="en-US" dirty="0">
                  <a:latin typeface="BIZ UDPゴシック" panose="020B0400000000000000" pitchFamily="50" charset="-128"/>
                  <a:ea typeface="BIZ UDPゴシック" panose="020B0400000000000000" pitchFamily="50" charset="-128"/>
                </a:rPr>
                <a:t>外だし化</a:t>
              </a:r>
              <a:endParaRPr kumimoji="1" lang="ja-JP" altLang="en-US" dirty="0">
                <a:latin typeface="BIZ UDPゴシック" panose="020B0400000000000000" pitchFamily="50" charset="-128"/>
                <a:ea typeface="BIZ UDPゴシック" panose="020B0400000000000000" pitchFamily="50" charset="-128"/>
              </a:endParaRPr>
            </a:p>
          </p:txBody>
        </p:sp>
      </p:grpSp>
      <p:sp>
        <p:nvSpPr>
          <p:cNvPr id="71" name="テキスト ボックス 70">
            <a:extLst>
              <a:ext uri="{FF2B5EF4-FFF2-40B4-BE49-F238E27FC236}">
                <a16:creationId xmlns:a16="http://schemas.microsoft.com/office/drawing/2014/main" id="{82988AAD-5EDF-0000-69A5-1F3AC5A01B29}"/>
              </a:ext>
            </a:extLst>
          </p:cNvPr>
          <p:cNvSpPr txBox="1"/>
          <p:nvPr/>
        </p:nvSpPr>
        <p:spPr>
          <a:xfrm>
            <a:off x="163864" y="2927417"/>
            <a:ext cx="461665" cy="1543431"/>
          </a:xfrm>
          <a:prstGeom prst="rect">
            <a:avLst/>
          </a:prstGeom>
          <a:solidFill>
            <a:schemeClr val="bg1"/>
          </a:solidFill>
          <a:ln>
            <a:solidFill>
              <a:schemeClr val="tx1"/>
            </a:solidFill>
          </a:ln>
        </p:spPr>
        <p:txBody>
          <a:bodyPr vert="eaVert"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設備点検作業</a:t>
            </a:r>
          </a:p>
        </p:txBody>
      </p:sp>
      <p:sp>
        <p:nvSpPr>
          <p:cNvPr id="72" name="テキスト ボックス 71">
            <a:extLst>
              <a:ext uri="{FF2B5EF4-FFF2-40B4-BE49-F238E27FC236}">
                <a16:creationId xmlns:a16="http://schemas.microsoft.com/office/drawing/2014/main" id="{9625FBB3-92A4-6A0D-77BA-4F78D540B036}"/>
              </a:ext>
            </a:extLst>
          </p:cNvPr>
          <p:cNvSpPr txBox="1"/>
          <p:nvPr/>
        </p:nvSpPr>
        <p:spPr>
          <a:xfrm>
            <a:off x="166414" y="5198772"/>
            <a:ext cx="461665" cy="1030249"/>
          </a:xfrm>
          <a:prstGeom prst="rect">
            <a:avLst/>
          </a:prstGeom>
          <a:solidFill>
            <a:schemeClr val="bg1"/>
          </a:solidFill>
          <a:ln>
            <a:solidFill>
              <a:schemeClr val="tx1"/>
            </a:solidFill>
          </a:ln>
        </p:spPr>
        <p:txBody>
          <a:bodyPr vert="eaVert" wrap="square" rtlCol="0">
            <a:spAutoFit/>
          </a:bodyPr>
          <a:lstStyle/>
          <a:p>
            <a:pPr algn="ctr"/>
            <a:r>
              <a:rPr lang="ja-JP" altLang="en-US" dirty="0">
                <a:latin typeface="BIZ UDPゴシック" panose="020B0400000000000000" pitchFamily="50" charset="-128"/>
                <a:ea typeface="BIZ UDPゴシック" panose="020B0400000000000000" pitchFamily="50" charset="-128"/>
              </a:rPr>
              <a:t>較正作業</a:t>
            </a:r>
            <a:endParaRPr kumimoji="1" lang="ja-JP" altLang="en-US" dirty="0">
              <a:latin typeface="BIZ UDPゴシック" panose="020B0400000000000000" pitchFamily="50" charset="-128"/>
              <a:ea typeface="BIZ UDPゴシック" panose="020B0400000000000000" pitchFamily="50" charset="-128"/>
            </a:endParaRPr>
          </a:p>
        </p:txBody>
      </p:sp>
      <p:sp>
        <p:nvSpPr>
          <p:cNvPr id="73" name="矢印: 五方向 72">
            <a:extLst>
              <a:ext uri="{FF2B5EF4-FFF2-40B4-BE49-F238E27FC236}">
                <a16:creationId xmlns:a16="http://schemas.microsoft.com/office/drawing/2014/main" id="{B61B14E2-7B81-455C-E172-0007F005BB29}"/>
              </a:ext>
            </a:extLst>
          </p:cNvPr>
          <p:cNvSpPr/>
          <p:nvPr/>
        </p:nvSpPr>
        <p:spPr>
          <a:xfrm>
            <a:off x="779091" y="3023179"/>
            <a:ext cx="603557" cy="458002"/>
          </a:xfrm>
          <a:prstGeom prst="homePlat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日々点検</a:t>
            </a:r>
          </a:p>
        </p:txBody>
      </p:sp>
      <p:sp>
        <p:nvSpPr>
          <p:cNvPr id="74" name="矢印: 五方向 73">
            <a:extLst>
              <a:ext uri="{FF2B5EF4-FFF2-40B4-BE49-F238E27FC236}">
                <a16:creationId xmlns:a16="http://schemas.microsoft.com/office/drawing/2014/main" id="{59967663-E3AF-DD69-BC0E-D044A22F140D}"/>
              </a:ext>
            </a:extLst>
          </p:cNvPr>
          <p:cNvSpPr/>
          <p:nvPr/>
        </p:nvSpPr>
        <p:spPr>
          <a:xfrm>
            <a:off x="2607948" y="3023179"/>
            <a:ext cx="1182969" cy="458002"/>
          </a:xfrm>
          <a:prstGeom prst="homePlat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a:solidFill>
                  <a:schemeClr val="tx1"/>
                </a:solidFill>
                <a:latin typeface="BIZ UDPゴシック" panose="020B0400000000000000" pitchFamily="50" charset="-128"/>
                <a:ea typeface="BIZ UDPゴシック" panose="020B0400000000000000" pitchFamily="50" charset="-128"/>
              </a:rPr>
              <a:t>週間点検</a:t>
            </a:r>
          </a:p>
        </p:txBody>
      </p:sp>
      <p:sp>
        <p:nvSpPr>
          <p:cNvPr id="75" name="矢印: 五方向 74">
            <a:extLst>
              <a:ext uri="{FF2B5EF4-FFF2-40B4-BE49-F238E27FC236}">
                <a16:creationId xmlns:a16="http://schemas.microsoft.com/office/drawing/2014/main" id="{1CFE5268-177C-A617-D820-88C419735767}"/>
              </a:ext>
            </a:extLst>
          </p:cNvPr>
          <p:cNvSpPr/>
          <p:nvPr/>
        </p:nvSpPr>
        <p:spPr>
          <a:xfrm>
            <a:off x="1391919" y="3023179"/>
            <a:ext cx="1195246" cy="458002"/>
          </a:xfrm>
          <a:prstGeom prst="homePlate">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電源切り</a:t>
            </a:r>
          </a:p>
        </p:txBody>
      </p:sp>
      <p:pic>
        <p:nvPicPr>
          <p:cNvPr id="76" name="図 75">
            <a:extLst>
              <a:ext uri="{FF2B5EF4-FFF2-40B4-BE49-F238E27FC236}">
                <a16:creationId xmlns:a16="http://schemas.microsoft.com/office/drawing/2014/main" id="{C2205614-301E-F799-0211-66898416F458}"/>
              </a:ext>
            </a:extLst>
          </p:cNvPr>
          <p:cNvPicPr>
            <a:picLocks noChangeAspect="1"/>
          </p:cNvPicPr>
          <p:nvPr/>
        </p:nvPicPr>
        <p:blipFill>
          <a:blip r:embed="rId13"/>
          <a:stretch>
            <a:fillRect/>
          </a:stretch>
        </p:blipFill>
        <p:spPr>
          <a:xfrm>
            <a:off x="3517090" y="4111112"/>
            <a:ext cx="163473" cy="278994"/>
          </a:xfrm>
          <a:prstGeom prst="rect">
            <a:avLst/>
          </a:prstGeom>
        </p:spPr>
      </p:pic>
      <p:pic>
        <p:nvPicPr>
          <p:cNvPr id="77" name="図 76">
            <a:extLst>
              <a:ext uri="{FF2B5EF4-FFF2-40B4-BE49-F238E27FC236}">
                <a16:creationId xmlns:a16="http://schemas.microsoft.com/office/drawing/2014/main" id="{8889CA12-050B-E565-C908-51B778A98B5D}"/>
              </a:ext>
            </a:extLst>
          </p:cNvPr>
          <p:cNvPicPr>
            <a:picLocks noChangeAspect="1"/>
          </p:cNvPicPr>
          <p:nvPr/>
        </p:nvPicPr>
        <p:blipFill>
          <a:blip r:embed="rId13"/>
          <a:stretch>
            <a:fillRect/>
          </a:stretch>
        </p:blipFill>
        <p:spPr>
          <a:xfrm>
            <a:off x="4661678" y="4111112"/>
            <a:ext cx="163473" cy="278994"/>
          </a:xfrm>
          <a:prstGeom prst="rect">
            <a:avLst/>
          </a:prstGeom>
        </p:spPr>
      </p:pic>
      <p:pic>
        <p:nvPicPr>
          <p:cNvPr id="78" name="図 77">
            <a:extLst>
              <a:ext uri="{FF2B5EF4-FFF2-40B4-BE49-F238E27FC236}">
                <a16:creationId xmlns:a16="http://schemas.microsoft.com/office/drawing/2014/main" id="{BFCC0794-64A6-6E1C-36D2-F13368189B29}"/>
              </a:ext>
            </a:extLst>
          </p:cNvPr>
          <p:cNvPicPr>
            <a:picLocks noChangeAspect="1"/>
          </p:cNvPicPr>
          <p:nvPr/>
        </p:nvPicPr>
        <p:blipFill>
          <a:blip r:embed="rId13"/>
          <a:stretch>
            <a:fillRect/>
          </a:stretch>
        </p:blipFill>
        <p:spPr>
          <a:xfrm>
            <a:off x="5882329" y="4111112"/>
            <a:ext cx="163473" cy="278994"/>
          </a:xfrm>
          <a:prstGeom prst="rect">
            <a:avLst/>
          </a:prstGeom>
        </p:spPr>
      </p:pic>
      <p:pic>
        <p:nvPicPr>
          <p:cNvPr id="79" name="図 78">
            <a:extLst>
              <a:ext uri="{FF2B5EF4-FFF2-40B4-BE49-F238E27FC236}">
                <a16:creationId xmlns:a16="http://schemas.microsoft.com/office/drawing/2014/main" id="{D7D709E2-64DA-7D5B-5EA0-E32B390173B7}"/>
              </a:ext>
            </a:extLst>
          </p:cNvPr>
          <p:cNvPicPr>
            <a:picLocks noChangeAspect="1"/>
          </p:cNvPicPr>
          <p:nvPr/>
        </p:nvPicPr>
        <p:blipFill>
          <a:blip r:embed="rId13"/>
          <a:stretch>
            <a:fillRect/>
          </a:stretch>
        </p:blipFill>
        <p:spPr>
          <a:xfrm>
            <a:off x="2372502" y="4111112"/>
            <a:ext cx="163473" cy="278994"/>
          </a:xfrm>
          <a:prstGeom prst="rect">
            <a:avLst/>
          </a:prstGeom>
        </p:spPr>
      </p:pic>
      <p:sp>
        <p:nvSpPr>
          <p:cNvPr id="80" name="矢印: 五方向 79">
            <a:extLst>
              <a:ext uri="{FF2B5EF4-FFF2-40B4-BE49-F238E27FC236}">
                <a16:creationId xmlns:a16="http://schemas.microsoft.com/office/drawing/2014/main" id="{BAA9BF18-0163-C10A-D192-27E095828CB4}"/>
              </a:ext>
            </a:extLst>
          </p:cNvPr>
          <p:cNvSpPr/>
          <p:nvPr/>
        </p:nvSpPr>
        <p:spPr>
          <a:xfrm>
            <a:off x="3819040" y="3023179"/>
            <a:ext cx="1182969" cy="458002"/>
          </a:xfrm>
          <a:prstGeom prst="homePlat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a:solidFill>
                  <a:schemeClr val="tx1"/>
                </a:solidFill>
                <a:latin typeface="BIZ UDPゴシック" panose="020B0400000000000000" pitchFamily="50" charset="-128"/>
                <a:ea typeface="BIZ UDPゴシック" panose="020B0400000000000000" pitchFamily="50" charset="-128"/>
              </a:rPr>
              <a:t>週間点検</a:t>
            </a:r>
          </a:p>
        </p:txBody>
      </p:sp>
      <p:sp>
        <p:nvSpPr>
          <p:cNvPr id="81" name="矢印: 五方向 80">
            <a:extLst>
              <a:ext uri="{FF2B5EF4-FFF2-40B4-BE49-F238E27FC236}">
                <a16:creationId xmlns:a16="http://schemas.microsoft.com/office/drawing/2014/main" id="{CEFA44F3-77E3-523E-C7F1-C404487D1FF9}"/>
              </a:ext>
            </a:extLst>
          </p:cNvPr>
          <p:cNvSpPr/>
          <p:nvPr/>
        </p:nvSpPr>
        <p:spPr>
          <a:xfrm>
            <a:off x="5028741" y="3023179"/>
            <a:ext cx="1208003" cy="458002"/>
          </a:xfrm>
          <a:prstGeom prst="homePlat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a:solidFill>
                  <a:schemeClr val="tx1"/>
                </a:solidFill>
                <a:latin typeface="BIZ UDPゴシック" panose="020B0400000000000000" pitchFamily="50" charset="-128"/>
                <a:ea typeface="BIZ UDPゴシック" panose="020B0400000000000000" pitchFamily="50" charset="-128"/>
              </a:rPr>
              <a:t>週間点検</a:t>
            </a:r>
          </a:p>
        </p:txBody>
      </p:sp>
      <p:pic>
        <p:nvPicPr>
          <p:cNvPr id="82" name="図 81">
            <a:extLst>
              <a:ext uri="{FF2B5EF4-FFF2-40B4-BE49-F238E27FC236}">
                <a16:creationId xmlns:a16="http://schemas.microsoft.com/office/drawing/2014/main" id="{3A9935EF-E837-00C6-FEE0-FF9BC89B37E2}"/>
              </a:ext>
            </a:extLst>
          </p:cNvPr>
          <p:cNvPicPr>
            <a:picLocks noChangeAspect="1"/>
          </p:cNvPicPr>
          <p:nvPr/>
        </p:nvPicPr>
        <p:blipFill>
          <a:blip r:embed="rId14"/>
          <a:stretch>
            <a:fillRect/>
          </a:stretch>
        </p:blipFill>
        <p:spPr>
          <a:xfrm>
            <a:off x="813481" y="3576751"/>
            <a:ext cx="603556" cy="877900"/>
          </a:xfrm>
          <a:prstGeom prst="rect">
            <a:avLst/>
          </a:prstGeom>
        </p:spPr>
      </p:pic>
      <p:pic>
        <p:nvPicPr>
          <p:cNvPr id="83" name="図 82">
            <a:extLst>
              <a:ext uri="{FF2B5EF4-FFF2-40B4-BE49-F238E27FC236}">
                <a16:creationId xmlns:a16="http://schemas.microsoft.com/office/drawing/2014/main" id="{B6863A20-E7A1-B2EE-102B-7FB7258621C0}"/>
              </a:ext>
            </a:extLst>
          </p:cNvPr>
          <p:cNvPicPr>
            <a:picLocks noChangeAspect="1"/>
          </p:cNvPicPr>
          <p:nvPr/>
        </p:nvPicPr>
        <p:blipFill>
          <a:blip r:embed="rId15"/>
          <a:stretch>
            <a:fillRect/>
          </a:stretch>
        </p:blipFill>
        <p:spPr>
          <a:xfrm>
            <a:off x="1578843" y="3558461"/>
            <a:ext cx="725487" cy="914479"/>
          </a:xfrm>
          <a:prstGeom prst="rect">
            <a:avLst/>
          </a:prstGeom>
        </p:spPr>
      </p:pic>
      <p:pic>
        <p:nvPicPr>
          <p:cNvPr id="84" name="図 83">
            <a:extLst>
              <a:ext uri="{FF2B5EF4-FFF2-40B4-BE49-F238E27FC236}">
                <a16:creationId xmlns:a16="http://schemas.microsoft.com/office/drawing/2014/main" id="{33C81309-002F-261A-9301-D5911906CCA1}"/>
              </a:ext>
            </a:extLst>
          </p:cNvPr>
          <p:cNvPicPr>
            <a:picLocks noChangeAspect="1"/>
          </p:cNvPicPr>
          <p:nvPr/>
        </p:nvPicPr>
        <p:blipFill>
          <a:blip r:embed="rId16"/>
          <a:stretch>
            <a:fillRect/>
          </a:stretch>
        </p:blipFill>
        <p:spPr>
          <a:xfrm>
            <a:off x="2701081" y="3535696"/>
            <a:ext cx="736940" cy="919700"/>
          </a:xfrm>
          <a:prstGeom prst="rect">
            <a:avLst/>
          </a:prstGeom>
        </p:spPr>
      </p:pic>
      <p:pic>
        <p:nvPicPr>
          <p:cNvPr id="85" name="図 84">
            <a:extLst>
              <a:ext uri="{FF2B5EF4-FFF2-40B4-BE49-F238E27FC236}">
                <a16:creationId xmlns:a16="http://schemas.microsoft.com/office/drawing/2014/main" id="{C90C43BA-8175-B958-A6A6-E7FD142D6B01}"/>
              </a:ext>
            </a:extLst>
          </p:cNvPr>
          <p:cNvPicPr>
            <a:picLocks noChangeAspect="1"/>
          </p:cNvPicPr>
          <p:nvPr/>
        </p:nvPicPr>
        <p:blipFill>
          <a:blip r:embed="rId17"/>
          <a:stretch>
            <a:fillRect/>
          </a:stretch>
        </p:blipFill>
        <p:spPr>
          <a:xfrm>
            <a:off x="3920327" y="3535696"/>
            <a:ext cx="664522" cy="890093"/>
          </a:xfrm>
          <a:prstGeom prst="rect">
            <a:avLst/>
          </a:prstGeom>
        </p:spPr>
      </p:pic>
      <p:pic>
        <p:nvPicPr>
          <p:cNvPr id="86" name="図 85">
            <a:extLst>
              <a:ext uri="{FF2B5EF4-FFF2-40B4-BE49-F238E27FC236}">
                <a16:creationId xmlns:a16="http://schemas.microsoft.com/office/drawing/2014/main" id="{59F61A8C-5639-BD8E-88CE-A1D8D2479E12}"/>
              </a:ext>
            </a:extLst>
          </p:cNvPr>
          <p:cNvPicPr>
            <a:picLocks noChangeAspect="1"/>
          </p:cNvPicPr>
          <p:nvPr/>
        </p:nvPicPr>
        <p:blipFill>
          <a:blip r:embed="rId18"/>
          <a:stretch>
            <a:fillRect/>
          </a:stretch>
        </p:blipFill>
        <p:spPr>
          <a:xfrm>
            <a:off x="5110585" y="3538336"/>
            <a:ext cx="664522" cy="823031"/>
          </a:xfrm>
          <a:prstGeom prst="rect">
            <a:avLst/>
          </a:prstGeom>
        </p:spPr>
      </p:pic>
      <p:sp>
        <p:nvSpPr>
          <p:cNvPr id="87" name="矢印: 五方向 86">
            <a:extLst>
              <a:ext uri="{FF2B5EF4-FFF2-40B4-BE49-F238E27FC236}">
                <a16:creationId xmlns:a16="http://schemas.microsoft.com/office/drawing/2014/main" id="{2EAC3229-08C1-806A-18E5-C4F0C556533D}"/>
              </a:ext>
            </a:extLst>
          </p:cNvPr>
          <p:cNvSpPr/>
          <p:nvPr/>
        </p:nvSpPr>
        <p:spPr>
          <a:xfrm>
            <a:off x="790278" y="4966371"/>
            <a:ext cx="3009035" cy="451231"/>
          </a:xfrm>
          <a:prstGeom prst="homePlat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a:solidFill>
                  <a:schemeClr val="tx1"/>
                </a:solidFill>
                <a:latin typeface="BIZ UDPゴシック" panose="020B0400000000000000" pitchFamily="50" charset="-128"/>
                <a:ea typeface="BIZ UDPゴシック" panose="020B0400000000000000" pitchFamily="50" charset="-128"/>
              </a:rPr>
              <a:t>超音波感度確認</a:t>
            </a:r>
          </a:p>
        </p:txBody>
      </p:sp>
      <p:pic>
        <p:nvPicPr>
          <p:cNvPr id="88" name="図 87">
            <a:extLst>
              <a:ext uri="{FF2B5EF4-FFF2-40B4-BE49-F238E27FC236}">
                <a16:creationId xmlns:a16="http://schemas.microsoft.com/office/drawing/2014/main" id="{BEE70301-AA7B-6162-3D75-E6C9C4478E23}"/>
              </a:ext>
            </a:extLst>
          </p:cNvPr>
          <p:cNvPicPr>
            <a:picLocks noChangeAspect="1"/>
          </p:cNvPicPr>
          <p:nvPr/>
        </p:nvPicPr>
        <p:blipFill>
          <a:blip r:embed="rId19"/>
          <a:srcRect t="9684"/>
          <a:stretch/>
        </p:blipFill>
        <p:spPr>
          <a:xfrm>
            <a:off x="883444" y="5521183"/>
            <a:ext cx="702998" cy="852741"/>
          </a:xfrm>
          <a:prstGeom prst="rect">
            <a:avLst/>
          </a:prstGeom>
        </p:spPr>
      </p:pic>
      <p:pic>
        <p:nvPicPr>
          <p:cNvPr id="89" name="図 88">
            <a:extLst>
              <a:ext uri="{FF2B5EF4-FFF2-40B4-BE49-F238E27FC236}">
                <a16:creationId xmlns:a16="http://schemas.microsoft.com/office/drawing/2014/main" id="{F11C7F63-0089-75FD-DD66-B2145228AC78}"/>
              </a:ext>
            </a:extLst>
          </p:cNvPr>
          <p:cNvPicPr>
            <a:picLocks noChangeAspect="1"/>
          </p:cNvPicPr>
          <p:nvPr/>
        </p:nvPicPr>
        <p:blipFill>
          <a:blip r:embed="rId20"/>
          <a:stretch>
            <a:fillRect/>
          </a:stretch>
        </p:blipFill>
        <p:spPr>
          <a:xfrm>
            <a:off x="1863370" y="5706291"/>
            <a:ext cx="524702" cy="667633"/>
          </a:xfrm>
          <a:prstGeom prst="rect">
            <a:avLst/>
          </a:prstGeom>
        </p:spPr>
      </p:pic>
      <p:pic>
        <p:nvPicPr>
          <p:cNvPr id="90" name="図 89">
            <a:extLst>
              <a:ext uri="{FF2B5EF4-FFF2-40B4-BE49-F238E27FC236}">
                <a16:creationId xmlns:a16="http://schemas.microsoft.com/office/drawing/2014/main" id="{FA2DDC25-83A4-E13A-09B6-D79B8D58DC2B}"/>
              </a:ext>
            </a:extLst>
          </p:cNvPr>
          <p:cNvPicPr>
            <a:picLocks noChangeAspect="1"/>
          </p:cNvPicPr>
          <p:nvPr/>
        </p:nvPicPr>
        <p:blipFill>
          <a:blip r:embed="rId19"/>
          <a:srcRect t="9684"/>
          <a:stretch/>
        </p:blipFill>
        <p:spPr>
          <a:xfrm>
            <a:off x="4218556" y="5521182"/>
            <a:ext cx="702998" cy="852742"/>
          </a:xfrm>
          <a:prstGeom prst="rect">
            <a:avLst/>
          </a:prstGeom>
        </p:spPr>
      </p:pic>
      <p:pic>
        <p:nvPicPr>
          <p:cNvPr id="91" name="図 90">
            <a:extLst>
              <a:ext uri="{FF2B5EF4-FFF2-40B4-BE49-F238E27FC236}">
                <a16:creationId xmlns:a16="http://schemas.microsoft.com/office/drawing/2014/main" id="{57C1BC17-495E-F2BE-D528-C601E0629DC3}"/>
              </a:ext>
            </a:extLst>
          </p:cNvPr>
          <p:cNvPicPr>
            <a:picLocks noChangeAspect="1"/>
          </p:cNvPicPr>
          <p:nvPr/>
        </p:nvPicPr>
        <p:blipFill>
          <a:blip r:embed="rId20"/>
          <a:stretch>
            <a:fillRect/>
          </a:stretch>
        </p:blipFill>
        <p:spPr>
          <a:xfrm>
            <a:off x="5284205" y="5706291"/>
            <a:ext cx="524702" cy="667633"/>
          </a:xfrm>
          <a:prstGeom prst="rect">
            <a:avLst/>
          </a:prstGeom>
        </p:spPr>
      </p:pic>
      <p:pic>
        <p:nvPicPr>
          <p:cNvPr id="92" name="図 91">
            <a:extLst>
              <a:ext uri="{FF2B5EF4-FFF2-40B4-BE49-F238E27FC236}">
                <a16:creationId xmlns:a16="http://schemas.microsoft.com/office/drawing/2014/main" id="{7EB59DA8-2BD0-749C-28D1-9F8ADC845355}"/>
              </a:ext>
            </a:extLst>
          </p:cNvPr>
          <p:cNvPicPr>
            <a:picLocks noChangeAspect="1"/>
          </p:cNvPicPr>
          <p:nvPr/>
        </p:nvPicPr>
        <p:blipFill>
          <a:blip r:embed="rId21"/>
          <a:stretch>
            <a:fillRect/>
          </a:stretch>
        </p:blipFill>
        <p:spPr>
          <a:xfrm>
            <a:off x="2635443" y="5936222"/>
            <a:ext cx="651766" cy="437702"/>
          </a:xfrm>
          <a:prstGeom prst="rect">
            <a:avLst/>
          </a:prstGeom>
        </p:spPr>
      </p:pic>
      <p:pic>
        <p:nvPicPr>
          <p:cNvPr id="93" name="図 92">
            <a:extLst>
              <a:ext uri="{FF2B5EF4-FFF2-40B4-BE49-F238E27FC236}">
                <a16:creationId xmlns:a16="http://schemas.microsoft.com/office/drawing/2014/main" id="{FB237C79-CBE0-2449-9491-26CBB99E3E29}"/>
              </a:ext>
            </a:extLst>
          </p:cNvPr>
          <p:cNvPicPr>
            <a:picLocks noChangeAspect="1"/>
          </p:cNvPicPr>
          <p:nvPr/>
        </p:nvPicPr>
        <p:blipFill>
          <a:blip r:embed="rId21"/>
          <a:stretch>
            <a:fillRect/>
          </a:stretch>
        </p:blipFill>
        <p:spPr>
          <a:xfrm>
            <a:off x="6094379" y="5936222"/>
            <a:ext cx="651767" cy="437702"/>
          </a:xfrm>
          <a:prstGeom prst="rect">
            <a:avLst/>
          </a:prstGeom>
        </p:spPr>
      </p:pic>
      <p:grpSp>
        <p:nvGrpSpPr>
          <p:cNvPr id="94" name="グループ化 93">
            <a:extLst>
              <a:ext uri="{FF2B5EF4-FFF2-40B4-BE49-F238E27FC236}">
                <a16:creationId xmlns:a16="http://schemas.microsoft.com/office/drawing/2014/main" id="{BF740AA1-3419-B09F-1BBA-51390C93FDB4}"/>
              </a:ext>
            </a:extLst>
          </p:cNvPr>
          <p:cNvGrpSpPr/>
          <p:nvPr/>
        </p:nvGrpSpPr>
        <p:grpSpPr>
          <a:xfrm>
            <a:off x="7456147" y="4966371"/>
            <a:ext cx="1195150" cy="1468547"/>
            <a:chOff x="7456147" y="4750471"/>
            <a:chExt cx="1195150" cy="1468547"/>
          </a:xfrm>
        </p:grpSpPr>
        <p:grpSp>
          <p:nvGrpSpPr>
            <p:cNvPr id="95" name="グループ化 94">
              <a:extLst>
                <a:ext uri="{FF2B5EF4-FFF2-40B4-BE49-F238E27FC236}">
                  <a16:creationId xmlns:a16="http://schemas.microsoft.com/office/drawing/2014/main" id="{35F7A466-7E33-00DF-BA0E-A6913DC56FCB}"/>
                </a:ext>
              </a:extLst>
            </p:cNvPr>
            <p:cNvGrpSpPr/>
            <p:nvPr/>
          </p:nvGrpSpPr>
          <p:grpSpPr>
            <a:xfrm>
              <a:off x="7456147" y="4750471"/>
              <a:ext cx="1195150" cy="1468547"/>
              <a:chOff x="7456147" y="4750471"/>
              <a:chExt cx="1195150" cy="1468547"/>
            </a:xfrm>
          </p:grpSpPr>
          <p:sp>
            <p:nvSpPr>
              <p:cNvPr id="97" name="矢印: 五方向 96">
                <a:extLst>
                  <a:ext uri="{FF2B5EF4-FFF2-40B4-BE49-F238E27FC236}">
                    <a16:creationId xmlns:a16="http://schemas.microsoft.com/office/drawing/2014/main" id="{8E8ED9A1-7C24-5548-C4FA-15F6DE210425}"/>
                  </a:ext>
                </a:extLst>
              </p:cNvPr>
              <p:cNvSpPr/>
              <p:nvPr/>
            </p:nvSpPr>
            <p:spPr>
              <a:xfrm>
                <a:off x="7456147" y="4750471"/>
                <a:ext cx="1195150" cy="451231"/>
              </a:xfrm>
              <a:prstGeom prst="homePlat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カメラ</a:t>
                </a:r>
                <a:endParaRPr kumimoji="1" lang="en-US" altLang="ja-JP" sz="11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感度確認</a:t>
                </a:r>
              </a:p>
            </p:txBody>
          </p:sp>
          <p:pic>
            <p:nvPicPr>
              <p:cNvPr id="98" name="図 97">
                <a:extLst>
                  <a:ext uri="{FF2B5EF4-FFF2-40B4-BE49-F238E27FC236}">
                    <a16:creationId xmlns:a16="http://schemas.microsoft.com/office/drawing/2014/main" id="{EF7A63B4-9E83-8978-E131-1689BA0DB8D6}"/>
                  </a:ext>
                </a:extLst>
              </p:cNvPr>
              <p:cNvPicPr>
                <a:picLocks noChangeAspect="1"/>
              </p:cNvPicPr>
              <p:nvPr/>
            </p:nvPicPr>
            <p:blipFill>
              <a:blip r:embed="rId22"/>
              <a:srcRect b="3448"/>
              <a:stretch/>
            </p:blipFill>
            <p:spPr>
              <a:xfrm>
                <a:off x="7601493" y="5300584"/>
                <a:ext cx="707815" cy="918434"/>
              </a:xfrm>
              <a:prstGeom prst="rect">
                <a:avLst/>
              </a:prstGeom>
            </p:spPr>
          </p:pic>
        </p:grpSp>
        <p:pic>
          <p:nvPicPr>
            <p:cNvPr id="96" name="図 95">
              <a:extLst>
                <a:ext uri="{FF2B5EF4-FFF2-40B4-BE49-F238E27FC236}">
                  <a16:creationId xmlns:a16="http://schemas.microsoft.com/office/drawing/2014/main" id="{EC80225B-08EE-275B-C1A8-E0170EAB5FE2}"/>
                </a:ext>
              </a:extLst>
            </p:cNvPr>
            <p:cNvPicPr>
              <a:picLocks noChangeAspect="1"/>
            </p:cNvPicPr>
            <p:nvPr/>
          </p:nvPicPr>
          <p:blipFill>
            <a:blip r:embed="rId13"/>
            <a:stretch>
              <a:fillRect/>
            </a:stretch>
          </p:blipFill>
          <p:spPr>
            <a:xfrm>
              <a:off x="8409108" y="5868253"/>
              <a:ext cx="194878" cy="332592"/>
            </a:xfrm>
            <a:prstGeom prst="rect">
              <a:avLst/>
            </a:prstGeom>
          </p:spPr>
        </p:pic>
      </p:grpSp>
      <p:sp>
        <p:nvSpPr>
          <p:cNvPr id="99" name="矢印: 五方向 98">
            <a:extLst>
              <a:ext uri="{FF2B5EF4-FFF2-40B4-BE49-F238E27FC236}">
                <a16:creationId xmlns:a16="http://schemas.microsoft.com/office/drawing/2014/main" id="{AF1DCD3A-F472-2D7A-51FF-721662F06476}"/>
              </a:ext>
            </a:extLst>
          </p:cNvPr>
          <p:cNvSpPr/>
          <p:nvPr/>
        </p:nvSpPr>
        <p:spPr>
          <a:xfrm>
            <a:off x="3819040" y="4966371"/>
            <a:ext cx="3009035" cy="451231"/>
          </a:xfrm>
          <a:prstGeom prst="homePlat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a:solidFill>
                  <a:schemeClr val="tx1"/>
                </a:solidFill>
                <a:latin typeface="BIZ UDPゴシック" panose="020B0400000000000000" pitchFamily="50" charset="-128"/>
                <a:ea typeface="BIZ UDPゴシック" panose="020B0400000000000000" pitchFamily="50" charset="-128"/>
              </a:rPr>
              <a:t>超音波感度確認</a:t>
            </a:r>
          </a:p>
        </p:txBody>
      </p:sp>
      <p:grpSp>
        <p:nvGrpSpPr>
          <p:cNvPr id="100" name="グループ化 99">
            <a:extLst>
              <a:ext uri="{FF2B5EF4-FFF2-40B4-BE49-F238E27FC236}">
                <a16:creationId xmlns:a16="http://schemas.microsoft.com/office/drawing/2014/main" id="{02087277-C287-0BA3-DFB6-590E17318EBE}"/>
              </a:ext>
            </a:extLst>
          </p:cNvPr>
          <p:cNvGrpSpPr/>
          <p:nvPr/>
        </p:nvGrpSpPr>
        <p:grpSpPr>
          <a:xfrm>
            <a:off x="8686743" y="4966371"/>
            <a:ext cx="1209597" cy="1457678"/>
            <a:chOff x="8202731" y="4750471"/>
            <a:chExt cx="1209597" cy="1457678"/>
          </a:xfrm>
        </p:grpSpPr>
        <p:sp>
          <p:nvSpPr>
            <p:cNvPr id="101" name="矢印: 五方向 100">
              <a:extLst>
                <a:ext uri="{FF2B5EF4-FFF2-40B4-BE49-F238E27FC236}">
                  <a16:creationId xmlns:a16="http://schemas.microsoft.com/office/drawing/2014/main" id="{B2A5CE2F-DE21-EDC3-16B4-DD7626E16EB8}"/>
                </a:ext>
              </a:extLst>
            </p:cNvPr>
            <p:cNvSpPr/>
            <p:nvPr/>
          </p:nvSpPr>
          <p:spPr>
            <a:xfrm>
              <a:off x="8202731" y="4750471"/>
              <a:ext cx="1195150" cy="451231"/>
            </a:xfrm>
            <a:prstGeom prst="homePlat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カメラ</a:t>
              </a:r>
              <a:endParaRPr kumimoji="1" lang="en-US" altLang="ja-JP" sz="11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感度確認</a:t>
              </a:r>
            </a:p>
          </p:txBody>
        </p:sp>
        <p:grpSp>
          <p:nvGrpSpPr>
            <p:cNvPr id="102" name="グループ化 101">
              <a:extLst>
                <a:ext uri="{FF2B5EF4-FFF2-40B4-BE49-F238E27FC236}">
                  <a16:creationId xmlns:a16="http://schemas.microsoft.com/office/drawing/2014/main" id="{1AA27B53-F18E-124D-96ED-AA73D08C21AE}"/>
                </a:ext>
              </a:extLst>
            </p:cNvPr>
            <p:cNvGrpSpPr/>
            <p:nvPr/>
          </p:nvGrpSpPr>
          <p:grpSpPr>
            <a:xfrm>
              <a:off x="8409835" y="5289715"/>
              <a:ext cx="1002493" cy="918434"/>
              <a:chOff x="8409835" y="5289715"/>
              <a:chExt cx="1002493" cy="918434"/>
            </a:xfrm>
          </p:grpSpPr>
          <p:pic>
            <p:nvPicPr>
              <p:cNvPr id="103" name="図 102">
                <a:extLst>
                  <a:ext uri="{FF2B5EF4-FFF2-40B4-BE49-F238E27FC236}">
                    <a16:creationId xmlns:a16="http://schemas.microsoft.com/office/drawing/2014/main" id="{1E928366-2048-EABC-1B4F-9D3EEF3F04BE}"/>
                  </a:ext>
                </a:extLst>
              </p:cNvPr>
              <p:cNvPicPr>
                <a:picLocks noChangeAspect="1"/>
              </p:cNvPicPr>
              <p:nvPr/>
            </p:nvPicPr>
            <p:blipFill>
              <a:blip r:embed="rId22"/>
              <a:srcRect b="3448"/>
              <a:stretch/>
            </p:blipFill>
            <p:spPr>
              <a:xfrm>
                <a:off x="8409835" y="5289715"/>
                <a:ext cx="707815" cy="918434"/>
              </a:xfrm>
              <a:prstGeom prst="rect">
                <a:avLst/>
              </a:prstGeom>
            </p:spPr>
          </p:pic>
          <p:pic>
            <p:nvPicPr>
              <p:cNvPr id="104" name="図 103">
                <a:extLst>
                  <a:ext uri="{FF2B5EF4-FFF2-40B4-BE49-F238E27FC236}">
                    <a16:creationId xmlns:a16="http://schemas.microsoft.com/office/drawing/2014/main" id="{42AB0255-36A8-B959-774F-71ED602C5CC2}"/>
                  </a:ext>
                </a:extLst>
              </p:cNvPr>
              <p:cNvPicPr>
                <a:picLocks noChangeAspect="1"/>
              </p:cNvPicPr>
              <p:nvPr/>
            </p:nvPicPr>
            <p:blipFill>
              <a:blip r:embed="rId13"/>
              <a:stretch>
                <a:fillRect/>
              </a:stretch>
            </p:blipFill>
            <p:spPr>
              <a:xfrm>
                <a:off x="9217450" y="5857384"/>
                <a:ext cx="194878" cy="332592"/>
              </a:xfrm>
              <a:prstGeom prst="rect">
                <a:avLst/>
              </a:prstGeom>
            </p:spPr>
          </p:pic>
        </p:grpSp>
      </p:grpSp>
      <p:grpSp>
        <p:nvGrpSpPr>
          <p:cNvPr id="105" name="グループ化 104">
            <a:extLst>
              <a:ext uri="{FF2B5EF4-FFF2-40B4-BE49-F238E27FC236}">
                <a16:creationId xmlns:a16="http://schemas.microsoft.com/office/drawing/2014/main" id="{1AD88572-73A9-7E3D-A1DC-A92885F404DA}"/>
              </a:ext>
            </a:extLst>
          </p:cNvPr>
          <p:cNvGrpSpPr/>
          <p:nvPr/>
        </p:nvGrpSpPr>
        <p:grpSpPr>
          <a:xfrm>
            <a:off x="9299962" y="3575191"/>
            <a:ext cx="2890927" cy="2084984"/>
            <a:chOff x="9036517" y="3610720"/>
            <a:chExt cx="2890927" cy="2084984"/>
          </a:xfrm>
        </p:grpSpPr>
        <p:sp>
          <p:nvSpPr>
            <p:cNvPr id="106" name="吹き出し: 角を丸めた四角形 105">
              <a:extLst>
                <a:ext uri="{FF2B5EF4-FFF2-40B4-BE49-F238E27FC236}">
                  <a16:creationId xmlns:a16="http://schemas.microsoft.com/office/drawing/2014/main" id="{7853AB60-93C5-3DCE-6CAE-270C8401DBA9}"/>
                </a:ext>
              </a:extLst>
            </p:cNvPr>
            <p:cNvSpPr/>
            <p:nvPr/>
          </p:nvSpPr>
          <p:spPr>
            <a:xfrm>
              <a:off x="9036517" y="3610720"/>
              <a:ext cx="2099601" cy="977661"/>
            </a:xfrm>
            <a:prstGeom prst="wedgeRoundRectCallout">
              <a:avLst>
                <a:gd name="adj1" fmla="val 57991"/>
                <a:gd name="adj2" fmla="val 15664"/>
                <a:gd name="adj3" fmla="val 16667"/>
              </a:avLst>
            </a:prstGeom>
            <a:solidFill>
              <a:srgbClr val="FFF6E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0000FF"/>
                  </a:solidFill>
                  <a:latin typeface="BIZ UDPゴシック" panose="020B0400000000000000" pitchFamily="50" charset="-128"/>
                  <a:ea typeface="BIZ UDPゴシック" panose="020B0400000000000000" pitchFamily="50" charset="-128"/>
                </a:rPr>
                <a:t>較正作業</a:t>
              </a:r>
              <a:endParaRPr kumimoji="1" lang="en-US" altLang="ja-JP" b="1" dirty="0">
                <a:solidFill>
                  <a:srgbClr val="0000FF"/>
                </a:solidFill>
                <a:latin typeface="BIZ UDPゴシック" panose="020B0400000000000000" pitchFamily="50" charset="-128"/>
                <a:ea typeface="BIZ UDPゴシック" panose="020B0400000000000000" pitchFamily="50" charset="-128"/>
              </a:endParaRPr>
            </a:p>
            <a:p>
              <a:pPr algn="ctr"/>
              <a:r>
                <a:rPr lang="en-US" altLang="ja-JP" b="1" dirty="0">
                  <a:solidFill>
                    <a:srgbClr val="0000FF"/>
                  </a:solidFill>
                  <a:latin typeface="BIZ UDPゴシック" panose="020B0400000000000000" pitchFamily="50" charset="-128"/>
                  <a:ea typeface="BIZ UDPゴシック" panose="020B0400000000000000" pitchFamily="50" charset="-128"/>
                </a:rPr>
                <a:t>3</a:t>
              </a:r>
              <a:r>
                <a:rPr kumimoji="1" lang="ja-JP" altLang="en-US" b="1" dirty="0">
                  <a:solidFill>
                    <a:srgbClr val="0000FF"/>
                  </a:solidFill>
                  <a:latin typeface="BIZ UDPゴシック" panose="020B0400000000000000" pitchFamily="50" charset="-128"/>
                  <a:ea typeface="BIZ UDPゴシック" panose="020B0400000000000000" pitchFamily="50" charset="-128"/>
                </a:rPr>
                <a:t>分短縮可能？</a:t>
              </a:r>
              <a:endParaRPr kumimoji="1" lang="ja-JP" altLang="en-US" dirty="0">
                <a:solidFill>
                  <a:sysClr val="windowText" lastClr="000000"/>
                </a:solidFill>
                <a:latin typeface="BIZ UDPゴシック" panose="020B0400000000000000" pitchFamily="50" charset="-128"/>
                <a:ea typeface="BIZ UDPゴシック" panose="020B0400000000000000" pitchFamily="50" charset="-128"/>
              </a:endParaRPr>
            </a:p>
          </p:txBody>
        </p:sp>
        <p:grpSp>
          <p:nvGrpSpPr>
            <p:cNvPr id="107" name="グループ化 106">
              <a:extLst>
                <a:ext uri="{FF2B5EF4-FFF2-40B4-BE49-F238E27FC236}">
                  <a16:creationId xmlns:a16="http://schemas.microsoft.com/office/drawing/2014/main" id="{E3A26B5A-1AF8-6E10-3E9C-CF214D2AB7C7}"/>
                </a:ext>
              </a:extLst>
            </p:cNvPr>
            <p:cNvGrpSpPr/>
            <p:nvPr/>
          </p:nvGrpSpPr>
          <p:grpSpPr>
            <a:xfrm>
              <a:off x="11125044" y="4016070"/>
              <a:ext cx="735054" cy="751723"/>
              <a:chOff x="10952161" y="2592778"/>
              <a:chExt cx="735054" cy="751723"/>
            </a:xfrm>
          </p:grpSpPr>
          <p:pic>
            <p:nvPicPr>
              <p:cNvPr id="109" name="図 108">
                <a:extLst>
                  <a:ext uri="{FF2B5EF4-FFF2-40B4-BE49-F238E27FC236}">
                    <a16:creationId xmlns:a16="http://schemas.microsoft.com/office/drawing/2014/main" id="{6F2516D2-9406-D577-64B3-315D6D180CF2}"/>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952161" y="2609447"/>
                <a:ext cx="735054" cy="735054"/>
              </a:xfrm>
              <a:prstGeom prst="rect">
                <a:avLst/>
              </a:prstGeom>
            </p:spPr>
          </p:pic>
          <p:pic>
            <p:nvPicPr>
              <p:cNvPr id="110" name="図 109">
                <a:extLst>
                  <a:ext uri="{FF2B5EF4-FFF2-40B4-BE49-F238E27FC236}">
                    <a16:creationId xmlns:a16="http://schemas.microsoft.com/office/drawing/2014/main" id="{40334CE1-246E-26C0-A104-CA972F7AD423}"/>
                  </a:ext>
                </a:extLst>
              </p:cNvPr>
              <p:cNvPicPr>
                <a:picLocks noChangeAspect="1"/>
              </p:cNvPicPr>
              <p:nvPr/>
            </p:nvPicPr>
            <p:blipFill>
              <a:blip r:embed="rId24"/>
              <a:stretch>
                <a:fillRect/>
              </a:stretch>
            </p:blipFill>
            <p:spPr>
              <a:xfrm>
                <a:off x="11056581" y="2592778"/>
                <a:ext cx="526723" cy="328463"/>
              </a:xfrm>
              <a:prstGeom prst="rect">
                <a:avLst/>
              </a:prstGeom>
            </p:spPr>
          </p:pic>
        </p:grpSp>
        <p:sp>
          <p:nvSpPr>
            <p:cNvPr id="108" name="吹き出し: 角を丸めた四角形 107">
              <a:extLst>
                <a:ext uri="{FF2B5EF4-FFF2-40B4-BE49-F238E27FC236}">
                  <a16:creationId xmlns:a16="http://schemas.microsoft.com/office/drawing/2014/main" id="{15CE3379-CA9F-4A2E-4FE3-487CAEC6C55A}"/>
                </a:ext>
              </a:extLst>
            </p:cNvPr>
            <p:cNvSpPr/>
            <p:nvPr/>
          </p:nvSpPr>
          <p:spPr>
            <a:xfrm>
              <a:off x="9565161" y="4935012"/>
              <a:ext cx="2362283" cy="760692"/>
            </a:xfrm>
            <a:prstGeom prst="wedgeRoundRectCallout">
              <a:avLst>
                <a:gd name="adj1" fmla="val 30538"/>
                <a:gd name="adj2" fmla="val -68786"/>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BIZ UDPゴシック" panose="020B0400000000000000" pitchFamily="50" charset="-128"/>
                  <a:ea typeface="BIZ UDPゴシック" panose="020B0400000000000000" pitchFamily="50" charset="-128"/>
                </a:rPr>
                <a:t>自主点検</a:t>
              </a:r>
              <a:endParaRPr kumimoji="1" lang="en-US" altLang="ja-JP" b="1" dirty="0">
                <a:solidFill>
                  <a:schemeClr val="tx1"/>
                </a:solidFill>
                <a:latin typeface="BIZ UDPゴシック" panose="020B0400000000000000" pitchFamily="50" charset="-128"/>
                <a:ea typeface="BIZ UDPゴシック" panose="020B0400000000000000" pitchFamily="50" charset="-128"/>
              </a:endParaRPr>
            </a:p>
            <a:p>
              <a:pPr algn="ctr"/>
              <a:r>
                <a:rPr lang="en-US" altLang="ja-JP" sz="2400" b="1" dirty="0">
                  <a:solidFill>
                    <a:srgbClr val="0000FF"/>
                  </a:solidFill>
                  <a:latin typeface="BIZ UDPゴシック" panose="020B0400000000000000" pitchFamily="50" charset="-128"/>
                  <a:ea typeface="BIZ UDPゴシック" panose="020B0400000000000000" pitchFamily="50" charset="-128"/>
                </a:rPr>
                <a:t>12</a:t>
              </a:r>
              <a:r>
                <a:rPr lang="ja-JP" altLang="en-US" sz="2400" b="1" dirty="0">
                  <a:solidFill>
                    <a:srgbClr val="0000FF"/>
                  </a:solidFill>
                  <a:latin typeface="BIZ UDPゴシック" panose="020B0400000000000000" pitchFamily="50" charset="-128"/>
                  <a:ea typeface="BIZ UDPゴシック" panose="020B0400000000000000" pitchFamily="50" charset="-128"/>
                </a:rPr>
                <a:t>分可能？</a:t>
              </a:r>
              <a:endParaRPr kumimoji="1" lang="ja-JP" altLang="en-US" sz="2400" dirty="0">
                <a:solidFill>
                  <a:sysClr val="windowText" lastClr="000000"/>
                </a:solidFill>
                <a:latin typeface="BIZ UDPゴシック" panose="020B0400000000000000" pitchFamily="50" charset="-128"/>
                <a:ea typeface="BIZ UDPゴシック" panose="020B0400000000000000" pitchFamily="50" charset="-128"/>
              </a:endParaRPr>
            </a:p>
          </p:txBody>
        </p:sp>
      </p:grpSp>
      <p:sp>
        <p:nvSpPr>
          <p:cNvPr id="111" name="矢印: 五方向 110">
            <a:extLst>
              <a:ext uri="{FF2B5EF4-FFF2-40B4-BE49-F238E27FC236}">
                <a16:creationId xmlns:a16="http://schemas.microsoft.com/office/drawing/2014/main" id="{18E7E3CF-CF5F-C978-A1F2-2BCEE3808B19}"/>
              </a:ext>
            </a:extLst>
          </p:cNvPr>
          <p:cNvSpPr/>
          <p:nvPr/>
        </p:nvSpPr>
        <p:spPr>
          <a:xfrm>
            <a:off x="6838493" y="4984564"/>
            <a:ext cx="614782" cy="458002"/>
          </a:xfrm>
          <a:prstGeom prst="homePlate">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作業準備</a:t>
            </a:r>
          </a:p>
        </p:txBody>
      </p:sp>
      <p:grpSp>
        <p:nvGrpSpPr>
          <p:cNvPr id="112" name="グループ化 111">
            <a:extLst>
              <a:ext uri="{FF2B5EF4-FFF2-40B4-BE49-F238E27FC236}">
                <a16:creationId xmlns:a16="http://schemas.microsoft.com/office/drawing/2014/main" id="{6DAA57BB-74E5-D2BA-FA3B-592402622703}"/>
              </a:ext>
            </a:extLst>
          </p:cNvPr>
          <p:cNvGrpSpPr/>
          <p:nvPr/>
        </p:nvGrpSpPr>
        <p:grpSpPr>
          <a:xfrm>
            <a:off x="6232493" y="3043908"/>
            <a:ext cx="4838700" cy="1426777"/>
            <a:chOff x="6232493" y="2828008"/>
            <a:chExt cx="4838700" cy="1426777"/>
          </a:xfrm>
        </p:grpSpPr>
        <p:pic>
          <p:nvPicPr>
            <p:cNvPr id="113" name="図 112">
              <a:extLst>
                <a:ext uri="{FF2B5EF4-FFF2-40B4-BE49-F238E27FC236}">
                  <a16:creationId xmlns:a16="http://schemas.microsoft.com/office/drawing/2014/main" id="{215C8B8B-1FCC-5DCC-8A17-19879F468A00}"/>
                </a:ext>
              </a:extLst>
            </p:cNvPr>
            <p:cNvPicPr>
              <a:picLocks noChangeAspect="1"/>
            </p:cNvPicPr>
            <p:nvPr/>
          </p:nvPicPr>
          <p:blipFill>
            <a:blip r:embed="rId25"/>
            <a:stretch>
              <a:fillRect/>
            </a:stretch>
          </p:blipFill>
          <p:spPr>
            <a:xfrm>
              <a:off x="6232493" y="2828008"/>
              <a:ext cx="4838700" cy="1426777"/>
            </a:xfrm>
            <a:prstGeom prst="rect">
              <a:avLst/>
            </a:prstGeom>
          </p:spPr>
        </p:pic>
        <p:sp>
          <p:nvSpPr>
            <p:cNvPr id="114" name="正方形/長方形 113">
              <a:extLst>
                <a:ext uri="{FF2B5EF4-FFF2-40B4-BE49-F238E27FC236}">
                  <a16:creationId xmlns:a16="http://schemas.microsoft.com/office/drawing/2014/main" id="{88F1CC1B-11C5-CD67-4DDD-FE411B2133C3}"/>
                </a:ext>
              </a:extLst>
            </p:cNvPr>
            <p:cNvSpPr/>
            <p:nvPr/>
          </p:nvSpPr>
          <p:spPr>
            <a:xfrm>
              <a:off x="7758324" y="2871816"/>
              <a:ext cx="1071055" cy="362928"/>
            </a:xfrm>
            <a:prstGeom prst="rect">
              <a:avLst/>
            </a:prstGeom>
            <a:solidFill>
              <a:srgbClr val="F4B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solidFill>
                    <a:schemeClr val="tx1"/>
                  </a:solidFill>
                  <a:latin typeface="BIZ UDPゴシック" panose="020B0400000000000000" pitchFamily="50" charset="-128"/>
                  <a:ea typeface="BIZ UDPゴシック" panose="020B0400000000000000" pitchFamily="50" charset="-128"/>
                </a:rPr>
                <a:t>月間点検</a:t>
              </a:r>
            </a:p>
          </p:txBody>
        </p:sp>
        <p:sp>
          <p:nvSpPr>
            <p:cNvPr id="115" name="正方形/長方形 114">
              <a:extLst>
                <a:ext uri="{FF2B5EF4-FFF2-40B4-BE49-F238E27FC236}">
                  <a16:creationId xmlns:a16="http://schemas.microsoft.com/office/drawing/2014/main" id="{53F2552C-DA9B-E6AD-9ED2-F847334777E4}"/>
                </a:ext>
              </a:extLst>
            </p:cNvPr>
            <p:cNvSpPr/>
            <p:nvPr/>
          </p:nvSpPr>
          <p:spPr>
            <a:xfrm>
              <a:off x="9575249" y="2862591"/>
              <a:ext cx="1071055" cy="362928"/>
            </a:xfrm>
            <a:prstGeom prst="rect">
              <a:avLst/>
            </a:prstGeom>
            <a:solidFill>
              <a:srgbClr val="F4B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solidFill>
                    <a:schemeClr val="tx1"/>
                  </a:solidFill>
                  <a:latin typeface="BIZ UDPゴシック" panose="020B0400000000000000" pitchFamily="50" charset="-128"/>
                  <a:ea typeface="BIZ UDPゴシック" panose="020B0400000000000000" pitchFamily="50" charset="-128"/>
                </a:rPr>
                <a:t>月間点検</a:t>
              </a:r>
            </a:p>
          </p:txBody>
        </p:sp>
      </p:grpSp>
      <p:sp>
        <p:nvSpPr>
          <p:cNvPr id="116" name="テキスト ボックス 115">
            <a:extLst>
              <a:ext uri="{FF2B5EF4-FFF2-40B4-BE49-F238E27FC236}">
                <a16:creationId xmlns:a16="http://schemas.microsoft.com/office/drawing/2014/main" id="{6FA09413-706C-B40B-F88F-47C5E3BC138D}"/>
              </a:ext>
            </a:extLst>
          </p:cNvPr>
          <p:cNvSpPr txBox="1"/>
          <p:nvPr/>
        </p:nvSpPr>
        <p:spPr>
          <a:xfrm>
            <a:off x="139407" y="571722"/>
            <a:ext cx="6918837" cy="338554"/>
          </a:xfrm>
          <a:prstGeom prst="rect">
            <a:avLst/>
          </a:prstGeom>
          <a:noFill/>
          <a:ln>
            <a:noFill/>
          </a:ln>
        </p:spPr>
        <p:txBody>
          <a:bodyPr wrap="square" rtlCol="0">
            <a:spAutoFit/>
          </a:bodyPr>
          <a:lstStyle/>
          <a:p>
            <a:r>
              <a:rPr lang="ja-JP" altLang="en-US" sz="1600" b="0" i="0" dirty="0">
                <a:effectLst/>
                <a:latin typeface="BIZ UDPゴシック" panose="020B0400000000000000" pitchFamily="50" charset="-128"/>
                <a:ea typeface="BIZ UDPゴシック" panose="020B0400000000000000" pitchFamily="50" charset="-128"/>
              </a:rPr>
              <a:t>作業組み合わせの最適化を通じて、</a:t>
            </a:r>
            <a:r>
              <a:rPr lang="ja-JP" altLang="en-US" sz="1600" dirty="0">
                <a:latin typeface="BIZ UDPゴシック" panose="020B0400000000000000" pitchFamily="50" charset="-128"/>
                <a:ea typeface="BIZ UDPゴシック" panose="020B0400000000000000" pitchFamily="50" charset="-128"/>
              </a:rPr>
              <a:t>自主</a:t>
            </a:r>
            <a:r>
              <a:rPr lang="ja-JP" altLang="en-US" sz="1600" b="0" i="0" dirty="0">
                <a:effectLst/>
                <a:latin typeface="BIZ UDPゴシック" panose="020B0400000000000000" pitchFamily="50" charset="-128"/>
                <a:ea typeface="BIZ UDPゴシック" panose="020B0400000000000000" pitchFamily="50" charset="-128"/>
              </a:rPr>
              <a:t>点検時間短縮の可能性を評価する</a:t>
            </a:r>
          </a:p>
        </p:txBody>
      </p:sp>
      <p:sp>
        <p:nvSpPr>
          <p:cNvPr id="2" name="テキスト ボックス 1">
            <a:extLst>
              <a:ext uri="{FF2B5EF4-FFF2-40B4-BE49-F238E27FC236}">
                <a16:creationId xmlns:a16="http://schemas.microsoft.com/office/drawing/2014/main" id="{04680AA0-A115-1A41-AA17-5B19D1886903}"/>
              </a:ext>
            </a:extLst>
          </p:cNvPr>
          <p:cNvSpPr txBox="1"/>
          <p:nvPr/>
        </p:nvSpPr>
        <p:spPr>
          <a:xfrm>
            <a:off x="723485" y="124529"/>
            <a:ext cx="7051930"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対策の実施</a:t>
            </a:r>
            <a:r>
              <a:rPr lang="en-US" altLang="ja-JP" sz="2000" dirty="0">
                <a:latin typeface="BIZ UDPゴシック" panose="020B0400000000000000" pitchFamily="50" charset="-128"/>
                <a:ea typeface="BIZ UDPゴシック" panose="020B0400000000000000" pitchFamily="50" charset="-128"/>
              </a:rPr>
              <a:t> : </a:t>
            </a:r>
            <a:r>
              <a:rPr lang="ja-JP" altLang="en-US" dirty="0">
                <a:latin typeface="BIZ UDPゴシック" panose="020B0400000000000000" pitchFamily="50" charset="-128"/>
                <a:ea typeface="BIZ UDPゴシック" panose="020B0400000000000000" pitchFamily="50" charset="-128"/>
              </a:rPr>
              <a:t>設備停止時間</a:t>
            </a:r>
            <a:r>
              <a:rPr lang="en-US" altLang="ja-JP" dirty="0">
                <a:latin typeface="BIZ UDPゴシック" panose="020B0400000000000000" pitchFamily="50" charset="-128"/>
                <a:ea typeface="BIZ UDPゴシック" panose="020B0400000000000000" pitchFamily="50" charset="-128"/>
              </a:rPr>
              <a:t>60</a:t>
            </a:r>
            <a:r>
              <a:rPr lang="ja-JP" altLang="en-US" dirty="0">
                <a:latin typeface="BIZ UDPゴシック" panose="020B0400000000000000" pitchFamily="50" charset="-128"/>
                <a:ea typeface="BIZ UDPゴシック" panose="020B0400000000000000" pitchFamily="50" charset="-128"/>
              </a:rPr>
              <a:t>分削減に向けた作業の組み合わせ</a:t>
            </a:r>
            <a:endParaRPr lang="ja-JP" altLang="en-US" sz="32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A35B7EEE-B44F-8BA1-C23F-9388EF62F537}"/>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09</a:t>
            </a:r>
          </a:p>
        </p:txBody>
      </p:sp>
      <p:pic>
        <p:nvPicPr>
          <p:cNvPr id="19" name="オーディオ 18">
            <a:hlinkClick r:id="" action="ppaction://media"/>
            <a:extLst>
              <a:ext uri="{FF2B5EF4-FFF2-40B4-BE49-F238E27FC236}">
                <a16:creationId xmlns:a16="http://schemas.microsoft.com/office/drawing/2014/main" id="{C5127201-5860-59BD-FC2A-8D07A729F754}"/>
              </a:ext>
            </a:extLst>
          </p:cNvPr>
          <p:cNvPicPr>
            <a:picLocks noChangeAspect="1"/>
          </p:cNvPicPr>
          <p:nvPr>
            <a:audioFile r:link="rId3"/>
            <p:extLst>
              <p:ext uri="{DAA4B4D4-6D71-4841-9C94-3DE7FCFB9230}">
                <p14:media xmlns:p14="http://schemas.microsoft.com/office/powerpoint/2010/main" r:embed="rId2"/>
              </p:ext>
            </p:extLst>
          </p:nvPr>
        </p:nvPicPr>
        <p:blipFill>
          <a:blip r:embed="rId26"/>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8330124"/>
      </p:ext>
    </p:extLst>
  </p:cSld>
  <p:clrMapOvr>
    <a:masterClrMapping/>
  </p:clrMapOvr>
  <mc:AlternateContent xmlns:mc="http://schemas.openxmlformats.org/markup-compatibility/2006" xmlns:p14="http://schemas.microsoft.com/office/powerpoint/2010/main">
    <mc:Choice Requires="p14">
      <p:transition spd="slow" p14:dur="2000" advTm="27804"/>
    </mc:Choice>
    <mc:Fallback xmlns="">
      <p:transition spd="slow" advTm="278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4.58333E-6 -3.7037E-6 L 0.08789 -0.30787 " pathEditMode="relative" rAng="0" ptsTypes="AA">
                                      <p:cBhvr>
                                        <p:cTn id="10" dur="2000" fill="hold"/>
                                        <p:tgtEl>
                                          <p:spTgt spid="112"/>
                                        </p:tgtEl>
                                        <p:attrNameLst>
                                          <p:attrName>ppt_x</p:attrName>
                                          <p:attrName>ppt_y</p:attrName>
                                        </p:attrNameLst>
                                      </p:cBhvr>
                                      <p:rCtr x="4388" y="-15394"/>
                                    </p:animMotion>
                                  </p:childTnLst>
                                </p:cTn>
                              </p:par>
                              <p:par>
                                <p:cTn id="11" presetID="6" presetClass="emph" presetSubtype="0" fill="hold" nodeType="withEffect">
                                  <p:stCondLst>
                                    <p:cond delay="0"/>
                                  </p:stCondLst>
                                  <p:childTnLst>
                                    <p:animScale>
                                      <p:cBhvr>
                                        <p:cTn id="12" dur="2000" fill="hold"/>
                                        <p:tgtEl>
                                          <p:spTgt spid="112"/>
                                        </p:tgtEl>
                                      </p:cBhvr>
                                      <p:by x="50000" y="50000"/>
                                    </p:animScale>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500"/>
                                        <p:tgtEl>
                                          <p:spTgt spid="6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6.25E-7 -2.59259E-6 L -0.15078 -0.28217 " pathEditMode="relative" rAng="0" ptsTypes="AA">
                                      <p:cBhvr>
                                        <p:cTn id="20" dur="2000" fill="hold"/>
                                        <p:tgtEl>
                                          <p:spTgt spid="100"/>
                                        </p:tgtEl>
                                        <p:attrNameLst>
                                          <p:attrName>ppt_x</p:attrName>
                                          <p:attrName>ppt_y</p:attrName>
                                        </p:attrNameLst>
                                      </p:cBhvr>
                                      <p:rCtr x="-7539" y="-14120"/>
                                    </p:animMotion>
                                  </p:childTnLst>
                                </p:cTn>
                              </p:par>
                              <p:par>
                                <p:cTn id="21" presetID="42" presetClass="path" presetSubtype="0" accel="50000" decel="50000" fill="hold" grpId="0" nodeType="withEffect">
                                  <p:stCondLst>
                                    <p:cond delay="0"/>
                                  </p:stCondLst>
                                  <p:childTnLst>
                                    <p:animMotion origin="layout" path="M 2.29167E-6 -3.7037E-6 L -0.04948 -0.28449 " pathEditMode="relative" rAng="0" ptsTypes="AA">
                                      <p:cBhvr>
                                        <p:cTn id="22" dur="2000" fill="hold"/>
                                        <p:tgtEl>
                                          <p:spTgt spid="111"/>
                                        </p:tgtEl>
                                        <p:attrNameLst>
                                          <p:attrName>ppt_x</p:attrName>
                                          <p:attrName>ppt_y</p:attrName>
                                        </p:attrNameLst>
                                      </p:cBhvr>
                                      <p:rCtr x="-2474" y="-14236"/>
                                    </p:animMotion>
                                  </p:childTnLst>
                                </p:cTn>
                              </p:par>
                              <p:par>
                                <p:cTn id="23" presetID="42" presetClass="path" presetSubtype="0" accel="50000" decel="50000" fill="hold" nodeType="withEffect">
                                  <p:stCondLst>
                                    <p:cond delay="0"/>
                                  </p:stCondLst>
                                  <p:childTnLst>
                                    <p:animMotion origin="layout" path="M 3.125E-6 2.96296E-6 L -0.05039 0.00115 " pathEditMode="relative" rAng="0" ptsTypes="AA">
                                      <p:cBhvr>
                                        <p:cTn id="24" dur="2000" fill="hold"/>
                                        <p:tgtEl>
                                          <p:spTgt spid="94"/>
                                        </p:tgtEl>
                                        <p:attrNameLst>
                                          <p:attrName>ppt_x</p:attrName>
                                          <p:attrName>ppt_y</p:attrName>
                                        </p:attrNameLst>
                                      </p:cBhvr>
                                      <p:rCtr x="-2526" y="46"/>
                                    </p:animMotion>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05"/>
                                        </p:tgtEl>
                                        <p:attrNameLst>
                                          <p:attrName>style.visibility</p:attrName>
                                        </p:attrNameLst>
                                      </p:cBhvr>
                                      <p:to>
                                        <p:strVal val="visible"/>
                                      </p:to>
                                    </p:set>
                                    <p:anim calcmode="lin" valueType="num">
                                      <p:cBhvr>
                                        <p:cTn id="28" dur="500" fill="hold"/>
                                        <p:tgtEl>
                                          <p:spTgt spid="105"/>
                                        </p:tgtEl>
                                        <p:attrNameLst>
                                          <p:attrName>ppt_w</p:attrName>
                                        </p:attrNameLst>
                                      </p:cBhvr>
                                      <p:tavLst>
                                        <p:tav tm="0">
                                          <p:val>
                                            <p:fltVal val="0"/>
                                          </p:val>
                                        </p:tav>
                                        <p:tav tm="100000">
                                          <p:val>
                                            <p:strVal val="#ppt_w"/>
                                          </p:val>
                                        </p:tav>
                                      </p:tavLst>
                                    </p:anim>
                                    <p:anim calcmode="lin" valueType="num">
                                      <p:cBhvr>
                                        <p:cTn id="29" dur="500" fill="hold"/>
                                        <p:tgtEl>
                                          <p:spTgt spid="105"/>
                                        </p:tgtEl>
                                        <p:attrNameLst>
                                          <p:attrName>ppt_h</p:attrName>
                                        </p:attrNameLst>
                                      </p:cBhvr>
                                      <p:tavLst>
                                        <p:tav tm="0">
                                          <p:val>
                                            <p:fltVal val="0"/>
                                          </p:val>
                                        </p:tav>
                                        <p:tav tm="100000">
                                          <p:val>
                                            <p:strVal val="#ppt_h"/>
                                          </p:val>
                                        </p:tav>
                                      </p:tavLst>
                                    </p:anim>
                                    <p:animEffect transition="in" filter="fade">
                                      <p:cBhvr>
                                        <p:cTn id="30"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9"/>
                </p:tgtEl>
              </p:cMediaNode>
            </p:audio>
          </p:childTnLst>
        </p:cTn>
      </p:par>
    </p:tnLst>
    <p:bldLst>
      <p:bldP spid="1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7D8673E5-DF37-7522-F099-D2FBD968F01A}"/>
              </a:ext>
            </a:extLst>
          </p:cNvPr>
          <p:cNvPicPr>
            <a:picLocks noChangeAspect="1"/>
          </p:cNvPicPr>
          <p:nvPr/>
        </p:nvPicPr>
        <p:blipFill>
          <a:blip r:embed="rId7"/>
          <a:stretch>
            <a:fillRect/>
          </a:stretch>
        </p:blipFill>
        <p:spPr>
          <a:xfrm>
            <a:off x="102864" y="956017"/>
            <a:ext cx="5479654" cy="1733028"/>
          </a:xfrm>
          <a:prstGeom prst="rect">
            <a:avLst/>
          </a:prstGeom>
        </p:spPr>
      </p:pic>
      <p:sp>
        <p:nvSpPr>
          <p:cNvPr id="24" name="正方形/長方形 23">
            <a:extLst>
              <a:ext uri="{FF2B5EF4-FFF2-40B4-BE49-F238E27FC236}">
                <a16:creationId xmlns:a16="http://schemas.microsoft.com/office/drawing/2014/main" id="{1E071E86-BB8B-27E1-3E3E-805236467DF1}"/>
              </a:ext>
            </a:extLst>
          </p:cNvPr>
          <p:cNvSpPr/>
          <p:nvPr/>
        </p:nvSpPr>
        <p:spPr>
          <a:xfrm>
            <a:off x="86292" y="2792236"/>
            <a:ext cx="5470852" cy="4065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5" name="グループ化 24">
            <a:extLst>
              <a:ext uri="{FF2B5EF4-FFF2-40B4-BE49-F238E27FC236}">
                <a16:creationId xmlns:a16="http://schemas.microsoft.com/office/drawing/2014/main" id="{5BA64368-CFA4-79D6-516C-9D1FF60B02FF}"/>
              </a:ext>
            </a:extLst>
          </p:cNvPr>
          <p:cNvGrpSpPr/>
          <p:nvPr/>
        </p:nvGrpSpPr>
        <p:grpSpPr>
          <a:xfrm>
            <a:off x="6981760" y="3501717"/>
            <a:ext cx="4230624" cy="2475578"/>
            <a:chOff x="7510272" y="3352198"/>
            <a:chExt cx="4230624" cy="2475578"/>
          </a:xfrm>
        </p:grpSpPr>
        <p:sp>
          <p:nvSpPr>
            <p:cNvPr id="26" name="四角形: 角を丸くする 25">
              <a:extLst>
                <a:ext uri="{FF2B5EF4-FFF2-40B4-BE49-F238E27FC236}">
                  <a16:creationId xmlns:a16="http://schemas.microsoft.com/office/drawing/2014/main" id="{F158F9D3-921F-C057-358A-55E06DB15EEB}"/>
                </a:ext>
              </a:extLst>
            </p:cNvPr>
            <p:cNvSpPr/>
            <p:nvPr/>
          </p:nvSpPr>
          <p:spPr>
            <a:xfrm>
              <a:off x="7510272" y="3371372"/>
              <a:ext cx="4230624" cy="2456404"/>
            </a:xfrm>
            <a:prstGeom prst="roundRect">
              <a:avLst>
                <a:gd name="adj" fmla="val 6581"/>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F5B951D4-0E65-A0D7-81BB-944EAD509262}"/>
                </a:ext>
              </a:extLst>
            </p:cNvPr>
            <p:cNvSpPr txBox="1"/>
            <p:nvPr/>
          </p:nvSpPr>
          <p:spPr>
            <a:xfrm>
              <a:off x="7510272" y="3352198"/>
              <a:ext cx="1923047"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設備停止時間</a:t>
              </a:r>
            </a:p>
          </p:txBody>
        </p:sp>
        <p:sp>
          <p:nvSpPr>
            <p:cNvPr id="28" name="テキスト ボックス 27">
              <a:extLst>
                <a:ext uri="{FF2B5EF4-FFF2-40B4-BE49-F238E27FC236}">
                  <a16:creationId xmlns:a16="http://schemas.microsoft.com/office/drawing/2014/main" id="{BB432E6C-1844-FD7A-D31B-B33306B50149}"/>
                </a:ext>
              </a:extLst>
            </p:cNvPr>
            <p:cNvSpPr txBox="1"/>
            <p:nvPr/>
          </p:nvSpPr>
          <p:spPr>
            <a:xfrm>
              <a:off x="7895029" y="3991897"/>
              <a:ext cx="3456654" cy="369332"/>
            </a:xfrm>
            <a:prstGeom prst="rect">
              <a:avLst/>
            </a:prstGeom>
            <a:noFill/>
          </p:spPr>
          <p:txBody>
            <a:bodyPr wrap="square" rtlCol="0">
              <a:spAutoFit/>
            </a:bodyPr>
            <a:lstStyle/>
            <a:p>
              <a:pPr algn="ctr"/>
              <a:r>
                <a:rPr kumimoji="1" lang="en-US" altLang="ja-JP" dirty="0">
                  <a:latin typeface="BIZ UDPゴシック" panose="020B0400000000000000" pitchFamily="50" charset="-128"/>
                  <a:ea typeface="BIZ UDPゴシック" panose="020B0400000000000000" pitchFamily="50" charset="-128"/>
                </a:rPr>
                <a:t>12</a:t>
              </a:r>
              <a:r>
                <a:rPr kumimoji="1" lang="ja-JP" altLang="en-US" dirty="0">
                  <a:latin typeface="BIZ UDPゴシック" panose="020B0400000000000000" pitchFamily="50" charset="-128"/>
                  <a:ea typeface="BIZ UDPゴシック" panose="020B0400000000000000" pitchFamily="50" charset="-128"/>
                </a:rPr>
                <a:t>分</a:t>
              </a:r>
              <a:r>
                <a:rPr kumimoji="1" lang="en-US" altLang="ja-JP" dirty="0">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日 </a:t>
              </a:r>
              <a:r>
                <a:rPr kumimoji="1" lang="en-US" altLang="ja-JP" dirty="0">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 </a:t>
              </a:r>
              <a:r>
                <a:rPr kumimoji="1" lang="en-US" altLang="ja-JP" dirty="0">
                  <a:latin typeface="BIZ UDPゴシック" panose="020B0400000000000000" pitchFamily="50" charset="-128"/>
                  <a:ea typeface="BIZ UDPゴシック" panose="020B0400000000000000" pitchFamily="50" charset="-128"/>
                </a:rPr>
                <a:t>30</a:t>
              </a:r>
              <a:r>
                <a:rPr kumimoji="1" lang="ja-JP" altLang="en-US" dirty="0">
                  <a:latin typeface="BIZ UDPゴシック" panose="020B0400000000000000" pitchFamily="50" charset="-128"/>
                  <a:ea typeface="BIZ UDPゴシック" panose="020B0400000000000000" pitchFamily="50" charset="-128"/>
                </a:rPr>
                <a:t>日 ＝</a:t>
              </a:r>
              <a:r>
                <a:rPr lang="en-US" altLang="ja-JP" dirty="0">
                  <a:latin typeface="BIZ UDPゴシック" panose="020B0400000000000000" pitchFamily="50" charset="-128"/>
                  <a:ea typeface="BIZ UDPゴシック" panose="020B0400000000000000" pitchFamily="50" charset="-128"/>
                </a:rPr>
                <a:t>360</a:t>
              </a:r>
              <a:r>
                <a:rPr kumimoji="1" lang="ja-JP" altLang="en-US" dirty="0">
                  <a:latin typeface="BIZ UDPゴシック" panose="020B0400000000000000" pitchFamily="50" charset="-128"/>
                  <a:ea typeface="BIZ UDPゴシック" panose="020B0400000000000000" pitchFamily="50" charset="-128"/>
                </a:rPr>
                <a:t>分</a:t>
              </a:r>
            </a:p>
          </p:txBody>
        </p:sp>
        <p:sp>
          <p:nvSpPr>
            <p:cNvPr id="29" name="テキスト ボックス 28">
              <a:extLst>
                <a:ext uri="{FF2B5EF4-FFF2-40B4-BE49-F238E27FC236}">
                  <a16:creationId xmlns:a16="http://schemas.microsoft.com/office/drawing/2014/main" id="{6A01CAA4-EAD8-192D-6A7A-024693B60D4F}"/>
                </a:ext>
              </a:extLst>
            </p:cNvPr>
            <p:cNvSpPr txBox="1"/>
            <p:nvPr/>
          </p:nvSpPr>
          <p:spPr>
            <a:xfrm>
              <a:off x="7674688" y="3692109"/>
              <a:ext cx="2931407"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自主点検（月間点検抜き）</a:t>
              </a:r>
            </a:p>
          </p:txBody>
        </p:sp>
      </p:grpSp>
      <p:sp>
        <p:nvSpPr>
          <p:cNvPr id="30" name="吹き出し: 角を丸めた四角形 29">
            <a:extLst>
              <a:ext uri="{FF2B5EF4-FFF2-40B4-BE49-F238E27FC236}">
                <a16:creationId xmlns:a16="http://schemas.microsoft.com/office/drawing/2014/main" id="{615D594C-9BDE-22AD-3C02-CDFE51FAA5C9}"/>
              </a:ext>
            </a:extLst>
          </p:cNvPr>
          <p:cNvSpPr/>
          <p:nvPr/>
        </p:nvSpPr>
        <p:spPr>
          <a:xfrm>
            <a:off x="7731013" y="716073"/>
            <a:ext cx="2383803" cy="597835"/>
          </a:xfrm>
          <a:prstGeom prst="wedgeRoundRectCallout">
            <a:avLst>
              <a:gd name="adj1" fmla="val -62804"/>
              <a:gd name="adj2" fmla="val 15664"/>
              <a:gd name="adj3" fmla="val 16667"/>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計算してみよう</a:t>
            </a:r>
          </a:p>
        </p:txBody>
      </p:sp>
      <p:grpSp>
        <p:nvGrpSpPr>
          <p:cNvPr id="31" name="グループ化 30">
            <a:extLst>
              <a:ext uri="{FF2B5EF4-FFF2-40B4-BE49-F238E27FC236}">
                <a16:creationId xmlns:a16="http://schemas.microsoft.com/office/drawing/2014/main" id="{9225122D-7CCB-D3C5-90C7-4E3997B75EE2}"/>
              </a:ext>
            </a:extLst>
          </p:cNvPr>
          <p:cNvGrpSpPr/>
          <p:nvPr/>
        </p:nvGrpSpPr>
        <p:grpSpPr>
          <a:xfrm>
            <a:off x="6981760" y="2608561"/>
            <a:ext cx="4230624" cy="769744"/>
            <a:chOff x="7510272" y="2459042"/>
            <a:chExt cx="4230624" cy="769744"/>
          </a:xfrm>
        </p:grpSpPr>
        <p:sp>
          <p:nvSpPr>
            <p:cNvPr id="32" name="四角形: 角を丸くする 31">
              <a:extLst>
                <a:ext uri="{FF2B5EF4-FFF2-40B4-BE49-F238E27FC236}">
                  <a16:creationId xmlns:a16="http://schemas.microsoft.com/office/drawing/2014/main" id="{58F5EB5A-F2E1-B15D-AEAA-657AD2952C57}"/>
                </a:ext>
              </a:extLst>
            </p:cNvPr>
            <p:cNvSpPr/>
            <p:nvPr/>
          </p:nvSpPr>
          <p:spPr>
            <a:xfrm>
              <a:off x="7510272" y="2459042"/>
              <a:ext cx="4230624" cy="769744"/>
            </a:xfrm>
            <a:prstGeom prst="roundRect">
              <a:avLst>
                <a:gd name="adj" fmla="val 6581"/>
              </a:avLst>
            </a:prstGeom>
            <a:solidFill>
              <a:schemeClr val="bg1"/>
            </a:solidFill>
            <a:ln w="381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F875B85C-9EC4-C07F-0F97-D0E651C382BA}"/>
                </a:ext>
              </a:extLst>
            </p:cNvPr>
            <p:cNvSpPr txBox="1"/>
            <p:nvPr/>
          </p:nvSpPr>
          <p:spPr>
            <a:xfrm>
              <a:off x="7510272" y="2479897"/>
              <a:ext cx="1923047"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設備点検時間</a:t>
              </a:r>
            </a:p>
          </p:txBody>
        </p:sp>
        <p:sp>
          <p:nvSpPr>
            <p:cNvPr id="34" name="テキスト ボックス 33">
              <a:extLst>
                <a:ext uri="{FF2B5EF4-FFF2-40B4-BE49-F238E27FC236}">
                  <a16:creationId xmlns:a16="http://schemas.microsoft.com/office/drawing/2014/main" id="{ABC49533-69AD-1B88-6D99-2D19087E102F}"/>
                </a:ext>
              </a:extLst>
            </p:cNvPr>
            <p:cNvSpPr txBox="1"/>
            <p:nvPr/>
          </p:nvSpPr>
          <p:spPr>
            <a:xfrm>
              <a:off x="8664060" y="2767120"/>
              <a:ext cx="1923047" cy="461665"/>
            </a:xfrm>
            <a:prstGeom prst="rect">
              <a:avLst/>
            </a:prstGeom>
            <a:noFill/>
          </p:spPr>
          <p:txBody>
            <a:bodyPr wrap="square" rtlCol="0">
              <a:spAutoFit/>
            </a:bodyPr>
            <a:lstStyle/>
            <a:p>
              <a:pPr algn="ctr"/>
              <a:r>
                <a:rPr kumimoji="1" lang="en-US" altLang="ja-JP" sz="2400" b="1" dirty="0">
                  <a:solidFill>
                    <a:srgbClr val="0000FF"/>
                  </a:solidFill>
                  <a:latin typeface="BIZ UDPゴシック" panose="020B0400000000000000" pitchFamily="50" charset="-128"/>
                  <a:ea typeface="BIZ UDPゴシック" panose="020B0400000000000000" pitchFamily="50" charset="-128"/>
                </a:rPr>
                <a:t>12</a:t>
              </a:r>
              <a:r>
                <a:rPr kumimoji="1" lang="ja-JP" altLang="en-US" b="1" dirty="0">
                  <a:solidFill>
                    <a:srgbClr val="0000FF"/>
                  </a:solidFill>
                  <a:latin typeface="BIZ UDPゴシック" panose="020B0400000000000000" pitchFamily="50" charset="-128"/>
                  <a:ea typeface="BIZ UDPゴシック" panose="020B0400000000000000" pitchFamily="50" charset="-128"/>
                </a:rPr>
                <a:t>分</a:t>
              </a:r>
              <a:r>
                <a:rPr kumimoji="1" lang="en-US" altLang="ja-JP" b="1" dirty="0">
                  <a:solidFill>
                    <a:srgbClr val="0000FF"/>
                  </a:solidFill>
                  <a:latin typeface="BIZ UDPゴシック" panose="020B0400000000000000" pitchFamily="50" charset="-128"/>
                  <a:ea typeface="BIZ UDPゴシック" panose="020B0400000000000000" pitchFamily="50" charset="-128"/>
                </a:rPr>
                <a:t>/</a:t>
              </a:r>
              <a:r>
                <a:rPr kumimoji="1" lang="ja-JP" altLang="en-US" b="1" dirty="0">
                  <a:solidFill>
                    <a:srgbClr val="0000FF"/>
                  </a:solidFill>
                  <a:latin typeface="BIZ UDPゴシック" panose="020B0400000000000000" pitchFamily="50" charset="-128"/>
                  <a:ea typeface="BIZ UDPゴシック" panose="020B0400000000000000" pitchFamily="50" charset="-128"/>
                </a:rPr>
                <a:t>日</a:t>
              </a:r>
              <a:endParaRPr kumimoji="1" lang="ja-JP" altLang="en-US" sz="2400" b="1" dirty="0">
                <a:solidFill>
                  <a:srgbClr val="0000FF"/>
                </a:solidFill>
                <a:latin typeface="BIZ UDPゴシック" panose="020B0400000000000000" pitchFamily="50" charset="-128"/>
                <a:ea typeface="BIZ UDPゴシック" panose="020B0400000000000000" pitchFamily="50" charset="-128"/>
              </a:endParaRPr>
            </a:p>
          </p:txBody>
        </p:sp>
      </p:grpSp>
      <p:sp>
        <p:nvSpPr>
          <p:cNvPr id="35" name="テキスト ボックス 34">
            <a:extLst>
              <a:ext uri="{FF2B5EF4-FFF2-40B4-BE49-F238E27FC236}">
                <a16:creationId xmlns:a16="http://schemas.microsoft.com/office/drawing/2014/main" id="{A9DC12F1-0B97-3203-3A9A-110F209B8BD9}"/>
              </a:ext>
            </a:extLst>
          </p:cNvPr>
          <p:cNvSpPr txBox="1"/>
          <p:nvPr/>
        </p:nvSpPr>
        <p:spPr>
          <a:xfrm>
            <a:off x="7089085" y="4918128"/>
            <a:ext cx="3901788" cy="369332"/>
          </a:xfrm>
          <a:prstGeom prst="rect">
            <a:avLst/>
          </a:prstGeom>
          <a:noFill/>
        </p:spPr>
        <p:txBody>
          <a:bodyPr wrap="square" rtlCol="0">
            <a:spAutoFit/>
          </a:bodyPr>
          <a:lstStyle/>
          <a:p>
            <a:pPr algn="ctr"/>
            <a:r>
              <a:rPr kumimoji="1" lang="en-US" altLang="ja-JP" dirty="0">
                <a:latin typeface="BIZ UDPゴシック" panose="020B0400000000000000" pitchFamily="50" charset="-128"/>
                <a:ea typeface="BIZ UDPゴシック" panose="020B0400000000000000" pitchFamily="50" charset="-128"/>
              </a:rPr>
              <a:t>6</a:t>
            </a:r>
            <a:r>
              <a:rPr kumimoji="1" lang="ja-JP" altLang="en-US" dirty="0">
                <a:latin typeface="BIZ UDPゴシック" panose="020B0400000000000000" pitchFamily="50" charset="-128"/>
                <a:ea typeface="BIZ UDPゴシック" panose="020B0400000000000000" pitchFamily="50" charset="-128"/>
              </a:rPr>
              <a:t>分</a:t>
            </a:r>
            <a:r>
              <a:rPr kumimoji="1" lang="en-US" altLang="ja-JP" dirty="0">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日 </a:t>
            </a:r>
            <a:r>
              <a:rPr kumimoji="1" lang="en-US" altLang="ja-JP" dirty="0">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 </a:t>
            </a:r>
            <a:r>
              <a:rPr kumimoji="1" lang="en-US" altLang="ja-JP" dirty="0">
                <a:latin typeface="BIZ UDPゴシック" panose="020B0400000000000000" pitchFamily="50" charset="-128"/>
                <a:ea typeface="BIZ UDPゴシック" panose="020B0400000000000000" pitchFamily="50" charset="-128"/>
              </a:rPr>
              <a:t>30</a:t>
            </a:r>
            <a:r>
              <a:rPr kumimoji="1" lang="ja-JP" altLang="en-US" dirty="0">
                <a:latin typeface="BIZ UDPゴシック" panose="020B0400000000000000" pitchFamily="50" charset="-128"/>
                <a:ea typeface="BIZ UDPゴシック" panose="020B0400000000000000" pitchFamily="50" charset="-128"/>
              </a:rPr>
              <a:t>日 </a:t>
            </a:r>
            <a:r>
              <a:rPr kumimoji="1" lang="en-US" altLang="ja-JP" dirty="0">
                <a:latin typeface="BIZ UDPゴシック" panose="020B0400000000000000" pitchFamily="50" charset="-128"/>
                <a:ea typeface="BIZ UDPゴシック" panose="020B0400000000000000" pitchFamily="50" charset="-128"/>
              </a:rPr>
              <a:t>+ 2</a:t>
            </a:r>
            <a:r>
              <a:rPr kumimoji="1" lang="ja-JP" altLang="en-US" dirty="0">
                <a:latin typeface="BIZ UDPゴシック" panose="020B0400000000000000" pitchFamily="50" charset="-128"/>
                <a:ea typeface="BIZ UDPゴシック" panose="020B0400000000000000" pitchFamily="50" charset="-128"/>
              </a:rPr>
              <a:t>分 ＝</a:t>
            </a:r>
            <a:r>
              <a:rPr kumimoji="1" lang="en-US" altLang="ja-JP" dirty="0">
                <a:latin typeface="BIZ UDPゴシック" panose="020B0400000000000000" pitchFamily="50" charset="-128"/>
                <a:ea typeface="BIZ UDPゴシック" panose="020B0400000000000000" pitchFamily="50" charset="-128"/>
              </a:rPr>
              <a:t>182</a:t>
            </a:r>
            <a:r>
              <a:rPr kumimoji="1" lang="ja-JP" altLang="en-US" dirty="0">
                <a:latin typeface="BIZ UDPゴシック" panose="020B0400000000000000" pitchFamily="50" charset="-128"/>
                <a:ea typeface="BIZ UDPゴシック" panose="020B0400000000000000" pitchFamily="50" charset="-128"/>
              </a:rPr>
              <a:t>分</a:t>
            </a:r>
          </a:p>
        </p:txBody>
      </p:sp>
      <p:sp>
        <p:nvSpPr>
          <p:cNvPr id="36" name="テキスト ボックス 35">
            <a:extLst>
              <a:ext uri="{FF2B5EF4-FFF2-40B4-BE49-F238E27FC236}">
                <a16:creationId xmlns:a16="http://schemas.microsoft.com/office/drawing/2014/main" id="{0E3BFAC7-30DD-7D89-DE4F-51C1856FB7F6}"/>
              </a:ext>
            </a:extLst>
          </p:cNvPr>
          <p:cNvSpPr txBox="1"/>
          <p:nvPr/>
        </p:nvSpPr>
        <p:spPr>
          <a:xfrm>
            <a:off x="7146176" y="4510748"/>
            <a:ext cx="2626315"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月間点検（外だし）時間</a:t>
            </a:r>
          </a:p>
        </p:txBody>
      </p:sp>
      <p:sp>
        <p:nvSpPr>
          <p:cNvPr id="37" name="テキスト ボックス 36">
            <a:extLst>
              <a:ext uri="{FF2B5EF4-FFF2-40B4-BE49-F238E27FC236}">
                <a16:creationId xmlns:a16="http://schemas.microsoft.com/office/drawing/2014/main" id="{DACA7A9C-5FBC-19E5-53AF-26E9FF3F71D1}"/>
              </a:ext>
            </a:extLst>
          </p:cNvPr>
          <p:cNvSpPr txBox="1"/>
          <p:nvPr/>
        </p:nvSpPr>
        <p:spPr>
          <a:xfrm>
            <a:off x="8135548" y="5469127"/>
            <a:ext cx="1923047" cy="461665"/>
          </a:xfrm>
          <a:prstGeom prst="rect">
            <a:avLst/>
          </a:prstGeom>
          <a:noFill/>
        </p:spPr>
        <p:txBody>
          <a:bodyPr wrap="square" rtlCol="0">
            <a:spAutoFit/>
          </a:bodyPr>
          <a:lstStyle/>
          <a:p>
            <a:pPr algn="ctr"/>
            <a:r>
              <a:rPr kumimoji="1" lang="en-US" altLang="ja-JP" sz="2400" b="1" dirty="0">
                <a:solidFill>
                  <a:srgbClr val="FF0000"/>
                </a:solidFill>
                <a:latin typeface="BIZ UDPゴシック" panose="020B0400000000000000" pitchFamily="50" charset="-128"/>
                <a:ea typeface="BIZ UDPゴシック" panose="020B0400000000000000" pitchFamily="50" charset="-128"/>
              </a:rPr>
              <a:t>5</a:t>
            </a:r>
            <a:r>
              <a:rPr lang="en-US" altLang="ja-JP" sz="2400" b="1" dirty="0">
                <a:solidFill>
                  <a:srgbClr val="FF0000"/>
                </a:solidFill>
                <a:latin typeface="BIZ UDPゴシック" panose="020B0400000000000000" pitchFamily="50" charset="-128"/>
                <a:ea typeface="BIZ UDPゴシック" panose="020B0400000000000000" pitchFamily="50" charset="-128"/>
              </a:rPr>
              <a:t>42</a:t>
            </a:r>
            <a:r>
              <a:rPr kumimoji="1" lang="ja-JP" altLang="en-US" b="1" dirty="0">
                <a:solidFill>
                  <a:srgbClr val="FF0000"/>
                </a:solidFill>
                <a:latin typeface="BIZ UDPゴシック" panose="020B0400000000000000" pitchFamily="50" charset="-128"/>
                <a:ea typeface="BIZ UDPゴシック" panose="020B0400000000000000" pitchFamily="50" charset="-128"/>
              </a:rPr>
              <a:t>分</a:t>
            </a:r>
            <a:r>
              <a:rPr kumimoji="1" lang="en-US" altLang="ja-JP" b="1" dirty="0">
                <a:solidFill>
                  <a:srgbClr val="FF0000"/>
                </a:solidFill>
                <a:latin typeface="BIZ UDPゴシック" panose="020B0400000000000000" pitchFamily="50" charset="-128"/>
                <a:ea typeface="BIZ UDPゴシック" panose="020B0400000000000000" pitchFamily="50" charset="-128"/>
              </a:rPr>
              <a:t>/</a:t>
            </a:r>
            <a:r>
              <a:rPr kumimoji="1" lang="ja-JP" altLang="en-US" b="1" dirty="0">
                <a:solidFill>
                  <a:srgbClr val="FF0000"/>
                </a:solidFill>
                <a:latin typeface="BIZ UDPゴシック" panose="020B0400000000000000" pitchFamily="50" charset="-128"/>
                <a:ea typeface="BIZ UDPゴシック" panose="020B0400000000000000" pitchFamily="50" charset="-128"/>
              </a:rPr>
              <a:t>月</a:t>
            </a:r>
            <a:endParaRPr kumimoji="1" lang="ja-JP" altLang="en-US" sz="2400" b="1" dirty="0">
              <a:solidFill>
                <a:srgbClr val="FF0000"/>
              </a:solidFill>
              <a:latin typeface="BIZ UDPゴシック" panose="020B0400000000000000" pitchFamily="50" charset="-128"/>
              <a:ea typeface="BIZ UDPゴシック" panose="020B0400000000000000" pitchFamily="50" charset="-128"/>
            </a:endParaRPr>
          </a:p>
        </p:txBody>
      </p:sp>
      <p:sp>
        <p:nvSpPr>
          <p:cNvPr id="38" name="吹き出し: 角を丸めた四角形 37">
            <a:extLst>
              <a:ext uri="{FF2B5EF4-FFF2-40B4-BE49-F238E27FC236}">
                <a16:creationId xmlns:a16="http://schemas.microsoft.com/office/drawing/2014/main" id="{EF9ADEE8-8927-5F1D-C2A7-ABE5B6AEE51B}"/>
              </a:ext>
            </a:extLst>
          </p:cNvPr>
          <p:cNvSpPr/>
          <p:nvPr/>
        </p:nvSpPr>
        <p:spPr>
          <a:xfrm>
            <a:off x="8382544" y="6119881"/>
            <a:ext cx="2666922" cy="548435"/>
          </a:xfrm>
          <a:prstGeom prst="wedgeRoundRectCallout">
            <a:avLst>
              <a:gd name="adj1" fmla="val 57175"/>
              <a:gd name="adj2" fmla="val 33117"/>
              <a:gd name="adj3" fmla="val 16667"/>
            </a:avLst>
          </a:prstGeom>
          <a:solidFill>
            <a:srgbClr val="DAE3F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BIZ UDPゴシック" panose="020B0400000000000000" pitchFamily="50" charset="-128"/>
                <a:ea typeface="BIZ UDPゴシック" panose="020B0400000000000000" pitchFamily="50" charset="-128"/>
              </a:rPr>
              <a:t>２人作業でやってみよう</a:t>
            </a:r>
            <a:endParaRPr kumimoji="1" lang="ja-JP" altLang="en-US" dirty="0">
              <a:solidFill>
                <a:schemeClr val="tx1"/>
              </a:solidFill>
              <a:latin typeface="BIZ UDPゴシック" panose="020B0400000000000000" pitchFamily="50" charset="-128"/>
              <a:ea typeface="BIZ UDPゴシック" panose="020B0400000000000000" pitchFamily="50" charset="-128"/>
            </a:endParaRPr>
          </a:p>
        </p:txBody>
      </p:sp>
      <p:grpSp>
        <p:nvGrpSpPr>
          <p:cNvPr id="39" name="グループ化 38">
            <a:extLst>
              <a:ext uri="{FF2B5EF4-FFF2-40B4-BE49-F238E27FC236}">
                <a16:creationId xmlns:a16="http://schemas.microsoft.com/office/drawing/2014/main" id="{DA258E36-6BB1-53C3-928D-4BAA3BF027C0}"/>
              </a:ext>
            </a:extLst>
          </p:cNvPr>
          <p:cNvGrpSpPr/>
          <p:nvPr/>
        </p:nvGrpSpPr>
        <p:grpSpPr>
          <a:xfrm>
            <a:off x="11346820" y="6050150"/>
            <a:ext cx="735054" cy="751723"/>
            <a:chOff x="10952161" y="2592778"/>
            <a:chExt cx="735054" cy="751723"/>
          </a:xfrm>
        </p:grpSpPr>
        <p:pic>
          <p:nvPicPr>
            <p:cNvPr id="40" name="図 39">
              <a:extLst>
                <a:ext uri="{FF2B5EF4-FFF2-40B4-BE49-F238E27FC236}">
                  <a16:creationId xmlns:a16="http://schemas.microsoft.com/office/drawing/2014/main" id="{0C1D92A4-47B3-9D6A-2FCC-EC6CF7285E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52161" y="2609447"/>
              <a:ext cx="735054" cy="735054"/>
            </a:xfrm>
            <a:prstGeom prst="rect">
              <a:avLst/>
            </a:prstGeom>
          </p:spPr>
        </p:pic>
        <p:pic>
          <p:nvPicPr>
            <p:cNvPr id="41" name="図 40">
              <a:extLst>
                <a:ext uri="{FF2B5EF4-FFF2-40B4-BE49-F238E27FC236}">
                  <a16:creationId xmlns:a16="http://schemas.microsoft.com/office/drawing/2014/main" id="{5E59994C-7065-B95D-CBF3-EB02BF469AAC}"/>
                </a:ext>
              </a:extLst>
            </p:cNvPr>
            <p:cNvPicPr>
              <a:picLocks noChangeAspect="1"/>
            </p:cNvPicPr>
            <p:nvPr/>
          </p:nvPicPr>
          <p:blipFill>
            <a:blip r:embed="rId9"/>
            <a:stretch>
              <a:fillRect/>
            </a:stretch>
          </p:blipFill>
          <p:spPr>
            <a:xfrm>
              <a:off x="11056581" y="2592778"/>
              <a:ext cx="526723" cy="328463"/>
            </a:xfrm>
            <a:prstGeom prst="rect">
              <a:avLst/>
            </a:prstGeom>
          </p:spPr>
        </p:pic>
      </p:grpSp>
      <p:sp>
        <p:nvSpPr>
          <p:cNvPr id="42" name="テキスト ボックス 41">
            <a:extLst>
              <a:ext uri="{FF2B5EF4-FFF2-40B4-BE49-F238E27FC236}">
                <a16:creationId xmlns:a16="http://schemas.microsoft.com/office/drawing/2014/main" id="{A155CD48-33D7-36AF-F70E-80F7313BD060}"/>
              </a:ext>
            </a:extLst>
          </p:cNvPr>
          <p:cNvSpPr txBox="1"/>
          <p:nvPr/>
        </p:nvSpPr>
        <p:spPr>
          <a:xfrm>
            <a:off x="6946783" y="4918128"/>
            <a:ext cx="3901788" cy="646331"/>
          </a:xfrm>
          <a:prstGeom prst="rect">
            <a:avLst/>
          </a:prstGeom>
          <a:noFill/>
        </p:spPr>
        <p:txBody>
          <a:bodyPr wrap="square" rtlCol="0">
            <a:spAutoFit/>
          </a:bodyPr>
          <a:lstStyle/>
          <a:p>
            <a:pPr algn="ctr"/>
            <a:r>
              <a:rPr kumimoji="1" lang="en-US" altLang="ja-JP" dirty="0">
                <a:latin typeface="BIZ UDPゴシック" panose="020B0400000000000000" pitchFamily="50" charset="-128"/>
                <a:ea typeface="BIZ UDPゴシック" panose="020B0400000000000000" pitchFamily="50" charset="-128"/>
              </a:rPr>
              <a:t>6</a:t>
            </a:r>
            <a:r>
              <a:rPr kumimoji="1" lang="ja-JP" altLang="en-US" dirty="0">
                <a:latin typeface="BIZ UDPゴシック" panose="020B0400000000000000" pitchFamily="50" charset="-128"/>
                <a:ea typeface="BIZ UDPゴシック" panose="020B0400000000000000" pitchFamily="50" charset="-128"/>
              </a:rPr>
              <a:t>分</a:t>
            </a:r>
            <a:r>
              <a:rPr kumimoji="1" lang="en-US" altLang="ja-JP" dirty="0">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日 </a:t>
            </a:r>
            <a:r>
              <a:rPr kumimoji="1" lang="en-US" altLang="ja-JP" dirty="0">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 </a:t>
            </a:r>
            <a:r>
              <a:rPr kumimoji="1" lang="en-US" altLang="ja-JP" dirty="0">
                <a:latin typeface="BIZ UDPゴシック" panose="020B0400000000000000" pitchFamily="50" charset="-128"/>
                <a:ea typeface="BIZ UDPゴシック" panose="020B0400000000000000" pitchFamily="50" charset="-128"/>
              </a:rPr>
              <a:t>30</a:t>
            </a:r>
            <a:r>
              <a:rPr kumimoji="1" lang="ja-JP" altLang="en-US" dirty="0">
                <a:latin typeface="BIZ UDPゴシック" panose="020B0400000000000000" pitchFamily="50" charset="-128"/>
                <a:ea typeface="BIZ UDPゴシック" panose="020B0400000000000000" pitchFamily="50" charset="-128"/>
              </a:rPr>
              <a:t>日 </a:t>
            </a:r>
            <a:r>
              <a:rPr kumimoji="1" lang="en-US" altLang="ja-JP" dirty="0">
                <a:latin typeface="BIZ UDPゴシック" panose="020B0400000000000000" pitchFamily="50" charset="-128"/>
                <a:ea typeface="BIZ UDPゴシック" panose="020B0400000000000000" pitchFamily="50" charset="-128"/>
              </a:rPr>
              <a:t>+ 2</a:t>
            </a:r>
            <a:r>
              <a:rPr kumimoji="1" lang="ja-JP" altLang="en-US" dirty="0">
                <a:latin typeface="BIZ UDPゴシック" panose="020B0400000000000000" pitchFamily="50" charset="-128"/>
                <a:ea typeface="BIZ UDPゴシック" panose="020B0400000000000000" pitchFamily="50" charset="-128"/>
              </a:rPr>
              <a:t>分 </a:t>
            </a:r>
            <a:r>
              <a:rPr kumimoji="1" lang="en-US" altLang="ja-JP" dirty="0">
                <a:latin typeface="BIZ UDPゴシック" panose="020B0400000000000000" pitchFamily="50" charset="-128"/>
                <a:ea typeface="BIZ UDPゴシック" panose="020B0400000000000000" pitchFamily="50" charset="-128"/>
              </a:rPr>
              <a:t>÷ 2</a:t>
            </a:r>
            <a:r>
              <a:rPr kumimoji="1" lang="ja-JP" altLang="en-US" dirty="0">
                <a:latin typeface="BIZ UDPゴシック" panose="020B0400000000000000" pitchFamily="50" charset="-128"/>
                <a:ea typeface="BIZ UDPゴシック" panose="020B0400000000000000" pitchFamily="50" charset="-128"/>
              </a:rPr>
              <a:t>人 </a:t>
            </a:r>
            <a:endParaRPr kumimoji="1" lang="en-US" altLang="ja-JP" dirty="0">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a:t>
            </a:r>
            <a:r>
              <a:rPr kumimoji="1" lang="en-US" altLang="ja-JP" dirty="0">
                <a:latin typeface="BIZ UDPゴシック" panose="020B0400000000000000" pitchFamily="50" charset="-128"/>
                <a:ea typeface="BIZ UDPゴシック" panose="020B0400000000000000" pitchFamily="50" charset="-128"/>
              </a:rPr>
              <a:t>91</a:t>
            </a:r>
            <a:r>
              <a:rPr kumimoji="1" lang="ja-JP" altLang="en-US" dirty="0">
                <a:latin typeface="BIZ UDPゴシック" panose="020B0400000000000000" pitchFamily="50" charset="-128"/>
                <a:ea typeface="BIZ UDPゴシック" panose="020B0400000000000000" pitchFamily="50" charset="-128"/>
              </a:rPr>
              <a:t>分</a:t>
            </a:r>
          </a:p>
        </p:txBody>
      </p:sp>
      <p:sp>
        <p:nvSpPr>
          <p:cNvPr id="43" name="テキスト ボックス 42">
            <a:extLst>
              <a:ext uri="{FF2B5EF4-FFF2-40B4-BE49-F238E27FC236}">
                <a16:creationId xmlns:a16="http://schemas.microsoft.com/office/drawing/2014/main" id="{BE159C2E-A236-7FB2-F27D-2825528B5433}"/>
              </a:ext>
            </a:extLst>
          </p:cNvPr>
          <p:cNvSpPr txBox="1"/>
          <p:nvPr/>
        </p:nvSpPr>
        <p:spPr>
          <a:xfrm>
            <a:off x="8154536" y="5469127"/>
            <a:ext cx="1923047" cy="461665"/>
          </a:xfrm>
          <a:prstGeom prst="rect">
            <a:avLst/>
          </a:prstGeom>
          <a:noFill/>
        </p:spPr>
        <p:txBody>
          <a:bodyPr wrap="square" rtlCol="0">
            <a:spAutoFit/>
          </a:bodyPr>
          <a:lstStyle/>
          <a:p>
            <a:pPr algn="ctr"/>
            <a:r>
              <a:rPr kumimoji="1" lang="en-US" altLang="ja-JP" sz="2400" b="1" dirty="0">
                <a:solidFill>
                  <a:srgbClr val="0070C0"/>
                </a:solidFill>
                <a:latin typeface="BIZ UDPゴシック" panose="020B0400000000000000" pitchFamily="50" charset="-128"/>
                <a:ea typeface="BIZ UDPゴシック" panose="020B0400000000000000" pitchFamily="50" charset="-128"/>
              </a:rPr>
              <a:t>4</a:t>
            </a:r>
            <a:r>
              <a:rPr lang="en-US" altLang="ja-JP" sz="2400" b="1" dirty="0">
                <a:solidFill>
                  <a:srgbClr val="0070C0"/>
                </a:solidFill>
                <a:latin typeface="BIZ UDPゴシック" panose="020B0400000000000000" pitchFamily="50" charset="-128"/>
                <a:ea typeface="BIZ UDPゴシック" panose="020B0400000000000000" pitchFamily="50" charset="-128"/>
              </a:rPr>
              <a:t>51</a:t>
            </a:r>
            <a:r>
              <a:rPr kumimoji="1" lang="ja-JP" altLang="en-US" b="1" dirty="0">
                <a:solidFill>
                  <a:srgbClr val="0070C0"/>
                </a:solidFill>
                <a:latin typeface="BIZ UDPゴシック" panose="020B0400000000000000" pitchFamily="50" charset="-128"/>
                <a:ea typeface="BIZ UDPゴシック" panose="020B0400000000000000" pitchFamily="50" charset="-128"/>
              </a:rPr>
              <a:t>分</a:t>
            </a:r>
            <a:r>
              <a:rPr kumimoji="1" lang="en-US" altLang="ja-JP" b="1" dirty="0">
                <a:solidFill>
                  <a:srgbClr val="0070C0"/>
                </a:solidFill>
                <a:latin typeface="BIZ UDPゴシック" panose="020B0400000000000000" pitchFamily="50" charset="-128"/>
                <a:ea typeface="BIZ UDPゴシック" panose="020B0400000000000000" pitchFamily="50" charset="-128"/>
              </a:rPr>
              <a:t>/</a:t>
            </a:r>
            <a:r>
              <a:rPr kumimoji="1" lang="ja-JP" altLang="en-US" b="1" dirty="0">
                <a:solidFill>
                  <a:srgbClr val="0070C0"/>
                </a:solidFill>
                <a:latin typeface="BIZ UDPゴシック" panose="020B0400000000000000" pitchFamily="50" charset="-128"/>
                <a:ea typeface="BIZ UDPゴシック" panose="020B0400000000000000" pitchFamily="50" charset="-128"/>
              </a:rPr>
              <a:t>月</a:t>
            </a:r>
            <a:endParaRPr kumimoji="1" lang="ja-JP" altLang="en-US" sz="2400" b="1" dirty="0">
              <a:solidFill>
                <a:srgbClr val="0070C0"/>
              </a:solidFill>
              <a:latin typeface="BIZ UDPゴシック" panose="020B0400000000000000" pitchFamily="50" charset="-128"/>
              <a:ea typeface="BIZ UDPゴシック" panose="020B0400000000000000" pitchFamily="50" charset="-128"/>
            </a:endParaRPr>
          </a:p>
        </p:txBody>
      </p:sp>
      <p:sp>
        <p:nvSpPr>
          <p:cNvPr id="44" name="吹き出し: 角を丸めた四角形 43">
            <a:extLst>
              <a:ext uri="{FF2B5EF4-FFF2-40B4-BE49-F238E27FC236}">
                <a16:creationId xmlns:a16="http://schemas.microsoft.com/office/drawing/2014/main" id="{16B33F55-3788-53B3-61D2-AA034EBFEA01}"/>
              </a:ext>
            </a:extLst>
          </p:cNvPr>
          <p:cNvSpPr/>
          <p:nvPr/>
        </p:nvSpPr>
        <p:spPr>
          <a:xfrm>
            <a:off x="7163680" y="6119881"/>
            <a:ext cx="3951102" cy="548435"/>
          </a:xfrm>
          <a:prstGeom prst="wedgeRoundRectCallout">
            <a:avLst>
              <a:gd name="adj1" fmla="val 57175"/>
              <a:gd name="adj2" fmla="val 33117"/>
              <a:gd name="adj3" fmla="val 16667"/>
            </a:avLst>
          </a:prstGeom>
          <a:solidFill>
            <a:srgbClr val="DAE3F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BIZ UDPゴシック" panose="020B0400000000000000" pitchFamily="50" charset="-128"/>
                <a:ea typeface="BIZ UDPゴシック" panose="020B0400000000000000" pitchFamily="50" charset="-128"/>
              </a:rPr>
              <a:t>目標の達成の兆しが見えてきたよ！</a:t>
            </a:r>
            <a:endParaRPr kumimoji="1" lang="ja-JP" altLang="en-US" dirty="0">
              <a:solidFill>
                <a:schemeClr val="tx1"/>
              </a:solidFill>
              <a:latin typeface="BIZ UDPゴシック" panose="020B0400000000000000" pitchFamily="50" charset="-128"/>
              <a:ea typeface="BIZ UDPゴシック" panose="020B0400000000000000" pitchFamily="50" charset="-128"/>
            </a:endParaRPr>
          </a:p>
        </p:txBody>
      </p:sp>
      <p:grpSp>
        <p:nvGrpSpPr>
          <p:cNvPr id="45" name="グループ化 44">
            <a:extLst>
              <a:ext uri="{FF2B5EF4-FFF2-40B4-BE49-F238E27FC236}">
                <a16:creationId xmlns:a16="http://schemas.microsoft.com/office/drawing/2014/main" id="{906C913E-1925-C12E-70C1-97FBA158B2DC}"/>
              </a:ext>
            </a:extLst>
          </p:cNvPr>
          <p:cNvGrpSpPr/>
          <p:nvPr/>
        </p:nvGrpSpPr>
        <p:grpSpPr>
          <a:xfrm>
            <a:off x="7535767" y="606606"/>
            <a:ext cx="4378386" cy="884233"/>
            <a:chOff x="2120195" y="2357289"/>
            <a:chExt cx="4378386" cy="1294605"/>
          </a:xfrm>
        </p:grpSpPr>
        <p:sp>
          <p:nvSpPr>
            <p:cNvPr id="46" name="吹き出し: 角を丸めた四角形 45">
              <a:extLst>
                <a:ext uri="{FF2B5EF4-FFF2-40B4-BE49-F238E27FC236}">
                  <a16:creationId xmlns:a16="http://schemas.microsoft.com/office/drawing/2014/main" id="{A46ADFB8-0DAD-6C94-D8E5-A00323C0BCFF}"/>
                </a:ext>
              </a:extLst>
            </p:cNvPr>
            <p:cNvSpPr/>
            <p:nvPr/>
          </p:nvSpPr>
          <p:spPr>
            <a:xfrm>
              <a:off x="2120195" y="2413042"/>
              <a:ext cx="4378386" cy="1238852"/>
            </a:xfrm>
            <a:prstGeom prst="wedgeRoundRectCallout">
              <a:avLst>
                <a:gd name="adj1" fmla="val -41561"/>
                <a:gd name="adj2" fmla="val -13093"/>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4400" b="1" dirty="0">
                <a:solidFill>
                  <a:srgbClr val="0000FF"/>
                </a:solidFill>
                <a:latin typeface="BIZ UDPゴシック" panose="020B0400000000000000" pitchFamily="50" charset="-128"/>
                <a:ea typeface="BIZ UDPゴシック" panose="020B0400000000000000" pitchFamily="50" charset="-128"/>
              </a:endParaRPr>
            </a:p>
          </p:txBody>
        </p:sp>
        <p:sp>
          <p:nvSpPr>
            <p:cNvPr id="47" name="正方形/長方形 46">
              <a:extLst>
                <a:ext uri="{FF2B5EF4-FFF2-40B4-BE49-F238E27FC236}">
                  <a16:creationId xmlns:a16="http://schemas.microsoft.com/office/drawing/2014/main" id="{C642AF09-3B55-8B76-03FD-DFBE4164EF53}"/>
                </a:ext>
              </a:extLst>
            </p:cNvPr>
            <p:cNvSpPr/>
            <p:nvPr/>
          </p:nvSpPr>
          <p:spPr>
            <a:xfrm>
              <a:off x="2394492" y="2357289"/>
              <a:ext cx="3748142" cy="830996"/>
            </a:xfrm>
            <a:prstGeom prst="rect">
              <a:avLst/>
            </a:prstGeom>
            <a:noFill/>
          </p:spPr>
          <p:txBody>
            <a:bodyPr wrap="none" lIns="91440" tIns="45720" rIns="91440" bIns="45720">
              <a:spAutoFit/>
            </a:bodyPr>
            <a:lstStyle/>
            <a:p>
              <a:pPr algn="ctr"/>
              <a:r>
                <a:rPr lang="ja-JP" altLang="en-US" sz="4800" b="1" dirty="0">
                  <a:ln w="9525">
                    <a:solidFill>
                      <a:schemeClr val="bg1"/>
                    </a:solidFill>
                    <a:prstDash val="solid"/>
                  </a:ln>
                  <a:solidFill>
                    <a:srgbClr val="0000FF"/>
                  </a:solidFill>
                  <a:effectLst>
                    <a:outerShdw blurRad="12700" dist="38100" dir="2700000" algn="tl" rotWithShape="0">
                      <a:schemeClr val="accent5">
                        <a:lumMod val="60000"/>
                        <a:lumOff val="40000"/>
                      </a:schemeClr>
                    </a:outerShdw>
                  </a:effectLst>
                  <a:latin typeface="BIZ UDPゴシック" panose="020B0400000000000000" pitchFamily="50" charset="-128"/>
                  <a:ea typeface="BIZ UDPゴシック" panose="020B0400000000000000" pitchFamily="50" charset="-128"/>
                </a:rPr>
                <a:t>やってみよう</a:t>
              </a:r>
              <a:endParaRPr lang="ja-JP" altLang="en-US" sz="4800" b="1" cap="none" spc="0" dirty="0">
                <a:ln w="9525">
                  <a:solidFill>
                    <a:schemeClr val="bg1"/>
                  </a:solidFill>
                  <a:prstDash val="solid"/>
                </a:ln>
                <a:solidFill>
                  <a:srgbClr val="0000FF"/>
                </a:solidFill>
                <a:effectLst>
                  <a:outerShdw blurRad="12700" dist="38100" dir="2700000" algn="tl" rotWithShape="0">
                    <a:schemeClr val="accent5">
                      <a:lumMod val="60000"/>
                      <a:lumOff val="40000"/>
                    </a:schemeClr>
                  </a:outerShdw>
                </a:effectLst>
                <a:latin typeface="BIZ UDPゴシック" panose="020B0400000000000000" pitchFamily="50" charset="-128"/>
                <a:ea typeface="BIZ UDPゴシック" panose="020B0400000000000000" pitchFamily="50" charset="-128"/>
              </a:endParaRPr>
            </a:p>
          </p:txBody>
        </p:sp>
      </p:grpSp>
      <p:grpSp>
        <p:nvGrpSpPr>
          <p:cNvPr id="48" name="グループ化 47">
            <a:extLst>
              <a:ext uri="{FF2B5EF4-FFF2-40B4-BE49-F238E27FC236}">
                <a16:creationId xmlns:a16="http://schemas.microsoft.com/office/drawing/2014/main" id="{41794161-8D6B-5D1E-8E5F-EA5C50123DAC}"/>
              </a:ext>
            </a:extLst>
          </p:cNvPr>
          <p:cNvGrpSpPr/>
          <p:nvPr/>
        </p:nvGrpSpPr>
        <p:grpSpPr>
          <a:xfrm>
            <a:off x="212060" y="5195107"/>
            <a:ext cx="5254607" cy="1577793"/>
            <a:chOff x="128240" y="5674494"/>
            <a:chExt cx="5254607" cy="1577793"/>
          </a:xfrm>
        </p:grpSpPr>
        <p:pic>
          <p:nvPicPr>
            <p:cNvPr id="49" name="図 48">
              <a:extLst>
                <a:ext uri="{FF2B5EF4-FFF2-40B4-BE49-F238E27FC236}">
                  <a16:creationId xmlns:a16="http://schemas.microsoft.com/office/drawing/2014/main" id="{F14F15BC-79A6-44CB-BEFF-25D708348AD2}"/>
                </a:ext>
              </a:extLst>
            </p:cNvPr>
            <p:cNvPicPr>
              <a:picLocks noChangeAspect="1"/>
            </p:cNvPicPr>
            <p:nvPr/>
          </p:nvPicPr>
          <p:blipFill>
            <a:blip r:embed="rId10"/>
            <a:srcRect b="50813"/>
            <a:stretch/>
          </p:blipFill>
          <p:spPr>
            <a:xfrm>
              <a:off x="128240" y="5717846"/>
              <a:ext cx="5254607" cy="1140154"/>
            </a:xfrm>
            <a:prstGeom prst="rect">
              <a:avLst/>
            </a:prstGeom>
            <a:solidFill>
              <a:schemeClr val="bg1"/>
            </a:solidFill>
            <a:ln>
              <a:solidFill>
                <a:schemeClr val="tx1"/>
              </a:solidFill>
            </a:ln>
          </p:spPr>
        </p:pic>
        <p:sp>
          <p:nvSpPr>
            <p:cNvPr id="50" name="四角形: 角を丸くする 49">
              <a:extLst>
                <a:ext uri="{FF2B5EF4-FFF2-40B4-BE49-F238E27FC236}">
                  <a16:creationId xmlns:a16="http://schemas.microsoft.com/office/drawing/2014/main" id="{93A076CA-6B26-E12B-D7F1-6849865FE878}"/>
                </a:ext>
              </a:extLst>
            </p:cNvPr>
            <p:cNvSpPr/>
            <p:nvPr/>
          </p:nvSpPr>
          <p:spPr>
            <a:xfrm>
              <a:off x="3793931" y="5920929"/>
              <a:ext cx="1014504" cy="751503"/>
            </a:xfrm>
            <a:prstGeom prst="roundRect">
              <a:avLst/>
            </a:prstGeom>
            <a:noFill/>
            <a:ln w="381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a:extLst>
                <a:ext uri="{FF2B5EF4-FFF2-40B4-BE49-F238E27FC236}">
                  <a16:creationId xmlns:a16="http://schemas.microsoft.com/office/drawing/2014/main" id="{AF02E334-5CDE-A2C1-E804-902996FDDE8D}"/>
                </a:ext>
              </a:extLst>
            </p:cNvPr>
            <p:cNvSpPr/>
            <p:nvPr/>
          </p:nvSpPr>
          <p:spPr>
            <a:xfrm>
              <a:off x="929089" y="6913733"/>
              <a:ext cx="2799526" cy="33855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rgbClr val="0000FF"/>
                  </a:solidFill>
                  <a:latin typeface="BIZ UDPゴシック" panose="020B0400000000000000" pitchFamily="50" charset="-128"/>
                  <a:ea typeface="BIZ UDPゴシック" panose="020B0400000000000000" pitchFamily="50" charset="-128"/>
                </a:rPr>
                <a:t>月点検をまとめて</a:t>
              </a:r>
              <a:r>
                <a:rPr kumimoji="1" lang="en-US" altLang="ja-JP" sz="1600" b="1" dirty="0">
                  <a:solidFill>
                    <a:srgbClr val="0000FF"/>
                  </a:solidFill>
                  <a:latin typeface="BIZ UDPゴシック" panose="020B0400000000000000" pitchFamily="50" charset="-128"/>
                  <a:ea typeface="BIZ UDPゴシック" panose="020B0400000000000000" pitchFamily="50" charset="-128"/>
                </a:rPr>
                <a:t>1</a:t>
              </a:r>
              <a:r>
                <a:rPr kumimoji="1" lang="ja-JP" altLang="en-US" sz="1600" b="1" dirty="0">
                  <a:solidFill>
                    <a:srgbClr val="0000FF"/>
                  </a:solidFill>
                  <a:latin typeface="BIZ UDPゴシック" panose="020B0400000000000000" pitchFamily="50" charset="-128"/>
                  <a:ea typeface="BIZ UDPゴシック" panose="020B0400000000000000" pitchFamily="50" charset="-128"/>
                </a:rPr>
                <a:t>日で実施</a:t>
              </a:r>
            </a:p>
          </p:txBody>
        </p:sp>
        <p:sp>
          <p:nvSpPr>
            <p:cNvPr id="52" name="テキスト ボックス 51">
              <a:extLst>
                <a:ext uri="{FF2B5EF4-FFF2-40B4-BE49-F238E27FC236}">
                  <a16:creationId xmlns:a16="http://schemas.microsoft.com/office/drawing/2014/main" id="{2A1AE433-97FA-8203-CBC5-F1110F36EA69}"/>
                </a:ext>
              </a:extLst>
            </p:cNvPr>
            <p:cNvSpPr txBox="1"/>
            <p:nvPr/>
          </p:nvSpPr>
          <p:spPr>
            <a:xfrm>
              <a:off x="1666506" y="5674494"/>
              <a:ext cx="1923047" cy="369332"/>
            </a:xfrm>
            <a:prstGeom prst="rect">
              <a:avLst/>
            </a:prstGeom>
            <a:noFill/>
          </p:spPr>
          <p:txBody>
            <a:bodyPr wrap="square" rtlCol="0">
              <a:spAutoFit/>
            </a:bodyPr>
            <a:lstStyle/>
            <a:p>
              <a:pPr algn="ctr"/>
              <a:r>
                <a:rPr lang="ja-JP" altLang="en-US" dirty="0">
                  <a:highlight>
                    <a:srgbClr val="FFFF00"/>
                  </a:highlight>
                  <a:latin typeface="BIZ UDPゴシック" panose="020B0400000000000000" pitchFamily="50" charset="-128"/>
                  <a:ea typeface="BIZ UDPゴシック" panose="020B0400000000000000" pitchFamily="50" charset="-128"/>
                </a:rPr>
                <a:t>外だし化</a:t>
              </a:r>
              <a:endParaRPr kumimoji="1" lang="ja-JP" altLang="en-US" dirty="0">
                <a:highlight>
                  <a:srgbClr val="FFFF00"/>
                </a:highlight>
                <a:latin typeface="BIZ UDPゴシック" panose="020B0400000000000000" pitchFamily="50" charset="-128"/>
                <a:ea typeface="BIZ UDPゴシック" panose="020B0400000000000000" pitchFamily="50" charset="-128"/>
              </a:endParaRPr>
            </a:p>
          </p:txBody>
        </p:sp>
        <p:sp>
          <p:nvSpPr>
            <p:cNvPr id="53" name="正方形/長方形 52">
              <a:extLst>
                <a:ext uri="{FF2B5EF4-FFF2-40B4-BE49-F238E27FC236}">
                  <a16:creationId xmlns:a16="http://schemas.microsoft.com/office/drawing/2014/main" id="{84F246ED-8D43-C778-34BA-1875438431DF}"/>
                </a:ext>
              </a:extLst>
            </p:cNvPr>
            <p:cNvSpPr/>
            <p:nvPr/>
          </p:nvSpPr>
          <p:spPr>
            <a:xfrm>
              <a:off x="931521" y="6087178"/>
              <a:ext cx="2799526" cy="3385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latin typeface="BIZ UDPゴシック" panose="020B0400000000000000" pitchFamily="50" charset="-128"/>
                  <a:ea typeface="BIZ UDPゴシック" panose="020B0400000000000000" pitchFamily="50" charset="-128"/>
                </a:rPr>
                <a:t>正規</a:t>
              </a:r>
              <a:r>
                <a:rPr kumimoji="1" lang="en-US" altLang="ja-JP" sz="1600" b="1" dirty="0">
                  <a:solidFill>
                    <a:schemeClr val="tx1"/>
                  </a:solidFill>
                  <a:latin typeface="BIZ UDPゴシック" panose="020B0400000000000000" pitchFamily="50" charset="-128"/>
                  <a:ea typeface="BIZ UDPゴシック" panose="020B0400000000000000" pitchFamily="50" charset="-128"/>
                </a:rPr>
                <a:t>2</a:t>
              </a:r>
              <a:r>
                <a:rPr kumimoji="1" lang="ja-JP" altLang="en-US" sz="1600" b="1" dirty="0">
                  <a:solidFill>
                    <a:schemeClr val="tx1"/>
                  </a:solidFill>
                  <a:latin typeface="BIZ UDPゴシック" panose="020B0400000000000000" pitchFamily="50" charset="-128"/>
                  <a:ea typeface="BIZ UDPゴシック" panose="020B0400000000000000" pitchFamily="50" charset="-128"/>
                </a:rPr>
                <a:t>段切り作業が</a:t>
              </a:r>
              <a:r>
                <a:rPr kumimoji="1" lang="en-US" altLang="ja-JP" sz="1600" b="1" dirty="0">
                  <a:solidFill>
                    <a:schemeClr val="tx1"/>
                  </a:solidFill>
                  <a:latin typeface="BIZ UDPゴシック" panose="020B0400000000000000" pitchFamily="50" charset="-128"/>
                  <a:ea typeface="BIZ UDPゴシック" panose="020B0400000000000000" pitchFamily="50" charset="-128"/>
                </a:rPr>
                <a:t>1</a:t>
              </a:r>
              <a:r>
                <a:rPr kumimoji="1" lang="ja-JP" altLang="en-US" sz="1600" b="1" dirty="0">
                  <a:solidFill>
                    <a:schemeClr val="tx1"/>
                  </a:solidFill>
                  <a:latin typeface="BIZ UDPゴシック" panose="020B0400000000000000" pitchFamily="50" charset="-128"/>
                  <a:ea typeface="BIZ UDPゴシック" panose="020B0400000000000000" pitchFamily="50" charset="-128"/>
                </a:rPr>
                <a:t>回のみ</a:t>
              </a:r>
            </a:p>
          </p:txBody>
        </p:sp>
      </p:grpSp>
      <p:pic>
        <p:nvPicPr>
          <p:cNvPr id="54" name="図 53">
            <a:extLst>
              <a:ext uri="{FF2B5EF4-FFF2-40B4-BE49-F238E27FC236}">
                <a16:creationId xmlns:a16="http://schemas.microsoft.com/office/drawing/2014/main" id="{1A8BEE08-3F7D-95EC-5B98-817D2D13F431}"/>
              </a:ext>
            </a:extLst>
          </p:cNvPr>
          <p:cNvPicPr>
            <a:picLocks noChangeAspect="1"/>
          </p:cNvPicPr>
          <p:nvPr/>
        </p:nvPicPr>
        <p:blipFill>
          <a:blip r:embed="rId11"/>
          <a:stretch>
            <a:fillRect/>
          </a:stretch>
        </p:blipFill>
        <p:spPr>
          <a:xfrm>
            <a:off x="431651" y="2850106"/>
            <a:ext cx="3665525" cy="1080222"/>
          </a:xfrm>
          <a:prstGeom prst="rect">
            <a:avLst/>
          </a:prstGeom>
        </p:spPr>
      </p:pic>
      <p:pic>
        <p:nvPicPr>
          <p:cNvPr id="55" name="図 54">
            <a:extLst>
              <a:ext uri="{FF2B5EF4-FFF2-40B4-BE49-F238E27FC236}">
                <a16:creationId xmlns:a16="http://schemas.microsoft.com/office/drawing/2014/main" id="{DF25E0AA-17A4-561D-DA60-8A576318660B}"/>
              </a:ext>
            </a:extLst>
          </p:cNvPr>
          <p:cNvPicPr>
            <a:picLocks noChangeAspect="1"/>
          </p:cNvPicPr>
          <p:nvPr/>
        </p:nvPicPr>
        <p:blipFill>
          <a:blip r:embed="rId12"/>
          <a:stretch>
            <a:fillRect/>
          </a:stretch>
        </p:blipFill>
        <p:spPr>
          <a:xfrm>
            <a:off x="2409" y="4159767"/>
            <a:ext cx="321765" cy="647314"/>
          </a:xfrm>
          <a:prstGeom prst="rect">
            <a:avLst/>
          </a:prstGeom>
        </p:spPr>
      </p:pic>
      <p:sp>
        <p:nvSpPr>
          <p:cNvPr id="56" name="二等辺三角形 55">
            <a:extLst>
              <a:ext uri="{FF2B5EF4-FFF2-40B4-BE49-F238E27FC236}">
                <a16:creationId xmlns:a16="http://schemas.microsoft.com/office/drawing/2014/main" id="{D0216C6C-D21F-010E-7936-6A584A21BE6A}"/>
              </a:ext>
            </a:extLst>
          </p:cNvPr>
          <p:cNvSpPr/>
          <p:nvPr/>
        </p:nvSpPr>
        <p:spPr>
          <a:xfrm flipV="1">
            <a:off x="1774559" y="4952694"/>
            <a:ext cx="2030596" cy="194532"/>
          </a:xfrm>
          <a:prstGeom prst="triangl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7" name="図 56">
            <a:extLst>
              <a:ext uri="{FF2B5EF4-FFF2-40B4-BE49-F238E27FC236}">
                <a16:creationId xmlns:a16="http://schemas.microsoft.com/office/drawing/2014/main" id="{F8E61206-9E46-5571-A533-97728DA3D7E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98718" y="1477286"/>
            <a:ext cx="667017" cy="667017"/>
          </a:xfrm>
          <a:prstGeom prst="rect">
            <a:avLst/>
          </a:prstGeom>
        </p:spPr>
      </p:pic>
      <p:pic>
        <p:nvPicPr>
          <p:cNvPr id="58" name="図 57">
            <a:extLst>
              <a:ext uri="{FF2B5EF4-FFF2-40B4-BE49-F238E27FC236}">
                <a16:creationId xmlns:a16="http://schemas.microsoft.com/office/drawing/2014/main" id="{30C40343-4432-9408-6734-3B2FFC34E40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590168" y="1462619"/>
            <a:ext cx="667018" cy="667018"/>
          </a:xfrm>
          <a:prstGeom prst="rect">
            <a:avLst/>
          </a:prstGeom>
        </p:spPr>
      </p:pic>
      <p:pic>
        <p:nvPicPr>
          <p:cNvPr id="59" name="図 58">
            <a:extLst>
              <a:ext uri="{FF2B5EF4-FFF2-40B4-BE49-F238E27FC236}">
                <a16:creationId xmlns:a16="http://schemas.microsoft.com/office/drawing/2014/main" id="{B95A9016-5813-2AC6-4B55-D2D3A177D03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826323" y="891656"/>
            <a:ext cx="668535" cy="668535"/>
          </a:xfrm>
          <a:prstGeom prst="rect">
            <a:avLst/>
          </a:prstGeom>
        </p:spPr>
      </p:pic>
      <p:pic>
        <p:nvPicPr>
          <p:cNvPr id="60" name="図 59">
            <a:extLst>
              <a:ext uri="{FF2B5EF4-FFF2-40B4-BE49-F238E27FC236}">
                <a16:creationId xmlns:a16="http://schemas.microsoft.com/office/drawing/2014/main" id="{B53A87D6-8E0F-B19A-186F-D7B3A47EBFF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310439" y="869508"/>
            <a:ext cx="668535" cy="668535"/>
          </a:xfrm>
          <a:prstGeom prst="rect">
            <a:avLst/>
          </a:prstGeom>
        </p:spPr>
      </p:pic>
      <p:pic>
        <p:nvPicPr>
          <p:cNvPr id="61" name="図 60">
            <a:extLst>
              <a:ext uri="{FF2B5EF4-FFF2-40B4-BE49-F238E27FC236}">
                <a16:creationId xmlns:a16="http://schemas.microsoft.com/office/drawing/2014/main" id="{1D33BF1F-C95C-8B77-409B-3A7E215C14C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753646" y="885692"/>
            <a:ext cx="668535" cy="668535"/>
          </a:xfrm>
          <a:prstGeom prst="rect">
            <a:avLst/>
          </a:prstGeom>
        </p:spPr>
      </p:pic>
      <p:pic>
        <p:nvPicPr>
          <p:cNvPr id="62" name="図 61">
            <a:extLst>
              <a:ext uri="{FF2B5EF4-FFF2-40B4-BE49-F238E27FC236}">
                <a16:creationId xmlns:a16="http://schemas.microsoft.com/office/drawing/2014/main" id="{D4AFA2E1-4797-21BE-C572-2E57DA464B36}"/>
              </a:ext>
            </a:extLst>
          </p:cNvPr>
          <p:cNvPicPr>
            <a:picLocks noChangeAspect="1"/>
          </p:cNvPicPr>
          <p:nvPr/>
        </p:nvPicPr>
        <p:blipFill>
          <a:blip r:embed="rId18"/>
          <a:stretch>
            <a:fillRect/>
          </a:stretch>
        </p:blipFill>
        <p:spPr>
          <a:xfrm>
            <a:off x="618531" y="3957686"/>
            <a:ext cx="4342651" cy="942275"/>
          </a:xfrm>
          <a:prstGeom prst="rect">
            <a:avLst/>
          </a:prstGeom>
          <a:ln>
            <a:solidFill>
              <a:schemeClr val="tx1"/>
            </a:solidFill>
          </a:ln>
        </p:spPr>
      </p:pic>
      <p:pic>
        <p:nvPicPr>
          <p:cNvPr id="63" name="図 62">
            <a:extLst>
              <a:ext uri="{FF2B5EF4-FFF2-40B4-BE49-F238E27FC236}">
                <a16:creationId xmlns:a16="http://schemas.microsoft.com/office/drawing/2014/main" id="{0B131A26-4902-3EC3-A079-F05A6FE716D3}"/>
              </a:ext>
            </a:extLst>
          </p:cNvPr>
          <p:cNvPicPr>
            <a:picLocks noChangeAspect="1"/>
          </p:cNvPicPr>
          <p:nvPr/>
        </p:nvPicPr>
        <p:blipFill>
          <a:blip r:embed="rId19"/>
          <a:stretch>
            <a:fillRect/>
          </a:stretch>
        </p:blipFill>
        <p:spPr>
          <a:xfrm>
            <a:off x="7614072" y="1532217"/>
            <a:ext cx="3075129" cy="980815"/>
          </a:xfrm>
          <a:prstGeom prst="rect">
            <a:avLst/>
          </a:prstGeom>
          <a:ln>
            <a:solidFill>
              <a:schemeClr val="tx1"/>
            </a:solidFill>
          </a:ln>
        </p:spPr>
      </p:pic>
      <p:sp>
        <p:nvSpPr>
          <p:cNvPr id="64" name="テキスト ボックス 63">
            <a:extLst>
              <a:ext uri="{FF2B5EF4-FFF2-40B4-BE49-F238E27FC236}">
                <a16:creationId xmlns:a16="http://schemas.microsoft.com/office/drawing/2014/main" id="{C787A329-815D-DB0F-E637-9B5C419EE79E}"/>
              </a:ext>
            </a:extLst>
          </p:cNvPr>
          <p:cNvSpPr txBox="1"/>
          <p:nvPr/>
        </p:nvSpPr>
        <p:spPr>
          <a:xfrm>
            <a:off x="47841" y="571722"/>
            <a:ext cx="6517224" cy="338554"/>
          </a:xfrm>
          <a:prstGeom prst="rect">
            <a:avLst/>
          </a:prstGeom>
          <a:noFill/>
          <a:ln>
            <a:noFill/>
          </a:ln>
        </p:spPr>
        <p:txBody>
          <a:bodyPr wrap="square" rtlCol="0">
            <a:spAutoFit/>
          </a:bodyPr>
          <a:lstStyle/>
          <a:p>
            <a:r>
              <a:rPr lang="ja-JP" altLang="en-US" sz="1600" b="0" i="0" dirty="0">
                <a:effectLst/>
                <a:latin typeface="BIZ UDPゴシック" panose="020B0400000000000000" pitchFamily="50" charset="-128"/>
                <a:ea typeface="BIZ UDPゴシック" panose="020B0400000000000000" pitchFamily="50" charset="-128"/>
              </a:rPr>
              <a:t>月点検外だし化の導入で、設備停止時間が目標に近づくことを確認した</a:t>
            </a:r>
          </a:p>
        </p:txBody>
      </p:sp>
      <p:sp>
        <p:nvSpPr>
          <p:cNvPr id="2" name="テキスト ボックス 1">
            <a:extLst>
              <a:ext uri="{FF2B5EF4-FFF2-40B4-BE49-F238E27FC236}">
                <a16:creationId xmlns:a16="http://schemas.microsoft.com/office/drawing/2014/main" id="{4E48EE63-D40A-2BA7-D8B2-2C2BCCBC1CF4}"/>
              </a:ext>
            </a:extLst>
          </p:cNvPr>
          <p:cNvSpPr txBox="1"/>
          <p:nvPr/>
        </p:nvSpPr>
        <p:spPr>
          <a:xfrm>
            <a:off x="710372" y="124529"/>
            <a:ext cx="3332964"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対策の実施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追加対策の検討</a:t>
            </a:r>
            <a:endParaRPr lang="ja-JP" altLang="en-US" sz="32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DC537364-4852-1984-1947-B92BCAA7DB68}"/>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09</a:t>
            </a:r>
          </a:p>
        </p:txBody>
      </p:sp>
      <p:pic>
        <p:nvPicPr>
          <p:cNvPr id="67" name="オーディオ 66">
            <a:hlinkClick r:id="" action="ppaction://media"/>
            <a:extLst>
              <a:ext uri="{FF2B5EF4-FFF2-40B4-BE49-F238E27FC236}">
                <a16:creationId xmlns:a16="http://schemas.microsoft.com/office/drawing/2014/main" id="{5A17CCC5-66EA-7D49-245E-1400DFDD28AC}"/>
              </a:ext>
            </a:extLst>
          </p:cNvPr>
          <p:cNvPicPr>
            <a:picLocks noChangeAspect="1"/>
          </p:cNvPicPr>
          <p:nvPr>
            <a:audioFile r:link="rId3"/>
            <p:extLst>
              <p:ext uri="{DAA4B4D4-6D71-4841-9C94-3DE7FCFB9230}">
                <p14:media xmlns:p14="http://schemas.microsoft.com/office/powerpoint/2010/main" r:embed="rId2"/>
              </p:ext>
            </p:extLst>
          </p:nvPr>
        </p:nvPicPr>
        <p:blipFill>
          <a:blip r:embed="rId20"/>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678768240"/>
      </p:ext>
    </p:extLst>
  </p:cSld>
  <p:clrMapOvr>
    <a:masterClrMapping/>
  </p:clrMapOvr>
  <mc:AlternateContent xmlns:mc="http://schemas.openxmlformats.org/markup-compatibility/2006" xmlns:p14="http://schemas.microsoft.com/office/powerpoint/2010/main">
    <mc:Choice Requires="p14">
      <p:transition spd="slow" p14:dur="2000" advTm="62982"/>
    </mc:Choice>
    <mc:Fallback xmlns="">
      <p:transition spd="slow" advTm="62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7"/>
                                        </p:tgtEl>
                                      </p:cBhvr>
                                    </p:cmd>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62"/>
                                        </p:tgtEl>
                                      </p:cBhvr>
                                    </p:animEffect>
                                    <p:animScale>
                                      <p:cBhvr>
                                        <p:cTn id="11" dur="250" autoRev="1" fill="hold"/>
                                        <p:tgtEl>
                                          <p:spTgt spid="62"/>
                                        </p:tgtEl>
                                      </p:cBhvr>
                                      <p:by x="105000" y="105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p:cTn id="15" dur="500" fill="hold"/>
                                        <p:tgtEl>
                                          <p:spTgt spid="48"/>
                                        </p:tgtEl>
                                        <p:attrNameLst>
                                          <p:attrName>ppt_w</p:attrName>
                                        </p:attrNameLst>
                                      </p:cBhvr>
                                      <p:tavLst>
                                        <p:tav tm="0">
                                          <p:val>
                                            <p:fltVal val="0"/>
                                          </p:val>
                                        </p:tav>
                                        <p:tav tm="100000">
                                          <p:val>
                                            <p:strVal val="#ppt_w"/>
                                          </p:val>
                                        </p:tav>
                                      </p:tavLst>
                                    </p:anim>
                                    <p:anim calcmode="lin" valueType="num">
                                      <p:cBhvr>
                                        <p:cTn id="16" dur="500" fill="hold"/>
                                        <p:tgtEl>
                                          <p:spTgt spid="48"/>
                                        </p:tgtEl>
                                        <p:attrNameLst>
                                          <p:attrName>ppt_h</p:attrName>
                                        </p:attrNameLst>
                                      </p:cBhvr>
                                      <p:tavLst>
                                        <p:tav tm="0">
                                          <p:val>
                                            <p:fltVal val="0"/>
                                          </p:val>
                                        </p:tav>
                                        <p:tav tm="100000">
                                          <p:val>
                                            <p:strVal val="#ppt_h"/>
                                          </p:val>
                                        </p:tav>
                                      </p:tavLst>
                                    </p:anim>
                                    <p:animEffect transition="in" filter="fade">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par>
                                <p:cTn id="23" presetID="10" presetClass="entr" presetSubtype="0"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500"/>
                                        <p:tgtEl>
                                          <p:spTgt spid="6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1"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par>
                                <p:cTn id="41" presetID="22" presetClass="entr" presetSubtype="8" fill="hold" grpId="1"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xit" presetSubtype="32" fill="hold" grpId="0" nodeType="clickEffect">
                                  <p:stCondLst>
                                    <p:cond delay="0"/>
                                  </p:stCondLst>
                                  <p:childTnLst>
                                    <p:anim calcmode="lin" valueType="num">
                                      <p:cBhvr>
                                        <p:cTn id="58" dur="500"/>
                                        <p:tgtEl>
                                          <p:spTgt spid="35"/>
                                        </p:tgtEl>
                                        <p:attrNameLst>
                                          <p:attrName>ppt_w</p:attrName>
                                        </p:attrNameLst>
                                      </p:cBhvr>
                                      <p:tavLst>
                                        <p:tav tm="0">
                                          <p:val>
                                            <p:strVal val="ppt_w"/>
                                          </p:val>
                                        </p:tav>
                                        <p:tav tm="100000">
                                          <p:val>
                                            <p:fltVal val="0"/>
                                          </p:val>
                                        </p:tav>
                                      </p:tavLst>
                                    </p:anim>
                                    <p:anim calcmode="lin" valueType="num">
                                      <p:cBhvr>
                                        <p:cTn id="59" dur="500"/>
                                        <p:tgtEl>
                                          <p:spTgt spid="35"/>
                                        </p:tgtEl>
                                        <p:attrNameLst>
                                          <p:attrName>ppt_h</p:attrName>
                                        </p:attrNameLst>
                                      </p:cBhvr>
                                      <p:tavLst>
                                        <p:tav tm="0">
                                          <p:val>
                                            <p:strVal val="ppt_h"/>
                                          </p:val>
                                        </p:tav>
                                        <p:tav tm="100000">
                                          <p:val>
                                            <p:fltVal val="0"/>
                                          </p:val>
                                        </p:tav>
                                      </p:tavLst>
                                    </p:anim>
                                    <p:animEffect transition="out" filter="fade">
                                      <p:cBhvr>
                                        <p:cTn id="60" dur="500"/>
                                        <p:tgtEl>
                                          <p:spTgt spid="35"/>
                                        </p:tgtEl>
                                      </p:cBhvr>
                                    </p:animEffect>
                                    <p:set>
                                      <p:cBhvr>
                                        <p:cTn id="61" dur="1" fill="hold">
                                          <p:stCondLst>
                                            <p:cond delay="499"/>
                                          </p:stCondLst>
                                        </p:cTn>
                                        <p:tgtEl>
                                          <p:spTgt spid="35"/>
                                        </p:tgtEl>
                                        <p:attrNameLst>
                                          <p:attrName>style.visibility</p:attrName>
                                        </p:attrNameLst>
                                      </p:cBhvr>
                                      <p:to>
                                        <p:strVal val="hidden"/>
                                      </p:to>
                                    </p:set>
                                  </p:childTnLst>
                                </p:cTn>
                              </p:par>
                              <p:par>
                                <p:cTn id="62" presetID="53" presetClass="exit" presetSubtype="32" fill="hold" grpId="0" nodeType="withEffect">
                                  <p:stCondLst>
                                    <p:cond delay="0"/>
                                  </p:stCondLst>
                                  <p:childTnLst>
                                    <p:anim calcmode="lin" valueType="num">
                                      <p:cBhvr>
                                        <p:cTn id="63" dur="500"/>
                                        <p:tgtEl>
                                          <p:spTgt spid="37"/>
                                        </p:tgtEl>
                                        <p:attrNameLst>
                                          <p:attrName>ppt_w</p:attrName>
                                        </p:attrNameLst>
                                      </p:cBhvr>
                                      <p:tavLst>
                                        <p:tav tm="0">
                                          <p:val>
                                            <p:strVal val="ppt_w"/>
                                          </p:val>
                                        </p:tav>
                                        <p:tav tm="100000">
                                          <p:val>
                                            <p:fltVal val="0"/>
                                          </p:val>
                                        </p:tav>
                                      </p:tavLst>
                                    </p:anim>
                                    <p:anim calcmode="lin" valueType="num">
                                      <p:cBhvr>
                                        <p:cTn id="64" dur="500"/>
                                        <p:tgtEl>
                                          <p:spTgt spid="37"/>
                                        </p:tgtEl>
                                        <p:attrNameLst>
                                          <p:attrName>ppt_h</p:attrName>
                                        </p:attrNameLst>
                                      </p:cBhvr>
                                      <p:tavLst>
                                        <p:tav tm="0">
                                          <p:val>
                                            <p:strVal val="ppt_h"/>
                                          </p:val>
                                        </p:tav>
                                        <p:tav tm="100000">
                                          <p:val>
                                            <p:fltVal val="0"/>
                                          </p:val>
                                        </p:tav>
                                      </p:tavLst>
                                    </p:anim>
                                    <p:animEffect transition="out" filter="fade">
                                      <p:cBhvr>
                                        <p:cTn id="65" dur="500"/>
                                        <p:tgtEl>
                                          <p:spTgt spid="37"/>
                                        </p:tgtEl>
                                      </p:cBhvr>
                                    </p:animEffect>
                                    <p:set>
                                      <p:cBhvr>
                                        <p:cTn id="66" dur="1" fill="hold">
                                          <p:stCondLst>
                                            <p:cond delay="499"/>
                                          </p:stCondLst>
                                        </p:cTn>
                                        <p:tgtEl>
                                          <p:spTgt spid="37"/>
                                        </p:tgtEl>
                                        <p:attrNameLst>
                                          <p:attrName>style.visibility</p:attrName>
                                        </p:attrNameLst>
                                      </p:cBhvr>
                                      <p:to>
                                        <p:strVal val="hidden"/>
                                      </p:to>
                                    </p:set>
                                  </p:childTnLst>
                                </p:cTn>
                              </p:par>
                            </p:childTnLst>
                          </p:cTn>
                        </p:par>
                        <p:par>
                          <p:cTn id="67" fill="hold">
                            <p:stCondLst>
                              <p:cond delay="500"/>
                            </p:stCondLst>
                            <p:childTnLst>
                              <p:par>
                                <p:cTn id="68" presetID="53" presetClass="entr" presetSubtype="16"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Effect transition="in" filter="fade">
                                      <p:cBhvr>
                                        <p:cTn id="72" dur="500"/>
                                        <p:tgtEl>
                                          <p:spTgt spid="42"/>
                                        </p:tgtEl>
                                      </p:cBhvr>
                                    </p:animEffect>
                                  </p:childTnLst>
                                </p:cTn>
                              </p:par>
                            </p:childTnLst>
                          </p:cTn>
                        </p:par>
                        <p:par>
                          <p:cTn id="73" fill="hold">
                            <p:stCondLst>
                              <p:cond delay="1000"/>
                            </p:stCondLst>
                            <p:childTnLst>
                              <p:par>
                                <p:cTn id="74" presetID="53" presetClass="entr" presetSubtype="16"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animEffect transition="in" filter="fade">
                                      <p:cBhvr>
                                        <p:cTn id="78" dur="500"/>
                                        <p:tgtEl>
                                          <p:spTgt spid="4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500"/>
                                        <p:tgtEl>
                                          <p:spTgt spid="44"/>
                                        </p:tgtEl>
                                      </p:cBhvr>
                                    </p:animEffect>
                                  </p:childTnLst>
                                </p:cTn>
                              </p:par>
                            </p:childTnLst>
                          </p:cTn>
                        </p:par>
                        <p:par>
                          <p:cTn id="84" fill="hold">
                            <p:stCondLst>
                              <p:cond delay="500"/>
                            </p:stCondLst>
                            <p:childTnLst>
                              <p:par>
                                <p:cTn id="85" presetID="53" presetClass="entr" presetSubtype="16" fill="hold" nodeType="afterEffect">
                                  <p:stCondLst>
                                    <p:cond delay="500"/>
                                  </p:stCondLst>
                                  <p:childTnLst>
                                    <p:set>
                                      <p:cBhvr>
                                        <p:cTn id="86" dur="1" fill="hold">
                                          <p:stCondLst>
                                            <p:cond delay="0"/>
                                          </p:stCondLst>
                                        </p:cTn>
                                        <p:tgtEl>
                                          <p:spTgt spid="45"/>
                                        </p:tgtEl>
                                        <p:attrNameLst>
                                          <p:attrName>style.visibility</p:attrName>
                                        </p:attrNameLst>
                                      </p:cBhvr>
                                      <p:to>
                                        <p:strVal val="visible"/>
                                      </p:to>
                                    </p:set>
                                    <p:anim calcmode="lin" valueType="num">
                                      <p:cBhvr>
                                        <p:cTn id="87" dur="500" fill="hold"/>
                                        <p:tgtEl>
                                          <p:spTgt spid="45"/>
                                        </p:tgtEl>
                                        <p:attrNameLst>
                                          <p:attrName>ppt_w</p:attrName>
                                        </p:attrNameLst>
                                      </p:cBhvr>
                                      <p:tavLst>
                                        <p:tav tm="0">
                                          <p:val>
                                            <p:fltVal val="0"/>
                                          </p:val>
                                        </p:tav>
                                        <p:tav tm="100000">
                                          <p:val>
                                            <p:strVal val="#ppt_w"/>
                                          </p:val>
                                        </p:tav>
                                      </p:tavLst>
                                    </p:anim>
                                    <p:anim calcmode="lin" valueType="num">
                                      <p:cBhvr>
                                        <p:cTn id="88" dur="500" fill="hold"/>
                                        <p:tgtEl>
                                          <p:spTgt spid="45"/>
                                        </p:tgtEl>
                                        <p:attrNameLst>
                                          <p:attrName>ppt_h</p:attrName>
                                        </p:attrNameLst>
                                      </p:cBhvr>
                                      <p:tavLst>
                                        <p:tav tm="0">
                                          <p:val>
                                            <p:fltVal val="0"/>
                                          </p:val>
                                        </p:tav>
                                        <p:tav tm="100000">
                                          <p:val>
                                            <p:strVal val="#ppt_h"/>
                                          </p:val>
                                        </p:tav>
                                      </p:tavLst>
                                    </p:anim>
                                    <p:animEffect transition="in" filter="fade">
                                      <p:cBhvr>
                                        <p:cTn id="8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0" fill="hold" display="0">
                  <p:stCondLst>
                    <p:cond delay="indefinite"/>
                  </p:stCondLst>
                  <p:endCondLst>
                    <p:cond evt="onStopAudio" delay="0">
                      <p:tgtEl>
                        <p:sldTgt/>
                      </p:tgtEl>
                    </p:cond>
                  </p:endCondLst>
                </p:cTn>
                <p:tgtEl>
                  <p:spTgt spid="67"/>
                </p:tgtEl>
              </p:cMediaNode>
            </p:audio>
          </p:childTnLst>
        </p:cTn>
      </p:par>
    </p:tnLst>
    <p:bldLst>
      <p:bldP spid="30" grpId="0" animBg="1"/>
      <p:bldP spid="35" grpId="0"/>
      <p:bldP spid="35" grpId="1"/>
      <p:bldP spid="36" grpId="0"/>
      <p:bldP spid="37" grpId="0"/>
      <p:bldP spid="37" grpId="1"/>
      <p:bldP spid="38" grpId="0" animBg="1"/>
      <p:bldP spid="42" grpId="0"/>
      <p:bldP spid="43" grpId="0"/>
      <p:bldP spid="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pic>
        <p:nvPicPr>
          <p:cNvPr id="60" name="図 59">
            <a:extLst>
              <a:ext uri="{FF2B5EF4-FFF2-40B4-BE49-F238E27FC236}">
                <a16:creationId xmlns:a16="http://schemas.microsoft.com/office/drawing/2014/main" id="{C0F6531D-2260-A405-945A-57247FCD5D5D}"/>
              </a:ext>
            </a:extLst>
          </p:cNvPr>
          <p:cNvPicPr>
            <a:picLocks noChangeAspect="1"/>
          </p:cNvPicPr>
          <p:nvPr/>
        </p:nvPicPr>
        <p:blipFill>
          <a:blip r:embed="rId7"/>
          <a:stretch>
            <a:fillRect/>
          </a:stretch>
        </p:blipFill>
        <p:spPr>
          <a:xfrm>
            <a:off x="967901" y="1404260"/>
            <a:ext cx="10616045" cy="4338205"/>
          </a:xfrm>
          <a:prstGeom prst="rect">
            <a:avLst/>
          </a:prstGeom>
        </p:spPr>
      </p:pic>
      <p:pic>
        <p:nvPicPr>
          <p:cNvPr id="61" name="図 60">
            <a:extLst>
              <a:ext uri="{FF2B5EF4-FFF2-40B4-BE49-F238E27FC236}">
                <a16:creationId xmlns:a16="http://schemas.microsoft.com/office/drawing/2014/main" id="{AFF9E62E-E8BA-68D9-900D-7CD23CE14467}"/>
              </a:ext>
            </a:extLst>
          </p:cNvPr>
          <p:cNvPicPr>
            <a:picLocks noChangeAspect="1"/>
          </p:cNvPicPr>
          <p:nvPr/>
        </p:nvPicPr>
        <p:blipFill>
          <a:blip r:embed="rId8"/>
          <a:stretch>
            <a:fillRect/>
          </a:stretch>
        </p:blipFill>
        <p:spPr>
          <a:xfrm>
            <a:off x="7836882" y="4209691"/>
            <a:ext cx="1230391" cy="471095"/>
          </a:xfrm>
          <a:prstGeom prst="rect">
            <a:avLst/>
          </a:prstGeom>
        </p:spPr>
      </p:pic>
      <p:pic>
        <p:nvPicPr>
          <p:cNvPr id="62" name="図 61">
            <a:extLst>
              <a:ext uri="{FF2B5EF4-FFF2-40B4-BE49-F238E27FC236}">
                <a16:creationId xmlns:a16="http://schemas.microsoft.com/office/drawing/2014/main" id="{B13A6450-535D-9667-5377-D2D3D4098AEE}"/>
              </a:ext>
            </a:extLst>
          </p:cNvPr>
          <p:cNvPicPr>
            <a:picLocks noChangeAspect="1"/>
          </p:cNvPicPr>
          <p:nvPr/>
        </p:nvPicPr>
        <p:blipFill>
          <a:blip r:embed="rId9"/>
          <a:srcRect t="5559" b="1528"/>
          <a:stretch/>
        </p:blipFill>
        <p:spPr>
          <a:xfrm>
            <a:off x="1593869" y="2809321"/>
            <a:ext cx="602915" cy="876590"/>
          </a:xfrm>
          <a:prstGeom prst="rect">
            <a:avLst/>
          </a:prstGeom>
        </p:spPr>
      </p:pic>
      <p:pic>
        <p:nvPicPr>
          <p:cNvPr id="63" name="図 62" descr="建物, 人, 屋内, 男 が含まれている画像&#10;&#10;AI によって生成されたコンテンツは間違っている可能性があります。">
            <a:extLst>
              <a:ext uri="{FF2B5EF4-FFF2-40B4-BE49-F238E27FC236}">
                <a16:creationId xmlns:a16="http://schemas.microsoft.com/office/drawing/2014/main" id="{E86CAA6D-0E0F-62D1-7F05-B68CE7E5060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87615" y="2809321"/>
            <a:ext cx="724354" cy="913607"/>
          </a:xfrm>
          <a:prstGeom prst="rect">
            <a:avLst/>
          </a:prstGeom>
        </p:spPr>
      </p:pic>
      <p:pic>
        <p:nvPicPr>
          <p:cNvPr id="64" name="図 63">
            <a:extLst>
              <a:ext uri="{FF2B5EF4-FFF2-40B4-BE49-F238E27FC236}">
                <a16:creationId xmlns:a16="http://schemas.microsoft.com/office/drawing/2014/main" id="{C9E0D890-D2F4-DD0D-568F-A054BEB9E288}"/>
              </a:ext>
            </a:extLst>
          </p:cNvPr>
          <p:cNvPicPr>
            <a:picLocks noChangeAspect="1"/>
          </p:cNvPicPr>
          <p:nvPr/>
        </p:nvPicPr>
        <p:blipFill>
          <a:blip r:embed="rId11"/>
          <a:srcRect b="3448"/>
          <a:stretch/>
        </p:blipFill>
        <p:spPr>
          <a:xfrm>
            <a:off x="7827353" y="4779642"/>
            <a:ext cx="718435" cy="932215"/>
          </a:xfrm>
          <a:prstGeom prst="rect">
            <a:avLst/>
          </a:prstGeom>
        </p:spPr>
      </p:pic>
      <p:pic>
        <p:nvPicPr>
          <p:cNvPr id="65" name="図 64">
            <a:extLst>
              <a:ext uri="{FF2B5EF4-FFF2-40B4-BE49-F238E27FC236}">
                <a16:creationId xmlns:a16="http://schemas.microsoft.com/office/drawing/2014/main" id="{FBE5BD85-A68D-B4C1-7D98-B84E8985B9D9}"/>
              </a:ext>
            </a:extLst>
          </p:cNvPr>
          <p:cNvPicPr>
            <a:picLocks noChangeAspect="1"/>
          </p:cNvPicPr>
          <p:nvPr/>
        </p:nvPicPr>
        <p:blipFill>
          <a:blip r:embed="rId12" cstate="print">
            <a:extLst>
              <a:ext uri="{28A0092B-C50C-407E-A947-70E740481C1C}">
                <a14:useLocalDpi xmlns:a14="http://schemas.microsoft.com/office/drawing/2010/main" val="0"/>
              </a:ext>
            </a:extLst>
          </a:blip>
          <a:srcRect l="14415" t="-51" r="19657" b="29011"/>
          <a:stretch/>
        </p:blipFill>
        <p:spPr>
          <a:xfrm rot="5400000">
            <a:off x="3408754" y="2901734"/>
            <a:ext cx="863351" cy="691765"/>
          </a:xfrm>
          <a:prstGeom prst="rect">
            <a:avLst/>
          </a:prstGeom>
        </p:spPr>
      </p:pic>
      <p:pic>
        <p:nvPicPr>
          <p:cNvPr id="66" name="図 65">
            <a:extLst>
              <a:ext uri="{FF2B5EF4-FFF2-40B4-BE49-F238E27FC236}">
                <a16:creationId xmlns:a16="http://schemas.microsoft.com/office/drawing/2014/main" id="{5F526D4B-5685-DDB6-BA13-6B81214EDF1C}"/>
              </a:ext>
            </a:extLst>
          </p:cNvPr>
          <p:cNvPicPr>
            <a:picLocks noChangeAspect="1"/>
          </p:cNvPicPr>
          <p:nvPr/>
        </p:nvPicPr>
        <p:blipFill>
          <a:blip r:embed="rId13"/>
          <a:srcRect t="6671" b="18173"/>
          <a:stretch/>
        </p:blipFill>
        <p:spPr>
          <a:xfrm>
            <a:off x="4770607" y="2807010"/>
            <a:ext cx="664761" cy="891093"/>
          </a:xfrm>
          <a:prstGeom prst="rect">
            <a:avLst/>
          </a:prstGeom>
        </p:spPr>
      </p:pic>
      <p:pic>
        <p:nvPicPr>
          <p:cNvPr id="67" name="図 66">
            <a:extLst>
              <a:ext uri="{FF2B5EF4-FFF2-40B4-BE49-F238E27FC236}">
                <a16:creationId xmlns:a16="http://schemas.microsoft.com/office/drawing/2014/main" id="{5635C153-1519-2618-40EC-EDD78E0C3541}"/>
              </a:ext>
            </a:extLst>
          </p:cNvPr>
          <p:cNvPicPr>
            <a:picLocks noChangeAspect="1"/>
          </p:cNvPicPr>
          <p:nvPr/>
        </p:nvPicPr>
        <p:blipFill>
          <a:blip r:embed="rId14"/>
          <a:srcRect t="7892" b="14534"/>
          <a:stretch/>
        </p:blipFill>
        <p:spPr>
          <a:xfrm>
            <a:off x="5989768" y="2782863"/>
            <a:ext cx="731568" cy="910272"/>
          </a:xfrm>
          <a:prstGeom prst="rect">
            <a:avLst/>
          </a:prstGeom>
        </p:spPr>
      </p:pic>
      <p:pic>
        <p:nvPicPr>
          <p:cNvPr id="68" name="図 67">
            <a:extLst>
              <a:ext uri="{FF2B5EF4-FFF2-40B4-BE49-F238E27FC236}">
                <a16:creationId xmlns:a16="http://schemas.microsoft.com/office/drawing/2014/main" id="{42AE376F-3237-F62D-0CA8-FC2787447A86}"/>
              </a:ext>
            </a:extLst>
          </p:cNvPr>
          <p:cNvPicPr>
            <a:picLocks noChangeAspect="1"/>
          </p:cNvPicPr>
          <p:nvPr/>
        </p:nvPicPr>
        <p:blipFill>
          <a:blip r:embed="rId15"/>
          <a:srcRect t="9684"/>
          <a:stretch/>
        </p:blipFill>
        <p:spPr>
          <a:xfrm>
            <a:off x="1622368" y="4759767"/>
            <a:ext cx="784902" cy="952090"/>
          </a:xfrm>
          <a:prstGeom prst="rect">
            <a:avLst/>
          </a:prstGeom>
        </p:spPr>
      </p:pic>
      <p:pic>
        <p:nvPicPr>
          <p:cNvPr id="69" name="図 68">
            <a:extLst>
              <a:ext uri="{FF2B5EF4-FFF2-40B4-BE49-F238E27FC236}">
                <a16:creationId xmlns:a16="http://schemas.microsoft.com/office/drawing/2014/main" id="{DB7BBA9A-9B04-84B5-33D3-29BDC74BAB02}"/>
              </a:ext>
            </a:extLst>
          </p:cNvPr>
          <p:cNvPicPr>
            <a:picLocks noChangeAspect="1"/>
          </p:cNvPicPr>
          <p:nvPr/>
        </p:nvPicPr>
        <p:blipFill>
          <a:blip r:embed="rId16"/>
          <a:stretch>
            <a:fillRect/>
          </a:stretch>
        </p:blipFill>
        <p:spPr>
          <a:xfrm>
            <a:off x="2558954" y="4779150"/>
            <a:ext cx="644416" cy="819957"/>
          </a:xfrm>
          <a:prstGeom prst="rect">
            <a:avLst/>
          </a:prstGeom>
        </p:spPr>
      </p:pic>
      <p:pic>
        <p:nvPicPr>
          <p:cNvPr id="70" name="図 69">
            <a:extLst>
              <a:ext uri="{FF2B5EF4-FFF2-40B4-BE49-F238E27FC236}">
                <a16:creationId xmlns:a16="http://schemas.microsoft.com/office/drawing/2014/main" id="{770BE2F3-A3AA-31AE-E9C8-C39622D27B26}"/>
              </a:ext>
            </a:extLst>
          </p:cNvPr>
          <p:cNvPicPr>
            <a:picLocks noChangeAspect="1"/>
          </p:cNvPicPr>
          <p:nvPr/>
        </p:nvPicPr>
        <p:blipFill>
          <a:blip r:embed="rId17"/>
          <a:stretch>
            <a:fillRect/>
          </a:stretch>
        </p:blipFill>
        <p:spPr>
          <a:xfrm>
            <a:off x="3530370" y="5003702"/>
            <a:ext cx="800471" cy="537566"/>
          </a:xfrm>
          <a:prstGeom prst="rect">
            <a:avLst/>
          </a:prstGeom>
        </p:spPr>
      </p:pic>
      <p:grpSp>
        <p:nvGrpSpPr>
          <p:cNvPr id="71" name="グループ化 70">
            <a:extLst>
              <a:ext uri="{FF2B5EF4-FFF2-40B4-BE49-F238E27FC236}">
                <a16:creationId xmlns:a16="http://schemas.microsoft.com/office/drawing/2014/main" id="{AAEAABA2-3113-02AE-9B47-F85465B96103}"/>
              </a:ext>
            </a:extLst>
          </p:cNvPr>
          <p:cNvGrpSpPr/>
          <p:nvPr/>
        </p:nvGrpSpPr>
        <p:grpSpPr>
          <a:xfrm>
            <a:off x="1619076" y="4209692"/>
            <a:ext cx="6161915" cy="471095"/>
            <a:chOff x="1619076" y="4087152"/>
            <a:chExt cx="6161915" cy="471095"/>
          </a:xfrm>
        </p:grpSpPr>
        <p:pic>
          <p:nvPicPr>
            <p:cNvPr id="72" name="図 71">
              <a:extLst>
                <a:ext uri="{FF2B5EF4-FFF2-40B4-BE49-F238E27FC236}">
                  <a16:creationId xmlns:a16="http://schemas.microsoft.com/office/drawing/2014/main" id="{8A34DA7F-B79A-CA6B-45B4-5ECBF67F6384}"/>
                </a:ext>
              </a:extLst>
            </p:cNvPr>
            <p:cNvPicPr>
              <a:picLocks noChangeAspect="1"/>
            </p:cNvPicPr>
            <p:nvPr/>
          </p:nvPicPr>
          <p:blipFill>
            <a:blip r:embed="rId18"/>
            <a:stretch>
              <a:fillRect/>
            </a:stretch>
          </p:blipFill>
          <p:spPr>
            <a:xfrm>
              <a:off x="1619076" y="4087152"/>
              <a:ext cx="3070434" cy="471095"/>
            </a:xfrm>
            <a:prstGeom prst="rect">
              <a:avLst/>
            </a:prstGeom>
          </p:spPr>
        </p:pic>
        <p:pic>
          <p:nvPicPr>
            <p:cNvPr id="73" name="図 72">
              <a:extLst>
                <a:ext uri="{FF2B5EF4-FFF2-40B4-BE49-F238E27FC236}">
                  <a16:creationId xmlns:a16="http://schemas.microsoft.com/office/drawing/2014/main" id="{F1D8045E-68B0-04EB-13CE-AC00BC943161}"/>
                </a:ext>
              </a:extLst>
            </p:cNvPr>
            <p:cNvPicPr>
              <a:picLocks noChangeAspect="1"/>
            </p:cNvPicPr>
            <p:nvPr/>
          </p:nvPicPr>
          <p:blipFill>
            <a:blip r:embed="rId18"/>
            <a:stretch>
              <a:fillRect/>
            </a:stretch>
          </p:blipFill>
          <p:spPr>
            <a:xfrm>
              <a:off x="4710557" y="4087152"/>
              <a:ext cx="3070434" cy="471095"/>
            </a:xfrm>
            <a:prstGeom prst="rect">
              <a:avLst/>
            </a:prstGeom>
          </p:spPr>
        </p:pic>
      </p:grpSp>
      <p:pic>
        <p:nvPicPr>
          <p:cNvPr id="74" name="図 73">
            <a:extLst>
              <a:ext uri="{FF2B5EF4-FFF2-40B4-BE49-F238E27FC236}">
                <a16:creationId xmlns:a16="http://schemas.microsoft.com/office/drawing/2014/main" id="{043C0BBF-3BB0-E9E6-4A86-43DB6B84772A}"/>
              </a:ext>
            </a:extLst>
          </p:cNvPr>
          <p:cNvPicPr>
            <a:picLocks noChangeAspect="1"/>
          </p:cNvPicPr>
          <p:nvPr/>
        </p:nvPicPr>
        <p:blipFill>
          <a:blip r:embed="rId15"/>
          <a:srcRect t="9684"/>
          <a:stretch/>
        </p:blipFill>
        <p:spPr>
          <a:xfrm>
            <a:off x="4722729" y="4759767"/>
            <a:ext cx="784902" cy="952090"/>
          </a:xfrm>
          <a:prstGeom prst="rect">
            <a:avLst/>
          </a:prstGeom>
        </p:spPr>
      </p:pic>
      <p:pic>
        <p:nvPicPr>
          <p:cNvPr id="75" name="図 74">
            <a:extLst>
              <a:ext uri="{FF2B5EF4-FFF2-40B4-BE49-F238E27FC236}">
                <a16:creationId xmlns:a16="http://schemas.microsoft.com/office/drawing/2014/main" id="{6EC0D80A-B7AF-3950-5DE8-08899C8C1A50}"/>
              </a:ext>
            </a:extLst>
          </p:cNvPr>
          <p:cNvPicPr>
            <a:picLocks noChangeAspect="1"/>
          </p:cNvPicPr>
          <p:nvPr/>
        </p:nvPicPr>
        <p:blipFill>
          <a:blip r:embed="rId16"/>
          <a:stretch>
            <a:fillRect/>
          </a:stretch>
        </p:blipFill>
        <p:spPr>
          <a:xfrm>
            <a:off x="5659315" y="4779150"/>
            <a:ext cx="644416" cy="819957"/>
          </a:xfrm>
          <a:prstGeom prst="rect">
            <a:avLst/>
          </a:prstGeom>
        </p:spPr>
      </p:pic>
      <p:pic>
        <p:nvPicPr>
          <p:cNvPr id="76" name="図 75">
            <a:extLst>
              <a:ext uri="{FF2B5EF4-FFF2-40B4-BE49-F238E27FC236}">
                <a16:creationId xmlns:a16="http://schemas.microsoft.com/office/drawing/2014/main" id="{F807C0BE-4A06-B476-C65F-4FA1F69E5FB2}"/>
              </a:ext>
            </a:extLst>
          </p:cNvPr>
          <p:cNvPicPr>
            <a:picLocks noChangeAspect="1"/>
          </p:cNvPicPr>
          <p:nvPr/>
        </p:nvPicPr>
        <p:blipFill>
          <a:blip r:embed="rId17"/>
          <a:stretch>
            <a:fillRect/>
          </a:stretch>
        </p:blipFill>
        <p:spPr>
          <a:xfrm>
            <a:off x="6630731" y="5003702"/>
            <a:ext cx="800471" cy="537566"/>
          </a:xfrm>
          <a:prstGeom prst="rect">
            <a:avLst/>
          </a:prstGeom>
        </p:spPr>
      </p:pic>
      <p:grpSp>
        <p:nvGrpSpPr>
          <p:cNvPr id="77" name="グループ化 76">
            <a:extLst>
              <a:ext uri="{FF2B5EF4-FFF2-40B4-BE49-F238E27FC236}">
                <a16:creationId xmlns:a16="http://schemas.microsoft.com/office/drawing/2014/main" id="{3884BB6D-EEB3-58F8-5AF2-6C6FC8BADCF1}"/>
              </a:ext>
            </a:extLst>
          </p:cNvPr>
          <p:cNvGrpSpPr/>
          <p:nvPr/>
        </p:nvGrpSpPr>
        <p:grpSpPr>
          <a:xfrm>
            <a:off x="1587068" y="2236468"/>
            <a:ext cx="5629084" cy="471095"/>
            <a:chOff x="1587068" y="2113928"/>
            <a:chExt cx="5629084" cy="471095"/>
          </a:xfrm>
        </p:grpSpPr>
        <p:pic>
          <p:nvPicPr>
            <p:cNvPr id="78" name="図 77">
              <a:extLst>
                <a:ext uri="{FF2B5EF4-FFF2-40B4-BE49-F238E27FC236}">
                  <a16:creationId xmlns:a16="http://schemas.microsoft.com/office/drawing/2014/main" id="{D5A07A0B-4AD7-24CC-26A2-800AC22DAF77}"/>
                </a:ext>
              </a:extLst>
            </p:cNvPr>
            <p:cNvPicPr>
              <a:picLocks noChangeAspect="1"/>
            </p:cNvPicPr>
            <p:nvPr/>
          </p:nvPicPr>
          <p:blipFill>
            <a:blip r:embed="rId19"/>
            <a:stretch>
              <a:fillRect/>
            </a:stretch>
          </p:blipFill>
          <p:spPr>
            <a:xfrm>
              <a:off x="1587068" y="2113928"/>
              <a:ext cx="593026" cy="471095"/>
            </a:xfrm>
            <a:prstGeom prst="rect">
              <a:avLst/>
            </a:prstGeom>
          </p:spPr>
        </p:pic>
        <p:pic>
          <p:nvPicPr>
            <p:cNvPr id="79" name="図 78">
              <a:extLst>
                <a:ext uri="{FF2B5EF4-FFF2-40B4-BE49-F238E27FC236}">
                  <a16:creationId xmlns:a16="http://schemas.microsoft.com/office/drawing/2014/main" id="{D6767064-0CFD-805E-1BD5-7F0FABB91C0B}"/>
                </a:ext>
              </a:extLst>
            </p:cNvPr>
            <p:cNvPicPr>
              <a:picLocks noChangeAspect="1"/>
            </p:cNvPicPr>
            <p:nvPr/>
          </p:nvPicPr>
          <p:blipFill>
            <a:blip r:embed="rId20"/>
            <a:stretch>
              <a:fillRect/>
            </a:stretch>
          </p:blipFill>
          <p:spPr>
            <a:xfrm>
              <a:off x="2219895" y="2113928"/>
              <a:ext cx="1224848" cy="471095"/>
            </a:xfrm>
            <a:prstGeom prst="rect">
              <a:avLst/>
            </a:prstGeom>
          </p:spPr>
        </p:pic>
        <p:pic>
          <p:nvPicPr>
            <p:cNvPr id="80" name="図 79">
              <a:extLst>
                <a:ext uri="{FF2B5EF4-FFF2-40B4-BE49-F238E27FC236}">
                  <a16:creationId xmlns:a16="http://schemas.microsoft.com/office/drawing/2014/main" id="{14EA4671-67A7-643C-5E2F-2788545CC2EC}"/>
                </a:ext>
              </a:extLst>
            </p:cNvPr>
            <p:cNvPicPr>
              <a:picLocks noChangeAspect="1"/>
            </p:cNvPicPr>
            <p:nvPr/>
          </p:nvPicPr>
          <p:blipFill>
            <a:blip r:embed="rId21"/>
            <a:stretch>
              <a:fillRect/>
            </a:stretch>
          </p:blipFill>
          <p:spPr>
            <a:xfrm>
              <a:off x="3471236" y="2113928"/>
              <a:ext cx="1263644" cy="471095"/>
            </a:xfrm>
            <a:prstGeom prst="rect">
              <a:avLst/>
            </a:prstGeom>
          </p:spPr>
        </p:pic>
        <p:pic>
          <p:nvPicPr>
            <p:cNvPr id="81" name="図 80">
              <a:extLst>
                <a:ext uri="{FF2B5EF4-FFF2-40B4-BE49-F238E27FC236}">
                  <a16:creationId xmlns:a16="http://schemas.microsoft.com/office/drawing/2014/main" id="{C27D4755-9B2C-E333-F80B-EC1297FDF541}"/>
                </a:ext>
              </a:extLst>
            </p:cNvPr>
            <p:cNvPicPr>
              <a:picLocks noChangeAspect="1"/>
            </p:cNvPicPr>
            <p:nvPr/>
          </p:nvPicPr>
          <p:blipFill>
            <a:blip r:embed="rId21"/>
            <a:stretch>
              <a:fillRect/>
            </a:stretch>
          </p:blipFill>
          <p:spPr>
            <a:xfrm>
              <a:off x="4706034" y="2113928"/>
              <a:ext cx="1263644" cy="471095"/>
            </a:xfrm>
            <a:prstGeom prst="rect">
              <a:avLst/>
            </a:prstGeom>
          </p:spPr>
        </p:pic>
        <p:pic>
          <p:nvPicPr>
            <p:cNvPr id="82" name="図 81">
              <a:extLst>
                <a:ext uri="{FF2B5EF4-FFF2-40B4-BE49-F238E27FC236}">
                  <a16:creationId xmlns:a16="http://schemas.microsoft.com/office/drawing/2014/main" id="{A3F42D53-F11A-008C-5852-7CEE767E9292}"/>
                </a:ext>
              </a:extLst>
            </p:cNvPr>
            <p:cNvPicPr>
              <a:picLocks noChangeAspect="1"/>
            </p:cNvPicPr>
            <p:nvPr/>
          </p:nvPicPr>
          <p:blipFill>
            <a:blip r:embed="rId21"/>
            <a:stretch>
              <a:fillRect/>
            </a:stretch>
          </p:blipFill>
          <p:spPr>
            <a:xfrm>
              <a:off x="5952508" y="2113928"/>
              <a:ext cx="1263644" cy="471095"/>
            </a:xfrm>
            <a:prstGeom prst="rect">
              <a:avLst/>
            </a:prstGeom>
          </p:spPr>
        </p:pic>
      </p:grpSp>
      <p:pic>
        <p:nvPicPr>
          <p:cNvPr id="83" name="図 82">
            <a:extLst>
              <a:ext uri="{FF2B5EF4-FFF2-40B4-BE49-F238E27FC236}">
                <a16:creationId xmlns:a16="http://schemas.microsoft.com/office/drawing/2014/main" id="{4FD078CC-C416-5C1D-DF4F-660E526706A5}"/>
              </a:ext>
            </a:extLst>
          </p:cNvPr>
          <p:cNvPicPr>
            <a:picLocks noChangeAspect="1"/>
          </p:cNvPicPr>
          <p:nvPr/>
        </p:nvPicPr>
        <p:blipFill>
          <a:blip r:embed="rId8"/>
          <a:stretch>
            <a:fillRect/>
          </a:stretch>
        </p:blipFill>
        <p:spPr>
          <a:xfrm>
            <a:off x="7836883" y="2236468"/>
            <a:ext cx="1230390" cy="471095"/>
          </a:xfrm>
          <a:prstGeom prst="rect">
            <a:avLst/>
          </a:prstGeom>
        </p:spPr>
      </p:pic>
      <p:pic>
        <p:nvPicPr>
          <p:cNvPr id="84" name="図 83">
            <a:extLst>
              <a:ext uri="{FF2B5EF4-FFF2-40B4-BE49-F238E27FC236}">
                <a16:creationId xmlns:a16="http://schemas.microsoft.com/office/drawing/2014/main" id="{504C5FE9-9FAD-52DC-8238-384CBA178DCE}"/>
              </a:ext>
            </a:extLst>
          </p:cNvPr>
          <p:cNvPicPr>
            <a:picLocks noChangeAspect="1"/>
          </p:cNvPicPr>
          <p:nvPr/>
        </p:nvPicPr>
        <p:blipFill>
          <a:blip r:embed="rId11"/>
          <a:srcRect b="3448"/>
          <a:stretch/>
        </p:blipFill>
        <p:spPr>
          <a:xfrm>
            <a:off x="7827353" y="2803433"/>
            <a:ext cx="718435" cy="932215"/>
          </a:xfrm>
          <a:prstGeom prst="rect">
            <a:avLst/>
          </a:prstGeom>
        </p:spPr>
      </p:pic>
      <p:pic>
        <p:nvPicPr>
          <p:cNvPr id="85" name="図 84">
            <a:extLst>
              <a:ext uri="{FF2B5EF4-FFF2-40B4-BE49-F238E27FC236}">
                <a16:creationId xmlns:a16="http://schemas.microsoft.com/office/drawing/2014/main" id="{9DE7DEE0-C52C-6761-C89E-D1F11CD4DF8D}"/>
              </a:ext>
            </a:extLst>
          </p:cNvPr>
          <p:cNvPicPr>
            <a:picLocks noChangeAspect="1"/>
          </p:cNvPicPr>
          <p:nvPr/>
        </p:nvPicPr>
        <p:blipFill>
          <a:blip r:embed="rId22"/>
          <a:stretch>
            <a:fillRect/>
          </a:stretch>
        </p:blipFill>
        <p:spPr>
          <a:xfrm>
            <a:off x="4288836" y="3307952"/>
            <a:ext cx="217582" cy="371340"/>
          </a:xfrm>
          <a:prstGeom prst="rect">
            <a:avLst/>
          </a:prstGeom>
        </p:spPr>
      </p:pic>
      <p:pic>
        <p:nvPicPr>
          <p:cNvPr id="86" name="図 85">
            <a:extLst>
              <a:ext uri="{FF2B5EF4-FFF2-40B4-BE49-F238E27FC236}">
                <a16:creationId xmlns:a16="http://schemas.microsoft.com/office/drawing/2014/main" id="{8785C2CB-2F16-22B9-7582-947C7C5ECABB}"/>
              </a:ext>
            </a:extLst>
          </p:cNvPr>
          <p:cNvPicPr>
            <a:picLocks noChangeAspect="1"/>
          </p:cNvPicPr>
          <p:nvPr/>
        </p:nvPicPr>
        <p:blipFill>
          <a:blip r:embed="rId22"/>
          <a:stretch>
            <a:fillRect/>
          </a:stretch>
        </p:blipFill>
        <p:spPr>
          <a:xfrm>
            <a:off x="5511088" y="3307952"/>
            <a:ext cx="217582" cy="371340"/>
          </a:xfrm>
          <a:prstGeom prst="rect">
            <a:avLst/>
          </a:prstGeom>
        </p:spPr>
      </p:pic>
      <p:pic>
        <p:nvPicPr>
          <p:cNvPr id="87" name="図 86">
            <a:extLst>
              <a:ext uri="{FF2B5EF4-FFF2-40B4-BE49-F238E27FC236}">
                <a16:creationId xmlns:a16="http://schemas.microsoft.com/office/drawing/2014/main" id="{90D751C5-0366-ECC8-A2DC-A4A71FBA0846}"/>
              </a:ext>
            </a:extLst>
          </p:cNvPr>
          <p:cNvPicPr>
            <a:picLocks noChangeAspect="1"/>
          </p:cNvPicPr>
          <p:nvPr/>
        </p:nvPicPr>
        <p:blipFill>
          <a:blip r:embed="rId22"/>
          <a:stretch>
            <a:fillRect/>
          </a:stretch>
        </p:blipFill>
        <p:spPr>
          <a:xfrm>
            <a:off x="6828932" y="3307952"/>
            <a:ext cx="217582" cy="371340"/>
          </a:xfrm>
          <a:prstGeom prst="rect">
            <a:avLst/>
          </a:prstGeom>
        </p:spPr>
      </p:pic>
      <p:grpSp>
        <p:nvGrpSpPr>
          <p:cNvPr id="88" name="グループ化 87">
            <a:extLst>
              <a:ext uri="{FF2B5EF4-FFF2-40B4-BE49-F238E27FC236}">
                <a16:creationId xmlns:a16="http://schemas.microsoft.com/office/drawing/2014/main" id="{AC714B52-971F-DB9D-4931-63688F288868}"/>
              </a:ext>
            </a:extLst>
          </p:cNvPr>
          <p:cNvGrpSpPr/>
          <p:nvPr/>
        </p:nvGrpSpPr>
        <p:grpSpPr>
          <a:xfrm>
            <a:off x="6828932" y="5741641"/>
            <a:ext cx="5818207" cy="993539"/>
            <a:chOff x="7510271" y="2498352"/>
            <a:chExt cx="4752156" cy="730434"/>
          </a:xfrm>
        </p:grpSpPr>
        <p:sp>
          <p:nvSpPr>
            <p:cNvPr id="89" name="四角形: 角を丸くする 88">
              <a:extLst>
                <a:ext uri="{FF2B5EF4-FFF2-40B4-BE49-F238E27FC236}">
                  <a16:creationId xmlns:a16="http://schemas.microsoft.com/office/drawing/2014/main" id="{FC5C8BC4-ABF3-09E5-4CDF-162A93181F4A}"/>
                </a:ext>
              </a:extLst>
            </p:cNvPr>
            <p:cNvSpPr/>
            <p:nvPr/>
          </p:nvSpPr>
          <p:spPr>
            <a:xfrm>
              <a:off x="7510272" y="2498352"/>
              <a:ext cx="3996196" cy="730434"/>
            </a:xfrm>
            <a:prstGeom prst="roundRect">
              <a:avLst>
                <a:gd name="adj" fmla="val 6581"/>
              </a:avLst>
            </a:prstGeom>
            <a:solidFill>
              <a:schemeClr val="bg1"/>
            </a:solidFill>
            <a:ln w="381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p>
          </p:txBody>
        </p:sp>
        <p:sp>
          <p:nvSpPr>
            <p:cNvPr id="90" name="テキスト ボックス 89">
              <a:extLst>
                <a:ext uri="{FF2B5EF4-FFF2-40B4-BE49-F238E27FC236}">
                  <a16:creationId xmlns:a16="http://schemas.microsoft.com/office/drawing/2014/main" id="{486417DA-AB84-00EB-EB9F-F056CE2ECAD9}"/>
                </a:ext>
              </a:extLst>
            </p:cNvPr>
            <p:cNvSpPr txBox="1"/>
            <p:nvPr/>
          </p:nvSpPr>
          <p:spPr>
            <a:xfrm>
              <a:off x="8266231" y="2554075"/>
              <a:ext cx="3996196" cy="248899"/>
            </a:xfrm>
            <a:prstGeom prst="rect">
              <a:avLst/>
            </a:prstGeom>
            <a:noFill/>
          </p:spPr>
          <p:txBody>
            <a:bodyPr wrap="square" rtlCol="0">
              <a:spAutoFit/>
            </a:bodyPr>
            <a:lstStyle/>
            <a:p>
              <a:r>
                <a:rPr lang="ja-JP" altLang="en-US" sz="1600" dirty="0">
                  <a:latin typeface="BIZ UDPゴシック" panose="020B0400000000000000" pitchFamily="50" charset="-128"/>
                  <a:ea typeface="BIZ UDPゴシック" panose="020B0400000000000000" pitchFamily="50" charset="-128"/>
                </a:rPr>
                <a:t>自主</a:t>
              </a:r>
              <a:r>
                <a:rPr kumimoji="1" lang="ja-JP" altLang="en-US" sz="1600" dirty="0">
                  <a:latin typeface="BIZ UDPゴシック" panose="020B0400000000000000" pitchFamily="50" charset="-128"/>
                  <a:ea typeface="BIZ UDPゴシック" panose="020B0400000000000000" pitchFamily="50" charset="-128"/>
                </a:rPr>
                <a:t>点検時間</a:t>
              </a:r>
              <a:r>
                <a:rPr kumimoji="1" lang="en-US" altLang="ja-JP" sz="1600" dirty="0">
                  <a:latin typeface="BIZ UDPゴシック" panose="020B0400000000000000" pitchFamily="50" charset="-128"/>
                  <a:ea typeface="BIZ UDPゴシック" panose="020B0400000000000000" pitchFamily="50" charset="-128"/>
                </a:rPr>
                <a:t>/</a:t>
              </a:r>
              <a:r>
                <a:rPr kumimoji="1" lang="ja-JP" altLang="en-US" sz="1600" dirty="0">
                  <a:latin typeface="BIZ UDPゴシック" panose="020B0400000000000000" pitchFamily="50" charset="-128"/>
                  <a:ea typeface="BIZ UDPゴシック" panose="020B0400000000000000" pitchFamily="50" charset="-128"/>
                </a:rPr>
                <a:t>日　　　　設備停止時間</a:t>
              </a:r>
              <a:r>
                <a:rPr kumimoji="1" lang="en-US" altLang="ja-JP" sz="1600" dirty="0">
                  <a:latin typeface="BIZ UDPゴシック" panose="020B0400000000000000" pitchFamily="50" charset="-128"/>
                  <a:ea typeface="BIZ UDPゴシック" panose="020B0400000000000000" pitchFamily="50" charset="-128"/>
                </a:rPr>
                <a:t>/</a:t>
              </a:r>
              <a:r>
                <a:rPr kumimoji="1" lang="ja-JP" altLang="en-US" sz="1600" dirty="0">
                  <a:latin typeface="BIZ UDPゴシック" panose="020B0400000000000000" pitchFamily="50" charset="-128"/>
                  <a:ea typeface="BIZ UDPゴシック" panose="020B0400000000000000" pitchFamily="50" charset="-128"/>
                </a:rPr>
                <a:t>月　</a:t>
              </a:r>
              <a:r>
                <a:rPr lang="ja-JP" altLang="en-US" sz="1600" dirty="0">
                  <a:latin typeface="BIZ UDPゴシック" panose="020B0400000000000000" pitchFamily="50" charset="-128"/>
                  <a:ea typeface="BIZ UDPゴシック" panose="020B0400000000000000" pitchFamily="50" charset="-128"/>
                </a:rPr>
                <a:t>　　　　　　　　　　　　　　　　</a:t>
              </a:r>
              <a:r>
                <a:rPr kumimoji="1" lang="ja-JP" altLang="en-US" sz="1600" dirty="0">
                  <a:latin typeface="BIZ UDPゴシック" panose="020B0400000000000000" pitchFamily="50" charset="-128"/>
                  <a:ea typeface="BIZ UDPゴシック" panose="020B0400000000000000" pitchFamily="50" charset="-128"/>
                </a:rPr>
                <a:t>　</a:t>
              </a:r>
            </a:p>
          </p:txBody>
        </p:sp>
        <p:sp>
          <p:nvSpPr>
            <p:cNvPr id="91" name="テキスト ボックス 90">
              <a:extLst>
                <a:ext uri="{FF2B5EF4-FFF2-40B4-BE49-F238E27FC236}">
                  <a16:creationId xmlns:a16="http://schemas.microsoft.com/office/drawing/2014/main" id="{C1E2DE98-3FC7-F40A-13FC-AF5E82E78219}"/>
                </a:ext>
              </a:extLst>
            </p:cNvPr>
            <p:cNvSpPr txBox="1"/>
            <p:nvPr/>
          </p:nvSpPr>
          <p:spPr>
            <a:xfrm>
              <a:off x="7510271" y="2767120"/>
              <a:ext cx="3996196" cy="429917"/>
            </a:xfrm>
            <a:prstGeom prst="rect">
              <a:avLst/>
            </a:prstGeom>
            <a:noFill/>
          </p:spPr>
          <p:txBody>
            <a:bodyPr wrap="square" rtlCol="0">
              <a:spAutoFit/>
            </a:bodyPr>
            <a:lstStyle/>
            <a:p>
              <a:pPr algn="ctr"/>
              <a:r>
                <a:rPr kumimoji="1" lang="en-US" altLang="ja-JP" sz="2800" b="1" dirty="0">
                  <a:solidFill>
                    <a:srgbClr val="0000FF"/>
                  </a:solidFill>
                  <a:latin typeface="BIZ UDPゴシック" panose="020B0400000000000000" pitchFamily="50" charset="-128"/>
                  <a:ea typeface="BIZ UDPゴシック" panose="020B0400000000000000" pitchFamily="50" charset="-128"/>
                </a:rPr>
                <a:t>12</a:t>
              </a:r>
              <a:r>
                <a:rPr kumimoji="1" lang="ja-JP" altLang="en-US" sz="2000" b="1" dirty="0">
                  <a:solidFill>
                    <a:srgbClr val="0000FF"/>
                  </a:solidFill>
                  <a:latin typeface="BIZ UDPゴシック" panose="020B0400000000000000" pitchFamily="50" charset="-128"/>
                  <a:ea typeface="BIZ UDPゴシック" panose="020B0400000000000000" pitchFamily="50" charset="-128"/>
                </a:rPr>
                <a:t>分</a:t>
              </a:r>
              <a:r>
                <a:rPr kumimoji="1" lang="en-US" altLang="ja-JP" sz="2000" b="1" dirty="0">
                  <a:solidFill>
                    <a:srgbClr val="0000FF"/>
                  </a:solidFill>
                  <a:latin typeface="BIZ UDPゴシック" panose="020B0400000000000000" pitchFamily="50" charset="-128"/>
                  <a:ea typeface="BIZ UDPゴシック" panose="020B0400000000000000" pitchFamily="50" charset="-128"/>
                </a:rPr>
                <a:t>/</a:t>
              </a:r>
              <a:r>
                <a:rPr kumimoji="1" lang="ja-JP" altLang="en-US" sz="2000" b="1" dirty="0">
                  <a:solidFill>
                    <a:srgbClr val="0000FF"/>
                  </a:solidFill>
                  <a:latin typeface="BIZ UDPゴシック" panose="020B0400000000000000" pitchFamily="50" charset="-128"/>
                  <a:ea typeface="BIZ UDPゴシック" panose="020B0400000000000000" pitchFamily="50" charset="-128"/>
                </a:rPr>
                <a:t>日</a:t>
              </a:r>
              <a:r>
                <a:rPr kumimoji="1" lang="ja-JP" altLang="en-US" sz="2000" b="1" dirty="0">
                  <a:latin typeface="BIZ UDPゴシック" panose="020B0400000000000000" pitchFamily="50" charset="-128"/>
                  <a:ea typeface="BIZ UDPゴシック" panose="020B0400000000000000" pitchFamily="50" charset="-128"/>
                </a:rPr>
                <a:t>　</a:t>
              </a:r>
              <a:r>
                <a:rPr kumimoji="1" lang="en-US" altLang="ja-JP" sz="2000" b="1" dirty="0">
                  <a:latin typeface="BIZ UDPゴシック" panose="020B0400000000000000" pitchFamily="50" charset="-128"/>
                  <a:ea typeface="BIZ UDPゴシック" panose="020B0400000000000000" pitchFamily="50" charset="-128"/>
                </a:rPr>
                <a:t>×</a:t>
              </a:r>
              <a:r>
                <a:rPr kumimoji="1" lang="ja-JP" altLang="en-US" sz="2000" b="1" dirty="0">
                  <a:latin typeface="BIZ UDPゴシック" panose="020B0400000000000000" pitchFamily="50" charset="-128"/>
                  <a:ea typeface="BIZ UDPゴシック" panose="020B0400000000000000" pitchFamily="50" charset="-128"/>
                </a:rPr>
                <a:t>　</a:t>
              </a:r>
              <a:r>
                <a:rPr kumimoji="1" lang="en-US" altLang="ja-JP" sz="2000" b="1" dirty="0">
                  <a:latin typeface="BIZ UDPゴシック" panose="020B0400000000000000" pitchFamily="50" charset="-128"/>
                  <a:ea typeface="BIZ UDPゴシック" panose="020B0400000000000000" pitchFamily="50" charset="-128"/>
                </a:rPr>
                <a:t>30</a:t>
              </a:r>
              <a:r>
                <a:rPr kumimoji="1" lang="ja-JP" altLang="en-US" sz="2000" b="1" dirty="0">
                  <a:latin typeface="BIZ UDPゴシック" panose="020B0400000000000000" pitchFamily="50" charset="-128"/>
                  <a:ea typeface="BIZ UDPゴシック" panose="020B0400000000000000" pitchFamily="50" charset="-128"/>
                </a:rPr>
                <a:t>日　＝</a:t>
              </a:r>
              <a:r>
                <a:rPr kumimoji="1" lang="en-US" altLang="ja-JP" sz="3200" b="1" dirty="0">
                  <a:solidFill>
                    <a:srgbClr val="0000FF"/>
                  </a:solidFill>
                  <a:latin typeface="BIZ UDPゴシック" panose="020B0400000000000000" pitchFamily="50" charset="-128"/>
                  <a:ea typeface="BIZ UDPゴシック" panose="020B0400000000000000" pitchFamily="50" charset="-128"/>
                </a:rPr>
                <a:t>3</a:t>
              </a:r>
              <a:r>
                <a:rPr lang="en-US" altLang="ja-JP" sz="3200" b="1" dirty="0">
                  <a:solidFill>
                    <a:srgbClr val="0000FF"/>
                  </a:solidFill>
                  <a:latin typeface="BIZ UDPゴシック" panose="020B0400000000000000" pitchFamily="50" charset="-128"/>
                  <a:ea typeface="BIZ UDPゴシック" panose="020B0400000000000000" pitchFamily="50" charset="-128"/>
                </a:rPr>
                <a:t>60</a:t>
              </a:r>
              <a:r>
                <a:rPr kumimoji="1" lang="ja-JP" altLang="en-US" sz="2400" b="1" dirty="0">
                  <a:solidFill>
                    <a:srgbClr val="0000FF"/>
                  </a:solidFill>
                  <a:latin typeface="BIZ UDPゴシック" panose="020B0400000000000000" pitchFamily="50" charset="-128"/>
                  <a:ea typeface="BIZ UDPゴシック" panose="020B0400000000000000" pitchFamily="50" charset="-128"/>
                </a:rPr>
                <a:t>分</a:t>
              </a:r>
              <a:endParaRPr kumimoji="1" lang="ja-JP" altLang="en-US" sz="2800" b="1" dirty="0">
                <a:solidFill>
                  <a:srgbClr val="0000FF"/>
                </a:solidFill>
                <a:latin typeface="BIZ UDPゴシック" panose="020B0400000000000000" pitchFamily="50" charset="-128"/>
                <a:ea typeface="BIZ UDPゴシック" panose="020B0400000000000000" pitchFamily="50" charset="-128"/>
              </a:endParaRPr>
            </a:p>
          </p:txBody>
        </p:sp>
      </p:grpSp>
      <p:pic>
        <p:nvPicPr>
          <p:cNvPr id="92" name="図 91">
            <a:extLst>
              <a:ext uri="{FF2B5EF4-FFF2-40B4-BE49-F238E27FC236}">
                <a16:creationId xmlns:a16="http://schemas.microsoft.com/office/drawing/2014/main" id="{503A317C-B007-E954-3B20-65613D3FE12A}"/>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13829" y="916965"/>
            <a:ext cx="668535" cy="668535"/>
          </a:xfrm>
          <a:prstGeom prst="rect">
            <a:avLst/>
          </a:prstGeom>
        </p:spPr>
      </p:pic>
      <p:sp>
        <p:nvSpPr>
          <p:cNvPr id="93" name="吹き出し: 角を丸めた四角形 92">
            <a:extLst>
              <a:ext uri="{FF2B5EF4-FFF2-40B4-BE49-F238E27FC236}">
                <a16:creationId xmlns:a16="http://schemas.microsoft.com/office/drawing/2014/main" id="{06FA2D01-C704-A376-8A43-D818B264401F}"/>
              </a:ext>
            </a:extLst>
          </p:cNvPr>
          <p:cNvSpPr/>
          <p:nvPr/>
        </p:nvSpPr>
        <p:spPr>
          <a:xfrm>
            <a:off x="1359133" y="916965"/>
            <a:ext cx="4825910" cy="466440"/>
          </a:xfrm>
          <a:prstGeom prst="wedgeRoundRectCallout">
            <a:avLst>
              <a:gd name="adj1" fmla="val -62804"/>
              <a:gd name="adj2" fmla="val 45614"/>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latin typeface="BIZ UDPゴシック" panose="020B0400000000000000" pitchFamily="50" charset="-128"/>
                <a:ea typeface="BIZ UDPゴシック" panose="020B0400000000000000" pitchFamily="50" charset="-128"/>
              </a:rPr>
              <a:t>カメラ感度確認を作業者</a:t>
            </a:r>
            <a:r>
              <a:rPr lang="en-US" altLang="ja-JP" sz="2000" b="1" dirty="0">
                <a:solidFill>
                  <a:schemeClr val="tx1"/>
                </a:solidFill>
                <a:latin typeface="BIZ UDPゴシック" panose="020B0400000000000000" pitchFamily="50" charset="-128"/>
                <a:ea typeface="BIZ UDPゴシック" panose="020B0400000000000000" pitchFamily="50" charset="-128"/>
              </a:rPr>
              <a:t>A</a:t>
            </a:r>
            <a:r>
              <a:rPr lang="ja-JP" altLang="en-US" sz="2000" b="1" dirty="0">
                <a:solidFill>
                  <a:schemeClr val="tx1"/>
                </a:solidFill>
                <a:latin typeface="BIZ UDPゴシック" panose="020B0400000000000000" pitchFamily="50" charset="-128"/>
                <a:ea typeface="BIZ UDPゴシック" panose="020B0400000000000000" pitchFamily="50" charset="-128"/>
              </a:rPr>
              <a:t>さんが手伝う</a:t>
            </a:r>
            <a:endParaRPr kumimoji="1" lang="ja-JP" altLang="en-US" sz="2000" b="1" dirty="0">
              <a:solidFill>
                <a:schemeClr val="tx1"/>
              </a:solidFill>
              <a:latin typeface="BIZ UDPゴシック" panose="020B0400000000000000" pitchFamily="50" charset="-128"/>
              <a:ea typeface="BIZ UDPゴシック" panose="020B0400000000000000" pitchFamily="50" charset="-128"/>
            </a:endParaRPr>
          </a:p>
        </p:txBody>
      </p:sp>
      <p:sp>
        <p:nvSpPr>
          <p:cNvPr id="94" name="テキスト ボックス 93">
            <a:extLst>
              <a:ext uri="{FF2B5EF4-FFF2-40B4-BE49-F238E27FC236}">
                <a16:creationId xmlns:a16="http://schemas.microsoft.com/office/drawing/2014/main" id="{9675DF0B-F197-BB93-4D2E-51EC18DB34F7}"/>
              </a:ext>
            </a:extLst>
          </p:cNvPr>
          <p:cNvSpPr txBox="1"/>
          <p:nvPr/>
        </p:nvSpPr>
        <p:spPr>
          <a:xfrm>
            <a:off x="95460" y="3038723"/>
            <a:ext cx="865239"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作業者</a:t>
            </a:r>
            <a:r>
              <a:rPr kumimoji="1" lang="en-US" altLang="ja-JP" sz="1400" dirty="0">
                <a:latin typeface="BIZ UDPゴシック" panose="020B0400000000000000" pitchFamily="50" charset="-128"/>
                <a:ea typeface="BIZ UDPゴシック" panose="020B0400000000000000" pitchFamily="50" charset="-128"/>
              </a:rPr>
              <a:t>A</a:t>
            </a:r>
            <a:endParaRPr kumimoji="1" lang="ja-JP" altLang="en-US" sz="1400" dirty="0">
              <a:latin typeface="BIZ UDPゴシック" panose="020B0400000000000000" pitchFamily="50" charset="-128"/>
              <a:ea typeface="BIZ UDPゴシック" panose="020B0400000000000000" pitchFamily="50" charset="-128"/>
            </a:endParaRPr>
          </a:p>
        </p:txBody>
      </p:sp>
      <p:pic>
        <p:nvPicPr>
          <p:cNvPr id="95" name="図 94">
            <a:extLst>
              <a:ext uri="{FF2B5EF4-FFF2-40B4-BE49-F238E27FC236}">
                <a16:creationId xmlns:a16="http://schemas.microsoft.com/office/drawing/2014/main" id="{E8920DC6-25E4-9E0A-C5EF-58028D3B3986}"/>
              </a:ext>
            </a:extLst>
          </p:cNvPr>
          <p:cNvPicPr>
            <a:picLocks noChangeAspect="1"/>
          </p:cNvPicPr>
          <p:nvPr/>
        </p:nvPicPr>
        <p:blipFill>
          <a:blip r:embed="rId24"/>
          <a:stretch>
            <a:fillRect/>
          </a:stretch>
        </p:blipFill>
        <p:spPr>
          <a:xfrm>
            <a:off x="112086" y="2084836"/>
            <a:ext cx="820898" cy="919123"/>
          </a:xfrm>
          <a:prstGeom prst="rect">
            <a:avLst/>
          </a:prstGeom>
        </p:spPr>
      </p:pic>
      <p:sp>
        <p:nvSpPr>
          <p:cNvPr id="96" name="テキスト ボックス 95">
            <a:extLst>
              <a:ext uri="{FF2B5EF4-FFF2-40B4-BE49-F238E27FC236}">
                <a16:creationId xmlns:a16="http://schemas.microsoft.com/office/drawing/2014/main" id="{012C59EA-3BC4-7998-4395-E27F1A7484B0}"/>
              </a:ext>
            </a:extLst>
          </p:cNvPr>
          <p:cNvSpPr txBox="1"/>
          <p:nvPr/>
        </p:nvSpPr>
        <p:spPr>
          <a:xfrm>
            <a:off x="104457" y="5247886"/>
            <a:ext cx="865239"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作業者</a:t>
            </a:r>
            <a:r>
              <a:rPr lang="en-US" altLang="ja-JP" sz="1400" dirty="0">
                <a:latin typeface="BIZ UDPゴシック" panose="020B0400000000000000" pitchFamily="50" charset="-128"/>
                <a:ea typeface="BIZ UDPゴシック" panose="020B0400000000000000" pitchFamily="50" charset="-128"/>
              </a:rPr>
              <a:t>B</a:t>
            </a:r>
            <a:endParaRPr kumimoji="1" lang="ja-JP" altLang="en-US" sz="1400" dirty="0">
              <a:latin typeface="BIZ UDPゴシック" panose="020B0400000000000000" pitchFamily="50" charset="-128"/>
              <a:ea typeface="BIZ UDPゴシック" panose="020B0400000000000000" pitchFamily="50" charset="-128"/>
            </a:endParaRPr>
          </a:p>
        </p:txBody>
      </p:sp>
      <p:pic>
        <p:nvPicPr>
          <p:cNvPr id="97" name="図 96">
            <a:extLst>
              <a:ext uri="{FF2B5EF4-FFF2-40B4-BE49-F238E27FC236}">
                <a16:creationId xmlns:a16="http://schemas.microsoft.com/office/drawing/2014/main" id="{2D2715E0-0AEA-EB51-4A44-48A00B53FFDF}"/>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30668" y="4402689"/>
            <a:ext cx="816186" cy="816186"/>
          </a:xfrm>
          <a:prstGeom prst="rect">
            <a:avLst/>
          </a:prstGeom>
        </p:spPr>
      </p:pic>
      <p:pic>
        <p:nvPicPr>
          <p:cNvPr id="98" name="図 97">
            <a:extLst>
              <a:ext uri="{FF2B5EF4-FFF2-40B4-BE49-F238E27FC236}">
                <a16:creationId xmlns:a16="http://schemas.microsoft.com/office/drawing/2014/main" id="{4F7EF715-DADD-57CB-806D-1AF1B6CA42B6}"/>
              </a:ext>
            </a:extLst>
          </p:cNvPr>
          <p:cNvPicPr>
            <a:picLocks noChangeAspect="1"/>
          </p:cNvPicPr>
          <p:nvPr/>
        </p:nvPicPr>
        <p:blipFill>
          <a:blip r:embed="rId26"/>
          <a:stretch>
            <a:fillRect/>
          </a:stretch>
        </p:blipFill>
        <p:spPr>
          <a:xfrm>
            <a:off x="212182" y="4328538"/>
            <a:ext cx="652339" cy="406431"/>
          </a:xfrm>
          <a:prstGeom prst="rect">
            <a:avLst/>
          </a:prstGeom>
        </p:spPr>
      </p:pic>
      <p:sp>
        <p:nvSpPr>
          <p:cNvPr id="99" name="テキスト ボックス 98">
            <a:extLst>
              <a:ext uri="{FF2B5EF4-FFF2-40B4-BE49-F238E27FC236}">
                <a16:creationId xmlns:a16="http://schemas.microsoft.com/office/drawing/2014/main" id="{1171029A-708D-2FF5-4152-E6EF1D44210B}"/>
              </a:ext>
            </a:extLst>
          </p:cNvPr>
          <p:cNvSpPr txBox="1"/>
          <p:nvPr/>
        </p:nvSpPr>
        <p:spPr>
          <a:xfrm>
            <a:off x="9081977" y="2211443"/>
            <a:ext cx="461665" cy="2523526"/>
          </a:xfrm>
          <a:prstGeom prst="rect">
            <a:avLst/>
          </a:prstGeom>
          <a:solidFill>
            <a:schemeClr val="bg1"/>
          </a:solidFill>
          <a:ln>
            <a:solidFill>
              <a:schemeClr val="tx1"/>
            </a:solidFill>
          </a:ln>
        </p:spPr>
        <p:txBody>
          <a:bodyPr vert="eaVert" wrap="square" rtlCol="0" anchor="ctr">
            <a:spAutoFit/>
          </a:bodyPr>
          <a:lstStyle/>
          <a:p>
            <a:pPr algn="ctr"/>
            <a:r>
              <a:rPr kumimoji="1" lang="ja-JP" altLang="en-US" dirty="0">
                <a:solidFill>
                  <a:srgbClr val="0000FF"/>
                </a:solidFill>
                <a:latin typeface="BIZ UDPゴシック" panose="020B0400000000000000" pitchFamily="50" charset="-128"/>
                <a:ea typeface="BIZ UDPゴシック" panose="020B0400000000000000" pitchFamily="50" charset="-128"/>
              </a:rPr>
              <a:t>完了</a:t>
            </a:r>
          </a:p>
        </p:txBody>
      </p:sp>
      <p:sp>
        <p:nvSpPr>
          <p:cNvPr id="100" name="吹き出し: 角を丸めた四角形 99">
            <a:extLst>
              <a:ext uri="{FF2B5EF4-FFF2-40B4-BE49-F238E27FC236}">
                <a16:creationId xmlns:a16="http://schemas.microsoft.com/office/drawing/2014/main" id="{61E0643E-1F19-149D-8410-ACCCBACF7D8D}"/>
              </a:ext>
            </a:extLst>
          </p:cNvPr>
          <p:cNvSpPr/>
          <p:nvPr/>
        </p:nvSpPr>
        <p:spPr>
          <a:xfrm>
            <a:off x="9894594" y="2962236"/>
            <a:ext cx="2114019" cy="760692"/>
          </a:xfrm>
          <a:prstGeom prst="wedgeRoundRectCallout">
            <a:avLst>
              <a:gd name="adj1" fmla="val 30538"/>
              <a:gd name="adj2" fmla="val -68786"/>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BIZ UDPゴシック" panose="020B0400000000000000" pitchFamily="50" charset="-128"/>
                <a:ea typeface="BIZ UDPゴシック" panose="020B0400000000000000" pitchFamily="50" charset="-128"/>
              </a:rPr>
              <a:t>自主点検</a:t>
            </a:r>
            <a:endParaRPr kumimoji="1" lang="en-US" altLang="ja-JP" b="1" dirty="0">
              <a:solidFill>
                <a:schemeClr val="tx1"/>
              </a:solidFill>
              <a:latin typeface="BIZ UDPゴシック" panose="020B0400000000000000" pitchFamily="50" charset="-128"/>
              <a:ea typeface="BIZ UDPゴシック" panose="020B0400000000000000" pitchFamily="50" charset="-128"/>
            </a:endParaRPr>
          </a:p>
          <a:p>
            <a:pPr algn="ctr"/>
            <a:r>
              <a:rPr lang="en-US" altLang="ja-JP" sz="2400" b="1" dirty="0">
                <a:solidFill>
                  <a:srgbClr val="0000FF"/>
                </a:solidFill>
                <a:latin typeface="BIZ UDPゴシック" panose="020B0400000000000000" pitchFamily="50" charset="-128"/>
                <a:ea typeface="BIZ UDPゴシック" panose="020B0400000000000000" pitchFamily="50" charset="-128"/>
              </a:rPr>
              <a:t>12</a:t>
            </a:r>
            <a:r>
              <a:rPr lang="ja-JP" altLang="en-US" sz="2400" b="1" dirty="0">
                <a:solidFill>
                  <a:srgbClr val="0000FF"/>
                </a:solidFill>
                <a:latin typeface="BIZ UDPゴシック" panose="020B0400000000000000" pitchFamily="50" charset="-128"/>
                <a:ea typeface="BIZ UDPゴシック" panose="020B0400000000000000" pitchFamily="50" charset="-128"/>
              </a:rPr>
              <a:t>分達成！</a:t>
            </a:r>
            <a:endParaRPr kumimoji="1" lang="ja-JP" altLang="en-US" sz="2400" dirty="0">
              <a:solidFill>
                <a:sysClr val="windowText" lastClr="000000"/>
              </a:solidFill>
              <a:latin typeface="BIZ UDPゴシック" panose="020B0400000000000000" pitchFamily="50" charset="-128"/>
              <a:ea typeface="BIZ UDPゴシック" panose="020B0400000000000000" pitchFamily="50" charset="-128"/>
            </a:endParaRPr>
          </a:p>
        </p:txBody>
      </p:sp>
      <p:sp>
        <p:nvSpPr>
          <p:cNvPr id="101" name="吹き出し: 角を丸めた四角形 100">
            <a:extLst>
              <a:ext uri="{FF2B5EF4-FFF2-40B4-BE49-F238E27FC236}">
                <a16:creationId xmlns:a16="http://schemas.microsoft.com/office/drawing/2014/main" id="{09DBADE2-2A68-DD84-0984-929EDE12528D}"/>
              </a:ext>
            </a:extLst>
          </p:cNvPr>
          <p:cNvSpPr/>
          <p:nvPr/>
        </p:nvSpPr>
        <p:spPr>
          <a:xfrm>
            <a:off x="7674269" y="916965"/>
            <a:ext cx="1869373" cy="372830"/>
          </a:xfrm>
          <a:prstGeom prst="wedgeRoundRectCallout">
            <a:avLst>
              <a:gd name="adj1" fmla="val -54179"/>
              <a:gd name="adj2" fmla="val 4341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a:solidFill>
                  <a:schemeClr val="tx1"/>
                </a:solidFill>
                <a:latin typeface="BIZ UDPゴシック" panose="020B0400000000000000" pitchFamily="50" charset="-128"/>
                <a:ea typeface="BIZ UDPゴシック" panose="020B0400000000000000" pitchFamily="50" charset="-128"/>
              </a:rPr>
              <a:t>手伝うよ！</a:t>
            </a:r>
            <a:endParaRPr kumimoji="1" lang="ja-JP" altLang="en-US" sz="2000" dirty="0">
              <a:solidFill>
                <a:schemeClr val="tx1"/>
              </a:solidFill>
              <a:latin typeface="BIZ UDPゴシック" panose="020B0400000000000000" pitchFamily="50" charset="-128"/>
              <a:ea typeface="BIZ UDPゴシック" panose="020B0400000000000000" pitchFamily="50" charset="-128"/>
            </a:endParaRPr>
          </a:p>
        </p:txBody>
      </p:sp>
      <p:grpSp>
        <p:nvGrpSpPr>
          <p:cNvPr id="102" name="グループ化 101">
            <a:extLst>
              <a:ext uri="{FF2B5EF4-FFF2-40B4-BE49-F238E27FC236}">
                <a16:creationId xmlns:a16="http://schemas.microsoft.com/office/drawing/2014/main" id="{D9B60168-655E-F189-7751-E22B4B416798}"/>
              </a:ext>
            </a:extLst>
          </p:cNvPr>
          <p:cNvGrpSpPr/>
          <p:nvPr/>
        </p:nvGrpSpPr>
        <p:grpSpPr>
          <a:xfrm>
            <a:off x="10822649" y="1969080"/>
            <a:ext cx="1377566" cy="781025"/>
            <a:chOff x="10822649" y="1846540"/>
            <a:chExt cx="1377566" cy="781025"/>
          </a:xfrm>
        </p:grpSpPr>
        <p:pic>
          <p:nvPicPr>
            <p:cNvPr id="103" name="図 102">
              <a:extLst>
                <a:ext uri="{FF2B5EF4-FFF2-40B4-BE49-F238E27FC236}">
                  <a16:creationId xmlns:a16="http://schemas.microsoft.com/office/drawing/2014/main" id="{767FDE6F-3824-CB02-F06C-8B076D47F9CF}"/>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10822649" y="1864918"/>
              <a:ext cx="762647" cy="762647"/>
            </a:xfrm>
            <a:prstGeom prst="rect">
              <a:avLst/>
            </a:prstGeom>
          </p:spPr>
        </p:pic>
        <p:pic>
          <p:nvPicPr>
            <p:cNvPr id="104" name="図 103">
              <a:extLst>
                <a:ext uri="{FF2B5EF4-FFF2-40B4-BE49-F238E27FC236}">
                  <a16:creationId xmlns:a16="http://schemas.microsoft.com/office/drawing/2014/main" id="{F2CEA4DA-800B-8317-9058-EC486B576158}"/>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1439523" y="1864918"/>
              <a:ext cx="760692" cy="760692"/>
            </a:xfrm>
            <a:prstGeom prst="rect">
              <a:avLst/>
            </a:prstGeom>
          </p:spPr>
        </p:pic>
        <p:pic>
          <p:nvPicPr>
            <p:cNvPr id="105" name="図 104">
              <a:extLst>
                <a:ext uri="{FF2B5EF4-FFF2-40B4-BE49-F238E27FC236}">
                  <a16:creationId xmlns:a16="http://schemas.microsoft.com/office/drawing/2014/main" id="{A915F70C-C519-75A1-81BE-C6637A68C504}"/>
                </a:ext>
              </a:extLst>
            </p:cNvPr>
            <p:cNvPicPr>
              <a:picLocks noChangeAspect="1"/>
            </p:cNvPicPr>
            <p:nvPr/>
          </p:nvPicPr>
          <p:blipFill>
            <a:blip r:embed="rId29"/>
            <a:stretch>
              <a:fillRect/>
            </a:stretch>
          </p:blipFill>
          <p:spPr>
            <a:xfrm>
              <a:off x="10914274" y="1846540"/>
              <a:ext cx="579395" cy="361309"/>
            </a:xfrm>
            <a:prstGeom prst="rect">
              <a:avLst/>
            </a:prstGeom>
          </p:spPr>
        </p:pic>
        <p:pic>
          <p:nvPicPr>
            <p:cNvPr id="106" name="図 105">
              <a:extLst>
                <a:ext uri="{FF2B5EF4-FFF2-40B4-BE49-F238E27FC236}">
                  <a16:creationId xmlns:a16="http://schemas.microsoft.com/office/drawing/2014/main" id="{70D67E5F-6AA7-5215-ACC4-67B8542AE020}"/>
                </a:ext>
              </a:extLst>
            </p:cNvPr>
            <p:cNvPicPr>
              <a:picLocks noChangeAspect="1"/>
            </p:cNvPicPr>
            <p:nvPr/>
          </p:nvPicPr>
          <p:blipFill>
            <a:blip r:embed="rId26"/>
            <a:stretch>
              <a:fillRect/>
            </a:stretch>
          </p:blipFill>
          <p:spPr>
            <a:xfrm>
              <a:off x="11533432" y="1846540"/>
              <a:ext cx="593035" cy="369483"/>
            </a:xfrm>
            <a:prstGeom prst="rect">
              <a:avLst/>
            </a:prstGeom>
          </p:spPr>
        </p:pic>
      </p:grpSp>
      <p:sp>
        <p:nvSpPr>
          <p:cNvPr id="107" name="矢印: 五方向 106">
            <a:extLst>
              <a:ext uri="{FF2B5EF4-FFF2-40B4-BE49-F238E27FC236}">
                <a16:creationId xmlns:a16="http://schemas.microsoft.com/office/drawing/2014/main" id="{7864730F-02C4-DC47-F1A7-C76FAEDB357E}"/>
              </a:ext>
            </a:extLst>
          </p:cNvPr>
          <p:cNvSpPr/>
          <p:nvPr/>
        </p:nvSpPr>
        <p:spPr>
          <a:xfrm>
            <a:off x="7212571" y="2249561"/>
            <a:ext cx="614782" cy="458002"/>
          </a:xfrm>
          <a:prstGeom prst="homePlate">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作業準備</a:t>
            </a:r>
          </a:p>
        </p:txBody>
      </p:sp>
      <p:sp>
        <p:nvSpPr>
          <p:cNvPr id="108" name="テキスト ボックス 107">
            <a:extLst>
              <a:ext uri="{FF2B5EF4-FFF2-40B4-BE49-F238E27FC236}">
                <a16:creationId xmlns:a16="http://schemas.microsoft.com/office/drawing/2014/main" id="{0BB94E6E-C794-C2B7-B898-E5BE76DF6528}"/>
              </a:ext>
            </a:extLst>
          </p:cNvPr>
          <p:cNvSpPr txBox="1"/>
          <p:nvPr/>
        </p:nvSpPr>
        <p:spPr>
          <a:xfrm>
            <a:off x="429559" y="571722"/>
            <a:ext cx="6022041" cy="338554"/>
          </a:xfrm>
          <a:prstGeom prst="rect">
            <a:avLst/>
          </a:prstGeom>
          <a:noFill/>
          <a:ln>
            <a:noFill/>
          </a:ln>
        </p:spPr>
        <p:txBody>
          <a:bodyPr wrap="square" rtlCol="0">
            <a:spAutoFit/>
          </a:bodyPr>
          <a:lstStyle/>
          <a:p>
            <a:r>
              <a:rPr lang="ja-JP" altLang="en-US" sz="1600" b="0" i="0" dirty="0">
                <a:effectLst/>
                <a:latin typeface="BIZ UDPゴシック" panose="020B0400000000000000" pitchFamily="50" charset="-128"/>
                <a:ea typeface="BIZ UDPゴシック" panose="020B0400000000000000" pitchFamily="50" charset="-128"/>
              </a:rPr>
              <a:t>作業分担により、自主点検</a:t>
            </a:r>
            <a:r>
              <a:rPr lang="en-US" altLang="ja-JP" sz="1600" dirty="0">
                <a:latin typeface="BIZ UDPゴシック" panose="020B0400000000000000" pitchFamily="50" charset="-128"/>
                <a:ea typeface="BIZ UDPゴシック" panose="020B0400000000000000" pitchFamily="50" charset="-128"/>
              </a:rPr>
              <a:t>12</a:t>
            </a:r>
            <a:r>
              <a:rPr lang="ja-JP" altLang="en-US" sz="1600" dirty="0">
                <a:latin typeface="BIZ UDPゴシック" panose="020B0400000000000000" pitchFamily="50" charset="-128"/>
                <a:ea typeface="BIZ UDPゴシック" panose="020B0400000000000000" pitchFamily="50" charset="-128"/>
              </a:rPr>
              <a:t>分を実現した</a:t>
            </a:r>
            <a:endParaRPr lang="en-US" altLang="ja-JP" sz="1600" b="0" i="0" dirty="0">
              <a:effectLst/>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08D2E534-70F1-B304-83CB-B4204270EFFB}"/>
              </a:ext>
            </a:extLst>
          </p:cNvPr>
          <p:cNvSpPr txBox="1"/>
          <p:nvPr/>
        </p:nvSpPr>
        <p:spPr>
          <a:xfrm>
            <a:off x="724161" y="137813"/>
            <a:ext cx="4314001"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対策検討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月点検の外だし化チャレンジ</a:t>
            </a:r>
            <a:endParaRPr lang="ja-JP" altLang="en-US" sz="28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3171F69B-342A-248E-7109-69B292B0CC97}"/>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09</a:t>
            </a:r>
          </a:p>
        </p:txBody>
      </p:sp>
      <p:pic>
        <p:nvPicPr>
          <p:cNvPr id="23" name="オーディオ 22">
            <a:hlinkClick r:id="" action="ppaction://media"/>
            <a:extLst>
              <a:ext uri="{FF2B5EF4-FFF2-40B4-BE49-F238E27FC236}">
                <a16:creationId xmlns:a16="http://schemas.microsoft.com/office/drawing/2014/main" id="{7CAA6D0D-0963-38EA-ABD4-241AAEDDFFC1}"/>
              </a:ext>
            </a:extLst>
          </p:cNvPr>
          <p:cNvPicPr>
            <a:picLocks noChangeAspect="1"/>
          </p:cNvPicPr>
          <p:nvPr>
            <a:audioFile r:link="rId3"/>
            <p:extLst>
              <p:ext uri="{DAA4B4D4-6D71-4841-9C94-3DE7FCFB9230}">
                <p14:media xmlns:p14="http://schemas.microsoft.com/office/powerpoint/2010/main" r:embed="rId2"/>
              </p:ext>
            </p:extLst>
          </p:nvPr>
        </p:nvPicPr>
        <p:blipFill>
          <a:blip r:embed="rId30"/>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14701768"/>
      </p:ext>
    </p:extLst>
  </p:cSld>
  <p:clrMapOvr>
    <a:masterClrMapping/>
  </p:clrMapOvr>
  <mc:AlternateContent xmlns:mc="http://schemas.openxmlformats.org/markup-compatibility/2006" xmlns:p14="http://schemas.microsoft.com/office/powerpoint/2010/main">
    <mc:Choice Requires="p14">
      <p:transition spd="slow" p14:dur="2000" advTm="35002"/>
    </mc:Choice>
    <mc:Fallback xmlns="">
      <p:transition spd="slow" advTm="350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2000"/>
                                        <p:tgtEl>
                                          <p:spTgt spid="71"/>
                                        </p:tgtEl>
                                      </p:cBhvr>
                                    </p:animEffect>
                                  </p:childTnLst>
                                </p:cTn>
                              </p:par>
                              <p:par>
                                <p:cTn id="12" presetID="22" presetClass="entr" presetSubtype="8" fill="hold" nodeType="withEffect">
                                  <p:stCondLst>
                                    <p:cond delay="0"/>
                                  </p:stCondLst>
                                  <p:childTnLst>
                                    <p:set>
                                      <p:cBhvr>
                                        <p:cTn id="13" dur="1" fill="hold">
                                          <p:stCondLst>
                                            <p:cond delay="0"/>
                                          </p:stCondLst>
                                        </p:cTn>
                                        <p:tgtEl>
                                          <p:spTgt spid="77"/>
                                        </p:tgtEl>
                                        <p:attrNameLst>
                                          <p:attrName>style.visibility</p:attrName>
                                        </p:attrNameLst>
                                      </p:cBhvr>
                                      <p:to>
                                        <p:strVal val="visible"/>
                                      </p:to>
                                    </p:set>
                                    <p:animEffect transition="in" filter="wipe(left)">
                                      <p:cBhvr>
                                        <p:cTn id="14" dur="2000"/>
                                        <p:tgtEl>
                                          <p:spTgt spid="77"/>
                                        </p:tgtEl>
                                      </p:cBhvr>
                                    </p:animEffec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00195 0.01065 L -0.00195 0.01065 C 0.01523 -0.02546 0.03789 -0.0794 0.06185 -0.10324 C 0.07357 -0.11458 0.09518 -0.13704 0.10794 -0.1456 C 0.11575 -0.15093 0.16015 -0.17292 0.16927 -0.17593 C 0.18112 -0.17963 0.19323 -0.18079 0.20508 -0.18357 C 0.2151 -0.18588 0.22487 -0.18935 0.23489 -0.19097 C 0.24596 -0.19282 0.25703 -0.19282 0.2681 -0.19398 L 0.29375 -0.19699 L 0.43515 -0.1956 C 0.44023 -0.1956 0.44635 -0.19352 0.45143 -0.19259 C 0.45482 -0.1919 0.4582 -0.19144 0.46159 -0.19097 C 0.46302 -0.19051 0.46445 -0.19005 0.46588 -0.18958 C 0.47331 -0.1875 0.48073 -0.18588 0.48802 -0.18357 C 0.4901 -0.18287 0.49206 -0.18148 0.49401 -0.18032 C 0.49544 -0.17847 0.49661 -0.17593 0.49831 -0.17431 C 0.5026 -0.17037 0.50729 -0.16713 0.51185 -0.16366 C 0.51276 -0.1632 0.51354 -0.16273 0.51445 -0.16227 C 0.52044 -0.15949 0.53242 -0.15463 0.53242 -0.15463 C 0.53411 -0.15509 0.53581 -0.15579 0.5375 -0.15625 C 0.55065 -0.15857 0.54648 -0.15255 0.55117 -0.16065 " pathEditMode="relative" ptsTypes="AAAAAAAAAAAAAAAAAAAAA">
                                      <p:cBhvr>
                                        <p:cTn id="18" dur="2000" fill="hold"/>
                                        <p:tgtEl>
                                          <p:spTgt spid="95"/>
                                        </p:tgtEl>
                                        <p:attrNameLst>
                                          <p:attrName>ppt_x</p:attrName>
                                          <p:attrName>ppt_y</p:attrName>
                                        </p:attrNameLst>
                                      </p:cBhvr>
                                    </p:animMotion>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wipe(left)">
                                      <p:cBhvr>
                                        <p:cTn id="22" dur="500"/>
                                        <p:tgtEl>
                                          <p:spTgt spid="101"/>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07"/>
                                        </p:tgtEl>
                                        <p:attrNameLst>
                                          <p:attrName>style.visibility</p:attrName>
                                        </p:attrNameLst>
                                      </p:cBhvr>
                                      <p:to>
                                        <p:strVal val="visible"/>
                                      </p:to>
                                    </p:set>
                                    <p:animEffect transition="in" filter="wipe(left)">
                                      <p:cBhvr>
                                        <p:cTn id="26" dur="500"/>
                                        <p:tgtEl>
                                          <p:spTgt spid="107"/>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wipe(left)">
                                      <p:cBhvr>
                                        <p:cTn id="30" dur="500"/>
                                        <p:tgtEl>
                                          <p:spTgt spid="83"/>
                                        </p:tgtEl>
                                      </p:cBhvr>
                                    </p:animEffect>
                                  </p:childTnLst>
                                </p:cTn>
                              </p:par>
                              <p:par>
                                <p:cTn id="31" presetID="22" presetClass="entr" presetSubtype="8"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left)">
                                      <p:cBhvr>
                                        <p:cTn id="33" dur="500"/>
                                        <p:tgtEl>
                                          <p:spTgt spid="61"/>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99"/>
                                        </p:tgtEl>
                                        <p:attrNameLst>
                                          <p:attrName>style.visibility</p:attrName>
                                        </p:attrNameLst>
                                      </p:cBhvr>
                                      <p:to>
                                        <p:strVal val="visible"/>
                                      </p:to>
                                    </p:set>
                                    <p:anim calcmode="lin" valueType="num">
                                      <p:cBhvr>
                                        <p:cTn id="37" dur="500" fill="hold"/>
                                        <p:tgtEl>
                                          <p:spTgt spid="99"/>
                                        </p:tgtEl>
                                        <p:attrNameLst>
                                          <p:attrName>ppt_w</p:attrName>
                                        </p:attrNameLst>
                                      </p:cBhvr>
                                      <p:tavLst>
                                        <p:tav tm="0">
                                          <p:val>
                                            <p:fltVal val="0"/>
                                          </p:val>
                                        </p:tav>
                                        <p:tav tm="100000">
                                          <p:val>
                                            <p:strVal val="#ppt_w"/>
                                          </p:val>
                                        </p:tav>
                                      </p:tavLst>
                                    </p:anim>
                                    <p:anim calcmode="lin" valueType="num">
                                      <p:cBhvr>
                                        <p:cTn id="38" dur="500" fill="hold"/>
                                        <p:tgtEl>
                                          <p:spTgt spid="99"/>
                                        </p:tgtEl>
                                        <p:attrNameLst>
                                          <p:attrName>ppt_h</p:attrName>
                                        </p:attrNameLst>
                                      </p:cBhvr>
                                      <p:tavLst>
                                        <p:tav tm="0">
                                          <p:val>
                                            <p:fltVal val="0"/>
                                          </p:val>
                                        </p:tav>
                                        <p:tav tm="100000">
                                          <p:val>
                                            <p:strVal val="#ppt_h"/>
                                          </p:val>
                                        </p:tav>
                                      </p:tavLst>
                                    </p:anim>
                                    <p:animEffect transition="in" filter="fade">
                                      <p:cBhvr>
                                        <p:cTn id="39" dur="500"/>
                                        <p:tgtEl>
                                          <p:spTgt spid="99"/>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02"/>
                                        </p:tgtEl>
                                        <p:attrNameLst>
                                          <p:attrName>style.visibility</p:attrName>
                                        </p:attrNameLst>
                                      </p:cBhvr>
                                      <p:to>
                                        <p:strVal val="visible"/>
                                      </p:to>
                                    </p:set>
                                  </p:childTnLst>
                                </p:cTn>
                              </p:par>
                            </p:childTnLst>
                          </p:cTn>
                        </p:par>
                        <p:par>
                          <p:cTn id="44" fill="hold">
                            <p:stCondLst>
                              <p:cond delay="0"/>
                            </p:stCondLst>
                            <p:childTnLst>
                              <p:par>
                                <p:cTn id="45" presetID="22" presetClass="entr" presetSubtype="1" fill="hold" grpId="0" nodeType="afterEffect">
                                  <p:stCondLst>
                                    <p:cond delay="0"/>
                                  </p:stCondLst>
                                  <p:childTnLst>
                                    <p:set>
                                      <p:cBhvr>
                                        <p:cTn id="46" dur="1" fill="hold">
                                          <p:stCondLst>
                                            <p:cond delay="0"/>
                                          </p:stCondLst>
                                        </p:cTn>
                                        <p:tgtEl>
                                          <p:spTgt spid="100"/>
                                        </p:tgtEl>
                                        <p:attrNameLst>
                                          <p:attrName>style.visibility</p:attrName>
                                        </p:attrNameLst>
                                      </p:cBhvr>
                                      <p:to>
                                        <p:strVal val="visible"/>
                                      </p:to>
                                    </p:set>
                                    <p:animEffect transition="in" filter="wipe(up)">
                                      <p:cBhvr>
                                        <p:cTn id="47" dur="500"/>
                                        <p:tgtEl>
                                          <p:spTgt spid="100"/>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wipe(left)">
                                      <p:cBhvr>
                                        <p:cTn id="51"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2" fill="hold" display="0">
                  <p:stCondLst>
                    <p:cond delay="indefinite"/>
                  </p:stCondLst>
                  <p:endCondLst>
                    <p:cond evt="onStopAudio" delay="0">
                      <p:tgtEl>
                        <p:sldTgt/>
                      </p:tgtEl>
                    </p:cond>
                  </p:endCondLst>
                </p:cTn>
                <p:tgtEl>
                  <p:spTgt spid="23"/>
                </p:tgtEl>
              </p:cMediaNode>
            </p:audio>
          </p:childTnLst>
        </p:cTn>
      </p:par>
    </p:tnLst>
    <p:bldLst>
      <p:bldP spid="99" grpId="0" animBg="1"/>
      <p:bldP spid="100" grpId="0" animBg="1"/>
      <p:bldP spid="101" grpId="0" animBg="1"/>
      <p:bldP spid="10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95" name="矢印: 山形 94">
            <a:extLst>
              <a:ext uri="{FF2B5EF4-FFF2-40B4-BE49-F238E27FC236}">
                <a16:creationId xmlns:a16="http://schemas.microsoft.com/office/drawing/2014/main" id="{FBB7265B-BA1B-8F99-C840-FD03B23D8492}"/>
              </a:ext>
            </a:extLst>
          </p:cNvPr>
          <p:cNvSpPr/>
          <p:nvPr/>
        </p:nvSpPr>
        <p:spPr>
          <a:xfrm>
            <a:off x="1106852" y="2127750"/>
            <a:ext cx="1591969" cy="346080"/>
          </a:xfrm>
          <a:prstGeom prst="chevr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切断機</a:t>
            </a:r>
          </a:p>
        </p:txBody>
      </p:sp>
      <p:sp>
        <p:nvSpPr>
          <p:cNvPr id="96" name="矢印: 山形 95">
            <a:extLst>
              <a:ext uri="{FF2B5EF4-FFF2-40B4-BE49-F238E27FC236}">
                <a16:creationId xmlns:a16="http://schemas.microsoft.com/office/drawing/2014/main" id="{79229272-4865-10E9-73F6-14D0575CAFDE}"/>
              </a:ext>
            </a:extLst>
          </p:cNvPr>
          <p:cNvSpPr/>
          <p:nvPr/>
        </p:nvSpPr>
        <p:spPr>
          <a:xfrm>
            <a:off x="2603554" y="2127750"/>
            <a:ext cx="1591969" cy="346080"/>
          </a:xfrm>
          <a:prstGeom prst="chevr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latin typeface="BIZ UDPゴシック" panose="020B0400000000000000" pitchFamily="50" charset="-128"/>
                <a:ea typeface="BIZ UDPゴシック" panose="020B0400000000000000" pitchFamily="50" charset="-128"/>
              </a:rPr>
              <a:t>面取機</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
        <p:nvSpPr>
          <p:cNvPr id="97" name="矢印: 山形 96">
            <a:extLst>
              <a:ext uri="{FF2B5EF4-FFF2-40B4-BE49-F238E27FC236}">
                <a16:creationId xmlns:a16="http://schemas.microsoft.com/office/drawing/2014/main" id="{F195F698-56CC-F45C-5A7F-E66D13BCF819}"/>
              </a:ext>
            </a:extLst>
          </p:cNvPr>
          <p:cNvSpPr/>
          <p:nvPr/>
        </p:nvSpPr>
        <p:spPr>
          <a:xfrm>
            <a:off x="4100259" y="2127750"/>
            <a:ext cx="1591969" cy="346080"/>
          </a:xfrm>
          <a:prstGeom prst="chevr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ピーリング装置</a:t>
            </a:r>
          </a:p>
        </p:txBody>
      </p:sp>
      <p:sp>
        <p:nvSpPr>
          <p:cNvPr id="98" name="矢印: 山形 97">
            <a:extLst>
              <a:ext uri="{FF2B5EF4-FFF2-40B4-BE49-F238E27FC236}">
                <a16:creationId xmlns:a16="http://schemas.microsoft.com/office/drawing/2014/main" id="{CDFEB087-74D2-C4F4-0617-8029417D9CE9}"/>
              </a:ext>
            </a:extLst>
          </p:cNvPr>
          <p:cNvSpPr/>
          <p:nvPr/>
        </p:nvSpPr>
        <p:spPr>
          <a:xfrm flipH="1">
            <a:off x="1153375" y="6254539"/>
            <a:ext cx="1591969" cy="346080"/>
          </a:xfrm>
          <a:prstGeom prst="chevr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a:solidFill>
                  <a:schemeClr val="tx1"/>
                </a:solidFill>
                <a:latin typeface="BIZ UDPゴシック" panose="020B0400000000000000" pitchFamily="50" charset="-128"/>
                <a:ea typeface="BIZ UDPゴシック" panose="020B0400000000000000" pitchFamily="50" charset="-128"/>
              </a:rPr>
              <a:t>UT</a:t>
            </a:r>
            <a:r>
              <a:rPr lang="ja-JP" altLang="en-US" sz="1200" dirty="0">
                <a:solidFill>
                  <a:schemeClr val="tx1"/>
                </a:solidFill>
                <a:latin typeface="BIZ UDPゴシック" panose="020B0400000000000000" pitchFamily="50" charset="-128"/>
                <a:ea typeface="BIZ UDPゴシック" panose="020B0400000000000000" pitchFamily="50" charset="-128"/>
              </a:rPr>
              <a:t>装置</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
        <p:nvSpPr>
          <p:cNvPr id="99" name="矢印: 山形 98">
            <a:extLst>
              <a:ext uri="{FF2B5EF4-FFF2-40B4-BE49-F238E27FC236}">
                <a16:creationId xmlns:a16="http://schemas.microsoft.com/office/drawing/2014/main" id="{78134045-D710-433D-122B-8BEC4A9E9520}"/>
              </a:ext>
            </a:extLst>
          </p:cNvPr>
          <p:cNvSpPr/>
          <p:nvPr/>
        </p:nvSpPr>
        <p:spPr>
          <a:xfrm flipH="1">
            <a:off x="2650077" y="6254539"/>
            <a:ext cx="1591969" cy="346080"/>
          </a:xfrm>
          <a:prstGeom prst="chevr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latin typeface="BIZ UDPゴシック" panose="020B0400000000000000" pitchFamily="50" charset="-128"/>
                <a:ea typeface="BIZ UDPゴシック" panose="020B0400000000000000" pitchFamily="50" charset="-128"/>
              </a:rPr>
              <a:t>CCD</a:t>
            </a:r>
            <a:r>
              <a:rPr kumimoji="1" lang="ja-JP" altLang="en-US" sz="1200" dirty="0">
                <a:solidFill>
                  <a:schemeClr val="tx1"/>
                </a:solidFill>
                <a:latin typeface="BIZ UDPゴシック" panose="020B0400000000000000" pitchFamily="50" charset="-128"/>
                <a:ea typeface="BIZ UDPゴシック" panose="020B0400000000000000" pitchFamily="50" charset="-128"/>
              </a:rPr>
              <a:t>装置</a:t>
            </a:r>
          </a:p>
        </p:txBody>
      </p:sp>
      <p:sp>
        <p:nvSpPr>
          <p:cNvPr id="100" name="矢印: 山形 99">
            <a:extLst>
              <a:ext uri="{FF2B5EF4-FFF2-40B4-BE49-F238E27FC236}">
                <a16:creationId xmlns:a16="http://schemas.microsoft.com/office/drawing/2014/main" id="{C7AADADF-3EC1-5D99-F991-D2900A476C98}"/>
              </a:ext>
            </a:extLst>
          </p:cNvPr>
          <p:cNvSpPr/>
          <p:nvPr/>
        </p:nvSpPr>
        <p:spPr>
          <a:xfrm flipH="1">
            <a:off x="4146782" y="6254539"/>
            <a:ext cx="1591969" cy="346080"/>
          </a:xfrm>
          <a:prstGeom prst="chevro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latin typeface="BIZ UDPゴシック" panose="020B0400000000000000" pitchFamily="50" charset="-128"/>
                <a:ea typeface="BIZ UDPゴシック" panose="020B0400000000000000" pitchFamily="50" charset="-128"/>
              </a:rPr>
              <a:t>ラッキング</a:t>
            </a:r>
            <a:r>
              <a:rPr kumimoji="1" lang="ja-JP" altLang="en-US" sz="1200" dirty="0">
                <a:solidFill>
                  <a:schemeClr val="tx1"/>
                </a:solidFill>
                <a:latin typeface="BIZ UDPゴシック" panose="020B0400000000000000" pitchFamily="50" charset="-128"/>
                <a:ea typeface="BIZ UDPゴシック" panose="020B0400000000000000" pitchFamily="50" charset="-128"/>
              </a:rPr>
              <a:t>装置</a:t>
            </a:r>
          </a:p>
        </p:txBody>
      </p:sp>
      <p:sp>
        <p:nvSpPr>
          <p:cNvPr id="101" name="テキスト ボックス 100">
            <a:extLst>
              <a:ext uri="{FF2B5EF4-FFF2-40B4-BE49-F238E27FC236}">
                <a16:creationId xmlns:a16="http://schemas.microsoft.com/office/drawing/2014/main" id="{55A9428F-B8D1-27D9-737B-D95A813726B9}"/>
              </a:ext>
            </a:extLst>
          </p:cNvPr>
          <p:cNvSpPr txBox="1"/>
          <p:nvPr/>
        </p:nvSpPr>
        <p:spPr>
          <a:xfrm>
            <a:off x="7677853" y="4032059"/>
            <a:ext cx="4514147" cy="1077218"/>
          </a:xfrm>
          <a:prstGeom prst="rect">
            <a:avLst/>
          </a:prstGeom>
          <a:noFill/>
        </p:spPr>
        <p:txBody>
          <a:bodyPr wrap="square" rtlCol="0">
            <a:spAutoFit/>
          </a:bodyPr>
          <a:lstStyle/>
          <a:p>
            <a:r>
              <a:rPr kumimoji="1" lang="ja-JP" altLang="en-US" sz="3200" b="1" dirty="0">
                <a:solidFill>
                  <a:srgbClr val="0000FF"/>
                </a:solidFill>
                <a:highlight>
                  <a:srgbClr val="FFFF00"/>
                </a:highlight>
                <a:latin typeface="BIZ UDPゴシック" panose="020B0400000000000000" pitchFamily="50" charset="-128"/>
                <a:ea typeface="BIZ UDPゴシック" panose="020B0400000000000000" pitchFamily="50" charset="-128"/>
              </a:rPr>
              <a:t>予想より</a:t>
            </a:r>
            <a:endParaRPr kumimoji="1" lang="en-US" altLang="ja-JP" sz="3200" b="1" dirty="0">
              <a:solidFill>
                <a:srgbClr val="0000FF"/>
              </a:solidFill>
              <a:highlight>
                <a:srgbClr val="FFFF00"/>
              </a:highlight>
              <a:latin typeface="BIZ UDPゴシック" panose="020B0400000000000000" pitchFamily="50" charset="-128"/>
              <a:ea typeface="BIZ UDPゴシック" panose="020B0400000000000000" pitchFamily="50" charset="-128"/>
            </a:endParaRPr>
          </a:p>
          <a:p>
            <a:r>
              <a:rPr kumimoji="1" lang="ja-JP" altLang="en-US" sz="3200" b="1" dirty="0">
                <a:solidFill>
                  <a:srgbClr val="0000FF"/>
                </a:solidFill>
                <a:highlight>
                  <a:srgbClr val="FFFF00"/>
                </a:highlight>
                <a:latin typeface="BIZ UDPゴシック" panose="020B0400000000000000" pitchFamily="50" charset="-128"/>
                <a:ea typeface="BIZ UDPゴシック" panose="020B0400000000000000" pitchFamily="50" charset="-128"/>
              </a:rPr>
              <a:t>大幅な時間短縮に成功</a:t>
            </a:r>
          </a:p>
        </p:txBody>
      </p:sp>
      <p:sp>
        <p:nvSpPr>
          <p:cNvPr id="102" name="テキスト ボックス 101">
            <a:extLst>
              <a:ext uri="{FF2B5EF4-FFF2-40B4-BE49-F238E27FC236}">
                <a16:creationId xmlns:a16="http://schemas.microsoft.com/office/drawing/2014/main" id="{EB87353A-1C5F-DFBC-BE34-053E1A8BBBC6}"/>
              </a:ext>
            </a:extLst>
          </p:cNvPr>
          <p:cNvSpPr txBox="1"/>
          <p:nvPr/>
        </p:nvSpPr>
        <p:spPr>
          <a:xfrm>
            <a:off x="-46296" y="2693401"/>
            <a:ext cx="865239"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作業者</a:t>
            </a:r>
            <a:r>
              <a:rPr kumimoji="1" lang="en-US" altLang="ja-JP" sz="1400" dirty="0">
                <a:latin typeface="BIZ UDPゴシック" panose="020B0400000000000000" pitchFamily="50" charset="-128"/>
                <a:ea typeface="BIZ UDPゴシック" panose="020B0400000000000000" pitchFamily="50" charset="-128"/>
              </a:rPr>
              <a:t>A</a:t>
            </a:r>
            <a:endParaRPr kumimoji="1" lang="ja-JP" altLang="en-US" sz="1400" dirty="0">
              <a:latin typeface="BIZ UDPゴシック" panose="020B0400000000000000" pitchFamily="50" charset="-128"/>
              <a:ea typeface="BIZ UDPゴシック" panose="020B0400000000000000" pitchFamily="50" charset="-128"/>
            </a:endParaRPr>
          </a:p>
        </p:txBody>
      </p:sp>
      <p:sp>
        <p:nvSpPr>
          <p:cNvPr id="103" name="テキスト ボックス 102">
            <a:extLst>
              <a:ext uri="{FF2B5EF4-FFF2-40B4-BE49-F238E27FC236}">
                <a16:creationId xmlns:a16="http://schemas.microsoft.com/office/drawing/2014/main" id="{3D7F387E-6F0A-75E6-5C8F-30EFFBBC1EEF}"/>
              </a:ext>
            </a:extLst>
          </p:cNvPr>
          <p:cNvSpPr txBox="1"/>
          <p:nvPr/>
        </p:nvSpPr>
        <p:spPr>
          <a:xfrm>
            <a:off x="5920259" y="6503227"/>
            <a:ext cx="865239"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作業者</a:t>
            </a:r>
            <a:r>
              <a:rPr lang="en-US" altLang="ja-JP" sz="1400" dirty="0">
                <a:latin typeface="BIZ UDPゴシック" panose="020B0400000000000000" pitchFamily="50" charset="-128"/>
                <a:ea typeface="BIZ UDPゴシック" panose="020B0400000000000000" pitchFamily="50" charset="-128"/>
              </a:rPr>
              <a:t>B</a:t>
            </a:r>
            <a:endParaRPr kumimoji="1" lang="ja-JP" altLang="en-US" sz="1400" dirty="0">
              <a:latin typeface="BIZ UDPゴシック" panose="020B0400000000000000" pitchFamily="50" charset="-128"/>
              <a:ea typeface="BIZ UDPゴシック" panose="020B0400000000000000" pitchFamily="50" charset="-128"/>
            </a:endParaRPr>
          </a:p>
        </p:txBody>
      </p:sp>
      <p:pic>
        <p:nvPicPr>
          <p:cNvPr id="104" name="図 103">
            <a:extLst>
              <a:ext uri="{FF2B5EF4-FFF2-40B4-BE49-F238E27FC236}">
                <a16:creationId xmlns:a16="http://schemas.microsoft.com/office/drawing/2014/main" id="{E31C7F2D-599B-4AA0-849C-4BDCCD842020}"/>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9412" l="2900" r="95323">
                        <a14:foregroundMark x1="28625" y1="86765" x2="30402" y2="99412"/>
                        <a14:foregroundMark x1="2900" y1="55882" x2="11225" y2="82353"/>
                        <a14:foregroundMark x1="40225" y1="46765" x2="38821" y2="65000"/>
                        <a14:foregroundMark x1="48176" y1="68529" x2="48176" y2="84412"/>
                        <a14:foregroundMark x1="43873" y1="58235" x2="44995" y2="55882"/>
                        <a14:foregroundMark x1="39476" y1="21765" x2="40599" y2="19412"/>
                        <a14:foregroundMark x1="42002" y1="43529" x2="45276" y2="53824"/>
                        <a14:foregroundMark x1="51450" y1="37647" x2="51450" y2="37647"/>
                        <a14:foregroundMark x1="51076" y1="34412" x2="51450" y2="40000"/>
                        <a14:foregroundMark x1="40225" y1="19412" x2="40225" y2="13824"/>
                        <a14:foregroundMark x1="58746" y1="22941" x2="58746" y2="27353"/>
                        <a14:foregroundMark x1="63050" y1="42353" x2="68569" y2="61765"/>
                        <a14:foregroundMark x1="72498" y1="47941" x2="76520" y2="47941"/>
                        <a14:foregroundMark x1="76520" y1="24118" x2="77268" y2="17353"/>
                        <a14:foregroundMark x1="83068" y1="32059" x2="83068" y2="35588"/>
                        <a14:foregroundMark x1="85594" y1="50294" x2="83349" y2="61765"/>
                        <a14:foregroundMark x1="82694" y1="72059" x2="81572" y2="75294"/>
                        <a14:foregroundMark x1="95323" y1="61765" x2="90645" y2="76471"/>
                      </a14:backgroundRemoval>
                    </a14:imgEffect>
                  </a14:imgLayer>
                </a14:imgProps>
              </a:ext>
            </a:extLst>
          </a:blip>
          <a:stretch>
            <a:fillRect/>
          </a:stretch>
        </p:blipFill>
        <p:spPr>
          <a:xfrm>
            <a:off x="7677853" y="5291533"/>
            <a:ext cx="4001741" cy="1272771"/>
          </a:xfrm>
          <a:prstGeom prst="rect">
            <a:avLst/>
          </a:prstGeom>
          <a:noFill/>
        </p:spPr>
      </p:pic>
      <p:pic>
        <p:nvPicPr>
          <p:cNvPr id="105" name="図 104">
            <a:extLst>
              <a:ext uri="{FF2B5EF4-FFF2-40B4-BE49-F238E27FC236}">
                <a16:creationId xmlns:a16="http://schemas.microsoft.com/office/drawing/2014/main" id="{3EF70FF8-004D-743F-3BD3-2F16E3CC95D7}"/>
              </a:ext>
            </a:extLst>
          </p:cNvPr>
          <p:cNvPicPr>
            <a:picLocks noChangeAspect="1"/>
          </p:cNvPicPr>
          <p:nvPr/>
        </p:nvPicPr>
        <p:blipFill>
          <a:blip r:embed="rId9"/>
          <a:stretch>
            <a:fillRect/>
          </a:stretch>
        </p:blipFill>
        <p:spPr>
          <a:xfrm>
            <a:off x="28785" y="1803064"/>
            <a:ext cx="715074" cy="800637"/>
          </a:xfrm>
          <a:prstGeom prst="rect">
            <a:avLst/>
          </a:prstGeom>
        </p:spPr>
      </p:pic>
      <p:sp>
        <p:nvSpPr>
          <p:cNvPr id="106" name="テキスト ボックス 105">
            <a:extLst>
              <a:ext uri="{FF2B5EF4-FFF2-40B4-BE49-F238E27FC236}">
                <a16:creationId xmlns:a16="http://schemas.microsoft.com/office/drawing/2014/main" id="{92EAB097-53E2-4415-80F2-681720263430}"/>
              </a:ext>
            </a:extLst>
          </p:cNvPr>
          <p:cNvSpPr txBox="1"/>
          <p:nvPr/>
        </p:nvSpPr>
        <p:spPr>
          <a:xfrm>
            <a:off x="5742293" y="1999664"/>
            <a:ext cx="461665" cy="593785"/>
          </a:xfrm>
          <a:prstGeom prst="rect">
            <a:avLst/>
          </a:prstGeom>
          <a:solidFill>
            <a:schemeClr val="bg1"/>
          </a:solidFill>
          <a:ln>
            <a:solidFill>
              <a:schemeClr val="tx1"/>
            </a:solidFill>
          </a:ln>
        </p:spPr>
        <p:txBody>
          <a:bodyPr vert="eaVert" wrap="square" rtlCol="0" anchor="ctr">
            <a:spAutoFit/>
          </a:bodyPr>
          <a:lstStyle/>
          <a:p>
            <a:pPr algn="ctr"/>
            <a:r>
              <a:rPr kumimoji="1" lang="ja-JP" altLang="en-US" dirty="0">
                <a:solidFill>
                  <a:srgbClr val="0000FF"/>
                </a:solidFill>
                <a:latin typeface="BIZ UDPゴシック" panose="020B0400000000000000" pitchFamily="50" charset="-128"/>
                <a:ea typeface="BIZ UDPゴシック" panose="020B0400000000000000" pitchFamily="50" charset="-128"/>
              </a:rPr>
              <a:t>完了</a:t>
            </a:r>
          </a:p>
        </p:txBody>
      </p:sp>
      <p:pic>
        <p:nvPicPr>
          <p:cNvPr id="107" name="図 106">
            <a:extLst>
              <a:ext uri="{FF2B5EF4-FFF2-40B4-BE49-F238E27FC236}">
                <a16:creationId xmlns:a16="http://schemas.microsoft.com/office/drawing/2014/main" id="{9DD879DC-435E-CFC0-07A6-08E7164F27C6}"/>
              </a:ext>
            </a:extLst>
          </p:cNvPr>
          <p:cNvPicPr>
            <a:picLocks noChangeAspect="1"/>
          </p:cNvPicPr>
          <p:nvPr/>
        </p:nvPicPr>
        <p:blipFill rotWithShape="1">
          <a:blip r:embed="rId10"/>
          <a:srcRect l="33707"/>
          <a:stretch/>
        </p:blipFill>
        <p:spPr>
          <a:xfrm>
            <a:off x="705136" y="2739509"/>
            <a:ext cx="5154538" cy="3142046"/>
          </a:xfrm>
          <a:prstGeom prst="rect">
            <a:avLst/>
          </a:prstGeom>
        </p:spPr>
      </p:pic>
      <p:pic>
        <p:nvPicPr>
          <p:cNvPr id="108" name="図 107">
            <a:extLst>
              <a:ext uri="{FF2B5EF4-FFF2-40B4-BE49-F238E27FC236}">
                <a16:creationId xmlns:a16="http://schemas.microsoft.com/office/drawing/2014/main" id="{22ED941A-327A-CC09-DB12-671E8A30A8DF}"/>
              </a:ext>
            </a:extLst>
          </p:cNvPr>
          <p:cNvPicPr>
            <a:picLocks noChangeAspect="1"/>
          </p:cNvPicPr>
          <p:nvPr/>
        </p:nvPicPr>
        <p:blipFill>
          <a:blip r:embed="rId11"/>
          <a:stretch>
            <a:fillRect/>
          </a:stretch>
        </p:blipFill>
        <p:spPr>
          <a:xfrm>
            <a:off x="5071850" y="2760438"/>
            <a:ext cx="499915" cy="530398"/>
          </a:xfrm>
          <a:prstGeom prst="rect">
            <a:avLst/>
          </a:prstGeom>
        </p:spPr>
      </p:pic>
      <p:pic>
        <p:nvPicPr>
          <p:cNvPr id="109" name="図 108">
            <a:extLst>
              <a:ext uri="{FF2B5EF4-FFF2-40B4-BE49-F238E27FC236}">
                <a16:creationId xmlns:a16="http://schemas.microsoft.com/office/drawing/2014/main" id="{DBA49124-4347-F0F0-9EBB-729BE39A2AB6}"/>
              </a:ext>
            </a:extLst>
          </p:cNvPr>
          <p:cNvPicPr>
            <a:picLocks noChangeAspect="1"/>
          </p:cNvPicPr>
          <p:nvPr/>
        </p:nvPicPr>
        <p:blipFill>
          <a:blip r:embed="rId12"/>
          <a:stretch>
            <a:fillRect/>
          </a:stretch>
        </p:blipFill>
        <p:spPr>
          <a:xfrm>
            <a:off x="1619429" y="5205623"/>
            <a:ext cx="499915" cy="536494"/>
          </a:xfrm>
          <a:prstGeom prst="rect">
            <a:avLst/>
          </a:prstGeom>
        </p:spPr>
      </p:pic>
      <p:pic>
        <p:nvPicPr>
          <p:cNvPr id="110" name="図 109">
            <a:extLst>
              <a:ext uri="{FF2B5EF4-FFF2-40B4-BE49-F238E27FC236}">
                <a16:creationId xmlns:a16="http://schemas.microsoft.com/office/drawing/2014/main" id="{16C4E710-90A3-CB66-75CE-A337EA593C2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13268" y="5590590"/>
            <a:ext cx="887801" cy="887801"/>
          </a:xfrm>
          <a:prstGeom prst="rect">
            <a:avLst/>
          </a:prstGeom>
        </p:spPr>
      </p:pic>
      <p:pic>
        <p:nvPicPr>
          <p:cNvPr id="111" name="図 110">
            <a:extLst>
              <a:ext uri="{FF2B5EF4-FFF2-40B4-BE49-F238E27FC236}">
                <a16:creationId xmlns:a16="http://schemas.microsoft.com/office/drawing/2014/main" id="{0E3284BF-7874-C9C1-6D0F-4AA2240A1AE2}"/>
              </a:ext>
            </a:extLst>
          </p:cNvPr>
          <p:cNvPicPr>
            <a:picLocks noChangeAspect="1"/>
          </p:cNvPicPr>
          <p:nvPr/>
        </p:nvPicPr>
        <p:blipFill>
          <a:blip r:embed="rId14"/>
          <a:stretch>
            <a:fillRect/>
          </a:stretch>
        </p:blipFill>
        <p:spPr>
          <a:xfrm>
            <a:off x="6012885" y="5485090"/>
            <a:ext cx="663464" cy="413362"/>
          </a:xfrm>
          <a:prstGeom prst="rect">
            <a:avLst/>
          </a:prstGeom>
        </p:spPr>
      </p:pic>
      <p:sp>
        <p:nvSpPr>
          <p:cNvPr id="112" name="テキスト ボックス 111">
            <a:extLst>
              <a:ext uri="{FF2B5EF4-FFF2-40B4-BE49-F238E27FC236}">
                <a16:creationId xmlns:a16="http://schemas.microsoft.com/office/drawing/2014/main" id="{040DB55E-0BE3-DF11-1D2D-2A7F7A986083}"/>
              </a:ext>
            </a:extLst>
          </p:cNvPr>
          <p:cNvSpPr txBox="1"/>
          <p:nvPr/>
        </p:nvSpPr>
        <p:spPr>
          <a:xfrm>
            <a:off x="655754" y="6147234"/>
            <a:ext cx="461665" cy="593785"/>
          </a:xfrm>
          <a:prstGeom prst="rect">
            <a:avLst/>
          </a:prstGeom>
          <a:solidFill>
            <a:schemeClr val="bg1"/>
          </a:solidFill>
          <a:ln>
            <a:solidFill>
              <a:schemeClr val="tx1"/>
            </a:solidFill>
          </a:ln>
        </p:spPr>
        <p:txBody>
          <a:bodyPr vert="eaVert" wrap="square" rtlCol="0" anchor="ctr">
            <a:spAutoFit/>
          </a:bodyPr>
          <a:lstStyle/>
          <a:p>
            <a:pPr algn="ctr"/>
            <a:r>
              <a:rPr kumimoji="1" lang="ja-JP" altLang="en-US" dirty="0">
                <a:solidFill>
                  <a:srgbClr val="0000FF"/>
                </a:solidFill>
                <a:latin typeface="BIZ UDPゴシック" panose="020B0400000000000000" pitchFamily="50" charset="-128"/>
                <a:ea typeface="BIZ UDPゴシック" panose="020B0400000000000000" pitchFamily="50" charset="-128"/>
              </a:rPr>
              <a:t>完了</a:t>
            </a:r>
          </a:p>
        </p:txBody>
      </p:sp>
      <p:pic>
        <p:nvPicPr>
          <p:cNvPr id="113" name="図 112">
            <a:extLst>
              <a:ext uri="{FF2B5EF4-FFF2-40B4-BE49-F238E27FC236}">
                <a16:creationId xmlns:a16="http://schemas.microsoft.com/office/drawing/2014/main" id="{19AFCD90-0D90-8FC3-7353-B7002F97BC7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3829" y="1011245"/>
            <a:ext cx="668535" cy="668535"/>
          </a:xfrm>
          <a:prstGeom prst="rect">
            <a:avLst/>
          </a:prstGeom>
        </p:spPr>
      </p:pic>
      <p:sp>
        <p:nvSpPr>
          <p:cNvPr id="114" name="吹き出し: 角を丸めた四角形 113">
            <a:extLst>
              <a:ext uri="{FF2B5EF4-FFF2-40B4-BE49-F238E27FC236}">
                <a16:creationId xmlns:a16="http://schemas.microsoft.com/office/drawing/2014/main" id="{A39950FF-8CC0-43E4-CE8C-5525B64F133C}"/>
              </a:ext>
            </a:extLst>
          </p:cNvPr>
          <p:cNvSpPr/>
          <p:nvPr/>
        </p:nvSpPr>
        <p:spPr>
          <a:xfrm>
            <a:off x="1359133" y="1017138"/>
            <a:ext cx="4653752" cy="603278"/>
          </a:xfrm>
          <a:prstGeom prst="wedgeRoundRectCallout">
            <a:avLst>
              <a:gd name="adj1" fmla="val -62804"/>
              <a:gd name="adj2" fmla="val 15664"/>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latin typeface="BIZ UDPゴシック" panose="020B0400000000000000" pitchFamily="50" charset="-128"/>
                <a:ea typeface="BIZ UDPゴシック" panose="020B0400000000000000" pitchFamily="50" charset="-128"/>
              </a:rPr>
              <a:t>効率よく二手に分かれてやってみよう</a:t>
            </a:r>
            <a:endParaRPr kumimoji="1" lang="ja-JP" altLang="en-US" sz="2000" b="1" dirty="0">
              <a:solidFill>
                <a:schemeClr val="tx1"/>
              </a:solidFill>
              <a:latin typeface="BIZ UDPゴシック" panose="020B0400000000000000" pitchFamily="50" charset="-128"/>
              <a:ea typeface="BIZ UDPゴシック" panose="020B0400000000000000" pitchFamily="50" charset="-128"/>
            </a:endParaRPr>
          </a:p>
        </p:txBody>
      </p:sp>
      <p:sp>
        <p:nvSpPr>
          <p:cNvPr id="115" name="矢印: 山形 114">
            <a:extLst>
              <a:ext uri="{FF2B5EF4-FFF2-40B4-BE49-F238E27FC236}">
                <a16:creationId xmlns:a16="http://schemas.microsoft.com/office/drawing/2014/main" id="{326BB572-82CA-0735-38DA-4B4CB6ADCBF2}"/>
              </a:ext>
            </a:extLst>
          </p:cNvPr>
          <p:cNvSpPr/>
          <p:nvPr/>
        </p:nvSpPr>
        <p:spPr>
          <a:xfrm>
            <a:off x="1104347" y="2125777"/>
            <a:ext cx="1591969" cy="346080"/>
          </a:xfrm>
          <a:prstGeom prst="chevron">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切断機</a:t>
            </a:r>
          </a:p>
        </p:txBody>
      </p:sp>
      <p:sp>
        <p:nvSpPr>
          <p:cNvPr id="116" name="矢印: 山形 115">
            <a:extLst>
              <a:ext uri="{FF2B5EF4-FFF2-40B4-BE49-F238E27FC236}">
                <a16:creationId xmlns:a16="http://schemas.microsoft.com/office/drawing/2014/main" id="{261CBDCB-D40B-5058-2F1F-F08020A0A5CD}"/>
              </a:ext>
            </a:extLst>
          </p:cNvPr>
          <p:cNvSpPr/>
          <p:nvPr/>
        </p:nvSpPr>
        <p:spPr>
          <a:xfrm>
            <a:off x="2601049" y="2125777"/>
            <a:ext cx="1591969" cy="346080"/>
          </a:xfrm>
          <a:prstGeom prst="chevron">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latin typeface="BIZ UDPゴシック" panose="020B0400000000000000" pitchFamily="50" charset="-128"/>
                <a:ea typeface="BIZ UDPゴシック" panose="020B0400000000000000" pitchFamily="50" charset="-128"/>
              </a:rPr>
              <a:t>面取機</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
        <p:nvSpPr>
          <p:cNvPr id="117" name="矢印: 山形 116">
            <a:extLst>
              <a:ext uri="{FF2B5EF4-FFF2-40B4-BE49-F238E27FC236}">
                <a16:creationId xmlns:a16="http://schemas.microsoft.com/office/drawing/2014/main" id="{5E823694-17C1-7204-B99B-0DD564E67F25}"/>
              </a:ext>
            </a:extLst>
          </p:cNvPr>
          <p:cNvSpPr/>
          <p:nvPr/>
        </p:nvSpPr>
        <p:spPr>
          <a:xfrm>
            <a:off x="4097754" y="2125777"/>
            <a:ext cx="1591969" cy="346080"/>
          </a:xfrm>
          <a:prstGeom prst="chevron">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ピーリング装置</a:t>
            </a:r>
          </a:p>
        </p:txBody>
      </p:sp>
      <p:sp>
        <p:nvSpPr>
          <p:cNvPr id="118" name="矢印: 山形 117">
            <a:extLst>
              <a:ext uri="{FF2B5EF4-FFF2-40B4-BE49-F238E27FC236}">
                <a16:creationId xmlns:a16="http://schemas.microsoft.com/office/drawing/2014/main" id="{B0AAF313-3E77-5153-4CEF-C4C0540B997D}"/>
              </a:ext>
            </a:extLst>
          </p:cNvPr>
          <p:cNvSpPr/>
          <p:nvPr/>
        </p:nvSpPr>
        <p:spPr>
          <a:xfrm flipH="1">
            <a:off x="1153375" y="6252362"/>
            <a:ext cx="1591969" cy="346080"/>
          </a:xfrm>
          <a:prstGeom prst="chevron">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dirty="0">
                <a:solidFill>
                  <a:schemeClr val="tx1"/>
                </a:solidFill>
                <a:latin typeface="BIZ UDPゴシック" panose="020B0400000000000000" pitchFamily="50" charset="-128"/>
                <a:ea typeface="BIZ UDPゴシック" panose="020B0400000000000000" pitchFamily="50" charset="-128"/>
              </a:rPr>
              <a:t>UT</a:t>
            </a:r>
            <a:r>
              <a:rPr lang="ja-JP" altLang="en-US" sz="1200" dirty="0">
                <a:solidFill>
                  <a:schemeClr val="tx1"/>
                </a:solidFill>
                <a:latin typeface="BIZ UDPゴシック" panose="020B0400000000000000" pitchFamily="50" charset="-128"/>
                <a:ea typeface="BIZ UDPゴシック" panose="020B0400000000000000" pitchFamily="50" charset="-128"/>
              </a:rPr>
              <a:t>装置</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
        <p:nvSpPr>
          <p:cNvPr id="119" name="矢印: 山形 118">
            <a:extLst>
              <a:ext uri="{FF2B5EF4-FFF2-40B4-BE49-F238E27FC236}">
                <a16:creationId xmlns:a16="http://schemas.microsoft.com/office/drawing/2014/main" id="{A805ADB5-CE14-5BB7-5492-3A5F9CAC4807}"/>
              </a:ext>
            </a:extLst>
          </p:cNvPr>
          <p:cNvSpPr/>
          <p:nvPr/>
        </p:nvSpPr>
        <p:spPr>
          <a:xfrm flipH="1">
            <a:off x="2650077" y="6252362"/>
            <a:ext cx="1591969" cy="346080"/>
          </a:xfrm>
          <a:prstGeom prst="chevron">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latin typeface="BIZ UDPゴシック" panose="020B0400000000000000" pitchFamily="50" charset="-128"/>
                <a:ea typeface="BIZ UDPゴシック" panose="020B0400000000000000" pitchFamily="50" charset="-128"/>
              </a:rPr>
              <a:t>CCD</a:t>
            </a:r>
            <a:r>
              <a:rPr kumimoji="1" lang="ja-JP" altLang="en-US" sz="1200" dirty="0">
                <a:solidFill>
                  <a:schemeClr val="tx1"/>
                </a:solidFill>
                <a:latin typeface="BIZ UDPゴシック" panose="020B0400000000000000" pitchFamily="50" charset="-128"/>
                <a:ea typeface="BIZ UDPゴシック" panose="020B0400000000000000" pitchFamily="50" charset="-128"/>
              </a:rPr>
              <a:t>装置</a:t>
            </a:r>
          </a:p>
        </p:txBody>
      </p:sp>
      <p:sp>
        <p:nvSpPr>
          <p:cNvPr id="120" name="矢印: 山形 119">
            <a:extLst>
              <a:ext uri="{FF2B5EF4-FFF2-40B4-BE49-F238E27FC236}">
                <a16:creationId xmlns:a16="http://schemas.microsoft.com/office/drawing/2014/main" id="{581A42BA-9E6A-E8B8-B6BC-A66B2E13F857}"/>
              </a:ext>
            </a:extLst>
          </p:cNvPr>
          <p:cNvSpPr/>
          <p:nvPr/>
        </p:nvSpPr>
        <p:spPr>
          <a:xfrm flipH="1">
            <a:off x="4146782" y="6254539"/>
            <a:ext cx="1591969" cy="346080"/>
          </a:xfrm>
          <a:prstGeom prst="chevron">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latin typeface="BIZ UDPゴシック" panose="020B0400000000000000" pitchFamily="50" charset="-128"/>
                <a:ea typeface="BIZ UDPゴシック" panose="020B0400000000000000" pitchFamily="50" charset="-128"/>
              </a:rPr>
              <a:t>ラッキング</a:t>
            </a:r>
            <a:r>
              <a:rPr kumimoji="1" lang="ja-JP" altLang="en-US" sz="1200" dirty="0">
                <a:solidFill>
                  <a:schemeClr val="tx1"/>
                </a:solidFill>
                <a:latin typeface="BIZ UDPゴシック" panose="020B0400000000000000" pitchFamily="50" charset="-128"/>
                <a:ea typeface="BIZ UDPゴシック" panose="020B0400000000000000" pitchFamily="50" charset="-128"/>
              </a:rPr>
              <a:t>装置</a:t>
            </a:r>
          </a:p>
        </p:txBody>
      </p:sp>
      <p:grpSp>
        <p:nvGrpSpPr>
          <p:cNvPr id="121" name="グループ化 120">
            <a:extLst>
              <a:ext uri="{FF2B5EF4-FFF2-40B4-BE49-F238E27FC236}">
                <a16:creationId xmlns:a16="http://schemas.microsoft.com/office/drawing/2014/main" id="{04E53366-AD6A-40BC-7DBC-36BE3AF92AD2}"/>
              </a:ext>
            </a:extLst>
          </p:cNvPr>
          <p:cNvGrpSpPr/>
          <p:nvPr/>
        </p:nvGrpSpPr>
        <p:grpSpPr>
          <a:xfrm>
            <a:off x="7539263" y="920564"/>
            <a:ext cx="4230624" cy="1068547"/>
            <a:chOff x="12667332" y="3200241"/>
            <a:chExt cx="4230624" cy="1068547"/>
          </a:xfrm>
        </p:grpSpPr>
        <p:sp>
          <p:nvSpPr>
            <p:cNvPr id="122" name="四角形: 角を丸くする 121">
              <a:extLst>
                <a:ext uri="{FF2B5EF4-FFF2-40B4-BE49-F238E27FC236}">
                  <a16:creationId xmlns:a16="http://schemas.microsoft.com/office/drawing/2014/main" id="{A7AE0895-9B75-361E-106C-08CD00AF7D61}"/>
                </a:ext>
              </a:extLst>
            </p:cNvPr>
            <p:cNvSpPr/>
            <p:nvPr/>
          </p:nvSpPr>
          <p:spPr>
            <a:xfrm>
              <a:off x="12667332" y="3200241"/>
              <a:ext cx="4230624" cy="1068547"/>
            </a:xfrm>
            <a:prstGeom prst="roundRect">
              <a:avLst>
                <a:gd name="adj" fmla="val 6581"/>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テキスト ボックス 122">
              <a:extLst>
                <a:ext uri="{FF2B5EF4-FFF2-40B4-BE49-F238E27FC236}">
                  <a16:creationId xmlns:a16="http://schemas.microsoft.com/office/drawing/2014/main" id="{ABF0CC90-D68B-6650-D2DA-9EC792BB4955}"/>
                </a:ext>
              </a:extLst>
            </p:cNvPr>
            <p:cNvSpPr txBox="1"/>
            <p:nvPr/>
          </p:nvSpPr>
          <p:spPr>
            <a:xfrm>
              <a:off x="13072573" y="3200242"/>
              <a:ext cx="2626315"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月間点検（外だし）時間</a:t>
              </a:r>
            </a:p>
          </p:txBody>
        </p:sp>
        <p:sp>
          <p:nvSpPr>
            <p:cNvPr id="124" name="テキスト ボックス 123">
              <a:extLst>
                <a:ext uri="{FF2B5EF4-FFF2-40B4-BE49-F238E27FC236}">
                  <a16:creationId xmlns:a16="http://schemas.microsoft.com/office/drawing/2014/main" id="{2104D45B-D600-9C72-A192-4A912A74342F}"/>
                </a:ext>
              </a:extLst>
            </p:cNvPr>
            <p:cNvSpPr txBox="1"/>
            <p:nvPr/>
          </p:nvSpPr>
          <p:spPr>
            <a:xfrm>
              <a:off x="12876472" y="3549214"/>
              <a:ext cx="3901788" cy="646331"/>
            </a:xfrm>
            <a:prstGeom prst="rect">
              <a:avLst/>
            </a:prstGeom>
            <a:noFill/>
          </p:spPr>
          <p:txBody>
            <a:bodyPr wrap="square" rtlCol="0">
              <a:spAutoFit/>
            </a:bodyPr>
            <a:lstStyle/>
            <a:p>
              <a:pPr algn="ctr"/>
              <a:r>
                <a:rPr kumimoji="1" lang="en-US" altLang="ja-JP" dirty="0">
                  <a:latin typeface="BIZ UDPゴシック" panose="020B0400000000000000" pitchFamily="50" charset="-128"/>
                  <a:ea typeface="BIZ UDPゴシック" panose="020B0400000000000000" pitchFamily="50" charset="-128"/>
                </a:rPr>
                <a:t>6</a:t>
              </a:r>
              <a:r>
                <a:rPr kumimoji="1" lang="ja-JP" altLang="en-US" dirty="0">
                  <a:latin typeface="BIZ UDPゴシック" panose="020B0400000000000000" pitchFamily="50" charset="-128"/>
                  <a:ea typeface="BIZ UDPゴシック" panose="020B0400000000000000" pitchFamily="50" charset="-128"/>
                </a:rPr>
                <a:t>分</a:t>
              </a:r>
              <a:r>
                <a:rPr kumimoji="1" lang="en-US" altLang="ja-JP" dirty="0">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日 </a:t>
              </a:r>
              <a:r>
                <a:rPr kumimoji="1" lang="en-US" altLang="ja-JP" dirty="0">
                  <a:latin typeface="BIZ UDPゴシック" panose="020B0400000000000000" pitchFamily="50" charset="-128"/>
                  <a:ea typeface="BIZ UDPゴシック" panose="020B0400000000000000" pitchFamily="50" charset="-128"/>
                </a:rPr>
                <a:t>×</a:t>
              </a:r>
              <a:r>
                <a:rPr kumimoji="1" lang="ja-JP" altLang="en-US" dirty="0">
                  <a:latin typeface="BIZ UDPゴシック" panose="020B0400000000000000" pitchFamily="50" charset="-128"/>
                  <a:ea typeface="BIZ UDPゴシック" panose="020B0400000000000000" pitchFamily="50" charset="-128"/>
                </a:rPr>
                <a:t> </a:t>
              </a:r>
              <a:r>
                <a:rPr kumimoji="1" lang="en-US" altLang="ja-JP" dirty="0">
                  <a:latin typeface="BIZ UDPゴシック" panose="020B0400000000000000" pitchFamily="50" charset="-128"/>
                  <a:ea typeface="BIZ UDPゴシック" panose="020B0400000000000000" pitchFamily="50" charset="-128"/>
                </a:rPr>
                <a:t>30</a:t>
              </a:r>
              <a:r>
                <a:rPr kumimoji="1" lang="ja-JP" altLang="en-US" dirty="0">
                  <a:latin typeface="BIZ UDPゴシック" panose="020B0400000000000000" pitchFamily="50" charset="-128"/>
                  <a:ea typeface="BIZ UDPゴシック" panose="020B0400000000000000" pitchFamily="50" charset="-128"/>
                </a:rPr>
                <a:t>日 </a:t>
              </a:r>
              <a:r>
                <a:rPr kumimoji="1" lang="en-US" altLang="ja-JP" dirty="0">
                  <a:latin typeface="BIZ UDPゴシック" panose="020B0400000000000000" pitchFamily="50" charset="-128"/>
                  <a:ea typeface="BIZ UDPゴシック" panose="020B0400000000000000" pitchFamily="50" charset="-128"/>
                </a:rPr>
                <a:t>+ 2</a:t>
              </a:r>
              <a:r>
                <a:rPr kumimoji="1" lang="ja-JP" altLang="en-US" dirty="0">
                  <a:latin typeface="BIZ UDPゴシック" panose="020B0400000000000000" pitchFamily="50" charset="-128"/>
                  <a:ea typeface="BIZ UDPゴシック" panose="020B0400000000000000" pitchFamily="50" charset="-128"/>
                </a:rPr>
                <a:t>分 </a:t>
              </a:r>
              <a:r>
                <a:rPr kumimoji="1" lang="en-US" altLang="ja-JP" dirty="0">
                  <a:latin typeface="BIZ UDPゴシック" panose="020B0400000000000000" pitchFamily="50" charset="-128"/>
                  <a:ea typeface="BIZ UDPゴシック" panose="020B0400000000000000" pitchFamily="50" charset="-128"/>
                </a:rPr>
                <a:t>÷ 2</a:t>
              </a:r>
              <a:r>
                <a:rPr kumimoji="1" lang="ja-JP" altLang="en-US" dirty="0">
                  <a:latin typeface="BIZ UDPゴシック" panose="020B0400000000000000" pitchFamily="50" charset="-128"/>
                  <a:ea typeface="BIZ UDPゴシック" panose="020B0400000000000000" pitchFamily="50" charset="-128"/>
                </a:rPr>
                <a:t>人 </a:t>
              </a:r>
              <a:endParaRPr kumimoji="1" lang="en-US" altLang="ja-JP" dirty="0">
                <a:latin typeface="BIZ UDPゴシック" panose="020B0400000000000000" pitchFamily="50" charset="-128"/>
                <a:ea typeface="BIZ UDPゴシック" panose="020B0400000000000000" pitchFamily="50" charset="-128"/>
              </a:endParaRPr>
            </a:p>
            <a:p>
              <a:pPr algn="r"/>
              <a:r>
                <a:rPr kumimoji="1" lang="ja-JP" altLang="en-US" dirty="0">
                  <a:latin typeface="BIZ UDPゴシック" panose="020B0400000000000000" pitchFamily="50" charset="-128"/>
                  <a:ea typeface="BIZ UDPゴシック" panose="020B0400000000000000" pitchFamily="50" charset="-128"/>
                </a:rPr>
                <a:t>＝</a:t>
              </a:r>
              <a:r>
                <a:rPr kumimoji="1" lang="en-US" altLang="ja-JP" dirty="0">
                  <a:latin typeface="BIZ UDPゴシック" panose="020B0400000000000000" pitchFamily="50" charset="-128"/>
                  <a:ea typeface="BIZ UDPゴシック" panose="020B0400000000000000" pitchFamily="50" charset="-128"/>
                </a:rPr>
                <a:t>91</a:t>
              </a:r>
              <a:r>
                <a:rPr kumimoji="1" lang="ja-JP" altLang="en-US" dirty="0">
                  <a:latin typeface="BIZ UDPゴシック" panose="020B0400000000000000" pitchFamily="50" charset="-128"/>
                  <a:ea typeface="BIZ UDPゴシック" panose="020B0400000000000000" pitchFamily="50" charset="-128"/>
                </a:rPr>
                <a:t>分</a:t>
              </a:r>
            </a:p>
          </p:txBody>
        </p:sp>
      </p:grpSp>
      <p:sp>
        <p:nvSpPr>
          <p:cNvPr id="125" name="テキスト ボックス 124">
            <a:extLst>
              <a:ext uri="{FF2B5EF4-FFF2-40B4-BE49-F238E27FC236}">
                <a16:creationId xmlns:a16="http://schemas.microsoft.com/office/drawing/2014/main" id="{5942FD2F-D9B9-13C6-DB83-DF203428CB1C}"/>
              </a:ext>
            </a:extLst>
          </p:cNvPr>
          <p:cNvSpPr txBox="1"/>
          <p:nvPr/>
        </p:nvSpPr>
        <p:spPr>
          <a:xfrm>
            <a:off x="6634516" y="683148"/>
            <a:ext cx="1211938" cy="369332"/>
          </a:xfrm>
          <a:prstGeom prst="rect">
            <a:avLst/>
          </a:prstGeom>
          <a:solidFill>
            <a:schemeClr val="bg1"/>
          </a:solidFill>
          <a:ln>
            <a:solidFill>
              <a:schemeClr val="tx1"/>
            </a:solidFill>
          </a:ln>
        </p:spPr>
        <p:txBody>
          <a:bodyPr vert="horz" wrap="square" rtlCol="0" anchor="ctr">
            <a:spAutoFit/>
          </a:bodyPr>
          <a:lstStyle/>
          <a:p>
            <a:pPr algn="ctr"/>
            <a:r>
              <a:rPr kumimoji="1" lang="ja-JP" altLang="en-US" dirty="0">
                <a:latin typeface="BIZ UDPゴシック" panose="020B0400000000000000" pitchFamily="50" charset="-128"/>
                <a:ea typeface="BIZ UDPゴシック" panose="020B0400000000000000" pitchFamily="50" charset="-128"/>
              </a:rPr>
              <a:t>計算上</a:t>
            </a:r>
          </a:p>
        </p:txBody>
      </p:sp>
      <p:grpSp>
        <p:nvGrpSpPr>
          <p:cNvPr id="126" name="グループ化 125">
            <a:extLst>
              <a:ext uri="{FF2B5EF4-FFF2-40B4-BE49-F238E27FC236}">
                <a16:creationId xmlns:a16="http://schemas.microsoft.com/office/drawing/2014/main" id="{B4B628A4-7063-50DE-9E32-5CD142EFAFB1}"/>
              </a:ext>
            </a:extLst>
          </p:cNvPr>
          <p:cNvGrpSpPr/>
          <p:nvPr/>
        </p:nvGrpSpPr>
        <p:grpSpPr>
          <a:xfrm>
            <a:off x="7441535" y="2190989"/>
            <a:ext cx="4426080" cy="1547383"/>
            <a:chOff x="7441535" y="2190989"/>
            <a:chExt cx="4426080" cy="1547383"/>
          </a:xfrm>
        </p:grpSpPr>
        <p:sp>
          <p:nvSpPr>
            <p:cNvPr id="127" name="二等辺三角形 126">
              <a:extLst>
                <a:ext uri="{FF2B5EF4-FFF2-40B4-BE49-F238E27FC236}">
                  <a16:creationId xmlns:a16="http://schemas.microsoft.com/office/drawing/2014/main" id="{E8D506DF-7F91-55A7-73DF-1ACC44CDEE5D}"/>
                </a:ext>
              </a:extLst>
            </p:cNvPr>
            <p:cNvSpPr/>
            <p:nvPr/>
          </p:nvSpPr>
          <p:spPr>
            <a:xfrm flipV="1">
              <a:off x="8539158" y="2190989"/>
              <a:ext cx="2230834" cy="260656"/>
            </a:xfrm>
            <a:prstGeom prst="triangl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pic>
          <p:nvPicPr>
            <p:cNvPr id="128" name="図 127">
              <a:extLst>
                <a:ext uri="{FF2B5EF4-FFF2-40B4-BE49-F238E27FC236}">
                  <a16:creationId xmlns:a16="http://schemas.microsoft.com/office/drawing/2014/main" id="{70AE9CBD-D77A-FFEA-08D6-3048ACBDA003}"/>
                </a:ext>
              </a:extLst>
            </p:cNvPr>
            <p:cNvPicPr>
              <a:picLocks noChangeAspect="1"/>
            </p:cNvPicPr>
            <p:nvPr/>
          </p:nvPicPr>
          <p:blipFill>
            <a:blip r:embed="rId16"/>
            <a:stretch>
              <a:fillRect/>
            </a:stretch>
          </p:blipFill>
          <p:spPr>
            <a:xfrm>
              <a:off x="7441535" y="2671480"/>
              <a:ext cx="4426080" cy="1066892"/>
            </a:xfrm>
            <a:prstGeom prst="rect">
              <a:avLst/>
            </a:prstGeom>
          </p:spPr>
        </p:pic>
      </p:grpSp>
      <p:sp>
        <p:nvSpPr>
          <p:cNvPr id="129" name="テキスト ボックス 128">
            <a:extLst>
              <a:ext uri="{FF2B5EF4-FFF2-40B4-BE49-F238E27FC236}">
                <a16:creationId xmlns:a16="http://schemas.microsoft.com/office/drawing/2014/main" id="{924B941B-BFFC-89D8-74F6-45A654A92B85}"/>
              </a:ext>
            </a:extLst>
          </p:cNvPr>
          <p:cNvSpPr txBox="1"/>
          <p:nvPr/>
        </p:nvSpPr>
        <p:spPr>
          <a:xfrm>
            <a:off x="353079" y="571722"/>
            <a:ext cx="6624245" cy="338554"/>
          </a:xfrm>
          <a:prstGeom prst="rect">
            <a:avLst/>
          </a:prstGeom>
          <a:noFill/>
          <a:ln>
            <a:noFill/>
          </a:ln>
        </p:spPr>
        <p:txBody>
          <a:bodyPr wrap="square" rtlCol="0">
            <a:spAutoFit/>
          </a:bodyPr>
          <a:lstStyle/>
          <a:p>
            <a:r>
              <a:rPr lang="ja-JP" altLang="en-US" sz="1600" dirty="0">
                <a:latin typeface="BIZ UDPゴシック" panose="020B0400000000000000" pitchFamily="50" charset="-128"/>
                <a:ea typeface="BIZ UDPゴシック" panose="020B0400000000000000" pitchFamily="50" charset="-128"/>
              </a:rPr>
              <a:t>二手作業と外だし化の併用により、月点検時間が大幅に短縮された</a:t>
            </a:r>
            <a:endParaRPr lang="en-US" altLang="ja-JP" sz="1600" b="0" i="0" dirty="0">
              <a:effectLst/>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EE9D0544-202C-37C9-DFEF-34B4CB17A0F0}"/>
              </a:ext>
            </a:extLst>
          </p:cNvPr>
          <p:cNvSpPr txBox="1"/>
          <p:nvPr/>
        </p:nvSpPr>
        <p:spPr>
          <a:xfrm>
            <a:off x="718459" y="137813"/>
            <a:ext cx="4314001"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対策検討 </a:t>
            </a:r>
            <a:r>
              <a:rPr lang="en-US" altLang="ja-JP"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月点検の外だし化チャレンジ</a:t>
            </a:r>
            <a:endParaRPr lang="ja-JP" altLang="en-US" sz="28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13842603-47CF-30FB-236A-A1E7057D5B17}"/>
              </a:ext>
            </a:extLst>
          </p:cNvPr>
          <p:cNvSpPr txBox="1"/>
          <p:nvPr/>
        </p:nvSpPr>
        <p:spPr>
          <a:xfrm>
            <a:off x="3107" y="20461"/>
            <a:ext cx="729687"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09</a:t>
            </a:r>
          </a:p>
        </p:txBody>
      </p:sp>
      <p:pic>
        <p:nvPicPr>
          <p:cNvPr id="11" name="オーディオ 10">
            <a:hlinkClick r:id="" action="ppaction://media"/>
            <a:extLst>
              <a:ext uri="{FF2B5EF4-FFF2-40B4-BE49-F238E27FC236}">
                <a16:creationId xmlns:a16="http://schemas.microsoft.com/office/drawing/2014/main" id="{727545A1-C54A-04A0-4CD6-04F7ECDB62F2}"/>
              </a:ext>
            </a:extLst>
          </p:cNvPr>
          <p:cNvPicPr>
            <a:picLocks noChangeAspect="1"/>
          </p:cNvPicPr>
          <p:nvPr>
            <a:audioFile r:link="rId3"/>
            <p:extLst>
              <p:ext uri="{DAA4B4D4-6D71-4841-9C94-3DE7FCFB9230}">
                <p14:media xmlns:p14="http://schemas.microsoft.com/office/powerpoint/2010/main" r:embed="rId2"/>
              </p:ext>
            </p:extLst>
          </p:nvPr>
        </p:nvPicPr>
        <p:blipFill>
          <a:blip r:embed="rId17"/>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973383305"/>
      </p:ext>
    </p:extLst>
  </p:cSld>
  <p:clrMapOvr>
    <a:masterClrMapping/>
  </p:clrMapOvr>
  <mc:AlternateContent xmlns:mc="http://schemas.openxmlformats.org/markup-compatibility/2006" xmlns:p14="http://schemas.microsoft.com/office/powerpoint/2010/main">
    <mc:Choice Requires="p14">
      <p:transition spd="slow" p14:dur="2000" advTm="29220"/>
    </mc:Choice>
    <mc:Fallback xmlns="">
      <p:transition spd="slow" advTm="29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1.66667E-6 -3.7037E-6 L -0.13724 0.00463 " pathEditMode="relative" rAng="0" ptsTypes="AA">
                                      <p:cBhvr>
                                        <p:cTn id="10" dur="2000" fill="hold"/>
                                        <p:tgtEl>
                                          <p:spTgt spid="108"/>
                                        </p:tgtEl>
                                        <p:attrNameLst>
                                          <p:attrName>ppt_x</p:attrName>
                                          <p:attrName>ppt_y</p:attrName>
                                        </p:attrNameLst>
                                      </p:cBhvr>
                                      <p:rCtr x="-6862" y="231"/>
                                    </p:animMotion>
                                  </p:childTnLst>
                                </p:cTn>
                              </p:par>
                              <p:par>
                                <p:cTn id="11" presetID="42" presetClass="path" presetSubtype="0" accel="50000" decel="50000" fill="hold" nodeType="withEffect">
                                  <p:stCondLst>
                                    <p:cond delay="0"/>
                                  </p:stCondLst>
                                  <p:childTnLst>
                                    <p:animMotion origin="layout" path="M 4.79167E-6 1.85185E-6 L 4.79167E-6 -0.11783 " pathEditMode="relative" rAng="0" ptsTypes="AA">
                                      <p:cBhvr>
                                        <p:cTn id="12" dur="2000" fill="hold"/>
                                        <p:tgtEl>
                                          <p:spTgt spid="109"/>
                                        </p:tgtEl>
                                        <p:attrNameLst>
                                          <p:attrName>ppt_x</p:attrName>
                                          <p:attrName>ppt_y</p:attrName>
                                        </p:attrNameLst>
                                      </p:cBhvr>
                                      <p:rCtr x="0" y="-5903"/>
                                    </p:animMotion>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11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20"/>
                                        </p:tgtEl>
                                        <p:attrNameLst>
                                          <p:attrName>style.visibility</p:attrName>
                                        </p:attrNameLst>
                                      </p:cBhvr>
                                      <p:to>
                                        <p:strVal val="visible"/>
                                      </p:to>
                                    </p:set>
                                  </p:childTnLst>
                                </p:cTn>
                              </p:par>
                            </p:childTnLst>
                          </p:cTn>
                        </p:par>
                        <p:par>
                          <p:cTn id="18" fill="hold">
                            <p:stCondLst>
                              <p:cond delay="2000"/>
                            </p:stCondLst>
                            <p:childTnLst>
                              <p:par>
                                <p:cTn id="19" presetID="1" presetClass="entr" presetSubtype="0" fill="hold" grpId="0" nodeType="afterEffect">
                                  <p:stCondLst>
                                    <p:cond delay="1000"/>
                                  </p:stCondLst>
                                  <p:childTnLst>
                                    <p:set>
                                      <p:cBhvr>
                                        <p:cTn id="20" dur="1" fill="hold">
                                          <p:stCondLst>
                                            <p:cond delay="0"/>
                                          </p:stCondLst>
                                        </p:cTn>
                                        <p:tgtEl>
                                          <p:spTgt spid="116"/>
                                        </p:tgtEl>
                                        <p:attrNameLst>
                                          <p:attrName>style.visibility</p:attrName>
                                        </p:attrNameLst>
                                      </p:cBhvr>
                                      <p:to>
                                        <p:strVal val="visible"/>
                                      </p:to>
                                    </p:set>
                                  </p:childTnLst>
                                </p:cTn>
                              </p:par>
                              <p:par>
                                <p:cTn id="21" presetID="1" presetClass="entr" presetSubtype="0" fill="hold" grpId="0" nodeType="withEffect">
                                  <p:stCondLst>
                                    <p:cond delay="1000"/>
                                  </p:stCondLst>
                                  <p:childTnLst>
                                    <p:set>
                                      <p:cBhvr>
                                        <p:cTn id="22" dur="1" fill="hold">
                                          <p:stCondLst>
                                            <p:cond delay="0"/>
                                          </p:stCondLst>
                                        </p:cTn>
                                        <p:tgtEl>
                                          <p:spTgt spid="119"/>
                                        </p:tgtEl>
                                        <p:attrNameLst>
                                          <p:attrName>style.visibility</p:attrName>
                                        </p:attrNameLst>
                                      </p:cBhvr>
                                      <p:to>
                                        <p:strVal val="visible"/>
                                      </p:to>
                                    </p:set>
                                  </p:childTnLst>
                                </p:cTn>
                              </p:par>
                            </p:childTnLst>
                          </p:cTn>
                        </p:par>
                        <p:par>
                          <p:cTn id="23" fill="hold">
                            <p:stCondLst>
                              <p:cond delay="3000"/>
                            </p:stCondLst>
                            <p:childTnLst>
                              <p:par>
                                <p:cTn id="24" presetID="1" presetClass="entr" presetSubtype="0" fill="hold" grpId="0" nodeType="afterEffect">
                                  <p:stCondLst>
                                    <p:cond delay="1000"/>
                                  </p:stCondLst>
                                  <p:childTnLst>
                                    <p:set>
                                      <p:cBhvr>
                                        <p:cTn id="25" dur="1" fill="hold">
                                          <p:stCondLst>
                                            <p:cond delay="0"/>
                                          </p:stCondLst>
                                        </p:cTn>
                                        <p:tgtEl>
                                          <p:spTgt spid="117"/>
                                        </p:tgtEl>
                                        <p:attrNameLst>
                                          <p:attrName>style.visibility</p:attrName>
                                        </p:attrNameLst>
                                      </p:cBhvr>
                                      <p:to>
                                        <p:strVal val="visible"/>
                                      </p:to>
                                    </p:set>
                                  </p:childTnLst>
                                </p:cTn>
                              </p:par>
                              <p:par>
                                <p:cTn id="26" presetID="1" presetClass="entr" presetSubtype="0" fill="hold" grpId="0" nodeType="withEffect">
                                  <p:stCondLst>
                                    <p:cond delay="1000"/>
                                  </p:stCondLst>
                                  <p:childTnLst>
                                    <p:set>
                                      <p:cBhvr>
                                        <p:cTn id="27" dur="1" fill="hold">
                                          <p:stCondLst>
                                            <p:cond delay="0"/>
                                          </p:stCondLst>
                                        </p:cTn>
                                        <p:tgtEl>
                                          <p:spTgt spid="118"/>
                                        </p:tgtEl>
                                        <p:attrNameLst>
                                          <p:attrName>style.visibility</p:attrName>
                                        </p:attrNameLst>
                                      </p:cBhvr>
                                      <p:to>
                                        <p:strVal val="visible"/>
                                      </p:to>
                                    </p:set>
                                  </p:childTnLst>
                                </p:cTn>
                              </p:par>
                            </p:childTnLst>
                          </p:cTn>
                        </p:par>
                        <p:par>
                          <p:cTn id="28" fill="hold">
                            <p:stCondLst>
                              <p:cond delay="4000"/>
                            </p:stCondLst>
                            <p:childTnLst>
                              <p:par>
                                <p:cTn id="29" presetID="53" presetClass="entr" presetSubtype="16" fill="hold" grpId="0" nodeType="after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fltVal val="0"/>
                                          </p:val>
                                        </p:tav>
                                        <p:tav tm="100000">
                                          <p:val>
                                            <p:strVal val="#ppt_w"/>
                                          </p:val>
                                        </p:tav>
                                      </p:tavLst>
                                    </p:anim>
                                    <p:anim calcmode="lin" valueType="num">
                                      <p:cBhvr>
                                        <p:cTn id="32" dur="500" fill="hold"/>
                                        <p:tgtEl>
                                          <p:spTgt spid="106"/>
                                        </p:tgtEl>
                                        <p:attrNameLst>
                                          <p:attrName>ppt_h</p:attrName>
                                        </p:attrNameLst>
                                      </p:cBhvr>
                                      <p:tavLst>
                                        <p:tav tm="0">
                                          <p:val>
                                            <p:fltVal val="0"/>
                                          </p:val>
                                        </p:tav>
                                        <p:tav tm="100000">
                                          <p:val>
                                            <p:strVal val="#ppt_h"/>
                                          </p:val>
                                        </p:tav>
                                      </p:tavLst>
                                    </p:anim>
                                    <p:animEffect transition="in" filter="fade">
                                      <p:cBhvr>
                                        <p:cTn id="33" dur="500"/>
                                        <p:tgtEl>
                                          <p:spTgt spid="10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2"/>
                                        </p:tgtEl>
                                        <p:attrNameLst>
                                          <p:attrName>style.visibility</p:attrName>
                                        </p:attrNameLst>
                                      </p:cBhvr>
                                      <p:to>
                                        <p:strVal val="visible"/>
                                      </p:to>
                                    </p:set>
                                    <p:anim calcmode="lin" valueType="num">
                                      <p:cBhvr>
                                        <p:cTn id="36" dur="500" fill="hold"/>
                                        <p:tgtEl>
                                          <p:spTgt spid="112"/>
                                        </p:tgtEl>
                                        <p:attrNameLst>
                                          <p:attrName>ppt_w</p:attrName>
                                        </p:attrNameLst>
                                      </p:cBhvr>
                                      <p:tavLst>
                                        <p:tav tm="0">
                                          <p:val>
                                            <p:fltVal val="0"/>
                                          </p:val>
                                        </p:tav>
                                        <p:tav tm="100000">
                                          <p:val>
                                            <p:strVal val="#ppt_w"/>
                                          </p:val>
                                        </p:tav>
                                      </p:tavLst>
                                    </p:anim>
                                    <p:anim calcmode="lin" valueType="num">
                                      <p:cBhvr>
                                        <p:cTn id="37" dur="500" fill="hold"/>
                                        <p:tgtEl>
                                          <p:spTgt spid="112"/>
                                        </p:tgtEl>
                                        <p:attrNameLst>
                                          <p:attrName>ppt_h</p:attrName>
                                        </p:attrNameLst>
                                      </p:cBhvr>
                                      <p:tavLst>
                                        <p:tav tm="0">
                                          <p:val>
                                            <p:fltVal val="0"/>
                                          </p:val>
                                        </p:tav>
                                        <p:tav tm="100000">
                                          <p:val>
                                            <p:strVal val="#ppt_h"/>
                                          </p:val>
                                        </p:tav>
                                      </p:tavLst>
                                    </p:anim>
                                    <p:animEffect transition="in" filter="fade">
                                      <p:cBhvr>
                                        <p:cTn id="38" dur="500"/>
                                        <p:tgtEl>
                                          <p:spTgt spid="1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wipe(up)">
                                      <p:cBhvr>
                                        <p:cTn id="43" dur="500"/>
                                        <p:tgtEl>
                                          <p:spTgt spid="126"/>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500"/>
                                        <p:tgtEl>
                                          <p:spTgt spid="101"/>
                                        </p:tgtEl>
                                      </p:cBhvr>
                                    </p:animEffect>
                                  </p:childTnLst>
                                </p:cTn>
                              </p:par>
                              <p:par>
                                <p:cTn id="48" presetID="53" presetClass="entr" presetSubtype="16" fill="hold" nodeType="withEffect">
                                  <p:stCondLst>
                                    <p:cond delay="0"/>
                                  </p:stCondLst>
                                  <p:childTnLst>
                                    <p:set>
                                      <p:cBhvr>
                                        <p:cTn id="49" dur="1" fill="hold">
                                          <p:stCondLst>
                                            <p:cond delay="0"/>
                                          </p:stCondLst>
                                        </p:cTn>
                                        <p:tgtEl>
                                          <p:spTgt spid="104"/>
                                        </p:tgtEl>
                                        <p:attrNameLst>
                                          <p:attrName>style.visibility</p:attrName>
                                        </p:attrNameLst>
                                      </p:cBhvr>
                                      <p:to>
                                        <p:strVal val="visible"/>
                                      </p:to>
                                    </p:set>
                                    <p:anim calcmode="lin" valueType="num">
                                      <p:cBhvr>
                                        <p:cTn id="50" dur="500" fill="hold"/>
                                        <p:tgtEl>
                                          <p:spTgt spid="104"/>
                                        </p:tgtEl>
                                        <p:attrNameLst>
                                          <p:attrName>ppt_w</p:attrName>
                                        </p:attrNameLst>
                                      </p:cBhvr>
                                      <p:tavLst>
                                        <p:tav tm="0">
                                          <p:val>
                                            <p:fltVal val="0"/>
                                          </p:val>
                                        </p:tav>
                                        <p:tav tm="100000">
                                          <p:val>
                                            <p:strVal val="#ppt_w"/>
                                          </p:val>
                                        </p:tav>
                                      </p:tavLst>
                                    </p:anim>
                                    <p:anim calcmode="lin" valueType="num">
                                      <p:cBhvr>
                                        <p:cTn id="51" dur="500" fill="hold"/>
                                        <p:tgtEl>
                                          <p:spTgt spid="104"/>
                                        </p:tgtEl>
                                        <p:attrNameLst>
                                          <p:attrName>ppt_h</p:attrName>
                                        </p:attrNameLst>
                                      </p:cBhvr>
                                      <p:tavLst>
                                        <p:tav tm="0">
                                          <p:val>
                                            <p:fltVal val="0"/>
                                          </p:val>
                                        </p:tav>
                                        <p:tav tm="100000">
                                          <p:val>
                                            <p:strVal val="#ppt_h"/>
                                          </p:val>
                                        </p:tav>
                                      </p:tavLst>
                                    </p:anim>
                                    <p:animEffect transition="in" filter="fade">
                                      <p:cBhvr>
                                        <p:cTn id="52"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11"/>
                </p:tgtEl>
              </p:cMediaNode>
            </p:audio>
          </p:childTnLst>
        </p:cTn>
      </p:par>
    </p:tnLst>
    <p:bldLst>
      <p:bldP spid="101" grpId="0"/>
      <p:bldP spid="106" grpId="0" animBg="1"/>
      <p:bldP spid="112" grpId="0" animBg="1"/>
      <p:bldP spid="115" grpId="0" animBg="1"/>
      <p:bldP spid="116" grpId="0" animBg="1"/>
      <p:bldP spid="117" grpId="0" animBg="1"/>
      <p:bldP spid="118" grpId="0" animBg="1"/>
      <p:bldP spid="119" grpId="0" animBg="1"/>
      <p:bldP spid="1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E9D0544-202C-37C9-DFEF-34B4CB17A0F0}"/>
              </a:ext>
            </a:extLst>
          </p:cNvPr>
          <p:cNvSpPr txBox="1"/>
          <p:nvPr/>
        </p:nvSpPr>
        <p:spPr>
          <a:xfrm>
            <a:off x="701309" y="137813"/>
            <a:ext cx="4314001"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効果確認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月点検の外だし化チャレンジ</a:t>
            </a:r>
            <a:endParaRPr lang="ja-JP" altLang="en-US" sz="2800" dirty="0">
              <a:latin typeface="BIZ UDPゴシック" panose="020B0400000000000000" pitchFamily="50" charset="-128"/>
              <a:ea typeface="BIZ UDPゴシック" panose="020B0400000000000000" pitchFamily="50" charset="-128"/>
            </a:endParaRPr>
          </a:p>
        </p:txBody>
      </p:sp>
      <p:cxnSp>
        <p:nvCxnSpPr>
          <p:cNvPr id="4" name="直線コネクタ 3">
            <a:extLst>
              <a:ext uri="{FF2B5EF4-FFF2-40B4-BE49-F238E27FC236}">
                <a16:creationId xmlns:a16="http://schemas.microsoft.com/office/drawing/2014/main" id="{B2DEAE29-5857-0EFB-24CD-5BD5F6A6A79B}"/>
              </a:ext>
            </a:extLst>
          </p:cNvPr>
          <p:cNvCxnSpPr/>
          <p:nvPr/>
        </p:nvCxnSpPr>
        <p:spPr>
          <a:xfrm>
            <a:off x="0" y="3650063"/>
            <a:ext cx="1219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71D533BC-A50A-0FD1-DA65-7AE376FEFE02}"/>
              </a:ext>
            </a:extLst>
          </p:cNvPr>
          <p:cNvCxnSpPr>
            <a:cxnSpLocks/>
          </p:cNvCxnSpPr>
          <p:nvPr/>
        </p:nvCxnSpPr>
        <p:spPr>
          <a:xfrm>
            <a:off x="7981984" y="3650063"/>
            <a:ext cx="0" cy="32028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図 5">
            <a:extLst>
              <a:ext uri="{FF2B5EF4-FFF2-40B4-BE49-F238E27FC236}">
                <a16:creationId xmlns:a16="http://schemas.microsoft.com/office/drawing/2014/main" id="{3AF5E71D-BDBB-B164-3C35-2D2E89D07C09}"/>
              </a:ext>
            </a:extLst>
          </p:cNvPr>
          <p:cNvPicPr>
            <a:picLocks noChangeAspect="1"/>
          </p:cNvPicPr>
          <p:nvPr/>
        </p:nvPicPr>
        <p:blipFill>
          <a:blip r:embed="rId7"/>
          <a:stretch>
            <a:fillRect/>
          </a:stretch>
        </p:blipFill>
        <p:spPr>
          <a:xfrm>
            <a:off x="2430303" y="3701540"/>
            <a:ext cx="5049771" cy="2782276"/>
          </a:xfrm>
          <a:prstGeom prst="rect">
            <a:avLst/>
          </a:prstGeom>
        </p:spPr>
      </p:pic>
      <p:sp>
        <p:nvSpPr>
          <p:cNvPr id="7" name="正方形/長方形 6">
            <a:extLst>
              <a:ext uri="{FF2B5EF4-FFF2-40B4-BE49-F238E27FC236}">
                <a16:creationId xmlns:a16="http://schemas.microsoft.com/office/drawing/2014/main" id="{82CBE692-2C6B-47DC-52C9-8555A4372917}"/>
              </a:ext>
            </a:extLst>
          </p:cNvPr>
          <p:cNvSpPr/>
          <p:nvPr/>
        </p:nvSpPr>
        <p:spPr>
          <a:xfrm>
            <a:off x="4489404" y="5170058"/>
            <a:ext cx="753770" cy="33364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切粉詰まり</a:t>
            </a:r>
            <a:endParaRPr kumimoji="1" lang="en-US" altLang="ja-JP" sz="900" b="1" dirty="0">
              <a:solidFill>
                <a:schemeClr val="tx1"/>
              </a:solidFill>
              <a:latin typeface="BIZ UDPゴシック" panose="020B0400000000000000" pitchFamily="50" charset="-128"/>
              <a:ea typeface="BIZ UDPゴシック" panose="020B0400000000000000" pitchFamily="50" charset="-128"/>
            </a:endParaRPr>
          </a:p>
          <a:p>
            <a:pPr algn="ctr"/>
            <a:r>
              <a:rPr lang="ja-JP" altLang="en-US" sz="900" b="1" dirty="0">
                <a:solidFill>
                  <a:schemeClr val="tx1"/>
                </a:solidFill>
                <a:latin typeface="BIZ UDPゴシック" panose="020B0400000000000000" pitchFamily="50" charset="-128"/>
                <a:ea typeface="BIZ UDPゴシック" panose="020B0400000000000000" pitchFamily="50" charset="-128"/>
              </a:rPr>
              <a:t>対策</a:t>
            </a:r>
            <a:r>
              <a:rPr kumimoji="1" lang="ja-JP" altLang="en-US" sz="900" b="1" dirty="0">
                <a:solidFill>
                  <a:schemeClr val="tx1"/>
                </a:solidFill>
                <a:latin typeface="BIZ UDPゴシック" panose="020B0400000000000000" pitchFamily="50" charset="-128"/>
                <a:ea typeface="BIZ UDPゴシック" panose="020B0400000000000000" pitchFamily="50" charset="-128"/>
              </a:rPr>
              <a:t>完了</a:t>
            </a:r>
          </a:p>
        </p:txBody>
      </p:sp>
      <p:cxnSp>
        <p:nvCxnSpPr>
          <p:cNvPr id="8" name="直線コネクタ 7">
            <a:extLst>
              <a:ext uri="{FF2B5EF4-FFF2-40B4-BE49-F238E27FC236}">
                <a16:creationId xmlns:a16="http://schemas.microsoft.com/office/drawing/2014/main" id="{A524DBC0-D8FE-6DEE-1707-136B79B808FE}"/>
              </a:ext>
            </a:extLst>
          </p:cNvPr>
          <p:cNvCxnSpPr>
            <a:cxnSpLocks/>
            <a:endCxn id="7" idx="0"/>
          </p:cNvCxnSpPr>
          <p:nvPr/>
        </p:nvCxnSpPr>
        <p:spPr>
          <a:xfrm flipH="1">
            <a:off x="4866289" y="4594288"/>
            <a:ext cx="22914" cy="57577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4B9B7DCC-D89A-89C5-E290-50D4F708AC75}"/>
              </a:ext>
            </a:extLst>
          </p:cNvPr>
          <p:cNvSpPr/>
          <p:nvPr/>
        </p:nvSpPr>
        <p:spPr>
          <a:xfrm>
            <a:off x="5254031" y="5170058"/>
            <a:ext cx="753770" cy="33364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チョコ停</a:t>
            </a:r>
            <a:endParaRPr kumimoji="1" lang="en-US" altLang="ja-JP" sz="900" b="1" dirty="0">
              <a:solidFill>
                <a:schemeClr val="tx1"/>
              </a:solidFill>
              <a:latin typeface="BIZ UDPゴシック" panose="020B0400000000000000" pitchFamily="50" charset="-128"/>
              <a:ea typeface="BIZ UDPゴシック" panose="020B0400000000000000" pitchFamily="50" charset="-128"/>
            </a:endParaRPr>
          </a:p>
          <a:p>
            <a:pPr algn="ctr"/>
            <a:r>
              <a:rPr lang="ja-JP" altLang="en-US" sz="900" b="1" dirty="0">
                <a:solidFill>
                  <a:schemeClr val="tx1"/>
                </a:solidFill>
                <a:latin typeface="BIZ UDPゴシック" panose="020B0400000000000000" pitchFamily="50" charset="-128"/>
                <a:ea typeface="BIZ UDPゴシック" panose="020B0400000000000000" pitchFamily="50" charset="-128"/>
              </a:rPr>
              <a:t>対策</a:t>
            </a:r>
            <a:r>
              <a:rPr kumimoji="1" lang="ja-JP" altLang="en-US" sz="900" b="1" dirty="0">
                <a:solidFill>
                  <a:schemeClr val="tx1"/>
                </a:solidFill>
                <a:latin typeface="BIZ UDPゴシック" panose="020B0400000000000000" pitchFamily="50" charset="-128"/>
                <a:ea typeface="BIZ UDPゴシック" panose="020B0400000000000000" pitchFamily="50" charset="-128"/>
              </a:rPr>
              <a:t>完了</a:t>
            </a:r>
          </a:p>
        </p:txBody>
      </p:sp>
      <p:cxnSp>
        <p:nvCxnSpPr>
          <p:cNvPr id="10" name="直線コネクタ 9">
            <a:extLst>
              <a:ext uri="{FF2B5EF4-FFF2-40B4-BE49-F238E27FC236}">
                <a16:creationId xmlns:a16="http://schemas.microsoft.com/office/drawing/2014/main" id="{F6427E32-D506-D419-6971-BF7E1EA6FCCC}"/>
              </a:ext>
            </a:extLst>
          </p:cNvPr>
          <p:cNvCxnSpPr>
            <a:cxnSpLocks/>
            <a:endCxn id="9" idx="0"/>
          </p:cNvCxnSpPr>
          <p:nvPr/>
        </p:nvCxnSpPr>
        <p:spPr>
          <a:xfrm>
            <a:off x="5607798" y="4509194"/>
            <a:ext cx="23118" cy="66086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2BFE877E-607E-946D-FCB1-0D5BF87E7B47}"/>
              </a:ext>
            </a:extLst>
          </p:cNvPr>
          <p:cNvSpPr/>
          <p:nvPr/>
        </p:nvSpPr>
        <p:spPr>
          <a:xfrm>
            <a:off x="6025789" y="5170058"/>
            <a:ext cx="753770" cy="33364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自主点検</a:t>
            </a:r>
            <a:endParaRPr kumimoji="1" lang="en-US" altLang="ja-JP" sz="900" b="1" dirty="0">
              <a:solidFill>
                <a:schemeClr val="tx1"/>
              </a:solidFill>
              <a:latin typeface="BIZ UDPゴシック" panose="020B0400000000000000" pitchFamily="50" charset="-128"/>
              <a:ea typeface="BIZ UDPゴシック" panose="020B0400000000000000" pitchFamily="50" charset="-128"/>
            </a:endParaRPr>
          </a:p>
          <a:p>
            <a:pPr algn="ctr"/>
            <a:r>
              <a:rPr lang="ja-JP" altLang="en-US" sz="900" b="1" dirty="0">
                <a:solidFill>
                  <a:schemeClr val="tx1"/>
                </a:solidFill>
                <a:latin typeface="BIZ UDPゴシック" panose="020B0400000000000000" pitchFamily="50" charset="-128"/>
                <a:ea typeface="BIZ UDPゴシック" panose="020B0400000000000000" pitchFamily="50" charset="-128"/>
              </a:rPr>
              <a:t>対策</a:t>
            </a:r>
            <a:r>
              <a:rPr kumimoji="1" lang="ja-JP" altLang="en-US" sz="900" b="1" dirty="0">
                <a:solidFill>
                  <a:schemeClr val="tx1"/>
                </a:solidFill>
                <a:latin typeface="BIZ UDPゴシック" panose="020B0400000000000000" pitchFamily="50" charset="-128"/>
                <a:ea typeface="BIZ UDPゴシック" panose="020B0400000000000000" pitchFamily="50" charset="-128"/>
              </a:rPr>
              <a:t>完了</a:t>
            </a:r>
          </a:p>
        </p:txBody>
      </p:sp>
      <p:cxnSp>
        <p:nvCxnSpPr>
          <p:cNvPr id="12" name="直線コネクタ 11">
            <a:extLst>
              <a:ext uri="{FF2B5EF4-FFF2-40B4-BE49-F238E27FC236}">
                <a16:creationId xmlns:a16="http://schemas.microsoft.com/office/drawing/2014/main" id="{9020E919-AB78-B48F-5E29-E129D31633CD}"/>
              </a:ext>
            </a:extLst>
          </p:cNvPr>
          <p:cNvCxnSpPr>
            <a:cxnSpLocks/>
            <a:endCxn id="11" idx="0"/>
          </p:cNvCxnSpPr>
          <p:nvPr/>
        </p:nvCxnSpPr>
        <p:spPr>
          <a:xfrm>
            <a:off x="6073376" y="4448475"/>
            <a:ext cx="329298" cy="7215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図 12">
            <a:extLst>
              <a:ext uri="{FF2B5EF4-FFF2-40B4-BE49-F238E27FC236}">
                <a16:creationId xmlns:a16="http://schemas.microsoft.com/office/drawing/2014/main" id="{DB2F1EF2-7385-0805-45E8-8F0B5ED201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33196" y="5498918"/>
            <a:ext cx="388507" cy="388507"/>
          </a:xfrm>
          <a:prstGeom prst="rect">
            <a:avLst/>
          </a:prstGeom>
        </p:spPr>
      </p:pic>
      <p:sp>
        <p:nvSpPr>
          <p:cNvPr id="14" name="正方形/長方形 13">
            <a:extLst>
              <a:ext uri="{FF2B5EF4-FFF2-40B4-BE49-F238E27FC236}">
                <a16:creationId xmlns:a16="http://schemas.microsoft.com/office/drawing/2014/main" id="{D84B692A-6E16-B4F2-DBCE-002382E436C4}"/>
              </a:ext>
            </a:extLst>
          </p:cNvPr>
          <p:cNvSpPr/>
          <p:nvPr/>
        </p:nvSpPr>
        <p:spPr>
          <a:xfrm>
            <a:off x="6787143" y="5170058"/>
            <a:ext cx="753770" cy="33364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設備故障</a:t>
            </a:r>
            <a:endParaRPr kumimoji="1" lang="en-US" altLang="ja-JP" sz="900" b="1" dirty="0">
              <a:solidFill>
                <a:schemeClr val="tx1"/>
              </a:solidFill>
              <a:latin typeface="BIZ UDPゴシック" panose="020B0400000000000000" pitchFamily="50" charset="-128"/>
              <a:ea typeface="BIZ UDPゴシック" panose="020B0400000000000000" pitchFamily="50" charset="-128"/>
            </a:endParaRPr>
          </a:p>
          <a:p>
            <a:pPr algn="ctr"/>
            <a:r>
              <a:rPr lang="ja-JP" altLang="en-US" sz="900" b="1" dirty="0">
                <a:solidFill>
                  <a:schemeClr val="tx1"/>
                </a:solidFill>
                <a:latin typeface="BIZ UDPゴシック" panose="020B0400000000000000" pitchFamily="50" charset="-128"/>
                <a:ea typeface="BIZ UDPゴシック" panose="020B0400000000000000" pitchFamily="50" charset="-128"/>
              </a:rPr>
              <a:t>対策</a:t>
            </a:r>
            <a:r>
              <a:rPr kumimoji="1" lang="ja-JP" altLang="en-US" sz="900" b="1" dirty="0">
                <a:solidFill>
                  <a:schemeClr val="tx1"/>
                </a:solidFill>
                <a:latin typeface="BIZ UDPゴシック" panose="020B0400000000000000" pitchFamily="50" charset="-128"/>
                <a:ea typeface="BIZ UDPゴシック" panose="020B0400000000000000" pitchFamily="50" charset="-128"/>
              </a:rPr>
              <a:t>完了</a:t>
            </a:r>
          </a:p>
        </p:txBody>
      </p:sp>
      <p:cxnSp>
        <p:nvCxnSpPr>
          <p:cNvPr id="15" name="直線コネクタ 14">
            <a:extLst>
              <a:ext uri="{FF2B5EF4-FFF2-40B4-BE49-F238E27FC236}">
                <a16:creationId xmlns:a16="http://schemas.microsoft.com/office/drawing/2014/main" id="{D8176D26-EC02-488E-1096-463ADAD2F53B}"/>
              </a:ext>
            </a:extLst>
          </p:cNvPr>
          <p:cNvCxnSpPr>
            <a:cxnSpLocks/>
            <a:endCxn id="14" idx="0"/>
          </p:cNvCxnSpPr>
          <p:nvPr/>
        </p:nvCxnSpPr>
        <p:spPr>
          <a:xfrm>
            <a:off x="6567648" y="4413250"/>
            <a:ext cx="596380" cy="7568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図 15" descr="アイコン&#10;&#10;AI によって生成されたコンテンツは間違っている可能性があります。">
            <a:extLst>
              <a:ext uri="{FF2B5EF4-FFF2-40B4-BE49-F238E27FC236}">
                <a16:creationId xmlns:a16="http://schemas.microsoft.com/office/drawing/2014/main" id="{D7790732-5C47-4DCB-E818-180A67990D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91684" y="5510071"/>
            <a:ext cx="388508" cy="388508"/>
          </a:xfrm>
          <a:prstGeom prst="rect">
            <a:avLst/>
          </a:prstGeom>
        </p:spPr>
      </p:pic>
      <p:pic>
        <p:nvPicPr>
          <p:cNvPr id="17" name="図 16" descr="人の顔の絵&#10;&#10;AI によって生成されたコンテンツは間違っている可能性があります。">
            <a:extLst>
              <a:ext uri="{FF2B5EF4-FFF2-40B4-BE49-F238E27FC236}">
                <a16:creationId xmlns:a16="http://schemas.microsoft.com/office/drawing/2014/main" id="{53BB9DBE-18AD-6DD5-83C1-15C72A65858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64903" y="5498395"/>
            <a:ext cx="388507" cy="388507"/>
          </a:xfrm>
          <a:prstGeom prst="rect">
            <a:avLst/>
          </a:prstGeom>
        </p:spPr>
      </p:pic>
      <p:pic>
        <p:nvPicPr>
          <p:cNvPr id="18" name="図 17">
            <a:extLst>
              <a:ext uri="{FF2B5EF4-FFF2-40B4-BE49-F238E27FC236}">
                <a16:creationId xmlns:a16="http://schemas.microsoft.com/office/drawing/2014/main" id="{A329B8D6-4FCF-CA03-76A8-7B74F470085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60561" y="5510070"/>
            <a:ext cx="388507" cy="388507"/>
          </a:xfrm>
          <a:prstGeom prst="rect">
            <a:avLst/>
          </a:prstGeom>
        </p:spPr>
      </p:pic>
      <p:sp>
        <p:nvSpPr>
          <p:cNvPr id="19" name="テキスト ボックス 18">
            <a:extLst>
              <a:ext uri="{FF2B5EF4-FFF2-40B4-BE49-F238E27FC236}">
                <a16:creationId xmlns:a16="http://schemas.microsoft.com/office/drawing/2014/main" id="{3A5CFF59-AC6A-402C-F4C6-89FE14D6A6DD}"/>
              </a:ext>
            </a:extLst>
          </p:cNvPr>
          <p:cNvSpPr txBox="1"/>
          <p:nvPr/>
        </p:nvSpPr>
        <p:spPr>
          <a:xfrm>
            <a:off x="2757307" y="6447930"/>
            <a:ext cx="4446563" cy="369332"/>
          </a:xfrm>
          <a:prstGeom prst="rect">
            <a:avLst/>
          </a:prstGeom>
          <a:noFill/>
        </p:spPr>
        <p:txBody>
          <a:bodyPr wrap="square" rtlCol="0">
            <a:spAutoFit/>
          </a:bodyPr>
          <a:lstStyle/>
          <a:p>
            <a:pPr algn="ctr"/>
            <a:r>
              <a:rPr kumimoji="1" lang="ja-JP" altLang="en-US" b="1" dirty="0">
                <a:solidFill>
                  <a:srgbClr val="0000FF"/>
                </a:solidFill>
                <a:highlight>
                  <a:srgbClr val="FFFF00"/>
                </a:highlight>
                <a:latin typeface="BIZ UDPゴシック" panose="020B0400000000000000" pitchFamily="50" charset="-128"/>
                <a:ea typeface="BIZ UDPゴシック" panose="020B0400000000000000" pitchFamily="50" charset="-128"/>
              </a:rPr>
              <a:t>設備稼働率目標達成中！！</a:t>
            </a:r>
          </a:p>
        </p:txBody>
      </p:sp>
      <p:sp>
        <p:nvSpPr>
          <p:cNvPr id="20" name="テキスト ボックス 19">
            <a:extLst>
              <a:ext uri="{FF2B5EF4-FFF2-40B4-BE49-F238E27FC236}">
                <a16:creationId xmlns:a16="http://schemas.microsoft.com/office/drawing/2014/main" id="{E4A9418E-65D0-32FA-5F38-6AB28D73C25F}"/>
              </a:ext>
            </a:extLst>
          </p:cNvPr>
          <p:cNvSpPr txBox="1"/>
          <p:nvPr/>
        </p:nvSpPr>
        <p:spPr>
          <a:xfrm>
            <a:off x="8759435" y="3809896"/>
            <a:ext cx="1210588"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効果金額</a:t>
            </a:r>
          </a:p>
        </p:txBody>
      </p:sp>
      <p:sp>
        <p:nvSpPr>
          <p:cNvPr id="21" name="正方形/長方形 20">
            <a:extLst>
              <a:ext uri="{FF2B5EF4-FFF2-40B4-BE49-F238E27FC236}">
                <a16:creationId xmlns:a16="http://schemas.microsoft.com/office/drawing/2014/main" id="{E71DCBE5-D38B-754F-EC69-DBA44A8A67C1}"/>
              </a:ext>
            </a:extLst>
          </p:cNvPr>
          <p:cNvSpPr/>
          <p:nvPr/>
        </p:nvSpPr>
        <p:spPr>
          <a:xfrm>
            <a:off x="8066698" y="4678471"/>
            <a:ext cx="3937101" cy="646331"/>
          </a:xfrm>
          <a:prstGeom prst="rect">
            <a:avLst/>
          </a:prstGeom>
          <a:solidFill>
            <a:schemeClr val="bg1"/>
          </a:solidFill>
        </p:spPr>
        <p:txBody>
          <a:bodyPr wrap="square">
            <a:spAutoFit/>
          </a:bodyPr>
          <a:lstStyle/>
          <a:p>
            <a:pPr algn="ctr"/>
            <a:r>
              <a:rPr lang="ja-JP" altLang="en-US" sz="2400" b="1" dirty="0">
                <a:latin typeface="BIZ UDPゴシック" panose="020B0400000000000000" pitchFamily="50" charset="-128"/>
                <a:ea typeface="BIZ UDPゴシック" panose="020B0400000000000000" pitchFamily="50" charset="-128"/>
              </a:rPr>
              <a:t>＝</a:t>
            </a:r>
            <a:r>
              <a:rPr lang="en-US" altLang="ja-JP" sz="3600" b="1" dirty="0">
                <a:solidFill>
                  <a:srgbClr val="00B050"/>
                </a:solidFill>
                <a:latin typeface="BIZ UDPゴシック" panose="020B0400000000000000" pitchFamily="50" charset="-128"/>
                <a:ea typeface="BIZ UDPゴシック" panose="020B0400000000000000" pitchFamily="50" charset="-128"/>
              </a:rPr>
              <a:t>5,188</a:t>
            </a:r>
            <a:r>
              <a:rPr lang="ja-JP" altLang="en-US" sz="3600" b="1" dirty="0">
                <a:solidFill>
                  <a:srgbClr val="00B050"/>
                </a:solidFill>
                <a:latin typeface="BIZ UDPゴシック" panose="020B0400000000000000" pitchFamily="50" charset="-128"/>
                <a:ea typeface="BIZ UDPゴシック" panose="020B0400000000000000" pitchFamily="50" charset="-128"/>
              </a:rPr>
              <a:t>千円</a:t>
            </a:r>
            <a:r>
              <a:rPr lang="en-US" altLang="ja-JP" sz="3600" b="1" dirty="0">
                <a:solidFill>
                  <a:srgbClr val="00B050"/>
                </a:solidFill>
                <a:latin typeface="BIZ UDPゴシック" panose="020B0400000000000000" pitchFamily="50" charset="-128"/>
                <a:ea typeface="BIZ UDPゴシック" panose="020B0400000000000000" pitchFamily="50" charset="-128"/>
              </a:rPr>
              <a:t>/</a:t>
            </a:r>
            <a:r>
              <a:rPr lang="ja-JP" altLang="en-US" sz="3600" b="1" dirty="0">
                <a:solidFill>
                  <a:srgbClr val="00B050"/>
                </a:solidFill>
                <a:latin typeface="BIZ UDPゴシック" panose="020B0400000000000000" pitchFamily="50" charset="-128"/>
                <a:ea typeface="BIZ UDPゴシック" panose="020B0400000000000000" pitchFamily="50" charset="-128"/>
              </a:rPr>
              <a:t>年</a:t>
            </a:r>
            <a:endParaRPr lang="en-US" altLang="ja-JP" sz="4000" b="1" dirty="0">
              <a:solidFill>
                <a:srgbClr val="00B050"/>
              </a:solidFill>
              <a:latin typeface="BIZ UDPゴシック" panose="020B0400000000000000" pitchFamily="50" charset="-128"/>
              <a:ea typeface="BIZ UDPゴシック" panose="020B0400000000000000" pitchFamily="50" charset="-128"/>
            </a:endParaRPr>
          </a:p>
        </p:txBody>
      </p:sp>
      <p:pic>
        <p:nvPicPr>
          <p:cNvPr id="22" name="図 21">
            <a:extLst>
              <a:ext uri="{FF2B5EF4-FFF2-40B4-BE49-F238E27FC236}">
                <a16:creationId xmlns:a16="http://schemas.microsoft.com/office/drawing/2014/main" id="{9C47C6C6-D21E-9F14-E1AD-7138EBEC611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44691" y="5456127"/>
            <a:ext cx="662536" cy="662536"/>
          </a:xfrm>
          <a:prstGeom prst="rect">
            <a:avLst/>
          </a:prstGeom>
        </p:spPr>
      </p:pic>
      <p:pic>
        <p:nvPicPr>
          <p:cNvPr id="23" name="図 22">
            <a:extLst>
              <a:ext uri="{FF2B5EF4-FFF2-40B4-BE49-F238E27FC236}">
                <a16:creationId xmlns:a16="http://schemas.microsoft.com/office/drawing/2014/main" id="{3C4226E3-903E-AE53-50FE-710544ED1CD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596711" y="5467415"/>
            <a:ext cx="660838" cy="660838"/>
          </a:xfrm>
          <a:prstGeom prst="rect">
            <a:avLst/>
          </a:prstGeom>
        </p:spPr>
      </p:pic>
      <p:pic>
        <p:nvPicPr>
          <p:cNvPr id="24" name="図 23">
            <a:extLst>
              <a:ext uri="{FF2B5EF4-FFF2-40B4-BE49-F238E27FC236}">
                <a16:creationId xmlns:a16="http://schemas.microsoft.com/office/drawing/2014/main" id="{7B019C7F-5BF2-2477-C8B0-4E967AA0A2E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91497" y="6156424"/>
            <a:ext cx="660838" cy="660838"/>
          </a:xfrm>
          <a:prstGeom prst="rect">
            <a:avLst/>
          </a:prstGeom>
        </p:spPr>
      </p:pic>
      <p:pic>
        <p:nvPicPr>
          <p:cNvPr id="25" name="図 24">
            <a:extLst>
              <a:ext uri="{FF2B5EF4-FFF2-40B4-BE49-F238E27FC236}">
                <a16:creationId xmlns:a16="http://schemas.microsoft.com/office/drawing/2014/main" id="{20BBCB2E-23D1-6C71-EC6E-7353F834A63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205393" y="6156424"/>
            <a:ext cx="660838" cy="660838"/>
          </a:xfrm>
          <a:prstGeom prst="rect">
            <a:avLst/>
          </a:prstGeom>
        </p:spPr>
      </p:pic>
      <p:pic>
        <p:nvPicPr>
          <p:cNvPr id="26" name="図 25">
            <a:extLst>
              <a:ext uri="{FF2B5EF4-FFF2-40B4-BE49-F238E27FC236}">
                <a16:creationId xmlns:a16="http://schemas.microsoft.com/office/drawing/2014/main" id="{6C35F85E-DAE0-F532-741E-4CC58EEDC1E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374410" y="5467415"/>
            <a:ext cx="660838" cy="660838"/>
          </a:xfrm>
          <a:prstGeom prst="rect">
            <a:avLst/>
          </a:prstGeom>
        </p:spPr>
      </p:pic>
      <p:pic>
        <p:nvPicPr>
          <p:cNvPr id="27" name="図 26">
            <a:extLst>
              <a:ext uri="{FF2B5EF4-FFF2-40B4-BE49-F238E27FC236}">
                <a16:creationId xmlns:a16="http://schemas.microsoft.com/office/drawing/2014/main" id="{E08ED09B-980E-CED0-4A6F-7ABF0FDD93A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947596" y="6134320"/>
            <a:ext cx="662536" cy="662536"/>
          </a:xfrm>
          <a:prstGeom prst="rect">
            <a:avLst/>
          </a:prstGeom>
        </p:spPr>
      </p:pic>
      <p:sp>
        <p:nvSpPr>
          <p:cNvPr id="28" name="テキスト ボックス 27">
            <a:extLst>
              <a:ext uri="{FF2B5EF4-FFF2-40B4-BE49-F238E27FC236}">
                <a16:creationId xmlns:a16="http://schemas.microsoft.com/office/drawing/2014/main" id="{70F1130C-2086-2E1B-126E-46D91B251A98}"/>
              </a:ext>
            </a:extLst>
          </p:cNvPr>
          <p:cNvSpPr txBox="1"/>
          <p:nvPr/>
        </p:nvSpPr>
        <p:spPr>
          <a:xfrm>
            <a:off x="7956584" y="4239369"/>
            <a:ext cx="3727058" cy="307777"/>
          </a:xfrm>
          <a:prstGeom prst="rect">
            <a:avLst/>
          </a:prstGeom>
          <a:noFill/>
        </p:spPr>
        <p:txBody>
          <a:bodyPr wrap="square" rtlCol="0">
            <a:spAutoFit/>
          </a:bodyPr>
          <a:lstStyle/>
          <a:p>
            <a:pPr algn="ctr"/>
            <a:r>
              <a:rPr kumimoji="1" lang="ja-JP" altLang="en-US" sz="1400" dirty="0">
                <a:latin typeface="BIZ UDPゴシック" panose="020B0400000000000000" pitchFamily="50" charset="-128"/>
                <a:ea typeface="BIZ UDPゴシック" panose="020B0400000000000000" pitchFamily="50" charset="-128"/>
              </a:rPr>
              <a:t>停止時間削減　</a:t>
            </a:r>
            <a:r>
              <a:rPr kumimoji="1" lang="en-US" altLang="ja-JP" sz="14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　生産能力　</a:t>
            </a:r>
            <a:r>
              <a:rPr kumimoji="1" lang="en-US" altLang="ja-JP" sz="14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　単価</a:t>
            </a:r>
          </a:p>
        </p:txBody>
      </p:sp>
      <p:graphicFrame>
        <p:nvGraphicFramePr>
          <p:cNvPr id="29" name="Q1Chart1">
            <a:extLst>
              <a:ext uri="{FF2B5EF4-FFF2-40B4-BE49-F238E27FC236}">
                <a16:creationId xmlns:a16="http://schemas.microsoft.com/office/drawing/2014/main" id="{4B6B5927-83A5-3A9A-DDCC-64756DC1B0B2}"/>
              </a:ext>
            </a:extLst>
          </p:cNvPr>
          <p:cNvGraphicFramePr>
            <a:graphicFrameLocks/>
          </p:cNvGraphicFramePr>
          <p:nvPr/>
        </p:nvGraphicFramePr>
        <p:xfrm>
          <a:off x="202567" y="680529"/>
          <a:ext cx="2579338" cy="2852641"/>
        </p:xfrm>
        <a:graphic>
          <a:graphicData uri="http://schemas.openxmlformats.org/drawingml/2006/chart">
            <c:chart xmlns:c="http://schemas.openxmlformats.org/drawingml/2006/chart" xmlns:r="http://schemas.openxmlformats.org/officeDocument/2006/relationships" r:id="rId17"/>
          </a:graphicData>
        </a:graphic>
      </p:graphicFrame>
      <p:graphicFrame>
        <p:nvGraphicFramePr>
          <p:cNvPr id="30" name="Q1Chart1">
            <a:extLst>
              <a:ext uri="{FF2B5EF4-FFF2-40B4-BE49-F238E27FC236}">
                <a16:creationId xmlns:a16="http://schemas.microsoft.com/office/drawing/2014/main" id="{451C9D1F-8DAF-65A7-8212-6D9BC68A240F}"/>
              </a:ext>
            </a:extLst>
          </p:cNvPr>
          <p:cNvGraphicFramePr>
            <a:graphicFrameLocks/>
          </p:cNvGraphicFramePr>
          <p:nvPr/>
        </p:nvGraphicFramePr>
        <p:xfrm>
          <a:off x="3945274" y="686266"/>
          <a:ext cx="2617514" cy="2850362"/>
        </p:xfrm>
        <a:graphic>
          <a:graphicData uri="http://schemas.openxmlformats.org/drawingml/2006/chart">
            <c:chart xmlns:c="http://schemas.openxmlformats.org/drawingml/2006/chart" xmlns:r="http://schemas.openxmlformats.org/officeDocument/2006/relationships" r:id="rId18"/>
          </a:graphicData>
        </a:graphic>
      </p:graphicFrame>
      <p:sp>
        <p:nvSpPr>
          <p:cNvPr id="64" name="テキスト ボックス 63">
            <a:extLst>
              <a:ext uri="{FF2B5EF4-FFF2-40B4-BE49-F238E27FC236}">
                <a16:creationId xmlns:a16="http://schemas.microsoft.com/office/drawing/2014/main" id="{B746834A-426A-67F3-549A-BE7964EE3CCA}"/>
              </a:ext>
            </a:extLst>
          </p:cNvPr>
          <p:cNvSpPr txBox="1"/>
          <p:nvPr/>
        </p:nvSpPr>
        <p:spPr>
          <a:xfrm>
            <a:off x="7350518" y="1622753"/>
            <a:ext cx="1984280" cy="1508105"/>
          </a:xfrm>
          <a:prstGeom prst="rect">
            <a:avLst/>
          </a:prstGeom>
          <a:solidFill>
            <a:srgbClr val="FFFF00"/>
          </a:solidFill>
          <a:ln>
            <a:solidFill>
              <a:srgbClr val="0000FF"/>
            </a:solidFill>
          </a:ln>
        </p:spPr>
        <p:txBody>
          <a:bodyPr wrap="square" rtlCol="0">
            <a:spAutoFit/>
          </a:bodyPr>
          <a:lstStyle/>
          <a:p>
            <a:pPr algn="ctr"/>
            <a:r>
              <a:rPr kumimoji="1" lang="ja-JP" altLang="en-US" sz="1600" b="1" dirty="0">
                <a:latin typeface="BIZ UDPゴシック" panose="020B0400000000000000" pitchFamily="50" charset="-128"/>
                <a:ea typeface="BIZ UDPゴシック" panose="020B0400000000000000" pitchFamily="50" charset="-128"/>
              </a:rPr>
              <a:t>設備停止時間</a:t>
            </a:r>
            <a:endParaRPr kumimoji="1" lang="en-US" altLang="ja-JP" sz="1600" b="1" dirty="0">
              <a:latin typeface="BIZ UDPゴシック" panose="020B0400000000000000" pitchFamily="50" charset="-128"/>
              <a:ea typeface="BIZ UDPゴシック" panose="020B0400000000000000" pitchFamily="50" charset="-128"/>
            </a:endParaRPr>
          </a:p>
          <a:p>
            <a:pPr algn="ctr"/>
            <a:r>
              <a:rPr lang="en-US" altLang="ja-JP" sz="1600" b="1" dirty="0">
                <a:latin typeface="BIZ UDPゴシック" panose="020B0400000000000000" pitchFamily="50" charset="-128"/>
                <a:ea typeface="BIZ UDPゴシック" panose="020B0400000000000000" pitchFamily="50" charset="-128"/>
              </a:rPr>
              <a:t>750</a:t>
            </a:r>
            <a:r>
              <a:rPr lang="ja-JP" altLang="en-US" sz="1600" b="1" dirty="0">
                <a:latin typeface="BIZ UDPゴシック" panose="020B0400000000000000" pitchFamily="50" charset="-128"/>
                <a:ea typeface="BIZ UDPゴシック" panose="020B0400000000000000" pitchFamily="50" charset="-128"/>
              </a:rPr>
              <a:t>分</a:t>
            </a:r>
            <a:r>
              <a:rPr lang="en-US" altLang="ja-JP" sz="1600" b="1" dirty="0">
                <a:latin typeface="BIZ UDPゴシック" panose="020B0400000000000000" pitchFamily="50" charset="-128"/>
                <a:ea typeface="BIZ UDPゴシック" panose="020B0400000000000000" pitchFamily="50" charset="-128"/>
              </a:rPr>
              <a:t>/</a:t>
            </a:r>
            <a:r>
              <a:rPr lang="ja-JP" altLang="en-US" sz="1600" b="1" dirty="0">
                <a:latin typeface="BIZ UDPゴシック" panose="020B0400000000000000" pitchFamily="50" charset="-128"/>
                <a:ea typeface="BIZ UDPゴシック" panose="020B0400000000000000" pitchFamily="50" charset="-128"/>
              </a:rPr>
              <a:t>月</a:t>
            </a:r>
            <a:endParaRPr lang="en-US" altLang="ja-JP" sz="1600" b="1" dirty="0">
              <a:latin typeface="BIZ UDPゴシック" panose="020B0400000000000000" pitchFamily="50" charset="-128"/>
              <a:ea typeface="BIZ UDPゴシック" panose="020B0400000000000000" pitchFamily="50" charset="-128"/>
            </a:endParaRPr>
          </a:p>
          <a:p>
            <a:pPr algn="ctr"/>
            <a:r>
              <a:rPr kumimoji="1" lang="ja-JP" altLang="en-US" sz="1600" b="1" dirty="0">
                <a:latin typeface="BIZ UDPゴシック" panose="020B0400000000000000" pitchFamily="50" charset="-128"/>
                <a:ea typeface="BIZ UDPゴシック" panose="020B0400000000000000" pitchFamily="50" charset="-128"/>
              </a:rPr>
              <a:t>↓</a:t>
            </a:r>
            <a:endParaRPr kumimoji="1" lang="en-US" altLang="ja-JP" sz="1600" b="1" dirty="0">
              <a:latin typeface="BIZ UDPゴシック" panose="020B0400000000000000" pitchFamily="50" charset="-128"/>
              <a:ea typeface="BIZ UDPゴシック" panose="020B0400000000000000" pitchFamily="50" charset="-128"/>
            </a:endParaRPr>
          </a:p>
          <a:p>
            <a:pPr algn="ctr"/>
            <a:r>
              <a:rPr lang="en-US" altLang="ja-JP" sz="2800" b="1" dirty="0">
                <a:solidFill>
                  <a:srgbClr val="0000FF"/>
                </a:solidFill>
                <a:latin typeface="BIZ UDPゴシック" panose="020B0400000000000000" pitchFamily="50" charset="-128"/>
                <a:ea typeface="BIZ UDPゴシック" panose="020B0400000000000000" pitchFamily="50" charset="-128"/>
              </a:rPr>
              <a:t>420</a:t>
            </a:r>
            <a:r>
              <a:rPr lang="ja-JP" altLang="en-US" sz="2800" b="1" dirty="0">
                <a:solidFill>
                  <a:srgbClr val="0000FF"/>
                </a:solidFill>
                <a:latin typeface="BIZ UDPゴシック" panose="020B0400000000000000" pitchFamily="50" charset="-128"/>
                <a:ea typeface="BIZ UDPゴシック" panose="020B0400000000000000" pitchFamily="50" charset="-128"/>
              </a:rPr>
              <a:t>分</a:t>
            </a:r>
            <a:r>
              <a:rPr lang="en-US" altLang="ja-JP" sz="2800" b="1" dirty="0">
                <a:solidFill>
                  <a:srgbClr val="0000FF"/>
                </a:solidFill>
                <a:latin typeface="BIZ UDPゴシック" panose="020B0400000000000000" pitchFamily="50" charset="-128"/>
                <a:ea typeface="BIZ UDPゴシック" panose="020B0400000000000000" pitchFamily="50" charset="-128"/>
              </a:rPr>
              <a:t>/</a:t>
            </a:r>
            <a:r>
              <a:rPr lang="ja-JP" altLang="en-US" sz="2800" b="1" dirty="0">
                <a:solidFill>
                  <a:srgbClr val="0000FF"/>
                </a:solidFill>
                <a:latin typeface="BIZ UDPゴシック" panose="020B0400000000000000" pitchFamily="50" charset="-128"/>
                <a:ea typeface="BIZ UDPゴシック" panose="020B0400000000000000" pitchFamily="50" charset="-128"/>
              </a:rPr>
              <a:t>月</a:t>
            </a:r>
            <a:endParaRPr lang="en-US" altLang="ja-JP" sz="2800" b="1" dirty="0">
              <a:solidFill>
                <a:srgbClr val="0000FF"/>
              </a:solidFill>
              <a:latin typeface="BIZ UDPゴシック" panose="020B0400000000000000" pitchFamily="50" charset="-128"/>
              <a:ea typeface="BIZ UDPゴシック" panose="020B0400000000000000" pitchFamily="50" charset="-128"/>
            </a:endParaRPr>
          </a:p>
          <a:p>
            <a:pPr algn="ctr"/>
            <a:r>
              <a:rPr kumimoji="1" lang="ja-JP" altLang="en-US" sz="1400" b="1" dirty="0">
                <a:solidFill>
                  <a:srgbClr val="0000FF"/>
                </a:solidFill>
                <a:latin typeface="BIZ UDPゴシック" panose="020B0400000000000000" pitchFamily="50" charset="-128"/>
                <a:ea typeface="BIZ UDPゴシック" panose="020B0400000000000000" pitchFamily="50" charset="-128"/>
              </a:rPr>
              <a:t>（△</a:t>
            </a:r>
            <a:r>
              <a:rPr kumimoji="1" lang="en-US" altLang="ja-JP" sz="1400" b="1" dirty="0">
                <a:solidFill>
                  <a:srgbClr val="0000FF"/>
                </a:solidFill>
                <a:latin typeface="BIZ UDPゴシック" panose="020B0400000000000000" pitchFamily="50" charset="-128"/>
                <a:ea typeface="BIZ UDPゴシック" panose="020B0400000000000000" pitchFamily="50" charset="-128"/>
              </a:rPr>
              <a:t>330</a:t>
            </a:r>
            <a:r>
              <a:rPr kumimoji="1" lang="ja-JP" altLang="en-US" sz="1400" b="1" dirty="0">
                <a:solidFill>
                  <a:srgbClr val="0000FF"/>
                </a:solidFill>
                <a:latin typeface="BIZ UDPゴシック" panose="020B0400000000000000" pitchFamily="50" charset="-128"/>
                <a:ea typeface="BIZ UDPゴシック" panose="020B0400000000000000" pitchFamily="50" charset="-128"/>
              </a:rPr>
              <a:t>分</a:t>
            </a:r>
            <a:r>
              <a:rPr kumimoji="1" lang="en-US" altLang="ja-JP" sz="1400" b="1" dirty="0">
                <a:solidFill>
                  <a:srgbClr val="0000FF"/>
                </a:solidFill>
                <a:latin typeface="BIZ UDPゴシック" panose="020B0400000000000000" pitchFamily="50" charset="-128"/>
                <a:ea typeface="BIZ UDPゴシック" panose="020B0400000000000000" pitchFamily="50" charset="-128"/>
              </a:rPr>
              <a:t>/</a:t>
            </a:r>
            <a:r>
              <a:rPr kumimoji="1" lang="ja-JP" altLang="en-US" sz="1400" b="1" dirty="0">
                <a:solidFill>
                  <a:srgbClr val="0000FF"/>
                </a:solidFill>
                <a:latin typeface="BIZ UDPゴシック" panose="020B0400000000000000" pitchFamily="50" charset="-128"/>
                <a:ea typeface="BIZ UDPゴシック" panose="020B0400000000000000" pitchFamily="50" charset="-128"/>
              </a:rPr>
              <a:t>月）</a:t>
            </a:r>
            <a:endParaRPr kumimoji="1" lang="ja-JP" altLang="en-US" sz="3200" b="1" dirty="0">
              <a:solidFill>
                <a:srgbClr val="0000FF"/>
              </a:solidFill>
              <a:latin typeface="BIZ UDPゴシック" panose="020B0400000000000000" pitchFamily="50" charset="-128"/>
              <a:ea typeface="BIZ UDPゴシック" panose="020B0400000000000000" pitchFamily="50" charset="-128"/>
            </a:endParaRPr>
          </a:p>
        </p:txBody>
      </p:sp>
      <p:pic>
        <p:nvPicPr>
          <p:cNvPr id="71" name="図 70" descr="アイコン&#10;&#10;AI によって生成されたコンテンツは間違っている可能性があります。">
            <a:extLst>
              <a:ext uri="{FF2B5EF4-FFF2-40B4-BE49-F238E27FC236}">
                <a16:creationId xmlns:a16="http://schemas.microsoft.com/office/drawing/2014/main" id="{6DDC4D57-5960-C438-4CB6-87647B016FC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26030" y="4280266"/>
            <a:ext cx="388508" cy="388508"/>
          </a:xfrm>
          <a:prstGeom prst="rect">
            <a:avLst/>
          </a:prstGeom>
        </p:spPr>
      </p:pic>
      <p:pic>
        <p:nvPicPr>
          <p:cNvPr id="72" name="図 71" descr="人の顔の絵&#10;&#10;AI によって生成されたコンテンツは間違っている可能性があります。">
            <a:extLst>
              <a:ext uri="{FF2B5EF4-FFF2-40B4-BE49-F238E27FC236}">
                <a16:creationId xmlns:a16="http://schemas.microsoft.com/office/drawing/2014/main" id="{1090B5EF-F8B3-9BAF-21B7-C8F5DC78BAB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0695" y="4255626"/>
            <a:ext cx="388507" cy="388507"/>
          </a:xfrm>
          <a:prstGeom prst="rect">
            <a:avLst/>
          </a:prstGeom>
        </p:spPr>
      </p:pic>
      <p:pic>
        <p:nvPicPr>
          <p:cNvPr id="73" name="図 72">
            <a:extLst>
              <a:ext uri="{FF2B5EF4-FFF2-40B4-BE49-F238E27FC236}">
                <a16:creationId xmlns:a16="http://schemas.microsoft.com/office/drawing/2014/main" id="{1C3BB4EE-A6B6-45FE-BED1-BE3EFC5C254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0432" y="4254221"/>
            <a:ext cx="388507" cy="388507"/>
          </a:xfrm>
          <a:prstGeom prst="rect">
            <a:avLst/>
          </a:prstGeom>
        </p:spPr>
      </p:pic>
      <p:sp>
        <p:nvSpPr>
          <p:cNvPr id="74" name="矢印: 右 73">
            <a:extLst>
              <a:ext uri="{FF2B5EF4-FFF2-40B4-BE49-F238E27FC236}">
                <a16:creationId xmlns:a16="http://schemas.microsoft.com/office/drawing/2014/main" id="{7029AB25-508A-CA38-0783-2D0945245C23}"/>
              </a:ext>
            </a:extLst>
          </p:cNvPr>
          <p:cNvSpPr/>
          <p:nvPr/>
        </p:nvSpPr>
        <p:spPr>
          <a:xfrm>
            <a:off x="3209421" y="1698259"/>
            <a:ext cx="259773" cy="678547"/>
          </a:xfrm>
          <a:prstGeom prst="rightArrow">
            <a:avLst>
              <a:gd name="adj1" fmla="val 50000"/>
              <a:gd name="adj2" fmla="val 100000"/>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テキスト ボックス 74">
            <a:extLst>
              <a:ext uri="{FF2B5EF4-FFF2-40B4-BE49-F238E27FC236}">
                <a16:creationId xmlns:a16="http://schemas.microsoft.com/office/drawing/2014/main" id="{95BA291C-9E8C-A721-03E0-F9C8D5A32CA1}"/>
              </a:ext>
            </a:extLst>
          </p:cNvPr>
          <p:cNvSpPr txBox="1"/>
          <p:nvPr/>
        </p:nvSpPr>
        <p:spPr>
          <a:xfrm>
            <a:off x="989794" y="465247"/>
            <a:ext cx="1069522" cy="261610"/>
          </a:xfrm>
          <a:prstGeom prst="rect">
            <a:avLst/>
          </a:prstGeom>
          <a:noFill/>
          <a:ln>
            <a:noFill/>
          </a:ln>
        </p:spPr>
        <p:txBody>
          <a:bodyPr wrap="square" rtlCol="0">
            <a:spAutoFit/>
          </a:bodyPr>
          <a:lstStyle/>
          <a:p>
            <a:pPr algn="ctr"/>
            <a:r>
              <a:rPr kumimoji="1" lang="ja-JP" altLang="en-US" sz="1100" dirty="0">
                <a:latin typeface="BIZ UDPゴシック" panose="020B0400000000000000" pitchFamily="50" charset="-128"/>
                <a:ea typeface="BIZ UDPゴシック" panose="020B0400000000000000" pitchFamily="50" charset="-128"/>
              </a:rPr>
              <a:t>対策前　</a:t>
            </a:r>
          </a:p>
        </p:txBody>
      </p:sp>
      <p:sp>
        <p:nvSpPr>
          <p:cNvPr id="76" name="テキスト ボックス 75">
            <a:extLst>
              <a:ext uri="{FF2B5EF4-FFF2-40B4-BE49-F238E27FC236}">
                <a16:creationId xmlns:a16="http://schemas.microsoft.com/office/drawing/2014/main" id="{305359FD-23D0-7231-E06A-570053E71F55}"/>
              </a:ext>
            </a:extLst>
          </p:cNvPr>
          <p:cNvSpPr txBox="1"/>
          <p:nvPr/>
        </p:nvSpPr>
        <p:spPr>
          <a:xfrm>
            <a:off x="4845621" y="465247"/>
            <a:ext cx="1069522" cy="261610"/>
          </a:xfrm>
          <a:prstGeom prst="rect">
            <a:avLst/>
          </a:prstGeom>
          <a:noFill/>
          <a:ln>
            <a:noFill/>
          </a:ln>
        </p:spPr>
        <p:txBody>
          <a:bodyPr wrap="square" rtlCol="0">
            <a:spAutoFit/>
          </a:bodyPr>
          <a:lstStyle/>
          <a:p>
            <a:pPr algn="ctr"/>
            <a:r>
              <a:rPr kumimoji="1" lang="ja-JP" altLang="en-US" sz="1100" b="1" dirty="0">
                <a:solidFill>
                  <a:srgbClr val="0000FF"/>
                </a:solidFill>
                <a:latin typeface="BIZ UDPゴシック" panose="020B0400000000000000" pitchFamily="50" charset="-128"/>
                <a:ea typeface="BIZ UDPゴシック" panose="020B0400000000000000" pitchFamily="50" charset="-128"/>
              </a:rPr>
              <a:t>対策後</a:t>
            </a:r>
          </a:p>
        </p:txBody>
      </p:sp>
      <p:sp>
        <p:nvSpPr>
          <p:cNvPr id="77" name="吹き出し: 角を丸めた四角形 76">
            <a:extLst>
              <a:ext uri="{FF2B5EF4-FFF2-40B4-BE49-F238E27FC236}">
                <a16:creationId xmlns:a16="http://schemas.microsoft.com/office/drawing/2014/main" id="{E4BB6003-2DA2-C2FC-840E-157D35A2A397}"/>
              </a:ext>
            </a:extLst>
          </p:cNvPr>
          <p:cNvSpPr/>
          <p:nvPr/>
        </p:nvSpPr>
        <p:spPr>
          <a:xfrm>
            <a:off x="407994" y="3729148"/>
            <a:ext cx="1493684" cy="493364"/>
          </a:xfrm>
          <a:prstGeom prst="wedgeRoundRectCallout">
            <a:avLst>
              <a:gd name="adj1" fmla="val -29105"/>
              <a:gd name="adj2" fmla="val 10742"/>
              <a:gd name="adj3" fmla="val 16667"/>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r>
              <a:rPr kumimoji="1" lang="ja-JP" altLang="en-US" sz="1600" b="1" dirty="0">
                <a:solidFill>
                  <a:schemeClr val="tx1"/>
                </a:solidFill>
                <a:latin typeface="BIZ UDPゴシック" panose="020B0400000000000000" pitchFamily="50" charset="-128"/>
                <a:ea typeface="BIZ UDPゴシック" panose="020B0400000000000000" pitchFamily="50" charset="-128"/>
              </a:rPr>
              <a:t>僕たちも</a:t>
            </a:r>
            <a:endParaRPr kumimoji="1" lang="en-US" altLang="ja-JP" sz="16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1" dirty="0">
                <a:solidFill>
                  <a:schemeClr val="tx1"/>
                </a:solidFill>
                <a:latin typeface="BIZ UDPゴシック" panose="020B0400000000000000" pitchFamily="50" charset="-128"/>
                <a:ea typeface="BIZ UDPゴシック" panose="020B0400000000000000" pitchFamily="50" charset="-128"/>
              </a:rPr>
              <a:t>頑張りました</a:t>
            </a:r>
          </a:p>
        </p:txBody>
      </p:sp>
      <p:sp>
        <p:nvSpPr>
          <p:cNvPr id="80" name="矢印: 下 79">
            <a:extLst>
              <a:ext uri="{FF2B5EF4-FFF2-40B4-BE49-F238E27FC236}">
                <a16:creationId xmlns:a16="http://schemas.microsoft.com/office/drawing/2014/main" id="{30905492-1305-60AE-8E5E-D1F660318D81}"/>
              </a:ext>
            </a:extLst>
          </p:cNvPr>
          <p:cNvSpPr/>
          <p:nvPr/>
        </p:nvSpPr>
        <p:spPr>
          <a:xfrm>
            <a:off x="4502677" y="1424486"/>
            <a:ext cx="234258" cy="970441"/>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81" name="図 80">
            <a:extLst>
              <a:ext uri="{FF2B5EF4-FFF2-40B4-BE49-F238E27FC236}">
                <a16:creationId xmlns:a16="http://schemas.microsoft.com/office/drawing/2014/main" id="{46FA02B2-9F67-AC20-0994-995F7A16402E}"/>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9595" b="89979" l="6970" r="91818">
                        <a14:foregroundMark x1="13030" y1="33262" x2="15606" y2="41578"/>
                        <a14:foregroundMark x1="10758" y1="49893" x2="13030" y2="52239"/>
                        <a14:foregroundMark x1="7121" y1="29424" x2="7424" y2="32623"/>
                        <a14:foregroundMark x1="37273" y1="56503" x2="42576" y2="64392"/>
                        <a14:foregroundMark x1="54394" y1="41791" x2="55758" y2="50746"/>
                        <a14:foregroundMark x1="56970" y1="64819" x2="62613" y2="56539"/>
                        <a14:foregroundMark x1="67879" y1="41578" x2="81364" y2="43710"/>
                        <a14:foregroundMark x1="68788" y1="60128" x2="64848" y2="69296"/>
                        <a14:foregroundMark x1="85606" y1="53945" x2="86818" y2="59915"/>
                        <a14:foregroundMark x1="84697" y1="28145" x2="85758" y2="32836"/>
                        <a14:foregroundMark x1="90758" y1="30064" x2="91717" y2="35850"/>
                        <a14:backgroundMark x1="63939" y1="52239" x2="64697" y2="55650"/>
                        <a14:backgroundMark x1="91212" y1="36887" x2="92576" y2="37100"/>
                      </a14:backgroundRemoval>
                    </a14:imgEffect>
                  </a14:imgLayer>
                </a14:imgProps>
              </a:ext>
            </a:extLst>
          </a:blip>
          <a:stretch>
            <a:fillRect/>
          </a:stretch>
        </p:blipFill>
        <p:spPr>
          <a:xfrm>
            <a:off x="7799044" y="663510"/>
            <a:ext cx="1008296" cy="716502"/>
          </a:xfrm>
          <a:prstGeom prst="rect">
            <a:avLst/>
          </a:prstGeom>
        </p:spPr>
      </p:pic>
      <p:pic>
        <p:nvPicPr>
          <p:cNvPr id="82" name="図 81" descr="座る, 小さい, 作品, テーブル が含まれている画像&#10;&#10;AI によって生成されたコンテンツは間違っている可能性があります。">
            <a:extLst>
              <a:ext uri="{FF2B5EF4-FFF2-40B4-BE49-F238E27FC236}">
                <a16:creationId xmlns:a16="http://schemas.microsoft.com/office/drawing/2014/main" id="{DAFB1A12-2007-A1D4-FF56-60C5D203F17E}"/>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740371" y="823337"/>
            <a:ext cx="1356819" cy="1356819"/>
          </a:xfrm>
          <a:prstGeom prst="rect">
            <a:avLst/>
          </a:prstGeom>
        </p:spPr>
      </p:pic>
      <p:pic>
        <p:nvPicPr>
          <p:cNvPr id="85" name="図 84">
            <a:extLst>
              <a:ext uri="{FF2B5EF4-FFF2-40B4-BE49-F238E27FC236}">
                <a16:creationId xmlns:a16="http://schemas.microsoft.com/office/drawing/2014/main" id="{FA7F294F-C46D-F8F1-1A4E-EBEC6615415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08025" y="1218267"/>
            <a:ext cx="411383" cy="411383"/>
          </a:xfrm>
          <a:prstGeom prst="rect">
            <a:avLst/>
          </a:prstGeom>
        </p:spPr>
      </p:pic>
      <p:pic>
        <p:nvPicPr>
          <p:cNvPr id="86" name="図 85">
            <a:extLst>
              <a:ext uri="{FF2B5EF4-FFF2-40B4-BE49-F238E27FC236}">
                <a16:creationId xmlns:a16="http://schemas.microsoft.com/office/drawing/2014/main" id="{C96C4673-0948-BBEC-5E5C-2EF47478F9A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47071" y="1219322"/>
            <a:ext cx="410328" cy="410328"/>
          </a:xfrm>
          <a:prstGeom prst="rect">
            <a:avLst/>
          </a:prstGeom>
        </p:spPr>
      </p:pic>
      <p:pic>
        <p:nvPicPr>
          <p:cNvPr id="87" name="図 86">
            <a:extLst>
              <a:ext uri="{FF2B5EF4-FFF2-40B4-BE49-F238E27FC236}">
                <a16:creationId xmlns:a16="http://schemas.microsoft.com/office/drawing/2014/main" id="{CBB3B6AB-56C7-1A3B-5FCB-07322C5954A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323053" y="1219322"/>
            <a:ext cx="410328" cy="410328"/>
          </a:xfrm>
          <a:prstGeom prst="rect">
            <a:avLst/>
          </a:prstGeom>
        </p:spPr>
      </p:pic>
      <p:pic>
        <p:nvPicPr>
          <p:cNvPr id="88" name="図 87">
            <a:extLst>
              <a:ext uri="{FF2B5EF4-FFF2-40B4-BE49-F238E27FC236}">
                <a16:creationId xmlns:a16="http://schemas.microsoft.com/office/drawing/2014/main" id="{20CCD231-BB29-278C-9A6B-717C24239F1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000090" y="1219322"/>
            <a:ext cx="410328" cy="410328"/>
          </a:xfrm>
          <a:prstGeom prst="rect">
            <a:avLst/>
          </a:prstGeom>
        </p:spPr>
      </p:pic>
      <p:pic>
        <p:nvPicPr>
          <p:cNvPr id="89" name="図 88">
            <a:extLst>
              <a:ext uri="{FF2B5EF4-FFF2-40B4-BE49-F238E27FC236}">
                <a16:creationId xmlns:a16="http://schemas.microsoft.com/office/drawing/2014/main" id="{0B59A997-992A-C9EE-2AD1-0D4721AB9AA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985062" y="1219322"/>
            <a:ext cx="410328" cy="410328"/>
          </a:xfrm>
          <a:prstGeom prst="rect">
            <a:avLst/>
          </a:prstGeom>
        </p:spPr>
      </p:pic>
      <p:pic>
        <p:nvPicPr>
          <p:cNvPr id="90" name="図 89">
            <a:extLst>
              <a:ext uri="{FF2B5EF4-FFF2-40B4-BE49-F238E27FC236}">
                <a16:creationId xmlns:a16="http://schemas.microsoft.com/office/drawing/2014/main" id="{132EBFEB-E505-25AB-80C8-8CC418213CD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661044" y="1218267"/>
            <a:ext cx="411383" cy="411383"/>
          </a:xfrm>
          <a:prstGeom prst="rect">
            <a:avLst/>
          </a:prstGeom>
        </p:spPr>
      </p:pic>
      <p:pic>
        <p:nvPicPr>
          <p:cNvPr id="131" name="図 130">
            <a:extLst>
              <a:ext uri="{FF2B5EF4-FFF2-40B4-BE49-F238E27FC236}">
                <a16:creationId xmlns:a16="http://schemas.microsoft.com/office/drawing/2014/main" id="{4A1822F8-300B-A056-E610-6B0BC1E426DE}"/>
              </a:ext>
            </a:extLst>
          </p:cNvPr>
          <p:cNvPicPr>
            <a:picLocks noChangeAspect="1"/>
          </p:cNvPicPr>
          <p:nvPr/>
        </p:nvPicPr>
        <p:blipFill>
          <a:blip r:embed="rId22"/>
          <a:stretch>
            <a:fillRect/>
          </a:stretch>
        </p:blipFill>
        <p:spPr>
          <a:xfrm>
            <a:off x="224180" y="4723299"/>
            <a:ext cx="1861313" cy="2040365"/>
          </a:xfrm>
          <a:prstGeom prst="rect">
            <a:avLst/>
          </a:prstGeom>
        </p:spPr>
      </p:pic>
      <p:pic>
        <p:nvPicPr>
          <p:cNvPr id="133" name="図 132">
            <a:extLst>
              <a:ext uri="{FF2B5EF4-FFF2-40B4-BE49-F238E27FC236}">
                <a16:creationId xmlns:a16="http://schemas.microsoft.com/office/drawing/2014/main" id="{C6B9B51E-71D2-E442-D0C3-CEB0D536BEFE}"/>
              </a:ext>
            </a:extLst>
          </p:cNvPr>
          <p:cNvPicPr>
            <a:picLocks noChangeAspect="1"/>
          </p:cNvPicPr>
          <p:nvPr/>
        </p:nvPicPr>
        <p:blipFill>
          <a:blip r:embed="rId23"/>
          <a:stretch>
            <a:fillRect/>
          </a:stretch>
        </p:blipFill>
        <p:spPr>
          <a:xfrm>
            <a:off x="9909867" y="2496975"/>
            <a:ext cx="2189938" cy="1004244"/>
          </a:xfrm>
          <a:prstGeom prst="rect">
            <a:avLst/>
          </a:prstGeom>
        </p:spPr>
      </p:pic>
      <p:sp>
        <p:nvSpPr>
          <p:cNvPr id="134" name="テキスト ボックス 133">
            <a:extLst>
              <a:ext uri="{FF2B5EF4-FFF2-40B4-BE49-F238E27FC236}">
                <a16:creationId xmlns:a16="http://schemas.microsoft.com/office/drawing/2014/main" id="{86ACE9C5-A4FA-4EAE-EBC4-B45D8A3000BB}"/>
              </a:ext>
            </a:extLst>
          </p:cNvPr>
          <p:cNvSpPr txBox="1"/>
          <p:nvPr/>
        </p:nvSpPr>
        <p:spPr>
          <a:xfrm>
            <a:off x="9803309" y="2299228"/>
            <a:ext cx="603717" cy="261610"/>
          </a:xfrm>
          <a:prstGeom prst="rect">
            <a:avLst/>
          </a:prstGeom>
          <a:noFill/>
          <a:ln>
            <a:noFill/>
          </a:ln>
        </p:spPr>
        <p:txBody>
          <a:bodyPr wrap="square" rtlCol="0">
            <a:spAutoFit/>
          </a:bodyPr>
          <a:lstStyle/>
          <a:p>
            <a:pPr algn="ctr"/>
            <a:r>
              <a:rPr kumimoji="1" lang="ja-JP" altLang="en-US" sz="1100" b="1" dirty="0">
                <a:solidFill>
                  <a:srgbClr val="0000FF"/>
                </a:solidFill>
                <a:latin typeface="BIZ UDPゴシック" panose="020B0400000000000000" pitchFamily="50" charset="-128"/>
                <a:ea typeface="BIZ UDPゴシック" panose="020B0400000000000000" pitchFamily="50" charset="-128"/>
              </a:rPr>
              <a:t>内訳）</a:t>
            </a:r>
          </a:p>
        </p:txBody>
      </p:sp>
      <p:sp>
        <p:nvSpPr>
          <p:cNvPr id="135" name="テキスト ボックス 134">
            <a:extLst>
              <a:ext uri="{FF2B5EF4-FFF2-40B4-BE49-F238E27FC236}">
                <a16:creationId xmlns:a16="http://schemas.microsoft.com/office/drawing/2014/main" id="{7FCC4A4F-B318-1814-FC45-CF34C63EEAC7}"/>
              </a:ext>
            </a:extLst>
          </p:cNvPr>
          <p:cNvSpPr txBox="1"/>
          <p:nvPr/>
        </p:nvSpPr>
        <p:spPr>
          <a:xfrm>
            <a:off x="11675838" y="5898577"/>
            <a:ext cx="353943" cy="1103070"/>
          </a:xfrm>
          <a:prstGeom prst="rect">
            <a:avLst/>
          </a:prstGeom>
          <a:noFill/>
          <a:ln>
            <a:noFill/>
          </a:ln>
        </p:spPr>
        <p:txBody>
          <a:bodyPr vert="eaVert" wrap="square" rtlCol="0">
            <a:spAutoFit/>
          </a:bodyPr>
          <a:lstStyle/>
          <a:p>
            <a:pPr algn="ctr"/>
            <a:r>
              <a:rPr kumimoji="1" lang="ja-JP" altLang="en-US" sz="1100" b="1" dirty="0">
                <a:solidFill>
                  <a:srgbClr val="0000FF"/>
                </a:solidFill>
                <a:latin typeface="BIZ UDPゴシック" panose="020B0400000000000000" pitchFamily="50" charset="-128"/>
                <a:ea typeface="BIZ UDPゴシック" panose="020B0400000000000000" pitchFamily="50" charset="-128"/>
              </a:rPr>
              <a:t>貢献したぜー</a:t>
            </a:r>
          </a:p>
        </p:txBody>
      </p:sp>
      <p:sp>
        <p:nvSpPr>
          <p:cNvPr id="136" name="テキスト ボックス 135">
            <a:extLst>
              <a:ext uri="{FF2B5EF4-FFF2-40B4-BE49-F238E27FC236}">
                <a16:creationId xmlns:a16="http://schemas.microsoft.com/office/drawing/2014/main" id="{91C238DA-1B66-6FF5-AD29-46E7D485506E}"/>
              </a:ext>
            </a:extLst>
          </p:cNvPr>
          <p:cNvSpPr txBox="1"/>
          <p:nvPr/>
        </p:nvSpPr>
        <p:spPr>
          <a:xfrm>
            <a:off x="10563028" y="6128253"/>
            <a:ext cx="292515" cy="753412"/>
          </a:xfrm>
          <a:prstGeom prst="rect">
            <a:avLst/>
          </a:prstGeom>
          <a:noFill/>
          <a:ln>
            <a:noFill/>
          </a:ln>
        </p:spPr>
        <p:txBody>
          <a:bodyPr vert="eaVert" wrap="square" rtlCol="0">
            <a:spAutoFit/>
          </a:bodyPr>
          <a:lstStyle/>
          <a:p>
            <a:pPr algn="ctr"/>
            <a:r>
              <a:rPr lang="ja-JP" altLang="en-US" sz="1100" b="1" dirty="0">
                <a:solidFill>
                  <a:srgbClr val="0000FF"/>
                </a:solidFill>
                <a:latin typeface="BIZ UDPゴシック" panose="020B0400000000000000" pitchFamily="50" charset="-128"/>
                <a:ea typeface="BIZ UDPゴシック" panose="020B0400000000000000" pitchFamily="50" charset="-128"/>
              </a:rPr>
              <a:t>ヤッター</a:t>
            </a:r>
            <a:endParaRPr kumimoji="1" lang="ja-JP" altLang="en-US" sz="1100" b="1" dirty="0">
              <a:solidFill>
                <a:srgbClr val="0000FF"/>
              </a:solidFill>
              <a:latin typeface="BIZ UDPゴシック" panose="020B0400000000000000" pitchFamily="50" charset="-128"/>
              <a:ea typeface="BIZ UDPゴシック" panose="020B0400000000000000" pitchFamily="50" charset="-128"/>
            </a:endParaRPr>
          </a:p>
        </p:txBody>
      </p:sp>
      <p:sp>
        <p:nvSpPr>
          <p:cNvPr id="137" name="テキスト ボックス 136">
            <a:extLst>
              <a:ext uri="{FF2B5EF4-FFF2-40B4-BE49-F238E27FC236}">
                <a16:creationId xmlns:a16="http://schemas.microsoft.com/office/drawing/2014/main" id="{BFC92F87-A5C8-E6B9-48B9-004BAE3D89A4}"/>
              </a:ext>
            </a:extLst>
          </p:cNvPr>
          <p:cNvSpPr txBox="1"/>
          <p:nvPr/>
        </p:nvSpPr>
        <p:spPr>
          <a:xfrm>
            <a:off x="9207536" y="6128253"/>
            <a:ext cx="353943" cy="753412"/>
          </a:xfrm>
          <a:prstGeom prst="rect">
            <a:avLst/>
          </a:prstGeom>
          <a:noFill/>
          <a:ln>
            <a:noFill/>
          </a:ln>
        </p:spPr>
        <p:txBody>
          <a:bodyPr vert="eaVert" wrap="square" rtlCol="0">
            <a:spAutoFit/>
          </a:bodyPr>
          <a:lstStyle/>
          <a:p>
            <a:pPr algn="ctr"/>
            <a:r>
              <a:rPr lang="ja-JP" altLang="en-US" sz="1100" b="1" dirty="0">
                <a:solidFill>
                  <a:srgbClr val="0000FF"/>
                </a:solidFill>
                <a:latin typeface="BIZ UDPゴシック" panose="020B0400000000000000" pitchFamily="50" charset="-128"/>
                <a:ea typeface="BIZ UDPゴシック" panose="020B0400000000000000" pitchFamily="50" charset="-128"/>
              </a:rPr>
              <a:t>うんうん</a:t>
            </a:r>
            <a:endParaRPr kumimoji="1" lang="ja-JP" altLang="en-US" sz="1100" b="1" dirty="0">
              <a:solidFill>
                <a:srgbClr val="0000FF"/>
              </a:solidFill>
              <a:latin typeface="BIZ UDPゴシック" panose="020B0400000000000000" pitchFamily="50" charset="-128"/>
              <a:ea typeface="BIZ UDPゴシック" panose="020B0400000000000000" pitchFamily="50" charset="-128"/>
            </a:endParaRPr>
          </a:p>
        </p:txBody>
      </p:sp>
      <p:sp>
        <p:nvSpPr>
          <p:cNvPr id="138" name="テキスト ボックス 137">
            <a:extLst>
              <a:ext uri="{FF2B5EF4-FFF2-40B4-BE49-F238E27FC236}">
                <a16:creationId xmlns:a16="http://schemas.microsoft.com/office/drawing/2014/main" id="{44E55581-609D-4A5A-4386-CD511AB54427}"/>
              </a:ext>
            </a:extLst>
          </p:cNvPr>
          <p:cNvSpPr txBox="1"/>
          <p:nvPr/>
        </p:nvSpPr>
        <p:spPr>
          <a:xfrm>
            <a:off x="8662428" y="5421128"/>
            <a:ext cx="353943" cy="753412"/>
          </a:xfrm>
          <a:prstGeom prst="rect">
            <a:avLst/>
          </a:prstGeom>
          <a:noFill/>
          <a:ln>
            <a:noFill/>
          </a:ln>
        </p:spPr>
        <p:txBody>
          <a:bodyPr vert="eaVert" wrap="square" rtlCol="0">
            <a:spAutoFit/>
          </a:bodyPr>
          <a:lstStyle/>
          <a:p>
            <a:pPr algn="ctr"/>
            <a:r>
              <a:rPr lang="ja-JP" altLang="en-US" sz="1100" b="1" dirty="0">
                <a:solidFill>
                  <a:srgbClr val="0000FF"/>
                </a:solidFill>
                <a:latin typeface="BIZ UDPゴシック" panose="020B0400000000000000" pitchFamily="50" charset="-128"/>
                <a:ea typeface="BIZ UDPゴシック" panose="020B0400000000000000" pitchFamily="50" charset="-128"/>
              </a:rPr>
              <a:t>達成</a:t>
            </a:r>
            <a:endParaRPr kumimoji="1" lang="ja-JP" altLang="en-US" sz="1100" b="1" dirty="0">
              <a:solidFill>
                <a:srgbClr val="0000FF"/>
              </a:solidFill>
              <a:latin typeface="BIZ UDPゴシック" panose="020B0400000000000000" pitchFamily="50" charset="-128"/>
              <a:ea typeface="BIZ UDPゴシック" panose="020B0400000000000000" pitchFamily="50" charset="-128"/>
            </a:endParaRPr>
          </a:p>
        </p:txBody>
      </p:sp>
      <p:sp>
        <p:nvSpPr>
          <p:cNvPr id="139" name="テキスト ボックス 138">
            <a:extLst>
              <a:ext uri="{FF2B5EF4-FFF2-40B4-BE49-F238E27FC236}">
                <a16:creationId xmlns:a16="http://schemas.microsoft.com/office/drawing/2014/main" id="{92710063-EFC4-DF94-7B45-647A7038AF9D}"/>
              </a:ext>
            </a:extLst>
          </p:cNvPr>
          <p:cNvSpPr txBox="1"/>
          <p:nvPr/>
        </p:nvSpPr>
        <p:spPr>
          <a:xfrm>
            <a:off x="9919518" y="5421128"/>
            <a:ext cx="353943" cy="753412"/>
          </a:xfrm>
          <a:prstGeom prst="rect">
            <a:avLst/>
          </a:prstGeom>
          <a:noFill/>
          <a:ln>
            <a:noFill/>
          </a:ln>
        </p:spPr>
        <p:txBody>
          <a:bodyPr vert="eaVert" wrap="square" rtlCol="0">
            <a:spAutoFit/>
          </a:bodyPr>
          <a:lstStyle/>
          <a:p>
            <a:pPr algn="ctr"/>
            <a:r>
              <a:rPr lang="ja-JP" altLang="en-US" sz="1100" b="1" dirty="0">
                <a:solidFill>
                  <a:srgbClr val="0000FF"/>
                </a:solidFill>
                <a:latin typeface="BIZ UDPゴシック" panose="020B0400000000000000" pitchFamily="50" charset="-128"/>
                <a:ea typeface="BIZ UDPゴシック" panose="020B0400000000000000" pitchFamily="50" charset="-128"/>
              </a:rPr>
              <a:t>よかった</a:t>
            </a:r>
            <a:endParaRPr kumimoji="1" lang="ja-JP" altLang="en-US" sz="1100" b="1" dirty="0">
              <a:solidFill>
                <a:srgbClr val="0000FF"/>
              </a:solidFill>
              <a:latin typeface="BIZ UDPゴシック" panose="020B0400000000000000" pitchFamily="50" charset="-128"/>
              <a:ea typeface="BIZ UDPゴシック" panose="020B0400000000000000" pitchFamily="50" charset="-128"/>
            </a:endParaRPr>
          </a:p>
        </p:txBody>
      </p:sp>
      <p:sp>
        <p:nvSpPr>
          <p:cNvPr id="140" name="テキスト ボックス 139">
            <a:extLst>
              <a:ext uri="{FF2B5EF4-FFF2-40B4-BE49-F238E27FC236}">
                <a16:creationId xmlns:a16="http://schemas.microsoft.com/office/drawing/2014/main" id="{B55A3845-9AC7-1DEE-9C46-758E19E17504}"/>
              </a:ext>
            </a:extLst>
          </p:cNvPr>
          <p:cNvSpPr txBox="1"/>
          <p:nvPr/>
        </p:nvSpPr>
        <p:spPr>
          <a:xfrm>
            <a:off x="11130730" y="5421128"/>
            <a:ext cx="353943" cy="753412"/>
          </a:xfrm>
          <a:prstGeom prst="rect">
            <a:avLst/>
          </a:prstGeom>
          <a:noFill/>
          <a:ln>
            <a:noFill/>
          </a:ln>
        </p:spPr>
        <p:txBody>
          <a:bodyPr vert="eaVert" wrap="square" rtlCol="0">
            <a:spAutoFit/>
          </a:bodyPr>
          <a:lstStyle/>
          <a:p>
            <a:pPr algn="ctr"/>
            <a:r>
              <a:rPr lang="ja-JP" altLang="en-US" sz="1100" b="1" dirty="0">
                <a:solidFill>
                  <a:srgbClr val="0000FF"/>
                </a:solidFill>
                <a:latin typeface="BIZ UDPゴシック" panose="020B0400000000000000" pitchFamily="50" charset="-128"/>
                <a:ea typeface="BIZ UDPゴシック" panose="020B0400000000000000" pitchFamily="50" charset="-128"/>
              </a:rPr>
              <a:t>いい勉強</a:t>
            </a:r>
            <a:endParaRPr kumimoji="1" lang="ja-JP" altLang="en-US" sz="1100" b="1" dirty="0">
              <a:solidFill>
                <a:srgbClr val="0000FF"/>
              </a:solidFill>
              <a:latin typeface="BIZ UDPゴシック" panose="020B0400000000000000" pitchFamily="50" charset="-128"/>
              <a:ea typeface="BIZ UDPゴシック" panose="020B0400000000000000" pitchFamily="50" charset="-128"/>
            </a:endParaRPr>
          </a:p>
        </p:txBody>
      </p:sp>
      <p:sp>
        <p:nvSpPr>
          <p:cNvPr id="31" name="テキスト ボックス 30">
            <a:extLst>
              <a:ext uri="{FF2B5EF4-FFF2-40B4-BE49-F238E27FC236}">
                <a16:creationId xmlns:a16="http://schemas.microsoft.com/office/drawing/2014/main" id="{BC0E6F4F-B4B3-1D5B-ADC5-91C00B2ABDF9}"/>
              </a:ext>
            </a:extLst>
          </p:cNvPr>
          <p:cNvSpPr txBox="1"/>
          <p:nvPr/>
        </p:nvSpPr>
        <p:spPr>
          <a:xfrm>
            <a:off x="3107" y="20461"/>
            <a:ext cx="683200"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10</a:t>
            </a:r>
          </a:p>
        </p:txBody>
      </p:sp>
      <p:pic>
        <p:nvPicPr>
          <p:cNvPr id="69" name="オーディオ 68">
            <a:hlinkClick r:id="" action="ppaction://media"/>
            <a:extLst>
              <a:ext uri="{FF2B5EF4-FFF2-40B4-BE49-F238E27FC236}">
                <a16:creationId xmlns:a16="http://schemas.microsoft.com/office/drawing/2014/main" id="{FA71DDD9-17FB-80B8-70D3-118C18E70BE3}"/>
              </a:ext>
            </a:extLst>
          </p:cNvPr>
          <p:cNvPicPr>
            <a:picLocks noChangeAspect="1"/>
          </p:cNvPicPr>
          <p:nvPr>
            <a:audioFile r:link="rId3"/>
            <p:extLst>
              <p:ext uri="{DAA4B4D4-6D71-4841-9C94-3DE7FCFB9230}">
                <p14:media xmlns:p14="http://schemas.microsoft.com/office/powerpoint/2010/main" r:embed="rId2"/>
              </p:ext>
            </p:extLst>
          </p:nvPr>
        </p:nvPicPr>
        <p:blipFill>
          <a:blip r:embed="rId24"/>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547226049"/>
      </p:ext>
    </p:extLst>
  </p:cSld>
  <p:clrMapOvr>
    <a:masterClrMapping/>
  </p:clrMapOvr>
  <mc:AlternateContent xmlns:mc="http://schemas.openxmlformats.org/markup-compatibility/2006" xmlns:p14="http://schemas.microsoft.com/office/powerpoint/2010/main">
    <mc:Choice Requires="p14">
      <p:transition spd="slow" p14:dur="2000" advTm="28291"/>
    </mc:Choice>
    <mc:Fallback xmlns="">
      <p:transition spd="slow" advTm="28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9"/>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up)">
                                      <p:cBhvr>
                                        <p:cTn id="11" dur="500"/>
                                        <p:tgtEl>
                                          <p:spTgt spid="80"/>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81"/>
                                        </p:tgtEl>
                                        <p:attrNameLst>
                                          <p:attrName>style.visibility</p:attrName>
                                        </p:attrNameLst>
                                      </p:cBhvr>
                                      <p:to>
                                        <p:strVal val="visible"/>
                                      </p:to>
                                    </p:set>
                                    <p:anim calcmode="lin" valueType="num">
                                      <p:cBhvr>
                                        <p:cTn id="16" dur="500" fill="hold"/>
                                        <p:tgtEl>
                                          <p:spTgt spid="81"/>
                                        </p:tgtEl>
                                        <p:attrNameLst>
                                          <p:attrName>ppt_w</p:attrName>
                                        </p:attrNameLst>
                                      </p:cBhvr>
                                      <p:tavLst>
                                        <p:tav tm="0">
                                          <p:val>
                                            <p:fltVal val="0"/>
                                          </p:val>
                                        </p:tav>
                                        <p:tav tm="100000">
                                          <p:val>
                                            <p:strVal val="#ppt_w"/>
                                          </p:val>
                                        </p:tav>
                                      </p:tavLst>
                                    </p:anim>
                                    <p:anim calcmode="lin" valueType="num">
                                      <p:cBhvr>
                                        <p:cTn id="17" dur="500" fill="hold"/>
                                        <p:tgtEl>
                                          <p:spTgt spid="81"/>
                                        </p:tgtEl>
                                        <p:attrNameLst>
                                          <p:attrName>ppt_h</p:attrName>
                                        </p:attrNameLst>
                                      </p:cBhvr>
                                      <p:tavLst>
                                        <p:tav tm="0">
                                          <p:val>
                                            <p:fltVal val="0"/>
                                          </p:val>
                                        </p:tav>
                                        <p:tav tm="100000">
                                          <p:val>
                                            <p:strVal val="#ppt_h"/>
                                          </p:val>
                                        </p:tav>
                                      </p:tavLst>
                                    </p:anim>
                                    <p:animEffect transition="in" filter="fade">
                                      <p:cBhvr>
                                        <p:cTn id="18" dur="500"/>
                                        <p:tgtEl>
                                          <p:spTgt spid="81"/>
                                        </p:tgtEl>
                                      </p:cBhvr>
                                    </p:animEffect>
                                  </p:childTnLst>
                                </p:cTn>
                              </p:par>
                            </p:childTnLst>
                          </p:cTn>
                        </p:par>
                      </p:childTnLst>
                    </p:cTn>
                  </p:par>
                  <p:par>
                    <p:cTn id="19" fill="hold">
                      <p:stCondLst>
                        <p:cond delay="indefinite"/>
                      </p:stCondLst>
                      <p:childTnLst>
                        <p:par>
                          <p:cTn id="20" fill="hold">
                            <p:stCondLst>
                              <p:cond delay="0"/>
                            </p:stCondLst>
                            <p:childTnLst>
                              <p:par>
                                <p:cTn id="21" presetID="34" presetClass="emph" presetSubtype="0" fill="hold" grpId="0" nodeType="clickEffect">
                                  <p:stCondLst>
                                    <p:cond delay="0"/>
                                  </p:stCondLst>
                                  <p:iterate type="lt">
                                    <p:tmPct val="10000"/>
                                  </p:iterate>
                                  <p:childTnLst>
                                    <p:animMotion origin="layout" path="M -3.54167E-6 3.7037E-7 L -3.54167E-6 -0.05139 " pathEditMode="relative" rAng="0" ptsTypes="AA">
                                      <p:cBhvr>
                                        <p:cTn id="22" dur="250" accel="50000" decel="50000" autoRev="1" fill="hold">
                                          <p:stCondLst>
                                            <p:cond delay="0"/>
                                          </p:stCondLst>
                                        </p:cTn>
                                        <p:tgtEl>
                                          <p:spTgt spid="19"/>
                                        </p:tgtEl>
                                        <p:attrNameLst>
                                          <p:attrName>ppt_x</p:attrName>
                                          <p:attrName>ppt_y</p:attrName>
                                        </p:attrNameLst>
                                      </p:cBhvr>
                                      <p:rCtr x="0" y="-2569"/>
                                    </p:animMotion>
                                    <p:animRot by="1500000">
                                      <p:cBhvr>
                                        <p:cTn id="23" dur="125" fill="hold">
                                          <p:stCondLst>
                                            <p:cond delay="0"/>
                                          </p:stCondLst>
                                        </p:cTn>
                                        <p:tgtEl>
                                          <p:spTgt spid="19"/>
                                        </p:tgtEl>
                                        <p:attrNameLst>
                                          <p:attrName>r</p:attrName>
                                        </p:attrNameLst>
                                      </p:cBhvr>
                                    </p:animRot>
                                    <p:animRot by="-1500000">
                                      <p:cBhvr>
                                        <p:cTn id="24" dur="125" fill="hold">
                                          <p:stCondLst>
                                            <p:cond delay="125"/>
                                          </p:stCondLst>
                                        </p:cTn>
                                        <p:tgtEl>
                                          <p:spTgt spid="19"/>
                                        </p:tgtEl>
                                        <p:attrNameLst>
                                          <p:attrName>r</p:attrName>
                                        </p:attrNameLst>
                                      </p:cBhvr>
                                    </p:animRot>
                                    <p:animRot by="-1500000">
                                      <p:cBhvr>
                                        <p:cTn id="25" dur="125" fill="hold">
                                          <p:stCondLst>
                                            <p:cond delay="250"/>
                                          </p:stCondLst>
                                        </p:cTn>
                                        <p:tgtEl>
                                          <p:spTgt spid="19"/>
                                        </p:tgtEl>
                                        <p:attrNameLst>
                                          <p:attrName>r</p:attrName>
                                        </p:attrNameLst>
                                      </p:cBhvr>
                                    </p:animRot>
                                    <p:animRot by="1500000">
                                      <p:cBhvr>
                                        <p:cTn id="26" dur="125" fill="hold">
                                          <p:stCondLst>
                                            <p:cond delay="375"/>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9"/>
                </p:tgtEl>
              </p:cMediaNode>
            </p:audio>
          </p:childTnLst>
        </p:cTn>
      </p:par>
    </p:tnLst>
    <p:bldLst>
      <p:bldP spid="19" grpId="0"/>
      <p:bldP spid="8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3D5B24F4-AFE6-9EA9-E880-05B161679010}"/>
              </a:ext>
            </a:extLst>
          </p:cNvPr>
          <p:cNvPicPr>
            <a:picLocks noChangeAspect="1"/>
          </p:cNvPicPr>
          <p:nvPr/>
        </p:nvPicPr>
        <p:blipFill>
          <a:blip r:embed="rId7"/>
          <a:srcRect l="3691" t="12212" r="1576" b="95"/>
          <a:stretch/>
        </p:blipFill>
        <p:spPr>
          <a:xfrm>
            <a:off x="6096000" y="1232494"/>
            <a:ext cx="5054086" cy="3618784"/>
          </a:xfrm>
          <a:prstGeom prst="rect">
            <a:avLst/>
          </a:prstGeom>
          <a:solidFill>
            <a:schemeClr val="bg1"/>
          </a:solidFill>
          <a:ln>
            <a:solidFill>
              <a:schemeClr val="tx1"/>
            </a:solidFill>
          </a:ln>
        </p:spPr>
      </p:pic>
      <p:sp>
        <p:nvSpPr>
          <p:cNvPr id="12" name="テキスト ボックス 11">
            <a:extLst>
              <a:ext uri="{FF2B5EF4-FFF2-40B4-BE49-F238E27FC236}">
                <a16:creationId xmlns:a16="http://schemas.microsoft.com/office/drawing/2014/main" id="{FB48A877-1D33-13E4-AB2D-0216F42E8E81}"/>
              </a:ext>
            </a:extLst>
          </p:cNvPr>
          <p:cNvSpPr txBox="1"/>
          <p:nvPr/>
        </p:nvSpPr>
        <p:spPr>
          <a:xfrm>
            <a:off x="7454218" y="3410505"/>
            <a:ext cx="359771" cy="338554"/>
          </a:xfrm>
          <a:prstGeom prst="rect">
            <a:avLst/>
          </a:prstGeom>
          <a:noFill/>
        </p:spPr>
        <p:txBody>
          <a:bodyPr wrap="square" rtlCol="0">
            <a:spAutoFit/>
          </a:bodyPr>
          <a:lstStyle/>
          <a:p>
            <a:r>
              <a:rPr lang="ja-JP" altLang="en-US" sz="1600" dirty="0">
                <a:latin typeface="BIZ UDPゴシック" panose="020B0400000000000000" pitchFamily="50" charset="-128"/>
                <a:ea typeface="BIZ UDPゴシック" panose="020B0400000000000000" pitchFamily="50" charset="-128"/>
              </a:rPr>
              <a:t>★</a:t>
            </a:r>
          </a:p>
        </p:txBody>
      </p:sp>
      <p:grpSp>
        <p:nvGrpSpPr>
          <p:cNvPr id="13" name="グループ化 12">
            <a:extLst>
              <a:ext uri="{FF2B5EF4-FFF2-40B4-BE49-F238E27FC236}">
                <a16:creationId xmlns:a16="http://schemas.microsoft.com/office/drawing/2014/main" id="{420E1703-E81A-F41D-2D98-11EDE4E54AA5}"/>
              </a:ext>
            </a:extLst>
          </p:cNvPr>
          <p:cNvGrpSpPr/>
          <p:nvPr/>
        </p:nvGrpSpPr>
        <p:grpSpPr>
          <a:xfrm>
            <a:off x="7363035" y="2811966"/>
            <a:ext cx="1149826" cy="408812"/>
            <a:chOff x="6745351" y="4908355"/>
            <a:chExt cx="823947" cy="343887"/>
          </a:xfrm>
        </p:grpSpPr>
        <p:sp>
          <p:nvSpPr>
            <p:cNvPr id="14" name="テキスト ボックス 13">
              <a:extLst>
                <a:ext uri="{FF2B5EF4-FFF2-40B4-BE49-F238E27FC236}">
                  <a16:creationId xmlns:a16="http://schemas.microsoft.com/office/drawing/2014/main" id="{649E4321-5D21-2964-55B2-566E9FF900EF}"/>
                </a:ext>
              </a:extLst>
            </p:cNvPr>
            <p:cNvSpPr txBox="1"/>
            <p:nvPr/>
          </p:nvSpPr>
          <p:spPr>
            <a:xfrm>
              <a:off x="7289938" y="4908355"/>
              <a:ext cx="279360" cy="284786"/>
            </a:xfrm>
            <a:prstGeom prst="rect">
              <a:avLst/>
            </a:prstGeom>
            <a:noFill/>
          </p:spPr>
          <p:txBody>
            <a:bodyPr wrap="none" rtlCol="0">
              <a:spAutoFit/>
            </a:bodyPr>
            <a:lstStyle/>
            <a:p>
              <a:r>
                <a:rPr lang="ja-JP" altLang="en-US" sz="1600" dirty="0">
                  <a:solidFill>
                    <a:srgbClr val="0000FF"/>
                  </a:solidFill>
                  <a:latin typeface="BIZ UDPゴシック" panose="020B0400000000000000" pitchFamily="50" charset="-128"/>
                  <a:ea typeface="BIZ UDPゴシック" panose="020B0400000000000000" pitchFamily="50" charset="-128"/>
                </a:rPr>
                <a:t>★</a:t>
              </a:r>
            </a:p>
          </p:txBody>
        </p:sp>
        <p:sp>
          <p:nvSpPr>
            <p:cNvPr id="33" name="矢印: 下カーブ 32">
              <a:extLst>
                <a:ext uri="{FF2B5EF4-FFF2-40B4-BE49-F238E27FC236}">
                  <a16:creationId xmlns:a16="http://schemas.microsoft.com/office/drawing/2014/main" id="{979CA76D-C7EE-001B-73B4-82B1FF6F481F}"/>
                </a:ext>
              </a:extLst>
            </p:cNvPr>
            <p:cNvSpPr/>
            <p:nvPr/>
          </p:nvSpPr>
          <p:spPr>
            <a:xfrm rot="19246756">
              <a:off x="6745351" y="4951280"/>
              <a:ext cx="646293" cy="300962"/>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grpSp>
      <p:sp>
        <p:nvSpPr>
          <p:cNvPr id="36" name="テキスト ボックス 35">
            <a:extLst>
              <a:ext uri="{FF2B5EF4-FFF2-40B4-BE49-F238E27FC236}">
                <a16:creationId xmlns:a16="http://schemas.microsoft.com/office/drawing/2014/main" id="{EF93065C-2D08-8DB0-1541-57DDF6FEB4BF}"/>
              </a:ext>
            </a:extLst>
          </p:cNvPr>
          <p:cNvSpPr txBox="1"/>
          <p:nvPr/>
        </p:nvSpPr>
        <p:spPr>
          <a:xfrm>
            <a:off x="5883751" y="4937878"/>
            <a:ext cx="4816470" cy="461665"/>
          </a:xfrm>
          <a:prstGeom prst="rect">
            <a:avLst/>
          </a:prstGeom>
          <a:noFill/>
        </p:spPr>
        <p:txBody>
          <a:bodyPr wrap="square" rtlCol="0">
            <a:spAutoFit/>
          </a:bodyPr>
          <a:lstStyle/>
          <a:p>
            <a:r>
              <a:rPr kumimoji="1" lang="ja-JP" altLang="en-US" b="1" dirty="0">
                <a:latin typeface="BIZ UDPゴシック" panose="020B0400000000000000" pitchFamily="50" charset="-128"/>
                <a:ea typeface="BIZ UDPゴシック" panose="020B0400000000000000" pitchFamily="50" charset="-128"/>
              </a:rPr>
              <a:t>　</a:t>
            </a:r>
            <a:r>
              <a:rPr lang="ja-JP" altLang="en-US" sz="2400" b="1" dirty="0">
                <a:solidFill>
                  <a:srgbClr val="FF0000"/>
                </a:solidFill>
                <a:latin typeface="BIZ UDPゴシック" panose="020B0400000000000000" pitchFamily="50" charset="-128"/>
                <a:ea typeface="BIZ UDPゴシック" panose="020B0400000000000000" pitchFamily="50" charset="-128"/>
              </a:rPr>
              <a:t>新しい点検方法を設計</a:t>
            </a:r>
            <a:r>
              <a:rPr kumimoji="1" lang="ja-JP" altLang="en-US" sz="2000" b="1" dirty="0">
                <a:latin typeface="BIZ UDPゴシック" panose="020B0400000000000000" pitchFamily="50" charset="-128"/>
                <a:ea typeface="BIZ UDPゴシック" panose="020B0400000000000000" pitchFamily="50" charset="-128"/>
              </a:rPr>
              <a:t>すること</a:t>
            </a:r>
            <a:r>
              <a:rPr lang="ja-JP" altLang="en-US" sz="2000" b="1" dirty="0">
                <a:latin typeface="BIZ UDPゴシック" panose="020B0400000000000000" pitchFamily="50" charset="-128"/>
                <a:ea typeface="BIZ UDPゴシック" panose="020B0400000000000000" pitchFamily="50" charset="-128"/>
              </a:rPr>
              <a:t>で</a:t>
            </a:r>
            <a:endParaRPr kumimoji="1" lang="en-US" altLang="ja-JP" b="1" dirty="0">
              <a:latin typeface="BIZ UDPゴシック" panose="020B0400000000000000" pitchFamily="50" charset="-128"/>
              <a:ea typeface="BIZ UDPゴシック" panose="020B0400000000000000" pitchFamily="50" charset="-128"/>
            </a:endParaRPr>
          </a:p>
        </p:txBody>
      </p:sp>
      <p:sp>
        <p:nvSpPr>
          <p:cNvPr id="55" name="テキスト ボックス 54">
            <a:extLst>
              <a:ext uri="{FF2B5EF4-FFF2-40B4-BE49-F238E27FC236}">
                <a16:creationId xmlns:a16="http://schemas.microsoft.com/office/drawing/2014/main" id="{22426C28-1B81-2B5B-7C89-ED4DA7C92F31}"/>
              </a:ext>
            </a:extLst>
          </p:cNvPr>
          <p:cNvSpPr txBox="1"/>
          <p:nvPr/>
        </p:nvSpPr>
        <p:spPr>
          <a:xfrm>
            <a:off x="8440059" y="5467142"/>
            <a:ext cx="3751941" cy="461665"/>
          </a:xfrm>
          <a:prstGeom prst="rect">
            <a:avLst/>
          </a:prstGeom>
          <a:noFill/>
        </p:spPr>
        <p:txBody>
          <a:bodyPr wrap="square" rtlCol="0">
            <a:spAutoFit/>
          </a:bodyPr>
          <a:lstStyle/>
          <a:p>
            <a:pPr algn="ctr"/>
            <a:r>
              <a:rPr lang="ja-JP" altLang="en-US" sz="2400" b="1" dirty="0">
                <a:highlight>
                  <a:srgbClr val="00FF00"/>
                </a:highlight>
              </a:rPr>
              <a:t>⇒</a:t>
            </a:r>
            <a:r>
              <a:rPr kumimoji="1" lang="ja-JP" altLang="en-US" sz="2400" b="1" dirty="0">
                <a:highlight>
                  <a:srgbClr val="00FF00"/>
                </a:highlight>
              </a:rPr>
              <a:t>チームワークが向上</a:t>
            </a:r>
          </a:p>
        </p:txBody>
      </p:sp>
      <p:pic>
        <p:nvPicPr>
          <p:cNvPr id="99" name="図 98">
            <a:extLst>
              <a:ext uri="{FF2B5EF4-FFF2-40B4-BE49-F238E27FC236}">
                <a16:creationId xmlns:a16="http://schemas.microsoft.com/office/drawing/2014/main" id="{5A3B668D-AF7E-65A9-7AFB-D668C9A67AFC}"/>
              </a:ext>
            </a:extLst>
          </p:cNvPr>
          <p:cNvPicPr>
            <a:picLocks noChangeAspect="1"/>
          </p:cNvPicPr>
          <p:nvPr/>
        </p:nvPicPr>
        <p:blipFill>
          <a:blip r:embed="rId8"/>
          <a:stretch>
            <a:fillRect/>
          </a:stretch>
        </p:blipFill>
        <p:spPr>
          <a:xfrm>
            <a:off x="650661" y="595597"/>
            <a:ext cx="5054085" cy="4266858"/>
          </a:xfrm>
          <a:prstGeom prst="rect">
            <a:avLst/>
          </a:prstGeom>
        </p:spPr>
      </p:pic>
      <p:sp>
        <p:nvSpPr>
          <p:cNvPr id="101" name="四角形: 角を丸くする 100">
            <a:extLst>
              <a:ext uri="{FF2B5EF4-FFF2-40B4-BE49-F238E27FC236}">
                <a16:creationId xmlns:a16="http://schemas.microsoft.com/office/drawing/2014/main" id="{4F4B5408-8971-A428-439A-6F2924CFB92C}"/>
              </a:ext>
            </a:extLst>
          </p:cNvPr>
          <p:cNvSpPr/>
          <p:nvPr/>
        </p:nvSpPr>
        <p:spPr>
          <a:xfrm>
            <a:off x="6151025" y="6003565"/>
            <a:ext cx="5056097" cy="75187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tx1"/>
                </a:solidFill>
                <a:latin typeface="BIZ UDPゴシック" panose="020B0400000000000000" pitchFamily="50" charset="-128"/>
                <a:ea typeface="BIZ UDPゴシック" panose="020B0400000000000000" pitchFamily="50" charset="-128"/>
              </a:rPr>
              <a:t>サークルレベルが目標の</a:t>
            </a:r>
            <a:r>
              <a:rPr kumimoji="1" lang="en-US" altLang="ja-JP" sz="2400" b="1" dirty="0">
                <a:solidFill>
                  <a:srgbClr val="FF0000"/>
                </a:solidFill>
                <a:latin typeface="BIZ UDPゴシック" panose="020B0400000000000000" pitchFamily="50" charset="-128"/>
                <a:ea typeface="BIZ UDPゴシック" panose="020B0400000000000000" pitchFamily="50" charset="-128"/>
              </a:rPr>
              <a:t>C</a:t>
            </a:r>
            <a:r>
              <a:rPr kumimoji="1" lang="ja-JP" altLang="en-US" sz="2400" b="1" dirty="0">
                <a:solidFill>
                  <a:srgbClr val="FF0000"/>
                </a:solidFill>
                <a:latin typeface="BIZ UDPゴシック" panose="020B0400000000000000" pitchFamily="50" charset="-128"/>
                <a:ea typeface="BIZ UDPゴシック" panose="020B0400000000000000" pitchFamily="50" charset="-128"/>
              </a:rPr>
              <a:t>ゾーン</a:t>
            </a:r>
            <a:r>
              <a:rPr kumimoji="1" lang="ja-JP" altLang="en-US" sz="2000" dirty="0">
                <a:solidFill>
                  <a:schemeClr val="tx1"/>
                </a:solidFill>
                <a:latin typeface="BIZ UDPゴシック" panose="020B0400000000000000" pitchFamily="50" charset="-128"/>
                <a:ea typeface="BIZ UDPゴシック" panose="020B0400000000000000" pitchFamily="50" charset="-128"/>
              </a:rPr>
              <a:t>へアップ</a:t>
            </a:r>
          </a:p>
        </p:txBody>
      </p:sp>
      <p:pic>
        <p:nvPicPr>
          <p:cNvPr id="102" name="図 101">
            <a:extLst>
              <a:ext uri="{FF2B5EF4-FFF2-40B4-BE49-F238E27FC236}">
                <a16:creationId xmlns:a16="http://schemas.microsoft.com/office/drawing/2014/main" id="{483D605E-194E-60E8-0B5E-50FF81FA983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85822" y="537711"/>
            <a:ext cx="701962" cy="701962"/>
          </a:xfrm>
          <a:prstGeom prst="rect">
            <a:avLst/>
          </a:prstGeom>
        </p:spPr>
      </p:pic>
      <p:pic>
        <p:nvPicPr>
          <p:cNvPr id="103" name="図 102">
            <a:extLst>
              <a:ext uri="{FF2B5EF4-FFF2-40B4-BE49-F238E27FC236}">
                <a16:creationId xmlns:a16="http://schemas.microsoft.com/office/drawing/2014/main" id="{68B1C6CE-3A84-86AB-6D60-49E9E4D6BAA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49233" y="539511"/>
            <a:ext cx="700162" cy="700162"/>
          </a:xfrm>
          <a:prstGeom prst="rect">
            <a:avLst/>
          </a:prstGeom>
        </p:spPr>
      </p:pic>
      <p:pic>
        <p:nvPicPr>
          <p:cNvPr id="104" name="図 103">
            <a:extLst>
              <a:ext uri="{FF2B5EF4-FFF2-40B4-BE49-F238E27FC236}">
                <a16:creationId xmlns:a16="http://schemas.microsoft.com/office/drawing/2014/main" id="{21416B07-7E0C-E45D-4C84-84A3F7A234F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33557" y="539511"/>
            <a:ext cx="700162" cy="700162"/>
          </a:xfrm>
          <a:prstGeom prst="rect">
            <a:avLst/>
          </a:prstGeom>
        </p:spPr>
      </p:pic>
      <p:pic>
        <p:nvPicPr>
          <p:cNvPr id="105" name="図 104">
            <a:extLst>
              <a:ext uri="{FF2B5EF4-FFF2-40B4-BE49-F238E27FC236}">
                <a16:creationId xmlns:a16="http://schemas.microsoft.com/office/drawing/2014/main" id="{8BA3BC3E-E790-0F3A-154F-26156175992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512331" y="539511"/>
            <a:ext cx="700162" cy="700162"/>
          </a:xfrm>
          <a:prstGeom prst="rect">
            <a:avLst/>
          </a:prstGeom>
        </p:spPr>
      </p:pic>
      <p:pic>
        <p:nvPicPr>
          <p:cNvPr id="106" name="図 105">
            <a:extLst>
              <a:ext uri="{FF2B5EF4-FFF2-40B4-BE49-F238E27FC236}">
                <a16:creationId xmlns:a16="http://schemas.microsoft.com/office/drawing/2014/main" id="{F03272AD-FB4F-66A1-BB8F-68569C7FF11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53860" y="539511"/>
            <a:ext cx="700162" cy="700162"/>
          </a:xfrm>
          <a:prstGeom prst="rect">
            <a:avLst/>
          </a:prstGeom>
        </p:spPr>
      </p:pic>
      <p:pic>
        <p:nvPicPr>
          <p:cNvPr id="107" name="図 106">
            <a:extLst>
              <a:ext uri="{FF2B5EF4-FFF2-40B4-BE49-F238E27FC236}">
                <a16:creationId xmlns:a16="http://schemas.microsoft.com/office/drawing/2014/main" id="{33326C41-E974-3A55-B02B-AE3B9B78F28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676390" y="537712"/>
            <a:ext cx="701961" cy="701961"/>
          </a:xfrm>
          <a:prstGeom prst="rect">
            <a:avLst/>
          </a:prstGeom>
        </p:spPr>
      </p:pic>
      <p:sp>
        <p:nvSpPr>
          <p:cNvPr id="2" name="テキスト ボックス 1">
            <a:extLst>
              <a:ext uri="{FF2B5EF4-FFF2-40B4-BE49-F238E27FC236}">
                <a16:creationId xmlns:a16="http://schemas.microsoft.com/office/drawing/2014/main" id="{C919FF7E-BED8-C6C4-15CE-58329433044B}"/>
              </a:ext>
            </a:extLst>
          </p:cNvPr>
          <p:cNvSpPr txBox="1"/>
          <p:nvPr/>
        </p:nvSpPr>
        <p:spPr>
          <a:xfrm>
            <a:off x="712546" y="119322"/>
            <a:ext cx="2977097"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効果確認 </a:t>
            </a:r>
            <a:r>
              <a:rPr lang="en-US" altLang="ja-JP" sz="2000" dirty="0">
                <a:latin typeface="BIZ UDPゴシック" panose="020B0400000000000000" pitchFamily="50" charset="-128"/>
                <a:ea typeface="BIZ UDPゴシック" panose="020B0400000000000000" pitchFamily="50" charset="-128"/>
              </a:rPr>
              <a:t>:</a:t>
            </a:r>
            <a:r>
              <a:rPr lang="ja-JP" altLang="en-US"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サークルレベル</a:t>
            </a:r>
            <a:endParaRPr lang="ja-JP" altLang="en-US" sz="2800" dirty="0">
              <a:latin typeface="BIZ UDPゴシック" panose="020B0400000000000000" pitchFamily="50" charset="-128"/>
              <a:ea typeface="BIZ UDPゴシック" panose="020B0400000000000000" pitchFamily="50" charset="-128"/>
            </a:endParaRPr>
          </a:p>
        </p:txBody>
      </p:sp>
      <p:graphicFrame>
        <p:nvGraphicFramePr>
          <p:cNvPr id="4" name="表 3">
            <a:extLst>
              <a:ext uri="{FF2B5EF4-FFF2-40B4-BE49-F238E27FC236}">
                <a16:creationId xmlns:a16="http://schemas.microsoft.com/office/drawing/2014/main" id="{B0DB5FA6-4020-177E-C98F-5B63E9F46DB7}"/>
              </a:ext>
            </a:extLst>
          </p:cNvPr>
          <p:cNvGraphicFramePr>
            <a:graphicFrameLocks noGrp="1"/>
          </p:cNvGraphicFramePr>
          <p:nvPr>
            <p:extLst>
              <p:ext uri="{D42A27DB-BD31-4B8C-83A1-F6EECF244321}">
                <p14:modId xmlns:p14="http://schemas.microsoft.com/office/powerpoint/2010/main" val="1299326281"/>
              </p:ext>
            </p:extLst>
          </p:nvPr>
        </p:nvGraphicFramePr>
        <p:xfrm>
          <a:off x="650662" y="4970301"/>
          <a:ext cx="5090570" cy="1790776"/>
        </p:xfrm>
        <a:graphic>
          <a:graphicData uri="http://schemas.openxmlformats.org/drawingml/2006/table">
            <a:tbl>
              <a:tblPr firstRow="1" bandRow="1">
                <a:tableStyleId>{5C22544A-7EE6-4342-B048-85BDC9FD1C3A}</a:tableStyleId>
              </a:tblPr>
              <a:tblGrid>
                <a:gridCol w="5090570">
                  <a:extLst>
                    <a:ext uri="{9D8B030D-6E8A-4147-A177-3AD203B41FA5}">
                      <a16:colId xmlns:a16="http://schemas.microsoft.com/office/drawing/2014/main" val="2073523825"/>
                    </a:ext>
                  </a:extLst>
                </a:gridCol>
              </a:tblGrid>
              <a:tr h="447694">
                <a:tc>
                  <a:txBody>
                    <a:bodyPr/>
                    <a:lstStyle/>
                    <a:p>
                      <a:pPr algn="ctr"/>
                      <a:r>
                        <a:rPr kumimoji="1" lang="ja-JP" altLang="en-US" dirty="0">
                          <a:latin typeface="BIZ UDPゴシック" panose="020B0400000000000000" pitchFamily="50" charset="-128"/>
                          <a:ea typeface="BIZ UDPゴシック" panose="020B0400000000000000" pitchFamily="50" charset="-128"/>
                        </a:rPr>
                        <a:t>若手の成長を感じたこと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3961708"/>
                  </a:ext>
                </a:extLst>
              </a:tr>
              <a:tr h="447694">
                <a:tc>
                  <a:txBody>
                    <a:bodyPr/>
                    <a:lstStyle/>
                    <a:p>
                      <a:pPr algn="ctr"/>
                      <a:r>
                        <a:rPr kumimoji="1" lang="ja-JP" altLang="en-US" dirty="0">
                          <a:latin typeface="BIZ UDPゴシック" panose="020B0400000000000000" pitchFamily="50" charset="-128"/>
                          <a:ea typeface="BIZ UDPゴシック" panose="020B0400000000000000" pitchFamily="50" charset="-128"/>
                        </a:rPr>
                        <a:t>若手作業が分析できるようになった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0510793"/>
                  </a:ext>
                </a:extLst>
              </a:tr>
              <a:tr h="447694">
                <a:tc>
                  <a:txBody>
                    <a:bodyPr/>
                    <a:lstStyle/>
                    <a:p>
                      <a:pPr algn="ctr"/>
                      <a:r>
                        <a:rPr kumimoji="1" lang="ja-JP" altLang="en-US" dirty="0">
                          <a:latin typeface="BIZ UDPゴシック" panose="020B0400000000000000" pitchFamily="50" charset="-128"/>
                          <a:ea typeface="BIZ UDPゴシック" panose="020B0400000000000000" pitchFamily="50" charset="-128"/>
                        </a:rPr>
                        <a:t>標準作成に携われるようになった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3599587"/>
                  </a:ext>
                </a:extLst>
              </a:tr>
              <a:tr h="447694">
                <a:tc>
                  <a:txBody>
                    <a:bodyPr/>
                    <a:lstStyle/>
                    <a:p>
                      <a:pPr algn="ctr"/>
                      <a:r>
                        <a:rPr kumimoji="1" lang="ja-JP" altLang="en-US" dirty="0">
                          <a:latin typeface="BIZ UDPゴシック" panose="020B0400000000000000" pitchFamily="50" charset="-128"/>
                          <a:ea typeface="BIZ UDPゴシック" panose="020B0400000000000000" pitchFamily="50" charset="-128"/>
                        </a:rPr>
                        <a:t>改善を設計できる案を出せるようになった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139443"/>
                  </a:ext>
                </a:extLst>
              </a:tr>
            </a:tbl>
          </a:graphicData>
        </a:graphic>
      </p:graphicFrame>
      <p:sp>
        <p:nvSpPr>
          <p:cNvPr id="7" name="テキスト ボックス 6">
            <a:extLst>
              <a:ext uri="{FF2B5EF4-FFF2-40B4-BE49-F238E27FC236}">
                <a16:creationId xmlns:a16="http://schemas.microsoft.com/office/drawing/2014/main" id="{08ABC6A3-6065-1835-B709-91CDA6C0B83E}"/>
              </a:ext>
            </a:extLst>
          </p:cNvPr>
          <p:cNvSpPr txBox="1"/>
          <p:nvPr/>
        </p:nvSpPr>
        <p:spPr>
          <a:xfrm>
            <a:off x="3107" y="20461"/>
            <a:ext cx="683200"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10</a:t>
            </a:r>
          </a:p>
        </p:txBody>
      </p:sp>
      <p:pic>
        <p:nvPicPr>
          <p:cNvPr id="10" name="オーディオ 9">
            <a:hlinkClick r:id="" action="ppaction://media"/>
            <a:extLst>
              <a:ext uri="{FF2B5EF4-FFF2-40B4-BE49-F238E27FC236}">
                <a16:creationId xmlns:a16="http://schemas.microsoft.com/office/drawing/2014/main" id="{B382EC97-36D8-5908-5F2C-993EB9337B29}"/>
              </a:ext>
            </a:extLst>
          </p:cNvPr>
          <p:cNvPicPr>
            <a:picLocks noChangeAspect="1"/>
          </p:cNvPicPr>
          <p:nvPr>
            <a:audioFile r:link="rId3"/>
            <p:extLst>
              <p:ext uri="{DAA4B4D4-6D71-4841-9C94-3DE7FCFB9230}">
                <p14:media xmlns:p14="http://schemas.microsoft.com/office/powerpoint/2010/main" r:embed="rId2"/>
              </p:ext>
            </p:extLst>
          </p:nvPr>
        </p:nvPicPr>
        <p:blipFill>
          <a:blip r:embed="rId15"/>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222312672"/>
      </p:ext>
    </p:extLst>
  </p:cSld>
  <p:clrMapOvr>
    <a:masterClrMapping/>
  </p:clrMapOvr>
  <mc:AlternateContent xmlns:mc="http://schemas.openxmlformats.org/markup-compatibility/2006" xmlns:p14="http://schemas.microsoft.com/office/powerpoint/2010/main">
    <mc:Choice Requires="p14">
      <p:transition spd="slow" p14:dur="2000" advTm="17889"/>
    </mc:Choice>
    <mc:Fallback xmlns="">
      <p:transition spd="slow" advTm="17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10"/>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sp>
        <p:nvSpPr>
          <p:cNvPr id="11" name="四角形: 上の 2 つの角を丸める 10">
            <a:extLst>
              <a:ext uri="{FF2B5EF4-FFF2-40B4-BE49-F238E27FC236}">
                <a16:creationId xmlns:a16="http://schemas.microsoft.com/office/drawing/2014/main" id="{28A3A80C-CD16-1227-0DE3-0185A18513BF}"/>
              </a:ext>
            </a:extLst>
          </p:cNvPr>
          <p:cNvSpPr/>
          <p:nvPr/>
        </p:nvSpPr>
        <p:spPr>
          <a:xfrm>
            <a:off x="4441561" y="5614136"/>
            <a:ext cx="3255688" cy="1143778"/>
          </a:xfrm>
          <a:prstGeom prst="round2Same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上の 2 つの角を丸める 11">
            <a:extLst>
              <a:ext uri="{FF2B5EF4-FFF2-40B4-BE49-F238E27FC236}">
                <a16:creationId xmlns:a16="http://schemas.microsoft.com/office/drawing/2014/main" id="{D7A88A2E-414A-A2FA-B096-E5F84469D96C}"/>
              </a:ext>
            </a:extLst>
          </p:cNvPr>
          <p:cNvSpPr/>
          <p:nvPr/>
        </p:nvSpPr>
        <p:spPr>
          <a:xfrm>
            <a:off x="8351283" y="5628037"/>
            <a:ext cx="3255688" cy="1129877"/>
          </a:xfrm>
          <a:prstGeom prst="round2Same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上の 2 つの角を丸める 9">
            <a:extLst>
              <a:ext uri="{FF2B5EF4-FFF2-40B4-BE49-F238E27FC236}">
                <a16:creationId xmlns:a16="http://schemas.microsoft.com/office/drawing/2014/main" id="{07EDD221-400F-159E-AB69-C24D4F8C2F2A}"/>
              </a:ext>
            </a:extLst>
          </p:cNvPr>
          <p:cNvSpPr/>
          <p:nvPr/>
        </p:nvSpPr>
        <p:spPr>
          <a:xfrm>
            <a:off x="948332" y="5628037"/>
            <a:ext cx="2690651" cy="1143778"/>
          </a:xfrm>
          <a:prstGeom prst="round2Same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 name="表 2">
            <a:extLst>
              <a:ext uri="{FF2B5EF4-FFF2-40B4-BE49-F238E27FC236}">
                <a16:creationId xmlns:a16="http://schemas.microsoft.com/office/drawing/2014/main" id="{5BC4C0C0-7438-9405-DE8A-8B98DE42EE52}"/>
              </a:ext>
            </a:extLst>
          </p:cNvPr>
          <p:cNvGraphicFramePr>
            <a:graphicFrameLocks noGrp="1"/>
          </p:cNvGraphicFramePr>
          <p:nvPr>
            <p:extLst>
              <p:ext uri="{D42A27DB-BD31-4B8C-83A1-F6EECF244321}">
                <p14:modId xmlns:p14="http://schemas.microsoft.com/office/powerpoint/2010/main" val="1772147921"/>
              </p:ext>
            </p:extLst>
          </p:nvPr>
        </p:nvGraphicFramePr>
        <p:xfrm>
          <a:off x="342853" y="770753"/>
          <a:ext cx="11614827" cy="2881014"/>
        </p:xfrm>
        <a:graphic>
          <a:graphicData uri="http://schemas.openxmlformats.org/drawingml/2006/table">
            <a:tbl>
              <a:tblPr firstRow="1" bandRow="1">
                <a:tableStyleId>{7DF18680-E054-41AD-8BC1-D1AEF772440D}</a:tableStyleId>
              </a:tblPr>
              <a:tblGrid>
                <a:gridCol w="1088904">
                  <a:extLst>
                    <a:ext uri="{9D8B030D-6E8A-4147-A177-3AD203B41FA5}">
                      <a16:colId xmlns:a16="http://schemas.microsoft.com/office/drawing/2014/main" val="893188950"/>
                    </a:ext>
                  </a:extLst>
                </a:gridCol>
                <a:gridCol w="2521118">
                  <a:extLst>
                    <a:ext uri="{9D8B030D-6E8A-4147-A177-3AD203B41FA5}">
                      <a16:colId xmlns:a16="http://schemas.microsoft.com/office/drawing/2014/main" val="80979125"/>
                    </a:ext>
                  </a:extLst>
                </a:gridCol>
                <a:gridCol w="2207119">
                  <a:extLst>
                    <a:ext uri="{9D8B030D-6E8A-4147-A177-3AD203B41FA5}">
                      <a16:colId xmlns:a16="http://schemas.microsoft.com/office/drawing/2014/main" val="1317120872"/>
                    </a:ext>
                  </a:extLst>
                </a:gridCol>
                <a:gridCol w="982493">
                  <a:extLst>
                    <a:ext uri="{9D8B030D-6E8A-4147-A177-3AD203B41FA5}">
                      <a16:colId xmlns:a16="http://schemas.microsoft.com/office/drawing/2014/main" val="868210211"/>
                    </a:ext>
                  </a:extLst>
                </a:gridCol>
                <a:gridCol w="1488332">
                  <a:extLst>
                    <a:ext uri="{9D8B030D-6E8A-4147-A177-3AD203B41FA5}">
                      <a16:colId xmlns:a16="http://schemas.microsoft.com/office/drawing/2014/main" val="1301861207"/>
                    </a:ext>
                  </a:extLst>
                </a:gridCol>
                <a:gridCol w="1488332">
                  <a:extLst>
                    <a:ext uri="{9D8B030D-6E8A-4147-A177-3AD203B41FA5}">
                      <a16:colId xmlns:a16="http://schemas.microsoft.com/office/drawing/2014/main" val="2835979609"/>
                    </a:ext>
                  </a:extLst>
                </a:gridCol>
                <a:gridCol w="1838529">
                  <a:extLst>
                    <a:ext uri="{9D8B030D-6E8A-4147-A177-3AD203B41FA5}">
                      <a16:colId xmlns:a16="http://schemas.microsoft.com/office/drawing/2014/main" val="3583986633"/>
                    </a:ext>
                  </a:extLst>
                </a:gridCol>
              </a:tblGrid>
              <a:tr h="386040">
                <a:tc>
                  <a:txBody>
                    <a:bodyPr/>
                    <a:lstStyle/>
                    <a:p>
                      <a:pPr algn="ctr"/>
                      <a:r>
                        <a:rPr kumimoji="1" lang="ja-JP" altLang="en-US" sz="2000" dirty="0">
                          <a:latin typeface="BIZ UDPゴシック" panose="020B0400000000000000" pitchFamily="50" charset="-128"/>
                          <a:ea typeface="BIZ UDPゴシック" panose="020B0400000000000000" pitchFamily="50" charset="-128"/>
                        </a:rPr>
                        <a:t>項目</a:t>
                      </a:r>
                      <a:endParaRPr kumimoji="1" lang="ja-JP" altLang="en-US" sz="1050" dirty="0">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2000" dirty="0">
                          <a:latin typeface="BIZ UDPゴシック" panose="020B0400000000000000" pitchFamily="50" charset="-128"/>
                          <a:ea typeface="BIZ UDPゴシック" panose="020B0400000000000000" pitchFamily="50" charset="-128"/>
                        </a:rPr>
                        <a:t>何を</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2000" dirty="0">
                          <a:latin typeface="BIZ UDPゴシック" panose="020B0400000000000000" pitchFamily="50" charset="-128"/>
                          <a:ea typeface="BIZ UDPゴシック" panose="020B0400000000000000" pitchFamily="50" charset="-128"/>
                        </a:rPr>
                        <a:t>なぜ</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2000" dirty="0">
                          <a:latin typeface="BIZ UDPゴシック" panose="020B0400000000000000" pitchFamily="50" charset="-128"/>
                          <a:ea typeface="BIZ UDPゴシック" panose="020B0400000000000000" pitchFamily="50" charset="-128"/>
                        </a:rPr>
                        <a:t>誰が</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2000" dirty="0">
                          <a:latin typeface="BIZ UDPゴシック" panose="020B0400000000000000" pitchFamily="50" charset="-128"/>
                          <a:ea typeface="BIZ UDPゴシック" panose="020B0400000000000000" pitchFamily="50" charset="-128"/>
                        </a:rPr>
                        <a:t>いつまでに</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2000" dirty="0">
                          <a:latin typeface="BIZ UDPゴシック" panose="020B0400000000000000" pitchFamily="50" charset="-128"/>
                          <a:ea typeface="BIZ UDPゴシック" panose="020B0400000000000000" pitchFamily="50" charset="-128"/>
                        </a:rPr>
                        <a:t>何処で</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kumimoji="1" lang="ja-JP" altLang="en-US" sz="2000" dirty="0">
                          <a:latin typeface="BIZ UDPゴシック" panose="020B0400000000000000" pitchFamily="50" charset="-128"/>
                          <a:ea typeface="BIZ UDPゴシック" panose="020B0400000000000000" pitchFamily="50" charset="-128"/>
                        </a:rPr>
                        <a:t>どのように</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368158225"/>
                  </a:ext>
                </a:extLst>
              </a:tr>
              <a:tr h="921768">
                <a:tc>
                  <a:txBody>
                    <a:bodyPr/>
                    <a:lstStyle/>
                    <a:p>
                      <a:pPr algn="ctr"/>
                      <a:r>
                        <a:rPr kumimoji="1" lang="ja-JP" altLang="en-US" sz="1800" dirty="0">
                          <a:solidFill>
                            <a:schemeClr val="tx1"/>
                          </a:solidFill>
                          <a:latin typeface="BIZ UDPゴシック" panose="020B0400000000000000" pitchFamily="50" charset="-128"/>
                          <a:ea typeface="BIZ UDPゴシック" panose="020B0400000000000000" pitchFamily="50" charset="-128"/>
                        </a:rPr>
                        <a:t>標準化</a:t>
                      </a:r>
                      <a:endParaRPr kumimoji="1" lang="en-US" altLang="ja-JP" sz="1800" dirty="0">
                        <a:solidFill>
                          <a:schemeClr val="tx1"/>
                        </a:solidFill>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ピーリングライン</a:t>
                      </a:r>
                      <a:endParaRPr kumimoji="1" lang="en-US" altLang="ja-JP" sz="1800" dirty="0">
                        <a:latin typeface="BIZ UDPゴシック" panose="020B0400000000000000" pitchFamily="50" charset="-128"/>
                        <a:ea typeface="BIZ UDPゴシック" panose="020B0400000000000000" pitchFamily="50" charset="-128"/>
                      </a:endParaRPr>
                    </a:p>
                    <a:p>
                      <a:pPr algn="ctr"/>
                      <a:r>
                        <a:rPr kumimoji="1" lang="ja-JP" altLang="en-US" sz="1800" dirty="0">
                          <a:latin typeface="BIZ UDPゴシック" panose="020B0400000000000000" pitchFamily="50" charset="-128"/>
                          <a:ea typeface="BIZ UDPゴシック" panose="020B0400000000000000" pitchFamily="50" charset="-128"/>
                        </a:rPr>
                        <a:t>月点検外だし化</a:t>
                      </a:r>
                      <a:endParaRPr kumimoji="1" lang="en-US" altLang="ja-JP" sz="1800" dirty="0">
                        <a:latin typeface="BIZ UDPゴシック" panose="020B0400000000000000" pitchFamily="50" charset="-128"/>
                        <a:ea typeface="BIZ UDPゴシック" panose="020B0400000000000000" pitchFamily="50" charset="-128"/>
                      </a:endParaRPr>
                    </a:p>
                    <a:p>
                      <a:pPr algn="ctr"/>
                      <a:r>
                        <a:rPr kumimoji="1" lang="ja-JP" altLang="en-US" sz="1800" dirty="0">
                          <a:latin typeface="BIZ UDPゴシック" panose="020B0400000000000000" pitchFamily="50" charset="-128"/>
                          <a:ea typeface="BIZ UDPゴシック" panose="020B0400000000000000" pitchFamily="50" charset="-128"/>
                        </a:rPr>
                        <a:t>作業方法</a:t>
                      </a:r>
                      <a:endParaRPr kumimoji="1" lang="en-US" altLang="ja-JP" sz="1800" dirty="0">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効果発揮</a:t>
                      </a:r>
                      <a:endParaRPr kumimoji="1" lang="en-US" altLang="ja-JP" sz="1800" dirty="0">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島田</a:t>
                      </a:r>
                      <a:endParaRPr kumimoji="1" lang="en-US" altLang="ja-JP" sz="1800" dirty="0">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800" dirty="0">
                          <a:latin typeface="BIZ UDPゴシック" panose="020B0400000000000000" pitchFamily="50" charset="-128"/>
                          <a:ea typeface="BIZ UDPゴシック" panose="020B0400000000000000" pitchFamily="50" charset="-128"/>
                        </a:rPr>
                        <a:t>2025</a:t>
                      </a:r>
                      <a:r>
                        <a:rPr kumimoji="1" lang="ja-JP" altLang="en-US" sz="1800" dirty="0">
                          <a:latin typeface="BIZ UDPゴシック" panose="020B0400000000000000" pitchFamily="50" charset="-128"/>
                          <a:ea typeface="BIZ UDPゴシック" panose="020B0400000000000000" pitchFamily="50" charset="-128"/>
                        </a:rPr>
                        <a:t>年</a:t>
                      </a:r>
                      <a:endParaRPr kumimoji="1" lang="en-US" altLang="ja-JP" sz="1800" dirty="0">
                        <a:latin typeface="BIZ UDPゴシック" panose="020B0400000000000000" pitchFamily="50" charset="-128"/>
                        <a:ea typeface="BIZ UDPゴシック" panose="020B0400000000000000" pitchFamily="50" charset="-128"/>
                      </a:endParaRPr>
                    </a:p>
                    <a:p>
                      <a:pPr algn="ctr"/>
                      <a:r>
                        <a:rPr kumimoji="1" lang="en-US" altLang="ja-JP" sz="1800" dirty="0">
                          <a:latin typeface="BIZ UDPゴシック" panose="020B0400000000000000" pitchFamily="50" charset="-128"/>
                          <a:ea typeface="BIZ UDPゴシック" panose="020B0400000000000000" pitchFamily="50" charset="-128"/>
                        </a:rPr>
                        <a:t>3</a:t>
                      </a:r>
                      <a:r>
                        <a:rPr kumimoji="1" lang="ja-JP" altLang="en-US" sz="1800" dirty="0">
                          <a:latin typeface="BIZ UDPゴシック" panose="020B0400000000000000" pitchFamily="50" charset="-128"/>
                          <a:ea typeface="BIZ UDPゴシック" panose="020B0400000000000000" pitchFamily="50" charset="-128"/>
                        </a:rPr>
                        <a:t>月末</a:t>
                      </a:r>
                      <a:endParaRPr kumimoji="1" lang="en-US" altLang="ja-JP" sz="1800" dirty="0">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自職場</a:t>
                      </a:r>
                      <a:endParaRPr kumimoji="1" lang="en-US" altLang="ja-JP" sz="1800" dirty="0">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標準を作成</a:t>
                      </a:r>
                      <a:endParaRPr kumimoji="1" lang="en-US" altLang="ja-JP" sz="1800" dirty="0">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1415400"/>
                  </a:ext>
                </a:extLst>
              </a:tr>
              <a:tr h="651438">
                <a:tc>
                  <a:txBody>
                    <a:bodyPr/>
                    <a:lstStyle/>
                    <a:p>
                      <a:pPr algn="ctr"/>
                      <a:r>
                        <a:rPr kumimoji="1" lang="ja-JP" altLang="en-US" sz="1800" dirty="0">
                          <a:solidFill>
                            <a:schemeClr val="tx1"/>
                          </a:solidFill>
                          <a:latin typeface="BIZ UDPゴシック" panose="020B0400000000000000" pitchFamily="50" charset="-128"/>
                          <a:ea typeface="BIZ UDPゴシック" panose="020B0400000000000000" pitchFamily="50" charset="-128"/>
                        </a:rPr>
                        <a:t>教育</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点検作業手順書</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効果発揮</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現場</a:t>
                      </a:r>
                      <a:endParaRPr kumimoji="1" lang="en-US" altLang="ja-JP" sz="1800" dirty="0">
                        <a:latin typeface="BIZ UDPゴシック" panose="020B0400000000000000" pitchFamily="50" charset="-128"/>
                        <a:ea typeface="BIZ UDPゴシック" panose="020B0400000000000000" pitchFamily="50" charset="-128"/>
                      </a:endParaRPr>
                    </a:p>
                    <a:p>
                      <a:pPr algn="ctr"/>
                      <a:r>
                        <a:rPr kumimoji="1" lang="ja-JP" altLang="en-US" sz="1800" dirty="0">
                          <a:latin typeface="BIZ UDPゴシック" panose="020B0400000000000000" pitchFamily="50" charset="-128"/>
                          <a:ea typeface="BIZ UDPゴシック" panose="020B0400000000000000" pitchFamily="50" charset="-128"/>
                        </a:rPr>
                        <a:t>教育者</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随時</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自職場</a:t>
                      </a:r>
                      <a:endParaRPr kumimoji="1" lang="en-US" altLang="ja-JP" sz="1800" dirty="0">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教育する</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5201345"/>
                  </a:ext>
                </a:extLst>
              </a:tr>
              <a:tr h="921768">
                <a:tc>
                  <a:txBody>
                    <a:bodyPr/>
                    <a:lstStyle/>
                    <a:p>
                      <a:pPr algn="ctr"/>
                      <a:r>
                        <a:rPr kumimoji="1" lang="ja-JP" altLang="en-US" sz="1800" dirty="0">
                          <a:solidFill>
                            <a:schemeClr val="tx1"/>
                          </a:solidFill>
                          <a:latin typeface="BIZ UDPゴシック" panose="020B0400000000000000" pitchFamily="50" charset="-128"/>
                          <a:ea typeface="BIZ UDPゴシック" panose="020B0400000000000000" pitchFamily="50" charset="-128"/>
                        </a:rPr>
                        <a:t>管理定着</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点検項目の更新手順</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管理維持</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加工組</a:t>
                      </a:r>
                      <a:endParaRPr kumimoji="1" lang="en-US" altLang="ja-JP" sz="1800" dirty="0">
                        <a:latin typeface="BIZ UDPゴシック" panose="020B0400000000000000" pitchFamily="50" charset="-128"/>
                        <a:ea typeface="BIZ UDPゴシック" panose="020B0400000000000000" pitchFamily="50" charset="-128"/>
                      </a:endParaRPr>
                    </a:p>
                    <a:p>
                      <a:pPr algn="ctr"/>
                      <a:r>
                        <a:rPr kumimoji="1" lang="ja-JP" altLang="en-US" sz="1800" dirty="0">
                          <a:latin typeface="BIZ UDPゴシック" panose="020B0400000000000000" pitchFamily="50" charset="-128"/>
                          <a:ea typeface="BIZ UDPゴシック" panose="020B0400000000000000" pitchFamily="50" charset="-128"/>
                        </a:rPr>
                        <a:t>班長</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随時</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800" dirty="0">
                          <a:latin typeface="BIZ UDPゴシック" panose="020B0400000000000000" pitchFamily="50" charset="-128"/>
                          <a:ea typeface="BIZ UDPゴシック" panose="020B0400000000000000" pitchFamily="50" charset="-128"/>
                        </a:rPr>
                        <a:t>点検表</a:t>
                      </a:r>
                      <a:endParaRPr kumimoji="1" lang="en-US" altLang="ja-JP" sz="1800" dirty="0">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ja-JP" altLang="en-US" dirty="0">
                          <a:latin typeface="BIZ UDPゴシック" panose="020B0400000000000000" pitchFamily="50" charset="-128"/>
                          <a:ea typeface="BIZ UDPゴシック" panose="020B0400000000000000" pitchFamily="50" charset="-128"/>
                        </a:rPr>
                        <a:t>追加項目は</a:t>
                      </a:r>
                      <a:endParaRPr lang="en-US" altLang="ja-JP" dirty="0">
                        <a:latin typeface="BIZ UDPゴシック" panose="020B0400000000000000" pitchFamily="50" charset="-128"/>
                        <a:ea typeface="BIZ UDPゴシック" panose="020B0400000000000000" pitchFamily="50" charset="-128"/>
                      </a:endParaRPr>
                    </a:p>
                    <a:p>
                      <a:pPr algn="ctr"/>
                      <a:r>
                        <a:rPr lang="ja-JP" altLang="en-US" dirty="0">
                          <a:latin typeface="BIZ UDPゴシック" panose="020B0400000000000000" pitchFamily="50" charset="-128"/>
                          <a:ea typeface="BIZ UDPゴシック" panose="020B0400000000000000" pitchFamily="50" charset="-128"/>
                        </a:rPr>
                        <a:t>班長会議で承認後シートに反映</a:t>
                      </a:r>
                      <a:endParaRPr kumimoji="1" lang="ja-JP" altLang="en-US" sz="1800" dirty="0">
                        <a:latin typeface="BIZ UDPゴシック" panose="020B0400000000000000" pitchFamily="50" charset="-128"/>
                        <a:ea typeface="BIZ UDPゴシック" panose="020B0400000000000000" pitchFamily="50" charset="-12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8893950"/>
                  </a:ext>
                </a:extLst>
              </a:tr>
            </a:tbl>
          </a:graphicData>
        </a:graphic>
      </p:graphicFrame>
      <p:pic>
        <p:nvPicPr>
          <p:cNvPr id="4" name="図 3">
            <a:extLst>
              <a:ext uri="{FF2B5EF4-FFF2-40B4-BE49-F238E27FC236}">
                <a16:creationId xmlns:a16="http://schemas.microsoft.com/office/drawing/2014/main" id="{BC65D2D5-5B21-D8E2-3242-7ACC38B94CC7}"/>
              </a:ext>
            </a:extLst>
          </p:cNvPr>
          <p:cNvPicPr>
            <a:picLocks noChangeAspect="1"/>
          </p:cNvPicPr>
          <p:nvPr/>
        </p:nvPicPr>
        <p:blipFill>
          <a:blip r:embed="rId7"/>
          <a:stretch>
            <a:fillRect/>
          </a:stretch>
        </p:blipFill>
        <p:spPr>
          <a:xfrm>
            <a:off x="1476315" y="3894211"/>
            <a:ext cx="1634685" cy="2381003"/>
          </a:xfrm>
          <a:prstGeom prst="rect">
            <a:avLst/>
          </a:prstGeom>
          <a:solidFill>
            <a:schemeClr val="bg1"/>
          </a:solidFill>
          <a:ln w="38100">
            <a:solidFill>
              <a:srgbClr val="0000FF"/>
            </a:solidFill>
          </a:ln>
        </p:spPr>
      </p:pic>
      <p:sp>
        <p:nvSpPr>
          <p:cNvPr id="5" name="四角形: 角を丸くする 4">
            <a:extLst>
              <a:ext uri="{FF2B5EF4-FFF2-40B4-BE49-F238E27FC236}">
                <a16:creationId xmlns:a16="http://schemas.microsoft.com/office/drawing/2014/main" id="{CB7D66A9-0902-39C2-3186-104ABDC856E5}"/>
              </a:ext>
            </a:extLst>
          </p:cNvPr>
          <p:cNvSpPr/>
          <p:nvPr/>
        </p:nvSpPr>
        <p:spPr>
          <a:xfrm>
            <a:off x="1147267" y="6366320"/>
            <a:ext cx="2292780" cy="38367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latin typeface="BIZ UDPゴシック" panose="020B0400000000000000" pitchFamily="50" charset="-128"/>
                <a:ea typeface="BIZ UDPゴシック" panose="020B0400000000000000" pitchFamily="50" charset="-128"/>
              </a:rPr>
              <a:t>誰でも同じ作業</a:t>
            </a:r>
            <a:endParaRPr kumimoji="1" lang="ja-JP" altLang="en-US" b="1" dirty="0">
              <a:solidFill>
                <a:schemeClr val="tx1"/>
              </a:solidFill>
              <a:latin typeface="BIZ UDPゴシック" panose="020B0400000000000000" pitchFamily="50" charset="-128"/>
              <a:ea typeface="BIZ UDPゴシック" panose="020B0400000000000000" pitchFamily="50" charset="-128"/>
            </a:endParaRPr>
          </a:p>
        </p:txBody>
      </p:sp>
      <p:pic>
        <p:nvPicPr>
          <p:cNvPr id="6" name="図 5">
            <a:extLst>
              <a:ext uri="{FF2B5EF4-FFF2-40B4-BE49-F238E27FC236}">
                <a16:creationId xmlns:a16="http://schemas.microsoft.com/office/drawing/2014/main" id="{2D65891C-50F2-B126-8E7F-D42C985D73A2}"/>
              </a:ext>
            </a:extLst>
          </p:cNvPr>
          <p:cNvPicPr>
            <a:picLocks noChangeAspect="1"/>
          </p:cNvPicPr>
          <p:nvPr/>
        </p:nvPicPr>
        <p:blipFill>
          <a:blip r:embed="rId8"/>
          <a:srcRect l="6251" t="8802" r="11335"/>
          <a:stretch/>
        </p:blipFill>
        <p:spPr>
          <a:xfrm>
            <a:off x="5252063" y="3831523"/>
            <a:ext cx="1634685" cy="2410014"/>
          </a:xfrm>
          <a:prstGeom prst="rect">
            <a:avLst/>
          </a:prstGeom>
          <a:ln w="38100">
            <a:solidFill>
              <a:srgbClr val="00B050"/>
            </a:solidFill>
          </a:ln>
        </p:spPr>
      </p:pic>
      <p:sp>
        <p:nvSpPr>
          <p:cNvPr id="7" name="四角形: 角を丸くする 6">
            <a:extLst>
              <a:ext uri="{FF2B5EF4-FFF2-40B4-BE49-F238E27FC236}">
                <a16:creationId xmlns:a16="http://schemas.microsoft.com/office/drawing/2014/main" id="{876655BE-2923-8972-9ADA-49F5FAA20B57}"/>
              </a:ext>
            </a:extLst>
          </p:cNvPr>
          <p:cNvSpPr/>
          <p:nvPr/>
        </p:nvSpPr>
        <p:spPr>
          <a:xfrm>
            <a:off x="4923015" y="6366321"/>
            <a:ext cx="2292780" cy="372801"/>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latin typeface="BIZ UDPゴシック" panose="020B0400000000000000" pitchFamily="50" charset="-128"/>
                <a:ea typeface="BIZ UDPゴシック" panose="020B0400000000000000" pitchFamily="50" charset="-128"/>
              </a:rPr>
              <a:t>誰でも同じレベル</a:t>
            </a:r>
            <a:endParaRPr kumimoji="1" lang="ja-JP" altLang="en-US" b="1" dirty="0">
              <a:solidFill>
                <a:schemeClr val="tx1"/>
              </a:solidFill>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88198E8C-4C89-094B-AD1B-46401962312D}"/>
              </a:ext>
            </a:extLst>
          </p:cNvPr>
          <p:cNvSpPr/>
          <p:nvPr/>
        </p:nvSpPr>
        <p:spPr>
          <a:xfrm>
            <a:off x="8692308" y="6366320"/>
            <a:ext cx="2643997" cy="372801"/>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BIZ UDPゴシック" panose="020B0400000000000000" pitchFamily="50" charset="-128"/>
                <a:ea typeface="BIZ UDPゴシック" panose="020B0400000000000000" pitchFamily="50" charset="-128"/>
              </a:rPr>
              <a:t>定期見直しで継続更新</a:t>
            </a:r>
          </a:p>
        </p:txBody>
      </p:sp>
      <p:sp>
        <p:nvSpPr>
          <p:cNvPr id="2" name="テキスト ボックス 1">
            <a:extLst>
              <a:ext uri="{FF2B5EF4-FFF2-40B4-BE49-F238E27FC236}">
                <a16:creationId xmlns:a16="http://schemas.microsoft.com/office/drawing/2014/main" id="{94409EB3-1F0B-5854-FEF4-0F354DC2BE17}"/>
              </a:ext>
            </a:extLst>
          </p:cNvPr>
          <p:cNvSpPr txBox="1"/>
          <p:nvPr/>
        </p:nvSpPr>
        <p:spPr>
          <a:xfrm>
            <a:off x="709489" y="145516"/>
            <a:ext cx="7051930"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標準化と管理の定着 </a:t>
            </a:r>
            <a:r>
              <a:rPr lang="en-US" altLang="ja-JP" sz="2000" dirty="0">
                <a:latin typeface="BIZ UDPゴシック" panose="020B0400000000000000" pitchFamily="50" charset="-128"/>
                <a:ea typeface="BIZ UDPゴシック" panose="020B0400000000000000" pitchFamily="50" charset="-128"/>
              </a:rPr>
              <a:t>: </a:t>
            </a:r>
            <a:r>
              <a:rPr lang="ja-JP" altLang="en-US" dirty="0">
                <a:latin typeface="BIZ UDPゴシック" panose="020B0400000000000000" pitchFamily="50" charset="-128"/>
                <a:ea typeface="BIZ UDPゴシック" panose="020B0400000000000000" pitchFamily="50" charset="-128"/>
              </a:rPr>
              <a:t>安定操業を“一過性”にしない仕組みを構築</a:t>
            </a:r>
            <a:endParaRPr lang="ja-JP" altLang="en-US" sz="3200" dirty="0">
              <a:latin typeface="BIZ UDPゴシック" panose="020B0400000000000000" pitchFamily="50" charset="-128"/>
              <a:ea typeface="BIZ UDPゴシック" panose="020B0400000000000000" pitchFamily="50" charset="-128"/>
            </a:endParaRPr>
          </a:p>
        </p:txBody>
      </p:sp>
      <p:pic>
        <p:nvPicPr>
          <p:cNvPr id="14" name="図 13">
            <a:extLst>
              <a:ext uri="{FF2B5EF4-FFF2-40B4-BE49-F238E27FC236}">
                <a16:creationId xmlns:a16="http://schemas.microsoft.com/office/drawing/2014/main" id="{39550F8E-E29D-DB92-D7B7-ABC07B190D94}"/>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5066" r="92952">
                        <a14:foregroundMark x1="10573" y1="40588" x2="5286" y2="55294"/>
                        <a14:foregroundMark x1="5286" y1="55294" x2="8811" y2="69412"/>
                        <a14:foregroundMark x1="13877" y1="50882" x2="13877" y2="50882"/>
                        <a14:foregroundMark x1="16079" y1="43235" x2="16079" y2="43235"/>
                        <a14:foregroundMark x1="15859" y1="64118" x2="15859" y2="64118"/>
                        <a14:foregroundMark x1="92952" y1="36176" x2="92952" y2="36176"/>
                      </a14:backgroundRemoval>
                    </a14:imgEffect>
                  </a14:imgLayer>
                </a14:imgProps>
              </a:ext>
            </a:extLst>
          </a:blip>
          <a:stretch>
            <a:fillRect/>
          </a:stretch>
        </p:blipFill>
        <p:spPr>
          <a:xfrm>
            <a:off x="11336305" y="1570431"/>
            <a:ext cx="855695" cy="640829"/>
          </a:xfrm>
          <a:prstGeom prst="rect">
            <a:avLst/>
          </a:prstGeom>
        </p:spPr>
      </p:pic>
      <p:pic>
        <p:nvPicPr>
          <p:cNvPr id="16" name="図 15">
            <a:extLst>
              <a:ext uri="{FF2B5EF4-FFF2-40B4-BE49-F238E27FC236}">
                <a16:creationId xmlns:a16="http://schemas.microsoft.com/office/drawing/2014/main" id="{3A321921-4E4C-E411-4C7F-AA9E0E9A5C49}"/>
              </a:ext>
            </a:extLst>
          </p:cNvPr>
          <p:cNvPicPr>
            <a:picLocks noChangeAspect="1"/>
          </p:cNvPicPr>
          <p:nvPr/>
        </p:nvPicPr>
        <p:blipFill>
          <a:blip r:embed="rId11"/>
          <a:srcRect l="547" t="3830" r="11443"/>
          <a:stretch/>
        </p:blipFill>
        <p:spPr>
          <a:xfrm>
            <a:off x="9161784" y="3831523"/>
            <a:ext cx="1634685" cy="2381003"/>
          </a:xfrm>
          <a:prstGeom prst="rect">
            <a:avLst/>
          </a:prstGeom>
          <a:ln w="38100">
            <a:solidFill>
              <a:srgbClr val="FFE699"/>
            </a:solidFill>
          </a:ln>
        </p:spPr>
      </p:pic>
      <p:sp>
        <p:nvSpPr>
          <p:cNvPr id="17" name="吹き出し: 角を丸めた四角形 16">
            <a:extLst>
              <a:ext uri="{FF2B5EF4-FFF2-40B4-BE49-F238E27FC236}">
                <a16:creationId xmlns:a16="http://schemas.microsoft.com/office/drawing/2014/main" id="{79F3795D-EDF8-82C2-0126-D05E06A665A9}"/>
              </a:ext>
            </a:extLst>
          </p:cNvPr>
          <p:cNvSpPr/>
          <p:nvPr/>
        </p:nvSpPr>
        <p:spPr>
          <a:xfrm>
            <a:off x="10108388" y="3787831"/>
            <a:ext cx="2034258" cy="548435"/>
          </a:xfrm>
          <a:prstGeom prst="wedgeRoundRectCallout">
            <a:avLst>
              <a:gd name="adj1" fmla="val -32257"/>
              <a:gd name="adj2" fmla="val 81746"/>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班長会議を実施</a:t>
            </a:r>
          </a:p>
        </p:txBody>
      </p:sp>
      <p:pic>
        <p:nvPicPr>
          <p:cNvPr id="20" name="図 19">
            <a:extLst>
              <a:ext uri="{FF2B5EF4-FFF2-40B4-BE49-F238E27FC236}">
                <a16:creationId xmlns:a16="http://schemas.microsoft.com/office/drawing/2014/main" id="{310D59B9-DBA5-9EAA-5A5C-563C83FFDE86}"/>
              </a:ext>
            </a:extLst>
          </p:cNvPr>
          <p:cNvPicPr>
            <a:picLocks noChangeAspect="1"/>
          </p:cNvPicPr>
          <p:nvPr/>
        </p:nvPicPr>
        <p:blipFill>
          <a:blip r:embed="rId12"/>
          <a:stretch>
            <a:fillRect/>
          </a:stretch>
        </p:blipFill>
        <p:spPr>
          <a:xfrm>
            <a:off x="9554736" y="4710113"/>
            <a:ext cx="70277" cy="143251"/>
          </a:xfrm>
          <a:prstGeom prst="rect">
            <a:avLst/>
          </a:prstGeom>
        </p:spPr>
      </p:pic>
      <p:pic>
        <p:nvPicPr>
          <p:cNvPr id="21" name="図 20">
            <a:extLst>
              <a:ext uri="{FF2B5EF4-FFF2-40B4-BE49-F238E27FC236}">
                <a16:creationId xmlns:a16="http://schemas.microsoft.com/office/drawing/2014/main" id="{25753EE5-B72E-2360-7C1F-9AE2043713CB}"/>
              </a:ext>
            </a:extLst>
          </p:cNvPr>
          <p:cNvPicPr>
            <a:picLocks noChangeAspect="1"/>
          </p:cNvPicPr>
          <p:nvPr/>
        </p:nvPicPr>
        <p:blipFill>
          <a:blip r:embed="rId12"/>
          <a:stretch>
            <a:fillRect/>
          </a:stretch>
        </p:blipFill>
        <p:spPr>
          <a:xfrm>
            <a:off x="10076443" y="4611657"/>
            <a:ext cx="63888" cy="130228"/>
          </a:xfrm>
          <a:prstGeom prst="rect">
            <a:avLst/>
          </a:prstGeom>
        </p:spPr>
      </p:pic>
      <p:sp>
        <p:nvSpPr>
          <p:cNvPr id="22" name="正方形/長方形 21">
            <a:extLst>
              <a:ext uri="{FF2B5EF4-FFF2-40B4-BE49-F238E27FC236}">
                <a16:creationId xmlns:a16="http://schemas.microsoft.com/office/drawing/2014/main" id="{17CFFF3D-1003-59A6-87DF-C4355E701256}"/>
              </a:ext>
            </a:extLst>
          </p:cNvPr>
          <p:cNvSpPr/>
          <p:nvPr/>
        </p:nvSpPr>
        <p:spPr>
          <a:xfrm>
            <a:off x="9969005" y="4611657"/>
            <a:ext cx="45719" cy="4571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9C311E19-ED28-8E15-5959-2E6A1CE91CE7}"/>
              </a:ext>
            </a:extLst>
          </p:cNvPr>
          <p:cNvSpPr/>
          <p:nvPr/>
        </p:nvSpPr>
        <p:spPr>
          <a:xfrm>
            <a:off x="162078" y="3887296"/>
            <a:ext cx="1159367" cy="502754"/>
          </a:xfrm>
          <a:prstGeom prst="rect">
            <a:avLst/>
          </a:prstGeom>
          <a:solidFill>
            <a:srgbClr val="DAE3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標準化</a:t>
            </a:r>
          </a:p>
        </p:txBody>
      </p:sp>
      <p:sp>
        <p:nvSpPr>
          <p:cNvPr id="15" name="正方形/長方形 14">
            <a:extLst>
              <a:ext uri="{FF2B5EF4-FFF2-40B4-BE49-F238E27FC236}">
                <a16:creationId xmlns:a16="http://schemas.microsoft.com/office/drawing/2014/main" id="{49DA7B2F-133D-F975-01B2-205239401E25}"/>
              </a:ext>
            </a:extLst>
          </p:cNvPr>
          <p:cNvSpPr/>
          <p:nvPr/>
        </p:nvSpPr>
        <p:spPr>
          <a:xfrm>
            <a:off x="3918828" y="3885771"/>
            <a:ext cx="1159367" cy="502754"/>
          </a:xfrm>
          <a:prstGeom prst="rect">
            <a:avLst/>
          </a:prstGeom>
          <a:solidFill>
            <a:srgbClr val="C5E0B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BIZ UDPゴシック" panose="020B0400000000000000" pitchFamily="50" charset="-128"/>
                <a:ea typeface="BIZ UDPゴシック" panose="020B0400000000000000" pitchFamily="50" charset="-128"/>
              </a:rPr>
              <a:t>教育</a:t>
            </a:r>
            <a:endParaRPr kumimoji="1" lang="ja-JP" altLang="en-US" dirty="0">
              <a:solidFill>
                <a:schemeClr val="tx1"/>
              </a:solidFill>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EA708805-F7A9-8538-D4CB-4871E82E0A27}"/>
              </a:ext>
            </a:extLst>
          </p:cNvPr>
          <p:cNvSpPr/>
          <p:nvPr/>
        </p:nvSpPr>
        <p:spPr>
          <a:xfrm>
            <a:off x="7833352" y="3885771"/>
            <a:ext cx="1159367" cy="502754"/>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管理定着</a:t>
            </a:r>
          </a:p>
        </p:txBody>
      </p:sp>
      <p:sp>
        <p:nvSpPr>
          <p:cNvPr id="19" name="テキスト ボックス 18">
            <a:extLst>
              <a:ext uri="{FF2B5EF4-FFF2-40B4-BE49-F238E27FC236}">
                <a16:creationId xmlns:a16="http://schemas.microsoft.com/office/drawing/2014/main" id="{7B2DE4D6-54BE-D936-30C2-E83949D566F1}"/>
              </a:ext>
            </a:extLst>
          </p:cNvPr>
          <p:cNvSpPr txBox="1"/>
          <p:nvPr/>
        </p:nvSpPr>
        <p:spPr>
          <a:xfrm>
            <a:off x="3107" y="20461"/>
            <a:ext cx="636713"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11</a:t>
            </a:r>
          </a:p>
        </p:txBody>
      </p:sp>
      <p:pic>
        <p:nvPicPr>
          <p:cNvPr id="27" name="オーディオ 26">
            <a:hlinkClick r:id="" action="ppaction://media"/>
            <a:extLst>
              <a:ext uri="{FF2B5EF4-FFF2-40B4-BE49-F238E27FC236}">
                <a16:creationId xmlns:a16="http://schemas.microsoft.com/office/drawing/2014/main" id="{E9B36DF8-02A3-33B3-F383-9AA9B125618B}"/>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533478679"/>
      </p:ext>
    </p:extLst>
  </p:cSld>
  <p:clrMapOvr>
    <a:masterClrMapping/>
  </p:clrMapOvr>
  <mc:AlternateContent xmlns:mc="http://schemas.openxmlformats.org/markup-compatibility/2006" xmlns:p14="http://schemas.microsoft.com/office/powerpoint/2010/main">
    <mc:Choice Requires="p14">
      <p:transition spd="slow" p14:dur="2000" advTm="17842"/>
    </mc:Choice>
    <mc:Fallback xmlns="">
      <p:transition spd="slow" advTm="178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7"/>
                </p:tgtEl>
              </p:cMediaNode>
            </p:audio>
          </p:childTnLst>
        </p:cTn>
      </p:par>
    </p:tnLst>
    <p:bldLst>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6"/>
          <a:tile tx="0" ty="0" sx="100000" sy="100000" flip="none" algn="tl"/>
        </a:blipFill>
        <a:effectLst/>
      </p:bgPr>
    </p:bg>
    <p:spTree>
      <p:nvGrpSpPr>
        <p:cNvPr id="1" name=""/>
        <p:cNvGrpSpPr/>
        <p:nvPr/>
      </p:nvGrpSpPr>
      <p:grpSpPr>
        <a:xfrm>
          <a:off x="0" y="0"/>
          <a:ext cx="0" cy="0"/>
          <a:chOff x="0" y="0"/>
          <a:chExt cx="0" cy="0"/>
        </a:xfrm>
      </p:grpSpPr>
      <p:graphicFrame>
        <p:nvGraphicFramePr>
          <p:cNvPr id="8" name="表 7">
            <a:extLst>
              <a:ext uri="{FF2B5EF4-FFF2-40B4-BE49-F238E27FC236}">
                <a16:creationId xmlns:a16="http://schemas.microsoft.com/office/drawing/2014/main" id="{7B544361-E890-EE03-1F14-63A702C29825}"/>
              </a:ext>
            </a:extLst>
          </p:cNvPr>
          <p:cNvGraphicFramePr>
            <a:graphicFrameLocks noGrp="1"/>
          </p:cNvGraphicFramePr>
          <p:nvPr>
            <p:extLst>
              <p:ext uri="{D42A27DB-BD31-4B8C-83A1-F6EECF244321}">
                <p14:modId xmlns:p14="http://schemas.microsoft.com/office/powerpoint/2010/main" val="1088297648"/>
              </p:ext>
            </p:extLst>
          </p:nvPr>
        </p:nvGraphicFramePr>
        <p:xfrm>
          <a:off x="97885" y="586547"/>
          <a:ext cx="11996230" cy="5844520"/>
        </p:xfrm>
        <a:graphic>
          <a:graphicData uri="http://schemas.openxmlformats.org/drawingml/2006/table">
            <a:tbl>
              <a:tblPr firstRow="1" bandRow="1">
                <a:tableStyleId>{5C22544A-7EE6-4342-B048-85BDC9FD1C3A}</a:tableStyleId>
              </a:tblPr>
              <a:tblGrid>
                <a:gridCol w="1119655">
                  <a:extLst>
                    <a:ext uri="{9D8B030D-6E8A-4147-A177-3AD203B41FA5}">
                      <a16:colId xmlns:a16="http://schemas.microsoft.com/office/drawing/2014/main" val="2724094746"/>
                    </a:ext>
                  </a:extLst>
                </a:gridCol>
                <a:gridCol w="1556218">
                  <a:extLst>
                    <a:ext uri="{9D8B030D-6E8A-4147-A177-3AD203B41FA5}">
                      <a16:colId xmlns:a16="http://schemas.microsoft.com/office/drawing/2014/main" val="3407789741"/>
                    </a:ext>
                  </a:extLst>
                </a:gridCol>
                <a:gridCol w="3132431">
                  <a:extLst>
                    <a:ext uri="{9D8B030D-6E8A-4147-A177-3AD203B41FA5}">
                      <a16:colId xmlns:a16="http://schemas.microsoft.com/office/drawing/2014/main" val="3196679731"/>
                    </a:ext>
                  </a:extLst>
                </a:gridCol>
                <a:gridCol w="3099458">
                  <a:extLst>
                    <a:ext uri="{9D8B030D-6E8A-4147-A177-3AD203B41FA5}">
                      <a16:colId xmlns:a16="http://schemas.microsoft.com/office/drawing/2014/main" val="2219053497"/>
                    </a:ext>
                  </a:extLst>
                </a:gridCol>
                <a:gridCol w="3088468">
                  <a:extLst>
                    <a:ext uri="{9D8B030D-6E8A-4147-A177-3AD203B41FA5}">
                      <a16:colId xmlns:a16="http://schemas.microsoft.com/office/drawing/2014/main" val="3266775022"/>
                    </a:ext>
                  </a:extLst>
                </a:gridCol>
              </a:tblGrid>
              <a:tr h="316352">
                <a:tc gridSpan="2">
                  <a:txBody>
                    <a:bodyPr/>
                    <a:lstStyle/>
                    <a:p>
                      <a:pPr algn="ctr"/>
                      <a:r>
                        <a:rPr kumimoji="1" lang="ja-JP" altLang="en-US" sz="2000" dirty="0">
                          <a:latin typeface="BIZ UDPゴシック" panose="020B0400000000000000" pitchFamily="50" charset="-128"/>
                          <a:ea typeface="BIZ UDPゴシック" panose="020B0400000000000000" pitchFamily="50" charset="-128"/>
                        </a:rPr>
                        <a:t>手順</a:t>
                      </a:r>
                      <a:endParaRPr kumimoji="1" lang="ja-JP" altLang="en-US" sz="2000" dirty="0">
                        <a:solidFill>
                          <a:schemeClr val="bg1"/>
                        </a:solidFill>
                        <a:latin typeface="BIZ UDPゴシック" panose="020B0400000000000000" pitchFamily="50" charset="-128"/>
                        <a:ea typeface="BIZ UDPゴシック" panose="020B0400000000000000" pitchFamily="50" charset="-128"/>
                      </a:endParaRPr>
                    </a:p>
                  </a:txBody>
                  <a:tcPr marL="126440" marR="126440" marT="6322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37A41"/>
                    </a:solidFill>
                  </a:tcPr>
                </a:tc>
                <a:tc hMerge="1">
                  <a:txBody>
                    <a:bodyPr/>
                    <a:lstStyle/>
                    <a:p>
                      <a:endParaRPr kumimoji="1" lang="ja-JP" altLang="en-US" dirty="0"/>
                    </a:p>
                  </a:txBody>
                  <a:tcPr/>
                </a:tc>
                <a:tc>
                  <a:txBody>
                    <a:bodyPr/>
                    <a:lstStyle/>
                    <a:p>
                      <a:pPr algn="ctr"/>
                      <a:r>
                        <a:rPr kumimoji="1" lang="ja-JP" altLang="en-US" sz="2000" dirty="0">
                          <a:latin typeface="BIZ UDPゴシック" panose="020B0400000000000000" pitchFamily="50" charset="-128"/>
                          <a:ea typeface="BIZ UDPゴシック" panose="020B0400000000000000" pitchFamily="50" charset="-128"/>
                        </a:rPr>
                        <a:t>良かった点</a:t>
                      </a:r>
                      <a:endParaRPr kumimoji="1" lang="ja-JP" altLang="en-US" sz="2000" dirty="0">
                        <a:solidFill>
                          <a:schemeClr val="bg1"/>
                        </a:solidFill>
                        <a:latin typeface="BIZ UDPゴシック" panose="020B0400000000000000" pitchFamily="50" charset="-128"/>
                        <a:ea typeface="BIZ UDPゴシック" panose="020B0400000000000000" pitchFamily="50" charset="-128"/>
                      </a:endParaRPr>
                    </a:p>
                  </a:txBody>
                  <a:tcPr marL="126440" marR="126440" marT="6322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7A41"/>
                    </a:solidFill>
                  </a:tcPr>
                </a:tc>
                <a:tc>
                  <a:txBody>
                    <a:bodyPr/>
                    <a:lstStyle/>
                    <a:p>
                      <a:pPr algn="ctr"/>
                      <a:r>
                        <a:rPr kumimoji="1" lang="ja-JP" altLang="en-US" sz="2000" dirty="0">
                          <a:latin typeface="BIZ UDPゴシック" panose="020B0400000000000000" pitchFamily="50" charset="-128"/>
                          <a:ea typeface="BIZ UDPゴシック" panose="020B0400000000000000" pitchFamily="50" charset="-128"/>
                        </a:rPr>
                        <a:t>悪かった点</a:t>
                      </a:r>
                      <a:endParaRPr kumimoji="1" lang="ja-JP" altLang="en-US" sz="2000" dirty="0">
                        <a:solidFill>
                          <a:schemeClr val="bg1"/>
                        </a:solidFill>
                        <a:latin typeface="BIZ UDPゴシック" panose="020B0400000000000000" pitchFamily="50" charset="-128"/>
                        <a:ea typeface="BIZ UDPゴシック" panose="020B0400000000000000" pitchFamily="50" charset="-128"/>
                      </a:endParaRPr>
                    </a:p>
                  </a:txBody>
                  <a:tcPr marL="126440" marR="126440" marT="6322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7985"/>
                    </a:solidFill>
                  </a:tcPr>
                </a:tc>
                <a:tc>
                  <a:txBody>
                    <a:bodyPr/>
                    <a:lstStyle/>
                    <a:p>
                      <a:pPr algn="ctr"/>
                      <a:r>
                        <a:rPr kumimoji="1" lang="ja-JP" altLang="en-US" sz="2000" dirty="0">
                          <a:latin typeface="BIZ UDPゴシック" panose="020B0400000000000000" pitchFamily="50" charset="-128"/>
                          <a:ea typeface="BIZ UDPゴシック" panose="020B0400000000000000" pitchFamily="50" charset="-128"/>
                        </a:rPr>
                        <a:t>今後の進め方</a:t>
                      </a:r>
                      <a:endParaRPr kumimoji="1" lang="ja-JP" altLang="en-US" sz="2000" dirty="0">
                        <a:solidFill>
                          <a:schemeClr val="bg1"/>
                        </a:solidFill>
                        <a:latin typeface="BIZ UDPゴシック" panose="020B0400000000000000" pitchFamily="50" charset="-128"/>
                        <a:ea typeface="BIZ UDPゴシック" panose="020B0400000000000000" pitchFamily="50" charset="-128"/>
                      </a:endParaRPr>
                    </a:p>
                  </a:txBody>
                  <a:tcPr marL="126440" marR="126440" marT="6322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7985"/>
                    </a:solidFill>
                  </a:tcPr>
                </a:tc>
                <a:extLst>
                  <a:ext uri="{0D108BD9-81ED-4DB2-BD59-A6C34878D82A}">
                    <a16:rowId xmlns:a16="http://schemas.microsoft.com/office/drawing/2014/main" val="3107032943"/>
                  </a:ext>
                </a:extLst>
              </a:tr>
              <a:tr h="428349">
                <a:tc rowSpan="4">
                  <a:txBody>
                    <a:bodyPr/>
                    <a:lstStyle/>
                    <a:p>
                      <a:pPr algn="ctr"/>
                      <a:r>
                        <a:rPr kumimoji="1" lang="en-US" altLang="ja-JP" sz="1800" dirty="0">
                          <a:latin typeface="BIZ UDPゴシック" panose="020B0400000000000000" pitchFamily="50" charset="-128"/>
                          <a:ea typeface="BIZ UDPゴシック" panose="020B0400000000000000" pitchFamily="50" charset="-128"/>
                        </a:rPr>
                        <a:t>Plan</a:t>
                      </a:r>
                    </a:p>
                    <a:p>
                      <a:pPr algn="ctr"/>
                      <a:r>
                        <a:rPr kumimoji="1" lang="ja-JP" altLang="en-US" sz="16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計画</a:t>
                      </a:r>
                      <a:r>
                        <a:rPr kumimoji="1" lang="ja-JP" altLang="en-US" sz="1600" dirty="0">
                          <a:latin typeface="BIZ UDPゴシック" panose="020B0400000000000000" pitchFamily="50" charset="-128"/>
                          <a:ea typeface="BIZ UDPゴシック" panose="020B0400000000000000" pitchFamily="50" charset="-128"/>
                        </a:rPr>
                        <a:t>）</a:t>
                      </a:r>
                      <a:endParaRPr kumimoji="1" lang="ja-JP" altLang="en-US" sz="1600" b="1"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322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D4B1"/>
                    </a:solidFill>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テーマ選定</a:t>
                      </a:r>
                      <a:endPar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EDD5"/>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職場のネックポイントに絞り</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テーマを選定できた</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テーマ決定までに</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時間が掛かってしまった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日々の生産出来高を</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意識する</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6007946"/>
                  </a:ext>
                </a:extLst>
              </a:tr>
              <a:tr h="428349">
                <a:tc vMerge="1">
                  <a:txBody>
                    <a:bodyPr/>
                    <a:lstStyle/>
                    <a:p>
                      <a:endParaRPr kumimoji="1" lang="ja-JP" altLang="en-US" dirty="0"/>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現状把握</a:t>
                      </a:r>
                      <a:endPar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EDD5"/>
                    </a:solidFill>
                  </a:tcPr>
                </a:tc>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職長含む組員全員の協力のもと</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正確なデータが取れた</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必要なデータの選定に</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時間がかかった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班員で話し合いを行い</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必要データを明確にする</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12458897"/>
                  </a:ext>
                </a:extLst>
              </a:tr>
              <a:tr h="428349">
                <a:tc vMerge="1">
                  <a:txBody>
                    <a:bodyPr/>
                    <a:lstStyle/>
                    <a:p>
                      <a:endParaRPr kumimoji="1" lang="ja-JP" altLang="en-US" dirty="0"/>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目標の設定</a:t>
                      </a:r>
                      <a:endPar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EDD5"/>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明確な目標を設定できた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短い期間で活動を出来なかった</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迅速かつ明確な</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目標設定を行う</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5480430"/>
                  </a:ext>
                </a:extLst>
              </a:tr>
              <a:tr h="428349">
                <a:tc vMerge="1">
                  <a:txBody>
                    <a:bodyPr/>
                    <a:lstStyle/>
                    <a:p>
                      <a:endParaRPr kumimoji="1" lang="ja-JP" altLang="en-US" dirty="0"/>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活動計画</a:t>
                      </a:r>
                      <a:endPar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EDD5"/>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一人一人が責任を持てる様に</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役割を分担できた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計画に対してずれが</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生じてしまった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目標達成に向けた</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正確な活動計画を立てる</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8645103"/>
                  </a:ext>
                </a:extLst>
              </a:tr>
              <a:tr h="428349">
                <a:tc rowSpan="2">
                  <a:txBody>
                    <a:bodyPr/>
                    <a:lstStyle/>
                    <a:p>
                      <a:pPr algn="ctr"/>
                      <a:r>
                        <a:rPr kumimoji="1" lang="en-US" altLang="ja-JP" sz="1800" dirty="0">
                          <a:latin typeface="BIZ UDPゴシック" panose="020B0400000000000000" pitchFamily="50" charset="-128"/>
                          <a:ea typeface="BIZ UDPゴシック" panose="020B0400000000000000" pitchFamily="50" charset="-128"/>
                        </a:rPr>
                        <a:t>Do</a:t>
                      </a:r>
                    </a:p>
                    <a:p>
                      <a:pPr algn="ctr"/>
                      <a:r>
                        <a:rPr kumimoji="1" lang="ja-JP" altLang="en-US" sz="16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行動</a:t>
                      </a:r>
                      <a:r>
                        <a:rPr kumimoji="1" lang="ja-JP" altLang="en-US" sz="1600" dirty="0">
                          <a:latin typeface="BIZ UDPゴシック" panose="020B0400000000000000" pitchFamily="50" charset="-128"/>
                          <a:ea typeface="BIZ UDPゴシック" panose="020B0400000000000000" pitchFamily="50" charset="-128"/>
                        </a:rPr>
                        <a:t>）</a:t>
                      </a:r>
                      <a:endParaRPr kumimoji="1" lang="ja-JP" altLang="en-US" sz="1600" b="1"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322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F34"/>
                    </a:solidFill>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問題点の抽出</a:t>
                      </a:r>
                      <a:endPar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BB"/>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テーマに沿った</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問題点の抽出ができた</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問題点の共有がメンバー間で</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あまりできなかった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メンバー間で問題の共有が</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出来る様に話し合う</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4956969"/>
                  </a:ext>
                </a:extLst>
              </a:tr>
              <a:tr h="428349">
                <a:tc vMerge="1">
                  <a:txBody>
                    <a:bodyPr/>
                    <a:lstStyle/>
                    <a:p>
                      <a:endParaRPr kumimoji="1" lang="ja-JP" alt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対策の立案実施</a:t>
                      </a:r>
                      <a:endParaRPr kumimoji="1" lang="en-US" altLang="ja-JP" sz="1400"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1BB"/>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粘り強く最後まで</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対策を行えた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目先の対策に捕われ工程全体に及ぼす影響を考えられなかった</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目標達成に向けた</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正確な活動計画を立てる</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1050532"/>
                  </a:ext>
                </a:extLst>
              </a:tr>
              <a:tr h="584669">
                <a:tc>
                  <a:txBody>
                    <a:bodyPr/>
                    <a:lstStyle/>
                    <a:p>
                      <a:pPr algn="ctr"/>
                      <a:r>
                        <a:rPr kumimoji="1" lang="en-US" altLang="ja-JP" sz="1800" dirty="0">
                          <a:latin typeface="BIZ UDPゴシック" panose="020B0400000000000000" pitchFamily="50" charset="-128"/>
                          <a:ea typeface="BIZ UDPゴシック" panose="020B0400000000000000" pitchFamily="50" charset="-128"/>
                        </a:rPr>
                        <a:t>Check</a:t>
                      </a:r>
                    </a:p>
                    <a:p>
                      <a:pPr algn="ctr"/>
                      <a:r>
                        <a:rPr kumimoji="1" lang="ja-JP" altLang="en-US" sz="16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評価</a:t>
                      </a:r>
                      <a:r>
                        <a:rPr kumimoji="1" lang="ja-JP" altLang="en-US" sz="1600" dirty="0">
                          <a:latin typeface="BIZ UDPゴシック" panose="020B0400000000000000" pitchFamily="50" charset="-128"/>
                          <a:ea typeface="BIZ UDPゴシック" panose="020B0400000000000000" pitchFamily="50" charset="-128"/>
                        </a:rPr>
                        <a:t>）</a:t>
                      </a:r>
                      <a:endParaRPr kumimoji="1" lang="ja-JP" altLang="en-US" sz="1600" b="1"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322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700"/>
                    </a:solidFill>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結果及び効果</a:t>
                      </a:r>
                      <a:endPar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EC8C"/>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若手中心のサークルでも</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標準化と作業設計により</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安定操業化を実現できた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有形効果の算出方法が</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分からなかった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有形効果の算出方法を</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スタッフと相談して行う</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0605253"/>
                  </a:ext>
                </a:extLst>
              </a:tr>
              <a:tr h="584669">
                <a:tc>
                  <a:txBody>
                    <a:bodyPr/>
                    <a:lstStyle/>
                    <a:p>
                      <a:pPr algn="ctr"/>
                      <a:r>
                        <a:rPr kumimoji="1" lang="en-US" altLang="ja-JP" sz="1800" dirty="0">
                          <a:latin typeface="BIZ UDPゴシック" panose="020B0400000000000000" pitchFamily="50" charset="-128"/>
                          <a:ea typeface="BIZ UDPゴシック" panose="020B0400000000000000" pitchFamily="50" charset="-128"/>
                        </a:rPr>
                        <a:t>Act</a:t>
                      </a:r>
                    </a:p>
                    <a:p>
                      <a:pPr algn="ctr"/>
                      <a:r>
                        <a:rPr kumimoji="1" lang="ja-JP" altLang="en-US" sz="16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改善</a:t>
                      </a:r>
                      <a:r>
                        <a:rPr kumimoji="1" lang="ja-JP" altLang="en-US" sz="1600" dirty="0">
                          <a:latin typeface="BIZ UDPゴシック" panose="020B0400000000000000" pitchFamily="50" charset="-128"/>
                          <a:ea typeface="BIZ UDPゴシック" panose="020B0400000000000000" pitchFamily="50" charset="-128"/>
                        </a:rPr>
                        <a:t>）</a:t>
                      </a:r>
                      <a:endParaRPr kumimoji="1" lang="ja-JP" altLang="en-US" sz="1600" b="1"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322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295D2"/>
                    </a:solidFill>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標準化</a:t>
                      </a:r>
                      <a:endParaRPr kumimoji="1" lang="en-US" altLang="ja-JP" sz="1400" dirty="0">
                        <a:latin typeface="BIZ UDPゴシック" panose="020B0400000000000000" pitchFamily="50" charset="-128"/>
                        <a:ea typeface="BIZ UDPゴシック" panose="020B0400000000000000" pitchFamily="50" charset="-128"/>
                      </a:endParaRPr>
                    </a:p>
                    <a:p>
                      <a:pPr algn="ctr"/>
                      <a:r>
                        <a:rPr kumimoji="1" lang="ja-JP" altLang="en-US" sz="1400" dirty="0">
                          <a:latin typeface="BIZ UDPゴシック" panose="020B0400000000000000" pitchFamily="50" charset="-128"/>
                          <a:ea typeface="BIZ UDPゴシック" panose="020B0400000000000000" pitchFamily="50" charset="-128"/>
                        </a:rPr>
                        <a:t>管理の定着</a:t>
                      </a:r>
                      <a:endPar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endParaRP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作成した標準や</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月点検の外だし化を</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他のラインにも横展開できた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標準作製に時間がかかった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BIZ UDPゴシック" panose="020B0400000000000000" pitchFamily="50" charset="-128"/>
                          <a:ea typeface="BIZ UDPゴシック" panose="020B0400000000000000" pitchFamily="50" charset="-128"/>
                        </a:rPr>
                        <a:t>標準作製時間を設けられるように作業時間をコントロールする</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7898110"/>
                  </a:ext>
                </a:extLst>
              </a:tr>
            </a:tbl>
          </a:graphicData>
        </a:graphic>
      </p:graphicFrame>
      <p:sp>
        <p:nvSpPr>
          <p:cNvPr id="12" name="テキスト ボックス 11">
            <a:extLst>
              <a:ext uri="{FF2B5EF4-FFF2-40B4-BE49-F238E27FC236}">
                <a16:creationId xmlns:a16="http://schemas.microsoft.com/office/drawing/2014/main" id="{E7CB29DF-13FA-57C8-ED3B-1DE8B11B2CE1}"/>
              </a:ext>
            </a:extLst>
          </p:cNvPr>
          <p:cNvSpPr txBox="1"/>
          <p:nvPr/>
        </p:nvSpPr>
        <p:spPr>
          <a:xfrm>
            <a:off x="9944101" y="6533598"/>
            <a:ext cx="1890228" cy="246221"/>
          </a:xfrm>
          <a:prstGeom prst="rect">
            <a:avLst/>
          </a:prstGeom>
          <a:solidFill>
            <a:schemeClr val="bg1"/>
          </a:solidFill>
          <a:ln>
            <a:solidFill>
              <a:schemeClr val="tx1"/>
            </a:solidFill>
          </a:ln>
        </p:spPr>
        <p:txBody>
          <a:bodyPr wrap="square" rtlCol="0">
            <a:spAutoFit/>
          </a:bodyPr>
          <a:lstStyle/>
          <a:p>
            <a:pPr algn="ctr"/>
            <a:r>
              <a:rPr kumimoji="1" lang="en-US" altLang="ja-JP" sz="1000" dirty="0">
                <a:latin typeface="BIZ UDPゴシック" panose="020B0400000000000000" pitchFamily="50" charset="-128"/>
                <a:ea typeface="BIZ UDPゴシック" panose="020B0400000000000000" pitchFamily="50" charset="-128"/>
              </a:rPr>
              <a:t>2025.3.4 </a:t>
            </a:r>
            <a:r>
              <a:rPr kumimoji="1" lang="ja-JP" altLang="en-US" sz="1000" dirty="0">
                <a:latin typeface="BIZ UDPゴシック" panose="020B0400000000000000" pitchFamily="50" charset="-128"/>
                <a:ea typeface="BIZ UDPゴシック" panose="020B0400000000000000" pitchFamily="50" charset="-128"/>
              </a:rPr>
              <a:t>作成者 生根</a:t>
            </a:r>
          </a:p>
        </p:txBody>
      </p:sp>
      <p:sp>
        <p:nvSpPr>
          <p:cNvPr id="2" name="テキスト ボックス 1">
            <a:extLst>
              <a:ext uri="{FF2B5EF4-FFF2-40B4-BE49-F238E27FC236}">
                <a16:creationId xmlns:a16="http://schemas.microsoft.com/office/drawing/2014/main" id="{85FB38C8-567C-80E8-1D57-00F7B2D23E37}"/>
              </a:ext>
            </a:extLst>
          </p:cNvPr>
          <p:cNvSpPr txBox="1"/>
          <p:nvPr/>
        </p:nvSpPr>
        <p:spPr>
          <a:xfrm>
            <a:off x="709179" y="120116"/>
            <a:ext cx="2492990" cy="400110"/>
          </a:xfrm>
          <a:prstGeom prst="rect">
            <a:avLst/>
          </a:prstGeom>
          <a:noFill/>
        </p:spPr>
        <p:txBody>
          <a:bodyPr wrap="none" rtlCol="0">
            <a:spAutoFit/>
          </a:bodyPr>
          <a:lstStyle/>
          <a:p>
            <a:r>
              <a:rPr lang="ja-JP" altLang="en-US" sz="2000" dirty="0">
                <a:latin typeface="BIZ UDPゴシック" panose="020B0400000000000000" pitchFamily="50" charset="-128"/>
                <a:ea typeface="BIZ UDPゴシック" panose="020B0400000000000000" pitchFamily="50" charset="-128"/>
              </a:rPr>
              <a:t>反省と今後の進め方</a:t>
            </a:r>
          </a:p>
        </p:txBody>
      </p:sp>
      <p:graphicFrame>
        <p:nvGraphicFramePr>
          <p:cNvPr id="5" name="表 4">
            <a:extLst>
              <a:ext uri="{FF2B5EF4-FFF2-40B4-BE49-F238E27FC236}">
                <a16:creationId xmlns:a16="http://schemas.microsoft.com/office/drawing/2014/main" id="{2DF58F91-C9BE-EA51-939A-F53C7E55F8A1}"/>
              </a:ext>
            </a:extLst>
          </p:cNvPr>
          <p:cNvGraphicFramePr>
            <a:graphicFrameLocks noGrp="1"/>
          </p:cNvGraphicFramePr>
          <p:nvPr>
            <p:extLst>
              <p:ext uri="{D42A27DB-BD31-4B8C-83A1-F6EECF244321}">
                <p14:modId xmlns:p14="http://schemas.microsoft.com/office/powerpoint/2010/main" val="847262299"/>
              </p:ext>
            </p:extLst>
          </p:nvPr>
        </p:nvGraphicFramePr>
        <p:xfrm>
          <a:off x="9001732" y="2867024"/>
          <a:ext cx="3088469" cy="615700"/>
        </p:xfrm>
        <a:graphic>
          <a:graphicData uri="http://schemas.openxmlformats.org/drawingml/2006/table">
            <a:tbl>
              <a:tblPr firstRow="1" bandRow="1">
                <a:tableStyleId>{5C22544A-7EE6-4342-B048-85BDC9FD1C3A}</a:tableStyleId>
              </a:tblPr>
              <a:tblGrid>
                <a:gridCol w="3088469">
                  <a:extLst>
                    <a:ext uri="{9D8B030D-6E8A-4147-A177-3AD203B41FA5}">
                      <a16:colId xmlns:a16="http://schemas.microsoft.com/office/drawing/2014/main" val="3266775022"/>
                    </a:ext>
                  </a:extLst>
                </a:gridCol>
              </a:tblGrid>
              <a:tr h="428349">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目標達成に向けた</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正確な活動計画を立てる</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841050532"/>
                  </a:ext>
                </a:extLst>
              </a:tr>
            </a:tbl>
          </a:graphicData>
        </a:graphic>
      </p:graphicFrame>
      <p:graphicFrame>
        <p:nvGraphicFramePr>
          <p:cNvPr id="6" name="表 5">
            <a:extLst>
              <a:ext uri="{FF2B5EF4-FFF2-40B4-BE49-F238E27FC236}">
                <a16:creationId xmlns:a16="http://schemas.microsoft.com/office/drawing/2014/main" id="{9CE0E47F-1AE5-845B-FDBA-0922E71E042D}"/>
              </a:ext>
            </a:extLst>
          </p:cNvPr>
          <p:cNvGraphicFramePr>
            <a:graphicFrameLocks noGrp="1"/>
          </p:cNvGraphicFramePr>
          <p:nvPr>
            <p:extLst>
              <p:ext uri="{D42A27DB-BD31-4B8C-83A1-F6EECF244321}">
                <p14:modId xmlns:p14="http://schemas.microsoft.com/office/powerpoint/2010/main" val="1110445021"/>
              </p:ext>
            </p:extLst>
          </p:nvPr>
        </p:nvGraphicFramePr>
        <p:xfrm>
          <a:off x="5902274" y="2867024"/>
          <a:ext cx="3099458" cy="615700"/>
        </p:xfrm>
        <a:graphic>
          <a:graphicData uri="http://schemas.openxmlformats.org/drawingml/2006/table">
            <a:tbl>
              <a:tblPr firstRow="1" bandRow="1">
                <a:tableStyleId>{5C22544A-7EE6-4342-B048-85BDC9FD1C3A}</a:tableStyleId>
              </a:tblPr>
              <a:tblGrid>
                <a:gridCol w="3099458">
                  <a:extLst>
                    <a:ext uri="{9D8B030D-6E8A-4147-A177-3AD203B41FA5}">
                      <a16:colId xmlns:a16="http://schemas.microsoft.com/office/drawing/2014/main" val="2219053497"/>
                    </a:ext>
                  </a:extLst>
                </a:gridCol>
              </a:tblGrid>
              <a:tr h="428349">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計画に対してずれが</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生じてしまった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358645103"/>
                  </a:ext>
                </a:extLst>
              </a:tr>
            </a:tbl>
          </a:graphicData>
        </a:graphic>
      </p:graphicFrame>
      <p:graphicFrame>
        <p:nvGraphicFramePr>
          <p:cNvPr id="7" name="表 6">
            <a:extLst>
              <a:ext uri="{FF2B5EF4-FFF2-40B4-BE49-F238E27FC236}">
                <a16:creationId xmlns:a16="http://schemas.microsoft.com/office/drawing/2014/main" id="{C5D3A6EF-9479-A195-44CC-13468A7B0BB3}"/>
              </a:ext>
            </a:extLst>
          </p:cNvPr>
          <p:cNvGraphicFramePr>
            <a:graphicFrameLocks noGrp="1"/>
          </p:cNvGraphicFramePr>
          <p:nvPr>
            <p:extLst>
              <p:ext uri="{D42A27DB-BD31-4B8C-83A1-F6EECF244321}">
                <p14:modId xmlns:p14="http://schemas.microsoft.com/office/powerpoint/2010/main" val="3574900444"/>
              </p:ext>
            </p:extLst>
          </p:nvPr>
        </p:nvGraphicFramePr>
        <p:xfrm>
          <a:off x="2769843" y="4713269"/>
          <a:ext cx="3132431" cy="859540"/>
        </p:xfrm>
        <a:graphic>
          <a:graphicData uri="http://schemas.openxmlformats.org/drawingml/2006/table">
            <a:tbl>
              <a:tblPr firstRow="1" bandRow="1">
                <a:tableStyleId>{5C22544A-7EE6-4342-B048-85BDC9FD1C3A}</a:tableStyleId>
              </a:tblPr>
              <a:tblGrid>
                <a:gridCol w="3132431">
                  <a:extLst>
                    <a:ext uri="{9D8B030D-6E8A-4147-A177-3AD203B41FA5}">
                      <a16:colId xmlns:a16="http://schemas.microsoft.com/office/drawing/2014/main" val="3196679731"/>
                    </a:ext>
                  </a:extLst>
                </a:gridCol>
              </a:tblGrid>
              <a:tr h="584669">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若手中心のサークルでも</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標準化と作業設計により</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安定操業化を実現できた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110605253"/>
                  </a:ext>
                </a:extLst>
              </a:tr>
            </a:tbl>
          </a:graphicData>
        </a:graphic>
      </p:graphicFrame>
      <p:graphicFrame>
        <p:nvGraphicFramePr>
          <p:cNvPr id="13" name="表 12">
            <a:extLst>
              <a:ext uri="{FF2B5EF4-FFF2-40B4-BE49-F238E27FC236}">
                <a16:creationId xmlns:a16="http://schemas.microsoft.com/office/drawing/2014/main" id="{1A1DA3D1-C8C6-3D61-7A0E-2D2519146E43}"/>
              </a:ext>
            </a:extLst>
          </p:cNvPr>
          <p:cNvGraphicFramePr>
            <a:graphicFrameLocks noGrp="1"/>
          </p:cNvGraphicFramePr>
          <p:nvPr>
            <p:extLst>
              <p:ext uri="{D42A27DB-BD31-4B8C-83A1-F6EECF244321}">
                <p14:modId xmlns:p14="http://schemas.microsoft.com/office/powerpoint/2010/main" val="1922748243"/>
              </p:ext>
            </p:extLst>
          </p:nvPr>
        </p:nvGraphicFramePr>
        <p:xfrm>
          <a:off x="2769842" y="5570886"/>
          <a:ext cx="3132431" cy="859540"/>
        </p:xfrm>
        <a:graphic>
          <a:graphicData uri="http://schemas.openxmlformats.org/drawingml/2006/table">
            <a:tbl>
              <a:tblPr firstRow="1" bandRow="1">
                <a:tableStyleId>{5C22544A-7EE6-4342-B048-85BDC9FD1C3A}</a:tableStyleId>
              </a:tblPr>
              <a:tblGrid>
                <a:gridCol w="3132431">
                  <a:extLst>
                    <a:ext uri="{9D8B030D-6E8A-4147-A177-3AD203B41FA5}">
                      <a16:colId xmlns:a16="http://schemas.microsoft.com/office/drawing/2014/main" val="3196679731"/>
                    </a:ext>
                  </a:extLst>
                </a:gridCol>
              </a:tblGrid>
              <a:tr h="584669">
                <a:tc>
                  <a:txBody>
                    <a:bodyPr/>
                    <a:lstStyle/>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作成した標準や</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月点検の外だし化を</a:t>
                      </a:r>
                      <a:endParaRPr kumimoji="1" lang="en-US" altLang="ja-JP" sz="1600" b="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0" dirty="0">
                          <a:solidFill>
                            <a:schemeClr val="tx1"/>
                          </a:solidFill>
                          <a:latin typeface="BIZ UDPゴシック" panose="020B0400000000000000" pitchFamily="50" charset="-128"/>
                          <a:ea typeface="BIZ UDPゴシック" panose="020B0400000000000000" pitchFamily="50" charset="-128"/>
                        </a:rPr>
                        <a:t>他のラインにも横展開できた</a:t>
                      </a:r>
                    </a:p>
                  </a:txBody>
                  <a:tcPr marL="126440" marR="126440" marT="64800" marB="632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647898110"/>
                  </a:ext>
                </a:extLst>
              </a:tr>
            </a:tbl>
          </a:graphicData>
        </a:graphic>
      </p:graphicFrame>
      <p:sp>
        <p:nvSpPr>
          <p:cNvPr id="4" name="テキスト ボックス 3">
            <a:extLst>
              <a:ext uri="{FF2B5EF4-FFF2-40B4-BE49-F238E27FC236}">
                <a16:creationId xmlns:a16="http://schemas.microsoft.com/office/drawing/2014/main" id="{02FE9975-37FC-9C5A-EDB3-3A2057BCFCB4}"/>
              </a:ext>
            </a:extLst>
          </p:cNvPr>
          <p:cNvSpPr txBox="1"/>
          <p:nvPr/>
        </p:nvSpPr>
        <p:spPr>
          <a:xfrm>
            <a:off x="3107" y="20461"/>
            <a:ext cx="683200" cy="523220"/>
          </a:xfrm>
          <a:prstGeom prst="rect">
            <a:avLst/>
          </a:prstGeom>
          <a:noFill/>
        </p:spPr>
        <p:txBody>
          <a:bodyPr wrap="none" rtlCol="0">
            <a:spAutoFit/>
          </a:bodyPr>
          <a:lstStyle/>
          <a:p>
            <a:r>
              <a:rPr lang="en-US" altLang="ja-JP" sz="2800" dirty="0">
                <a:solidFill>
                  <a:schemeClr val="accent1"/>
                </a:solidFill>
                <a:latin typeface="BIZ UDPゴシック" panose="020B0400000000000000" pitchFamily="50" charset="-128"/>
                <a:ea typeface="BIZ UDPゴシック" panose="020B0400000000000000" pitchFamily="50" charset="-128"/>
                <a:cs typeface="Arial" panose="020B0604020202020204" pitchFamily="34" charset="0"/>
              </a:rPr>
              <a:t>12</a:t>
            </a:r>
          </a:p>
        </p:txBody>
      </p:sp>
      <p:pic>
        <p:nvPicPr>
          <p:cNvPr id="15" name="オーディオ 14">
            <a:hlinkClick r:id="" action="ppaction://media"/>
            <a:extLst>
              <a:ext uri="{FF2B5EF4-FFF2-40B4-BE49-F238E27FC236}">
                <a16:creationId xmlns:a16="http://schemas.microsoft.com/office/drawing/2014/main" id="{E0D66BBA-3927-8DCA-7618-17DFBBBEC4CB}"/>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746260121"/>
      </p:ext>
    </p:extLst>
  </p:cSld>
  <p:clrMapOvr>
    <a:masterClrMapping/>
  </p:clrMapOvr>
  <mc:AlternateContent xmlns:mc="http://schemas.openxmlformats.org/markup-compatibility/2006" xmlns:p14="http://schemas.microsoft.com/office/powerpoint/2010/main">
    <mc:Choice Requires="p14">
      <p:transition spd="slow" p14:dur="2000" advTm="30451"/>
    </mc:Choice>
    <mc:Fallback xmlns="">
      <p:transition spd="slow" advTm="30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5"/>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A6AB36D-3773-EE2B-E4DE-0A74FBA5F9BD}"/>
              </a:ext>
            </a:extLst>
          </p:cNvPr>
          <p:cNvSpPr txBox="1"/>
          <p:nvPr/>
        </p:nvSpPr>
        <p:spPr>
          <a:xfrm>
            <a:off x="484447" y="1513957"/>
            <a:ext cx="2954426" cy="830997"/>
          </a:xfrm>
          <a:prstGeom prst="rect">
            <a:avLst/>
          </a:prstGeom>
          <a:solidFill>
            <a:srgbClr val="00B050"/>
          </a:solidFill>
        </p:spPr>
        <p:txBody>
          <a:bodyPr wrap="square" rtlCol="0">
            <a:spAutoFit/>
          </a:bodyPr>
          <a:lstStyle/>
          <a:p>
            <a:pPr algn="ctr"/>
            <a:r>
              <a:rPr kumimoji="1" lang="ja-JP" altLang="en-US" sz="4800" dirty="0">
                <a:solidFill>
                  <a:schemeClr val="bg1"/>
                </a:solidFill>
                <a:latin typeface="BIZ UDPゴシック" panose="020B0400000000000000" pitchFamily="50" charset="-128"/>
                <a:ea typeface="BIZ UDPゴシック" panose="020B0400000000000000" pitchFamily="50" charset="-128"/>
              </a:rPr>
              <a:t>ご安全に</a:t>
            </a:r>
          </a:p>
        </p:txBody>
      </p:sp>
      <p:sp>
        <p:nvSpPr>
          <p:cNvPr id="13" name="正方形/長方形 12">
            <a:extLst>
              <a:ext uri="{FF2B5EF4-FFF2-40B4-BE49-F238E27FC236}">
                <a16:creationId xmlns:a16="http://schemas.microsoft.com/office/drawing/2014/main" id="{9CDF8A8E-3836-1DC1-BE4C-DF37A34785D6}"/>
              </a:ext>
            </a:extLst>
          </p:cNvPr>
          <p:cNvSpPr/>
          <p:nvPr/>
        </p:nvSpPr>
        <p:spPr>
          <a:xfrm>
            <a:off x="415649" y="5482865"/>
            <a:ext cx="3070057" cy="5138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ぜひ見てください！！</a:t>
            </a:r>
          </a:p>
        </p:txBody>
      </p:sp>
      <p:pic>
        <p:nvPicPr>
          <p:cNvPr id="14" name="図 13">
            <a:extLst>
              <a:ext uri="{FF2B5EF4-FFF2-40B4-BE49-F238E27FC236}">
                <a16:creationId xmlns:a16="http://schemas.microsoft.com/office/drawing/2014/main" id="{D6C95A2B-F0C6-F389-3E41-A2C28A76F9FC}"/>
              </a:ext>
            </a:extLst>
          </p:cNvPr>
          <p:cNvPicPr>
            <a:picLocks noChangeAspect="1"/>
          </p:cNvPicPr>
          <p:nvPr/>
        </p:nvPicPr>
        <p:blipFill>
          <a:blip r:embed="rId6"/>
          <a:stretch>
            <a:fillRect/>
          </a:stretch>
        </p:blipFill>
        <p:spPr>
          <a:xfrm>
            <a:off x="4213860" y="815217"/>
            <a:ext cx="7905238" cy="4924572"/>
          </a:xfrm>
          <a:prstGeom prst="rect">
            <a:avLst/>
          </a:prstGeom>
        </p:spPr>
      </p:pic>
      <p:pic>
        <p:nvPicPr>
          <p:cNvPr id="2" name="図 1">
            <a:extLst>
              <a:ext uri="{FF2B5EF4-FFF2-40B4-BE49-F238E27FC236}">
                <a16:creationId xmlns:a16="http://schemas.microsoft.com/office/drawing/2014/main" id="{20EB73E8-62FF-5CB4-394A-C2C55ECE1747}"/>
              </a:ext>
            </a:extLst>
          </p:cNvPr>
          <p:cNvPicPr>
            <a:picLocks noChangeAspect="1"/>
          </p:cNvPicPr>
          <p:nvPr/>
        </p:nvPicPr>
        <p:blipFill>
          <a:blip r:embed="rId6"/>
          <a:srcRect l="3330" t="80818" r="88324" b="5703"/>
          <a:stretch/>
        </p:blipFill>
        <p:spPr>
          <a:xfrm>
            <a:off x="4315035" y="4582835"/>
            <a:ext cx="1057620" cy="1064047"/>
          </a:xfrm>
          <a:prstGeom prst="rect">
            <a:avLst/>
          </a:prstGeom>
        </p:spPr>
      </p:pic>
      <p:pic>
        <p:nvPicPr>
          <p:cNvPr id="16" name="図 15">
            <a:extLst>
              <a:ext uri="{FF2B5EF4-FFF2-40B4-BE49-F238E27FC236}">
                <a16:creationId xmlns:a16="http://schemas.microsoft.com/office/drawing/2014/main" id="{E416DB11-9EA9-6A8B-8CAE-8746386C02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138" y="2646825"/>
            <a:ext cx="1059349" cy="1059349"/>
          </a:xfrm>
          <a:prstGeom prst="rect">
            <a:avLst/>
          </a:prstGeom>
        </p:spPr>
      </p:pic>
      <p:pic>
        <p:nvPicPr>
          <p:cNvPr id="17" name="図 16">
            <a:extLst>
              <a:ext uri="{FF2B5EF4-FFF2-40B4-BE49-F238E27FC236}">
                <a16:creationId xmlns:a16="http://schemas.microsoft.com/office/drawing/2014/main" id="{2FAFD5C0-1189-206C-12EF-965BFEA430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65899" y="2658114"/>
            <a:ext cx="1056634" cy="1056634"/>
          </a:xfrm>
          <a:prstGeom prst="rect">
            <a:avLst/>
          </a:prstGeom>
        </p:spPr>
      </p:pic>
      <p:pic>
        <p:nvPicPr>
          <p:cNvPr id="18" name="図 17">
            <a:extLst>
              <a:ext uri="{FF2B5EF4-FFF2-40B4-BE49-F238E27FC236}">
                <a16:creationId xmlns:a16="http://schemas.microsoft.com/office/drawing/2014/main" id="{37B08D4D-DEB9-CB54-20F6-921E320148E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271" y="3822490"/>
            <a:ext cx="1056634" cy="1056634"/>
          </a:xfrm>
          <a:prstGeom prst="rect">
            <a:avLst/>
          </a:prstGeom>
        </p:spPr>
      </p:pic>
      <p:pic>
        <p:nvPicPr>
          <p:cNvPr id="19" name="図 18">
            <a:extLst>
              <a:ext uri="{FF2B5EF4-FFF2-40B4-BE49-F238E27FC236}">
                <a16:creationId xmlns:a16="http://schemas.microsoft.com/office/drawing/2014/main" id="{AF23616C-8F0F-F22D-619D-3744569636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31077" y="3822490"/>
            <a:ext cx="1056634" cy="1056634"/>
          </a:xfrm>
          <a:prstGeom prst="rect">
            <a:avLst/>
          </a:prstGeom>
        </p:spPr>
      </p:pic>
      <p:pic>
        <p:nvPicPr>
          <p:cNvPr id="20" name="図 19">
            <a:extLst>
              <a:ext uri="{FF2B5EF4-FFF2-40B4-BE49-F238E27FC236}">
                <a16:creationId xmlns:a16="http://schemas.microsoft.com/office/drawing/2014/main" id="{1B9663AA-DE15-A2FC-87BD-CE193F9848A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43598" y="2658114"/>
            <a:ext cx="1056634" cy="1056634"/>
          </a:xfrm>
          <a:prstGeom prst="rect">
            <a:avLst/>
          </a:prstGeom>
        </p:spPr>
      </p:pic>
      <p:pic>
        <p:nvPicPr>
          <p:cNvPr id="21" name="図 20">
            <a:extLst>
              <a:ext uri="{FF2B5EF4-FFF2-40B4-BE49-F238E27FC236}">
                <a16:creationId xmlns:a16="http://schemas.microsoft.com/office/drawing/2014/main" id="{DFFCC01F-4798-1A32-355A-3AD22A1E33A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02568" y="3819775"/>
            <a:ext cx="1059349" cy="1059349"/>
          </a:xfrm>
          <a:prstGeom prst="rect">
            <a:avLst/>
          </a:prstGeom>
        </p:spPr>
      </p:pic>
      <p:pic>
        <p:nvPicPr>
          <p:cNvPr id="22" name="図 21">
            <a:extLst>
              <a:ext uri="{FF2B5EF4-FFF2-40B4-BE49-F238E27FC236}">
                <a16:creationId xmlns:a16="http://schemas.microsoft.com/office/drawing/2014/main" id="{8C7278B9-E08B-0A23-FD92-73F08B8B4508}"/>
              </a:ext>
            </a:extLst>
          </p:cNvPr>
          <p:cNvPicPr>
            <a:picLocks noChangeAspect="1"/>
          </p:cNvPicPr>
          <p:nvPr/>
        </p:nvPicPr>
        <p:blipFill>
          <a:blip r:embed="rId13"/>
          <a:stretch>
            <a:fillRect/>
          </a:stretch>
        </p:blipFill>
        <p:spPr>
          <a:xfrm rot="3819271">
            <a:off x="3321014" y="4917253"/>
            <a:ext cx="1131225" cy="1131225"/>
          </a:xfrm>
          <a:prstGeom prst="rect">
            <a:avLst/>
          </a:prstGeom>
        </p:spPr>
      </p:pic>
      <p:pic>
        <p:nvPicPr>
          <p:cNvPr id="11" name="オーディオ 10">
            <a:hlinkClick r:id="" action="ppaction://media"/>
            <a:extLst>
              <a:ext uri="{FF2B5EF4-FFF2-40B4-BE49-F238E27FC236}">
                <a16:creationId xmlns:a16="http://schemas.microsoft.com/office/drawing/2014/main" id="{31DF8FCA-1D84-A136-7562-896D50C5A1A0}"/>
              </a:ext>
            </a:extLst>
          </p:cNvPr>
          <p:cNvPicPr>
            <a:picLocks noChangeAspect="1"/>
          </p:cNvPicPr>
          <p:nvPr>
            <a:audioFile r:link="rId2"/>
            <p:extLst>
              <p:ext uri="{DAA4B4D4-6D71-4841-9C94-3DE7FCFB9230}">
                <p14:media xmlns:p14="http://schemas.microsoft.com/office/powerpoint/2010/main" r:embed="rId1"/>
              </p:ext>
            </p:extLst>
          </p:nvPr>
        </p:nvPicPr>
        <p:blipFill>
          <a:blip r:embed="rId1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56981744"/>
      </p:ext>
    </p:extLst>
  </p:cSld>
  <p:clrMapOvr>
    <a:masterClrMapping/>
  </p:clrMapOvr>
  <mc:AlternateContent xmlns:mc="http://schemas.openxmlformats.org/markup-compatibility/2006" xmlns:p14="http://schemas.microsoft.com/office/powerpoint/2010/main">
    <mc:Choice Requires="p14">
      <p:transition spd="slow" p14:dur="2000" advTm="4705"/>
    </mc:Choice>
    <mc:Fallback xmlns="">
      <p:transition spd="slow" advTm="47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8"/>
</p:tagLst>
</file>

<file path=ppt/tags/tag2.xml><?xml version="1.0" encoding="utf-8"?>
<p:tagLst xmlns:a="http://schemas.openxmlformats.org/drawingml/2006/main" xmlns:r="http://schemas.openxmlformats.org/officeDocument/2006/relationships" xmlns:p="http://schemas.openxmlformats.org/presentationml/2006/main">
  <p:tag name="TIMING" val="|23.2"/>
</p:tagLst>
</file>

<file path=ppt/tags/tag3.xml><?xml version="1.0" encoding="utf-8"?>
<p:tagLst xmlns:a="http://schemas.openxmlformats.org/drawingml/2006/main" xmlns:r="http://schemas.openxmlformats.org/officeDocument/2006/relationships" xmlns:p="http://schemas.openxmlformats.org/presentationml/2006/main">
  <p:tag name="TIMING" val="|7.4|1.3|16.2|5.8|5.8|9.6"/>
</p:tagLst>
</file>

<file path=ppt/tags/tag4.xml><?xml version="1.0" encoding="utf-8"?>
<p:tagLst xmlns:a="http://schemas.openxmlformats.org/drawingml/2006/main" xmlns:r="http://schemas.openxmlformats.org/officeDocument/2006/relationships" xmlns:p="http://schemas.openxmlformats.org/presentationml/2006/main">
  <p:tag name="TIMING" val="|12.9"/>
</p:tagLst>
</file>

<file path=ppt/tags/tag5.xml><?xml version="1.0" encoding="utf-8"?>
<p:tagLst xmlns:a="http://schemas.openxmlformats.org/drawingml/2006/main" xmlns:r="http://schemas.openxmlformats.org/officeDocument/2006/relationships" xmlns:p="http://schemas.openxmlformats.org/presentationml/2006/main">
  <p:tag name="TIMING" val="|8.3"/>
</p:tagLst>
</file>

<file path=ppt/tags/tag6.xml><?xml version="1.0" encoding="utf-8"?>
<p:tagLst xmlns:a="http://schemas.openxmlformats.org/drawingml/2006/main" xmlns:r="http://schemas.openxmlformats.org/officeDocument/2006/relationships" xmlns:p="http://schemas.openxmlformats.org/presentationml/2006/main">
  <p:tag name="TIMING" val="|16.2"/>
</p:tagLst>
</file>

<file path=ppt/tags/tag7.xml><?xml version="1.0" encoding="utf-8"?>
<p:tagLst xmlns:a="http://schemas.openxmlformats.org/drawingml/2006/main" xmlns:r="http://schemas.openxmlformats.org/officeDocument/2006/relationships" xmlns:p="http://schemas.openxmlformats.org/presentationml/2006/main">
  <p:tag name="TIMING" val="|6.7|7.3"/>
</p:tagLst>
</file>

<file path=ppt/tags/tag8.xml><?xml version="1.0" encoding="utf-8"?>
<p:tagLst xmlns:a="http://schemas.openxmlformats.org/drawingml/2006/main" xmlns:r="http://schemas.openxmlformats.org/officeDocument/2006/relationships" xmlns:p="http://schemas.openxmlformats.org/presentationml/2006/main">
  <p:tag name="TIMING" val="|15.2|2.3|10.1"/>
</p:tagLst>
</file>

<file path=ppt/tags/tag9.xml><?xml version="1.0" encoding="utf-8"?>
<p:tagLst xmlns:a="http://schemas.openxmlformats.org/drawingml/2006/main" xmlns:r="http://schemas.openxmlformats.org/officeDocument/2006/relationships" xmlns:p="http://schemas.openxmlformats.org/presentationml/2006/main">
  <p:tag name="TIMING" val="|2.9|2.8|5.6|2.3"/>
</p:tagLst>
</file>

<file path=ppt/tags/tag10.xml><?xml version="1.0" encoding="utf-8"?>
<p:tagLst xmlns:a="http://schemas.openxmlformats.org/drawingml/2006/main" xmlns:r="http://schemas.openxmlformats.org/officeDocument/2006/relationships" xmlns:p="http://schemas.openxmlformats.org/presentationml/2006/main">
  <p:tag name="TIMING" val="|10.3|6.4"/>
</p:tagLst>
</file>

<file path=ppt/tags/tag11.xml><?xml version="1.0" encoding="utf-8"?>
<p:tagLst xmlns:a="http://schemas.openxmlformats.org/drawingml/2006/main" xmlns:r="http://schemas.openxmlformats.org/officeDocument/2006/relationships" xmlns:p="http://schemas.openxmlformats.org/presentationml/2006/main">
  <p:tag name="TIMING" val="|9.5|9.2|5.9"/>
</p:tagLst>
</file>

<file path=ppt/tags/tag12.xml><?xml version="1.0" encoding="utf-8"?>
<p:tagLst xmlns:a="http://schemas.openxmlformats.org/drawingml/2006/main" xmlns:r="http://schemas.openxmlformats.org/officeDocument/2006/relationships" xmlns:p="http://schemas.openxmlformats.org/presentationml/2006/main">
  <p:tag name="TIMING" val="|11.3|2.8|4.6|4.8"/>
</p:tagLst>
</file>

<file path=ppt/tags/tag13.xml><?xml version="1.0" encoding="utf-8"?>
<p:tagLst xmlns:a="http://schemas.openxmlformats.org/drawingml/2006/main" xmlns:r="http://schemas.openxmlformats.org/officeDocument/2006/relationships" xmlns:p="http://schemas.openxmlformats.org/presentationml/2006/main">
  <p:tag name="TIMING" val="|3.8"/>
</p:tagLst>
</file>

<file path=ppt/tags/tag14.xml><?xml version="1.0" encoding="utf-8"?>
<p:tagLst xmlns:a="http://schemas.openxmlformats.org/drawingml/2006/main" xmlns:r="http://schemas.openxmlformats.org/officeDocument/2006/relationships" xmlns:p="http://schemas.openxmlformats.org/presentationml/2006/main">
  <p:tag name="TIMING" val="|18.2|7.9|18.6"/>
</p:tagLst>
</file>

<file path=ppt/tags/tag15.xml><?xml version="1.0" encoding="utf-8"?>
<p:tagLst xmlns:a="http://schemas.openxmlformats.org/drawingml/2006/main" xmlns:r="http://schemas.openxmlformats.org/officeDocument/2006/relationships" xmlns:p="http://schemas.openxmlformats.org/presentationml/2006/main">
  <p:tag name="TIMING" val="|8.6|5.9"/>
</p:tagLst>
</file>

<file path=ppt/tags/tag16.xml><?xml version="1.0" encoding="utf-8"?>
<p:tagLst xmlns:a="http://schemas.openxmlformats.org/drawingml/2006/main" xmlns:r="http://schemas.openxmlformats.org/officeDocument/2006/relationships" xmlns:p="http://schemas.openxmlformats.org/presentationml/2006/main">
  <p:tag name="TIMING" val="|2.2|11.4|3.9|6.2|11.3|10.6|2.1|10.7"/>
</p:tagLst>
</file>

<file path=ppt/tags/tag17.xml><?xml version="1.0" encoding="utf-8"?>
<p:tagLst xmlns:a="http://schemas.openxmlformats.org/drawingml/2006/main" xmlns:r="http://schemas.openxmlformats.org/officeDocument/2006/relationships" xmlns:p="http://schemas.openxmlformats.org/presentationml/2006/main">
  <p:tag name="TIMING" val="|8.5|9.2|12.2"/>
</p:tagLst>
</file>

<file path=ppt/tags/tag18.xml><?xml version="1.0" encoding="utf-8"?>
<p:tagLst xmlns:a="http://schemas.openxmlformats.org/drawingml/2006/main" xmlns:r="http://schemas.openxmlformats.org/officeDocument/2006/relationships" xmlns:p="http://schemas.openxmlformats.org/presentationml/2006/main">
  <p:tag name="TIMING" val="|5.6|8.1"/>
</p:tagLst>
</file>

<file path=ppt/tags/tag19.xml><?xml version="1.0" encoding="utf-8"?>
<p:tagLst xmlns:a="http://schemas.openxmlformats.org/drawingml/2006/main" xmlns:r="http://schemas.openxmlformats.org/officeDocument/2006/relationships" xmlns:p="http://schemas.openxmlformats.org/presentationml/2006/main">
  <p:tag name="TIMING" val="|2.3|5.5|7.6"/>
</p:tagLst>
</file>

<file path=ppt/tags/tag20.xml><?xml version="1.0" encoding="utf-8"?>
<p:tagLst xmlns:a="http://schemas.openxmlformats.org/drawingml/2006/main" xmlns:r="http://schemas.openxmlformats.org/officeDocument/2006/relationships" xmlns:p="http://schemas.openxmlformats.org/presentationml/2006/main">
  <p:tag name="TIMING" val="|11.6"/>
</p:tagLst>
</file>

<file path=ppt/tags/tag21.xml><?xml version="1.0" encoding="utf-8"?>
<p:tagLst xmlns:a="http://schemas.openxmlformats.org/drawingml/2006/main" xmlns:r="http://schemas.openxmlformats.org/officeDocument/2006/relationships" xmlns:p="http://schemas.openxmlformats.org/presentationml/2006/main">
  <p:tag name="TIMING" val="|11.8"/>
</p:tagLst>
</file>

<file path=ppt/tags/tag22.xml><?xml version="1.0" encoding="utf-8"?>
<p:tagLst xmlns:a="http://schemas.openxmlformats.org/drawingml/2006/main" xmlns:r="http://schemas.openxmlformats.org/officeDocument/2006/relationships" xmlns:p="http://schemas.openxmlformats.org/presentationml/2006/main">
  <p:tag name="TIMING" val="|4.9|14.5|4.6"/>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4872</TotalTime>
  <Words>6708</Words>
  <Application>Microsoft Office PowerPoint</Application>
  <PresentationFormat>ワイド画面</PresentationFormat>
  <Paragraphs>1338</Paragraphs>
  <Slides>35</Slides>
  <Notes>35</Notes>
  <HiddenSlides>0</HiddenSlides>
  <MMClips>35</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35</vt:i4>
      </vt:variant>
    </vt:vector>
  </HeadingPairs>
  <TitlesOfParts>
    <vt:vector size="44" baseType="lpstr">
      <vt:lpstr>BIZ UDPゴシック</vt:lpstr>
      <vt:lpstr>Meiryo UI</vt:lpstr>
      <vt:lpstr>メイリオ</vt:lpstr>
      <vt:lpstr>游ゴシック</vt:lpstr>
      <vt:lpstr>游ゴシック Light</vt:lpstr>
      <vt:lpstr>游明朝</vt:lpstr>
      <vt:lpstr>Arial</vt:lpstr>
      <vt:lpstr>Segoe UI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共有 金型鋳造室</dc:creator>
  <cp:lastModifiedBy>澤木 勝広[Katsuhiro_SAWAKI]</cp:lastModifiedBy>
  <cp:revision>75</cp:revision>
  <cp:lastPrinted>2026-05-18T22:22:43Z</cp:lastPrinted>
  <dcterms:created xsi:type="dcterms:W3CDTF">2024-06-25T02:03:32Z</dcterms:created>
  <dcterms:modified xsi:type="dcterms:W3CDTF">2026-08-17T21:44:52Z</dcterms:modified>
</cp:coreProperties>
</file>